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6"/>
  </p:notesMasterIdLst>
  <p:sldIdLst>
    <p:sldId id="256" r:id="rId2"/>
    <p:sldId id="262" r:id="rId3"/>
    <p:sldId id="257" r:id="rId4"/>
    <p:sldId id="258" r:id="rId5"/>
    <p:sldId id="259" r:id="rId6"/>
    <p:sldId id="260" r:id="rId7"/>
    <p:sldId id="267" r:id="rId8"/>
    <p:sldId id="268" r:id="rId9"/>
    <p:sldId id="269" r:id="rId10"/>
    <p:sldId id="261"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9" autoAdjust="0"/>
    <p:restoredTop sz="90470" autoAdjust="0"/>
  </p:normalViewPr>
  <p:slideViewPr>
    <p:cSldViewPr snapToGrid="0">
      <p:cViewPr varScale="1">
        <p:scale>
          <a:sx n="56" d="100"/>
          <a:sy n="56" d="100"/>
        </p:scale>
        <p:origin x="5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178A0-D90D-4F9B-B698-9F31D83AFB14}" type="datetimeFigureOut">
              <a:rPr lang="zh-CN" altLang="en-US" smtClean="0"/>
              <a:t>18/12/2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59A8C-7937-4722-B891-887C22C96670}" type="slidenum">
              <a:rPr lang="zh-CN" altLang="en-US" smtClean="0"/>
              <a:t>‹#›</a:t>
            </a:fld>
            <a:endParaRPr lang="zh-CN" altLang="en-US"/>
          </a:p>
        </p:txBody>
      </p:sp>
    </p:spTree>
    <p:extLst>
      <p:ext uri="{BB962C8B-B14F-4D97-AF65-F5344CB8AC3E}">
        <p14:creationId xmlns:p14="http://schemas.microsoft.com/office/powerpoint/2010/main" val="104455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这里是一个网站，并不是什么云平台。</a:t>
            </a:r>
            <a:endParaRPr lang="zh-CN" altLang="en-US" dirty="0"/>
          </a:p>
        </p:txBody>
      </p:sp>
      <p:sp>
        <p:nvSpPr>
          <p:cNvPr id="4" name="灯片编号占位符 3"/>
          <p:cNvSpPr>
            <a:spLocks noGrp="1"/>
          </p:cNvSpPr>
          <p:nvPr>
            <p:ph type="sldNum" sz="quarter" idx="10"/>
          </p:nvPr>
        </p:nvSpPr>
        <p:spPr/>
        <p:txBody>
          <a:bodyPr/>
          <a:lstStyle/>
          <a:p>
            <a:fld id="{68A59A8C-7937-4722-B891-887C22C96670}" type="slidenum">
              <a:rPr lang="zh-CN" altLang="en-US" smtClean="0"/>
              <a:t>1</a:t>
            </a:fld>
            <a:endParaRPr lang="zh-CN" altLang="en-US"/>
          </a:p>
        </p:txBody>
      </p:sp>
    </p:spTree>
    <p:extLst>
      <p:ext uri="{BB962C8B-B14F-4D97-AF65-F5344CB8AC3E}">
        <p14:creationId xmlns:p14="http://schemas.microsoft.com/office/powerpoint/2010/main" val="1696833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表之间的</a:t>
            </a:r>
            <a:r>
              <a:rPr lang="en-US" altLang="zh-CN" dirty="0" err="1" smtClean="0"/>
              <a:t>er</a:t>
            </a:r>
            <a:r>
              <a:rPr lang="zh-CN" altLang="en-US" dirty="0" smtClean="0"/>
              <a:t>图</a:t>
            </a:r>
            <a:endParaRPr lang="en-US" dirty="0"/>
          </a:p>
        </p:txBody>
      </p:sp>
      <p:sp>
        <p:nvSpPr>
          <p:cNvPr id="4" name="Slide Number Placeholder 3"/>
          <p:cNvSpPr>
            <a:spLocks noGrp="1"/>
          </p:cNvSpPr>
          <p:nvPr>
            <p:ph type="sldNum" sz="quarter" idx="10"/>
          </p:nvPr>
        </p:nvSpPr>
        <p:spPr/>
        <p:txBody>
          <a:bodyPr/>
          <a:lstStyle/>
          <a:p>
            <a:fld id="{68A59A8C-7937-4722-B891-887C22C96670}" type="slidenum">
              <a:rPr lang="zh-CN" altLang="en-US" smtClean="0"/>
              <a:t>3</a:t>
            </a:fld>
            <a:endParaRPr lang="zh-CN" altLang="en-US"/>
          </a:p>
        </p:txBody>
      </p:sp>
    </p:spTree>
    <p:extLst>
      <p:ext uri="{BB962C8B-B14F-4D97-AF65-F5344CB8AC3E}">
        <p14:creationId xmlns:p14="http://schemas.microsoft.com/office/powerpoint/2010/main" val="1576757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万方数据库，如何构建数据库，数据库设计，数据库设计的方法，遍历数据库，</a:t>
            </a:r>
            <a:endParaRPr lang="en-US" dirty="0"/>
          </a:p>
        </p:txBody>
      </p:sp>
      <p:sp>
        <p:nvSpPr>
          <p:cNvPr id="4" name="Slide Number Placeholder 3"/>
          <p:cNvSpPr>
            <a:spLocks noGrp="1"/>
          </p:cNvSpPr>
          <p:nvPr>
            <p:ph type="sldNum" sz="quarter" idx="10"/>
          </p:nvPr>
        </p:nvSpPr>
        <p:spPr/>
        <p:txBody>
          <a:bodyPr/>
          <a:lstStyle/>
          <a:p>
            <a:fld id="{68A59A8C-7937-4722-B891-887C22C96670}" type="slidenum">
              <a:rPr lang="zh-CN" altLang="en-US" smtClean="0"/>
              <a:t>4</a:t>
            </a:fld>
            <a:endParaRPr lang="zh-CN" altLang="en-US"/>
          </a:p>
        </p:txBody>
      </p:sp>
    </p:spTree>
    <p:extLst>
      <p:ext uri="{BB962C8B-B14F-4D97-AF65-F5344CB8AC3E}">
        <p14:creationId xmlns:p14="http://schemas.microsoft.com/office/powerpoint/2010/main" val="1076573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Ob</a:t>
            </a:r>
            <a:r>
              <a:rPr lang="zh-CN" altLang="en-US" dirty="0" smtClean="0"/>
              <a:t>，</a:t>
            </a:r>
            <a:r>
              <a:rPr lang="en-US" altLang="zh-CN" dirty="0" smtClean="0"/>
              <a:t>dl</a:t>
            </a:r>
            <a:r>
              <a:rPr lang="zh-CN" altLang="en-US" dirty="0" smtClean="0"/>
              <a:t>的参数的调整，多次试验。</a:t>
            </a:r>
            <a:endParaRPr lang="en-US" altLang="zh-CN" dirty="0" smtClean="0"/>
          </a:p>
          <a:p>
            <a:endParaRPr lang="en-US" altLang="zh-CN" dirty="0" smtClean="0"/>
          </a:p>
          <a:p>
            <a:r>
              <a:rPr lang="zh-CN" altLang="en-US" dirty="0" smtClean="0"/>
              <a:t>这里</a:t>
            </a:r>
            <a:r>
              <a:rPr lang="zh-CN" altLang="en-US" dirty="0" smtClean="0"/>
              <a:t>需要解释为什么使用</a:t>
            </a:r>
            <a:r>
              <a:rPr lang="en-US" altLang="zh-CN" dirty="0" smtClean="0"/>
              <a:t>EXCEL</a:t>
            </a:r>
            <a:r>
              <a:rPr lang="zh-CN" altLang="en-US" dirty="0" smtClean="0"/>
              <a:t>的方式，即使是在</a:t>
            </a:r>
            <a:r>
              <a:rPr lang="en-US" altLang="zh-CN" dirty="0" err="1" smtClean="0"/>
              <a:t>systemdock</a:t>
            </a:r>
            <a:r>
              <a:rPr lang="zh-CN" altLang="en-US" dirty="0" smtClean="0"/>
              <a:t>这个系统里边也不存在完全指定疾病的名称就给出所有的靶点的情况，也不能说你给一个中药材他就给你所有的成分，不同的研究标准不一，是根本不存的事情。</a:t>
            </a:r>
            <a:endParaRPr lang="zh-CN" altLang="en-US" dirty="0"/>
          </a:p>
        </p:txBody>
      </p:sp>
      <p:sp>
        <p:nvSpPr>
          <p:cNvPr id="4" name="灯片编号占位符 3"/>
          <p:cNvSpPr>
            <a:spLocks noGrp="1"/>
          </p:cNvSpPr>
          <p:nvPr>
            <p:ph type="sldNum" sz="quarter" idx="10"/>
          </p:nvPr>
        </p:nvSpPr>
        <p:spPr/>
        <p:txBody>
          <a:bodyPr/>
          <a:lstStyle/>
          <a:p>
            <a:fld id="{68A59A8C-7937-4722-B891-887C22C96670}" type="slidenum">
              <a:rPr lang="zh-CN" altLang="en-US" smtClean="0"/>
              <a:t>5</a:t>
            </a:fld>
            <a:endParaRPr lang="zh-CN" altLang="en-US"/>
          </a:p>
        </p:txBody>
      </p:sp>
    </p:spTree>
    <p:extLst>
      <p:ext uri="{BB962C8B-B14F-4D97-AF65-F5344CB8AC3E}">
        <p14:creationId xmlns:p14="http://schemas.microsoft.com/office/powerpoint/2010/main" val="3287871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程序修改一下，文章需要介绍具体细致的对接算法，以及相关的结果介绍。</a:t>
            </a:r>
            <a:endParaRPr lang="en-US" dirty="0"/>
          </a:p>
        </p:txBody>
      </p:sp>
      <p:sp>
        <p:nvSpPr>
          <p:cNvPr id="4" name="Slide Number Placeholder 3"/>
          <p:cNvSpPr>
            <a:spLocks noGrp="1"/>
          </p:cNvSpPr>
          <p:nvPr>
            <p:ph type="sldNum" sz="quarter" idx="10"/>
          </p:nvPr>
        </p:nvSpPr>
        <p:spPr/>
        <p:txBody>
          <a:bodyPr/>
          <a:lstStyle/>
          <a:p>
            <a:fld id="{68A59A8C-7937-4722-B891-887C22C96670}" type="slidenum">
              <a:rPr lang="zh-CN" altLang="en-US" smtClean="0"/>
              <a:t>6</a:t>
            </a:fld>
            <a:endParaRPr lang="zh-CN" altLang="en-US"/>
          </a:p>
        </p:txBody>
      </p:sp>
    </p:spTree>
    <p:extLst>
      <p:ext uri="{BB962C8B-B14F-4D97-AF65-F5344CB8AC3E}">
        <p14:creationId xmlns:p14="http://schemas.microsoft.com/office/powerpoint/2010/main" val="2118971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A59A8C-7937-4722-B891-887C22C96670}" type="slidenum">
              <a:rPr lang="zh-CN" altLang="en-US" smtClean="0"/>
              <a:t>10</a:t>
            </a:fld>
            <a:endParaRPr lang="zh-CN" altLang="en-US"/>
          </a:p>
        </p:txBody>
      </p:sp>
    </p:spTree>
    <p:extLst>
      <p:ext uri="{BB962C8B-B14F-4D97-AF65-F5344CB8AC3E}">
        <p14:creationId xmlns:p14="http://schemas.microsoft.com/office/powerpoint/2010/main" val="1662172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59A8C-7937-4722-B891-887C22C96670}" type="slidenum">
              <a:rPr lang="zh-CN" altLang="en-US" smtClean="0"/>
              <a:t>13</a:t>
            </a:fld>
            <a:endParaRPr lang="zh-CN" altLang="en-US"/>
          </a:p>
        </p:txBody>
      </p:sp>
    </p:spTree>
    <p:extLst>
      <p:ext uri="{BB962C8B-B14F-4D97-AF65-F5344CB8AC3E}">
        <p14:creationId xmlns:p14="http://schemas.microsoft.com/office/powerpoint/2010/main" val="3663653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前端框架</a:t>
            </a:r>
            <a:r>
              <a:rPr lang="en-US" altLang="zh-CN" smtClean="0"/>
              <a:t>bootstrap+django</a:t>
            </a:r>
            <a:endParaRPr lang="zh-CN" altLang="en-US"/>
          </a:p>
        </p:txBody>
      </p:sp>
      <p:sp>
        <p:nvSpPr>
          <p:cNvPr id="4" name="灯片编号占位符 3"/>
          <p:cNvSpPr>
            <a:spLocks noGrp="1"/>
          </p:cNvSpPr>
          <p:nvPr>
            <p:ph type="sldNum" sz="quarter" idx="10"/>
          </p:nvPr>
        </p:nvSpPr>
        <p:spPr/>
        <p:txBody>
          <a:bodyPr/>
          <a:lstStyle/>
          <a:p>
            <a:fld id="{68A59A8C-7937-4722-B891-887C22C96670}" type="slidenum">
              <a:rPr lang="zh-CN" altLang="en-US" smtClean="0"/>
              <a:t>14</a:t>
            </a:fld>
            <a:endParaRPr lang="zh-CN" altLang="en-US"/>
          </a:p>
        </p:txBody>
      </p:sp>
    </p:spTree>
    <p:extLst>
      <p:ext uri="{BB962C8B-B14F-4D97-AF65-F5344CB8AC3E}">
        <p14:creationId xmlns:p14="http://schemas.microsoft.com/office/powerpoint/2010/main" val="252214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108E90B9-B3CD-4945-BCB0-C3FF094BCE5E}" type="datetimeFigureOut">
              <a:rPr lang="zh-CN" altLang="en-US" smtClean="0"/>
              <a:t>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1413959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111010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38436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935119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0348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509167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8E90B9-B3CD-4945-BCB0-C3FF094BCE5E}" type="datetimeFigureOut">
              <a:rPr lang="zh-CN" altLang="en-US" smtClean="0"/>
              <a:t>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744741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8E90B9-B3CD-4945-BCB0-C3FF094BCE5E}" type="datetimeFigureOut">
              <a:rPr lang="zh-CN" altLang="en-US" smtClean="0"/>
              <a:t>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171505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8E90B9-B3CD-4945-BCB0-C3FF094BCE5E}" type="datetimeFigureOut">
              <a:rPr lang="zh-CN" altLang="en-US" smtClean="0"/>
              <a:t>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332852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53574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08E90B9-B3CD-4945-BCB0-C3FF094BCE5E}" type="datetimeFigureOut">
              <a:rPr lang="zh-CN" altLang="en-US" smtClean="0"/>
              <a:t>18/12/2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30287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08E90B9-B3CD-4945-BCB0-C3FF094BCE5E}" type="datetimeFigureOut">
              <a:rPr lang="zh-CN" altLang="en-US" smtClean="0"/>
              <a:t>18/12/2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381548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08E90B9-B3CD-4945-BCB0-C3FF094BCE5E}" type="datetimeFigureOut">
              <a:rPr lang="zh-CN" altLang="en-US" smtClean="0"/>
              <a:t>18/12/2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329217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8E90B9-B3CD-4945-BCB0-C3FF094BCE5E}" type="datetimeFigureOut">
              <a:rPr lang="zh-CN" altLang="en-US" smtClean="0"/>
              <a:t>18/12/2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408630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08E90B9-B3CD-4945-BCB0-C3FF094BCE5E}" type="datetimeFigureOut">
              <a:rPr lang="zh-CN" altLang="en-US" smtClean="0"/>
              <a:t>18/12/2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7458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08E90B9-B3CD-4945-BCB0-C3FF094BCE5E}" type="datetimeFigureOut">
              <a:rPr lang="zh-CN" altLang="en-US" smtClean="0"/>
              <a:t>18/12/2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8893272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8E90B9-B3CD-4945-BCB0-C3FF094BCE5E}" type="datetimeFigureOut">
              <a:rPr lang="zh-CN" altLang="en-US" smtClean="0"/>
              <a:t>18/12/2</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408308141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0907" y="524486"/>
            <a:ext cx="9144000" cy="2387600"/>
          </a:xfrm>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网络药理学半自动化系统</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副标题 2"/>
          <p:cNvSpPr>
            <a:spLocks noGrp="1"/>
          </p:cNvSpPr>
          <p:nvPr>
            <p:ph type="subTitle" idx="1"/>
          </p:nvPr>
        </p:nvSpPr>
        <p:spPr>
          <a:xfrm>
            <a:off x="1524000" y="3602038"/>
            <a:ext cx="9144000" cy="1699724"/>
          </a:xfrm>
        </p:spPr>
        <p:txBody>
          <a:bodyPr/>
          <a:lstStyle/>
          <a:p>
            <a:pPr algn="l"/>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3200" dirty="0" err="1" smtClean="0">
                <a:latin typeface="Times New Roman" panose="02020603050405020304" pitchFamily="18" charset="0"/>
                <a:ea typeface="宋体" panose="02010600030101010101" pitchFamily="2" charset="-122"/>
                <a:cs typeface="Times New Roman" panose="02020603050405020304" pitchFamily="18" charset="0"/>
              </a:rPr>
              <a:t>Selenium+Python</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的一种在线数据准备和对接系统分析系统</a:t>
            </a:r>
          </a:p>
          <a:p>
            <a:pPr algn="l"/>
            <a:endParaRPr lang="en-US" altLang="zh-CN" dirty="0" smtClean="0"/>
          </a:p>
        </p:txBody>
      </p:sp>
    </p:spTree>
    <p:extLst>
      <p:ext uri="{BB962C8B-B14F-4D97-AF65-F5344CB8AC3E}">
        <p14:creationId xmlns:p14="http://schemas.microsoft.com/office/powerpoint/2010/main" val="4135437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疾病通路富集</a:t>
            </a:r>
            <a:r>
              <a:rPr lang="zh-CN" altLang="zh-CN" dirty="0" smtClean="0"/>
              <a:t>分析</a:t>
            </a:r>
            <a:r>
              <a:rPr lang="zh-CN" altLang="zh-CN" dirty="0"/>
              <a:t/>
            </a:r>
            <a:br>
              <a:rPr lang="zh-CN" altLang="zh-CN" dirty="0"/>
            </a:br>
            <a:endParaRPr lang="zh-CN" altLang="en-US" dirty="0"/>
          </a:p>
        </p:txBody>
      </p:sp>
      <p:sp>
        <p:nvSpPr>
          <p:cNvPr id="3" name="内容占位符 2"/>
          <p:cNvSpPr>
            <a:spLocks noGrp="1"/>
          </p:cNvSpPr>
          <p:nvPr>
            <p:ph idx="1"/>
          </p:nvPr>
        </p:nvSpPr>
        <p:spPr>
          <a:xfrm>
            <a:off x="677334" y="2200345"/>
            <a:ext cx="8596668" cy="3880773"/>
          </a:xfrm>
        </p:spPr>
        <p:txBody>
          <a:bodyPr/>
          <a:lstStyle/>
          <a:p>
            <a:r>
              <a:rPr lang="en-US" altLang="zh-CN" dirty="0" smtClean="0"/>
              <a:t>4.1</a:t>
            </a:r>
            <a:r>
              <a:rPr lang="en-US" altLang="zh-CN" dirty="0"/>
              <a:t>	</a:t>
            </a:r>
            <a:r>
              <a:rPr lang="zh-CN" altLang="zh-CN" dirty="0"/>
              <a:t>为了对鉴别到的靶标进行解释，将这些靶标蛋白导入</a:t>
            </a:r>
            <a:r>
              <a:rPr lang="en-US" altLang="zh-CN" dirty="0"/>
              <a:t>STRING </a:t>
            </a:r>
            <a:r>
              <a:rPr lang="zh-CN" altLang="zh-CN" dirty="0"/>
              <a:t>数据库（或者</a:t>
            </a:r>
            <a:r>
              <a:rPr lang="en-US" altLang="zh-CN" dirty="0"/>
              <a:t>KEGG</a:t>
            </a:r>
            <a:r>
              <a:rPr lang="zh-CN" altLang="zh-CN" dirty="0"/>
              <a:t>、</a:t>
            </a:r>
            <a:r>
              <a:rPr lang="en-US" altLang="zh-CN" dirty="0"/>
              <a:t>GO</a:t>
            </a:r>
            <a:r>
              <a:rPr lang="zh-CN" altLang="zh-CN" dirty="0"/>
              <a:t>）进行了基因功能富集分析，以得到靶标蛋白相关的分子功能、生物过程和细胞成分，此外还进行了通路富集分析和疾病富集分析。</a:t>
            </a:r>
          </a:p>
          <a:p>
            <a:r>
              <a:rPr lang="zh-CN" altLang="zh-CN" dirty="0"/>
              <a:t>或者</a:t>
            </a:r>
            <a:r>
              <a:rPr lang="en-US" altLang="zh-CN" dirty="0"/>
              <a:t>Bio database (http://bioinfo .capitalbio.com/mas3/) </a:t>
            </a:r>
            <a:r>
              <a:rPr lang="zh-CN" altLang="zh-CN" dirty="0"/>
              <a:t>数据库</a:t>
            </a:r>
            <a:r>
              <a:rPr lang="en-US" altLang="zh-CN" dirty="0"/>
              <a:t> screened for pathways that met the criterion of 𝑃 &lt; 0.01.</a:t>
            </a:r>
            <a:endParaRPr lang="zh-CN" altLang="zh-CN" dirty="0"/>
          </a:p>
          <a:p>
            <a:r>
              <a:rPr lang="en-US" altLang="zh-CN" dirty="0"/>
              <a:t>4.2	 </a:t>
            </a:r>
            <a:r>
              <a:rPr lang="zh-CN" altLang="zh-CN" dirty="0"/>
              <a:t>结果可视化：</a:t>
            </a:r>
            <a:r>
              <a:rPr lang="en-US" altLang="zh-CN" dirty="0" err="1"/>
              <a:t>cytoscape</a:t>
            </a:r>
            <a:r>
              <a:rPr lang="zh-CN" altLang="zh-CN" dirty="0"/>
              <a:t>工具实现</a:t>
            </a:r>
          </a:p>
          <a:p>
            <a:r>
              <a:rPr lang="en-US" altLang="zh-CN" dirty="0"/>
              <a:t>4.3 </a:t>
            </a:r>
            <a:r>
              <a:rPr lang="zh-CN" altLang="zh-CN" dirty="0"/>
              <a:t>重点分析</a:t>
            </a:r>
            <a:r>
              <a:rPr lang="en-US" altLang="zh-CN" dirty="0"/>
              <a:t>12</a:t>
            </a:r>
            <a:r>
              <a:rPr lang="zh-CN" altLang="zh-CN" dirty="0"/>
              <a:t>种成分的“成分</a:t>
            </a:r>
            <a:r>
              <a:rPr lang="en-US" altLang="zh-CN" dirty="0"/>
              <a:t>-</a:t>
            </a:r>
            <a:r>
              <a:rPr lang="zh-CN" altLang="zh-CN" dirty="0"/>
              <a:t>靶点</a:t>
            </a:r>
            <a:r>
              <a:rPr lang="en-US" altLang="zh-CN" dirty="0"/>
              <a:t>-</a:t>
            </a:r>
            <a:r>
              <a:rPr lang="zh-CN" altLang="zh-CN" dirty="0"/>
              <a:t>通路”图</a:t>
            </a:r>
          </a:p>
          <a:p>
            <a:r>
              <a:rPr lang="zh-CN" altLang="en-US" dirty="0" smtClean="0"/>
              <a:t>这部分是后续工作，需要根据打分的结果进行后续</a:t>
            </a:r>
            <a:r>
              <a:rPr lang="zh-CN" altLang="en-US" dirty="0"/>
              <a:t>分析</a:t>
            </a:r>
            <a:r>
              <a:rPr lang="zh-CN" altLang="en-US" dirty="0" smtClean="0"/>
              <a:t>，本系统</a:t>
            </a:r>
            <a:r>
              <a:rPr lang="zh-CN" altLang="en-US" dirty="0"/>
              <a:t>并</a:t>
            </a:r>
            <a:r>
              <a:rPr lang="zh-CN" altLang="en-US" dirty="0" smtClean="0"/>
              <a:t>不涉及。现在有很多现成的系统，仍然都需要手动的点击操作，该部分需要根据研究者的具体需要进行操作，本系统不能实现该部分的自动化。</a:t>
            </a:r>
            <a:endParaRPr lang="zh-CN" altLang="en-US" dirty="0"/>
          </a:p>
        </p:txBody>
      </p:sp>
    </p:spTree>
    <p:extLst>
      <p:ext uri="{BB962C8B-B14F-4D97-AF65-F5344CB8AC3E}">
        <p14:creationId xmlns:p14="http://schemas.microsoft.com/office/powerpoint/2010/main" val="2442147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疾病通路富集</a:t>
            </a:r>
            <a:r>
              <a:rPr lang="zh-CN" altLang="zh-CN" dirty="0" smtClean="0"/>
              <a:t>分析</a:t>
            </a:r>
            <a:endParaRPr lang="zh-CN" altLang="en-US" dirty="0"/>
          </a:p>
        </p:txBody>
      </p:sp>
      <p:pic>
        <p:nvPicPr>
          <p:cNvPr id="4" name="内容占位符 3"/>
          <p:cNvPicPr>
            <a:picLocks noGrp="1"/>
          </p:cNvPicPr>
          <p:nvPr>
            <p:ph idx="1"/>
          </p:nvPr>
        </p:nvPicPr>
        <p:blipFill>
          <a:blip r:embed="rId2"/>
          <a:stretch>
            <a:fillRect/>
          </a:stretch>
        </p:blipFill>
        <p:spPr>
          <a:xfrm>
            <a:off x="2572969" y="2160588"/>
            <a:ext cx="4806100" cy="3881437"/>
          </a:xfrm>
          <a:prstGeom prst="rect">
            <a:avLst/>
          </a:prstGeom>
        </p:spPr>
      </p:pic>
    </p:spTree>
    <p:extLst>
      <p:ext uri="{BB962C8B-B14F-4D97-AF65-F5344CB8AC3E}">
        <p14:creationId xmlns:p14="http://schemas.microsoft.com/office/powerpoint/2010/main" val="2941226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677863" y="2549106"/>
            <a:ext cx="8596312" cy="3104401"/>
          </a:xfrm>
          <a:prstGeom prst="rect">
            <a:avLst/>
          </a:prstGeom>
        </p:spPr>
      </p:pic>
    </p:spTree>
    <p:extLst>
      <p:ext uri="{BB962C8B-B14F-4D97-AF65-F5344CB8AC3E}">
        <p14:creationId xmlns:p14="http://schemas.microsoft.com/office/powerpoint/2010/main" val="1236074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1495537" y="1707117"/>
            <a:ext cx="6960261" cy="5029091"/>
          </a:xfrm>
          <a:prstGeom prst="rect">
            <a:avLst/>
          </a:prstGeom>
        </p:spPr>
      </p:pic>
    </p:spTree>
    <p:extLst>
      <p:ext uri="{BB962C8B-B14F-4D97-AF65-F5344CB8AC3E}">
        <p14:creationId xmlns:p14="http://schemas.microsoft.com/office/powerpoint/2010/main" val="273223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2429218" y="19878"/>
            <a:ext cx="5516538" cy="6588323"/>
          </a:xfrm>
          <a:prstGeom prst="rect">
            <a:avLst/>
          </a:prstGeom>
        </p:spPr>
      </p:pic>
    </p:spTree>
    <p:extLst>
      <p:ext uri="{BB962C8B-B14F-4D97-AF65-F5344CB8AC3E}">
        <p14:creationId xmlns:p14="http://schemas.microsoft.com/office/powerpoint/2010/main" val="3287466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整理视角</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947" y="1841611"/>
            <a:ext cx="7492591" cy="3881437"/>
          </a:xfrm>
        </p:spPr>
      </p:pic>
    </p:spTree>
    <p:extLst>
      <p:ext uri="{BB962C8B-B14F-4D97-AF65-F5344CB8AC3E}">
        <p14:creationId xmlns:p14="http://schemas.microsoft.com/office/powerpoint/2010/main" val="2380905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基于</a:t>
            </a:r>
            <a:r>
              <a:rPr lang="en-US" altLang="zh-CN" dirty="0" smtClean="0">
                <a:latin typeface="宋体" panose="02010600030101010101" pitchFamily="2" charset="-122"/>
                <a:ea typeface="宋体" panose="02010600030101010101" pitchFamily="2" charset="-122"/>
              </a:rPr>
              <a:t>xxx</a:t>
            </a:r>
            <a:r>
              <a:rPr lang="zh-CN" altLang="en-US" dirty="0" smtClean="0">
                <a:latin typeface="宋体" panose="02010600030101010101" pitchFamily="2" charset="-122"/>
                <a:ea typeface="宋体" panose="02010600030101010101" pitchFamily="2" charset="-122"/>
              </a:rPr>
              <a:t>技术的中药</a:t>
            </a:r>
            <a:r>
              <a:rPr lang="zh-CN" altLang="en-US" dirty="0">
                <a:latin typeface="宋体" panose="02010600030101010101" pitchFamily="2" charset="-122"/>
                <a:ea typeface="宋体" panose="02010600030101010101" pitchFamily="2" charset="-122"/>
              </a:rPr>
              <a:t>活性成分</a:t>
            </a:r>
            <a:r>
              <a:rPr lang="zh-CN" altLang="zh-CN" dirty="0" smtClean="0">
                <a:latin typeface="宋体" panose="02010600030101010101" pitchFamily="2" charset="-122"/>
                <a:ea typeface="宋体" panose="02010600030101010101" pitchFamily="2" charset="-122"/>
              </a:rPr>
              <a:t>数据库</a:t>
            </a:r>
            <a:r>
              <a:rPr lang="zh-CN" altLang="en-US" dirty="0" smtClean="0">
                <a:latin typeface="宋体" panose="02010600030101010101" pitchFamily="2" charset="-122"/>
                <a:ea typeface="宋体" panose="02010600030101010101" pitchFamily="2" charset="-122"/>
              </a:rPr>
              <a:t>建立</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77334" y="1930401"/>
            <a:ext cx="9337104" cy="4110962"/>
          </a:xfrm>
        </p:spPr>
        <p:txBody>
          <a:bodyPr>
            <a:normAutofit fontScale="77500" lnSpcReduction="20000"/>
          </a:bodyPr>
          <a:lstStyle/>
          <a:p>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1</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化学成分数据库</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TCMSP</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CNKI</a:t>
            </a:r>
            <a:endParaRPr lang="zh-CN" altLang="zh-CN" sz="2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1.1 </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由</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TCMSP</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搜索三种中药的化学成分及相关信息</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这里设计了从</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TCMID</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TCMSP</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上海有机</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所三大</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中药</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数据库中的数据进行整合去重</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2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1.2 </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龙血竭的化学成分通过</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CNKI</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文献挖掘搜集</a:t>
            </a:r>
            <a:r>
              <a:rPr lang="zh-CN" altLang="zh-CN" sz="2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这</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部分系统单独设计“非草药（</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herb</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”部分提供</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excel/csv</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上传成分。</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2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1.3 </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建立化学成分数据库</a:t>
            </a:r>
            <a:r>
              <a:rPr lang="zh-CN" altLang="zh-CN" sz="2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编写程序实现 “中药材</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化合物</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数据集” 的自动建立，不包括文献搜索成分（文献搜索使用</a:t>
            </a:r>
            <a:r>
              <a:rPr lang="zh-CN" altLang="zh-CN" sz="2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根据前述的要求，实验设计数据</a:t>
            </a:r>
            <a:r>
              <a:rPr lang="en-US" altLang="zh-CN" sz="2100" dirty="0" err="1" smtClean="0">
                <a:latin typeface="Times New Roman" panose="02020603050405020304" pitchFamily="18" charset="0"/>
                <a:ea typeface="宋体" panose="02010600030101010101" pitchFamily="2" charset="-122"/>
                <a:cs typeface="Times New Roman" panose="02020603050405020304" pitchFamily="18" charset="0"/>
              </a:rPr>
              <a:t>druginfo</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表，用于存储上述草药数据，主要字段</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drugs</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module</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100" dirty="0" err="1" smtClean="0">
                <a:latin typeface="Times New Roman" panose="02020603050405020304" pitchFamily="18" charset="0"/>
                <a:ea typeface="宋体" panose="02010600030101010101" pitchFamily="2" charset="-122"/>
                <a:cs typeface="Times New Roman" panose="02020603050405020304" pitchFamily="18" charset="0"/>
              </a:rPr>
              <a:t>pubchemid,type</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，主要是为了存储草药名称、成分名称</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以及</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对应的</a:t>
            </a:r>
            <a:r>
              <a:rPr lang="en-US" altLang="zh-CN" sz="2100" dirty="0" err="1" smtClean="0">
                <a:latin typeface="Times New Roman" panose="02020603050405020304" pitchFamily="18" charset="0"/>
                <a:ea typeface="宋体" panose="02010600030101010101" pitchFamily="2" charset="-122"/>
                <a:cs typeface="Times New Roman" panose="02020603050405020304" pitchFamily="18" charset="0"/>
              </a:rPr>
              <a:t>pubchem</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 id</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以及类型，是不是草药</a:t>
            </a:r>
            <a:endParaRPr lang="zh-CN" altLang="zh-CN" sz="21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169377" y="3014952"/>
            <a:ext cx="4277919" cy="476616"/>
          </a:xfrm>
          <a:prstGeom prst="rect">
            <a:avLst/>
          </a:prstGeom>
        </p:spPr>
      </p:pic>
      <p:pic>
        <p:nvPicPr>
          <p:cNvPr id="5" name="图片 4"/>
          <p:cNvPicPr>
            <a:picLocks noChangeAspect="1"/>
          </p:cNvPicPr>
          <p:nvPr/>
        </p:nvPicPr>
        <p:blipFill>
          <a:blip r:embed="rId4"/>
          <a:stretch>
            <a:fillRect/>
          </a:stretch>
        </p:blipFill>
        <p:spPr>
          <a:xfrm>
            <a:off x="6274665" y="2205693"/>
            <a:ext cx="4114800" cy="2571750"/>
          </a:xfrm>
          <a:prstGeom prst="rect">
            <a:avLst/>
          </a:prstGeom>
        </p:spPr>
      </p:pic>
    </p:spTree>
    <p:extLst>
      <p:ext uri="{BB962C8B-B14F-4D97-AF65-F5344CB8AC3E}">
        <p14:creationId xmlns:p14="http://schemas.microsoft.com/office/powerpoint/2010/main" val="1246311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基于</a:t>
            </a:r>
            <a:r>
              <a:rPr lang="en-US" altLang="zh-CN" dirty="0">
                <a:latin typeface="宋体" panose="02010600030101010101" pitchFamily="2" charset="-122"/>
                <a:ea typeface="宋体" panose="02010600030101010101" pitchFamily="2" charset="-122"/>
              </a:rPr>
              <a:t>xxx</a:t>
            </a:r>
            <a:r>
              <a:rPr lang="zh-CN" altLang="en-US" dirty="0">
                <a:latin typeface="宋体" panose="02010600030101010101" pitchFamily="2" charset="-122"/>
                <a:ea typeface="宋体" panose="02010600030101010101" pitchFamily="2" charset="-122"/>
              </a:rPr>
              <a:t>技术</a:t>
            </a:r>
            <a:r>
              <a:rPr lang="zh-CN" altLang="en-US" dirty="0" smtClean="0">
                <a:latin typeface="宋体" panose="02010600030101010101" pitchFamily="2" charset="-122"/>
                <a:ea typeface="宋体" panose="02010600030101010101" pitchFamily="2" charset="-122"/>
              </a:rPr>
              <a:t>的疾病靶点</a:t>
            </a:r>
            <a:r>
              <a:rPr lang="zh-CN" altLang="zh-CN" dirty="0" smtClean="0">
                <a:latin typeface="宋体" panose="02010600030101010101" pitchFamily="2" charset="-122"/>
                <a:ea typeface="宋体" panose="02010600030101010101" pitchFamily="2" charset="-122"/>
              </a:rPr>
              <a:t>数据库</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en-US" altLang="zh-CN" dirty="0" smtClean="0"/>
              <a:t>2. </a:t>
            </a:r>
            <a:r>
              <a:rPr lang="zh-CN" altLang="zh-CN" dirty="0" smtClean="0"/>
              <a:t>疾病靶点数据库：</a:t>
            </a:r>
            <a:r>
              <a:rPr lang="en-US" altLang="zh-CN" dirty="0" smtClean="0"/>
              <a:t>NCBI</a:t>
            </a:r>
            <a:endParaRPr lang="zh-CN" altLang="zh-CN" dirty="0" smtClean="0"/>
          </a:p>
          <a:p>
            <a:r>
              <a:rPr lang="en-US" altLang="zh-CN" dirty="0" smtClean="0"/>
              <a:t>2.1 </a:t>
            </a:r>
            <a:r>
              <a:rPr lang="zh-CN" altLang="zh-CN" dirty="0" smtClean="0"/>
              <a:t>输入关键词</a:t>
            </a:r>
            <a:r>
              <a:rPr lang="en-US" altLang="zh-CN" dirty="0" err="1" smtClean="0"/>
              <a:t>adenomyosis</a:t>
            </a:r>
            <a:r>
              <a:rPr lang="zh-CN" altLang="zh-CN" dirty="0" smtClean="0"/>
              <a:t>，</a:t>
            </a:r>
            <a:r>
              <a:rPr lang="en-US" altLang="zh-CN" dirty="0" smtClean="0"/>
              <a:t>endometriosis </a:t>
            </a:r>
            <a:r>
              <a:rPr lang="zh-CN" altLang="zh-CN" dirty="0" smtClean="0"/>
              <a:t>。</a:t>
            </a:r>
          </a:p>
          <a:p>
            <a:r>
              <a:rPr lang="en-US" altLang="zh-CN" dirty="0" smtClean="0"/>
              <a:t>2.2 </a:t>
            </a:r>
            <a:r>
              <a:rPr lang="zh-CN" altLang="zh-CN" dirty="0" smtClean="0"/>
              <a:t>搜索</a:t>
            </a:r>
            <a:r>
              <a:rPr lang="en-US" altLang="zh-CN" dirty="0" err="1" smtClean="0"/>
              <a:t>protain</a:t>
            </a:r>
            <a:r>
              <a:rPr lang="zh-CN" altLang="zh-CN" dirty="0" smtClean="0"/>
              <a:t>、</a:t>
            </a:r>
            <a:r>
              <a:rPr lang="en-US" altLang="zh-CN" dirty="0" smtClean="0"/>
              <a:t>gene</a:t>
            </a:r>
            <a:r>
              <a:rPr lang="zh-CN" altLang="zh-CN" dirty="0" smtClean="0"/>
              <a:t>选项，得到靶点</a:t>
            </a:r>
            <a:r>
              <a:rPr lang="en-US" altLang="zh-CN" dirty="0" smtClean="0"/>
              <a:t>PDB ID</a:t>
            </a:r>
            <a:r>
              <a:rPr lang="zh-CN" altLang="zh-CN" dirty="0" smtClean="0"/>
              <a:t>信息，去除重复（交集？与下一次交集的关系？）。建立 疾病</a:t>
            </a:r>
            <a:r>
              <a:rPr lang="en-US" altLang="zh-CN" dirty="0" smtClean="0"/>
              <a:t>-</a:t>
            </a:r>
            <a:r>
              <a:rPr lang="zh-CN" altLang="zh-CN" dirty="0" smtClean="0"/>
              <a:t>靶点 数据库。</a:t>
            </a:r>
            <a:endParaRPr lang="en-US" altLang="zh-CN" dirty="0" smtClean="0"/>
          </a:p>
          <a:p>
            <a:endParaRPr lang="en-US" altLang="zh-CN" dirty="0"/>
          </a:p>
          <a:p>
            <a:r>
              <a:rPr lang="zh-CN" altLang="en-US" dirty="0" smtClean="0"/>
              <a:t>两个程序可以实现疾病、靶点、</a:t>
            </a:r>
            <a:r>
              <a:rPr lang="en-US" altLang="zh-CN" dirty="0" smtClean="0"/>
              <a:t>PDB ID</a:t>
            </a:r>
            <a:r>
              <a:rPr lang="zh-CN" altLang="en-US" dirty="0" smtClean="0"/>
              <a:t>的实现，之后会建立数据表</a:t>
            </a:r>
            <a:r>
              <a:rPr lang="en-US" altLang="zh-CN" dirty="0" err="1" smtClean="0"/>
              <a:t>diseaseinfo</a:t>
            </a:r>
            <a:r>
              <a:rPr lang="en-US" altLang="zh-CN" dirty="0" smtClean="0"/>
              <a:t>,</a:t>
            </a:r>
            <a:r>
              <a:rPr lang="zh-CN" altLang="en-US" dirty="0" smtClean="0"/>
              <a:t>包括</a:t>
            </a:r>
            <a:r>
              <a:rPr lang="en-US" altLang="zh-CN" dirty="0" smtClean="0"/>
              <a:t>disease</a:t>
            </a:r>
            <a:r>
              <a:rPr lang="zh-CN" altLang="en-US" dirty="0" smtClean="0"/>
              <a:t>、</a:t>
            </a:r>
            <a:r>
              <a:rPr lang="en-US" altLang="zh-CN" dirty="0" smtClean="0"/>
              <a:t>target</a:t>
            </a:r>
            <a:r>
              <a:rPr lang="zh-CN" altLang="en-US" dirty="0" smtClean="0"/>
              <a:t>、</a:t>
            </a:r>
            <a:r>
              <a:rPr lang="en-US" altLang="zh-CN" dirty="0" err="1" smtClean="0"/>
              <a:t>pdbid</a:t>
            </a:r>
            <a:r>
              <a:rPr lang="zh-CN" altLang="en-US" dirty="0" smtClean="0"/>
              <a:t>等关键字段，用于保存相关信息</a:t>
            </a:r>
            <a:endParaRPr lang="zh-CN" altLang="zh-CN" dirty="0" smtClean="0"/>
          </a:p>
          <a:p>
            <a:pPr lvl="0"/>
            <a:r>
              <a:rPr lang="zh-CN" altLang="zh-CN" dirty="0" smtClean="0"/>
              <a:t>编写程序实现 “疾病</a:t>
            </a:r>
            <a:r>
              <a:rPr lang="en-US" altLang="zh-CN" dirty="0" smtClean="0"/>
              <a:t>-</a:t>
            </a:r>
            <a:r>
              <a:rPr lang="zh-CN" altLang="zh-CN" dirty="0" smtClean="0"/>
              <a:t>靶点</a:t>
            </a:r>
            <a:r>
              <a:rPr lang="en-US" altLang="zh-CN" dirty="0" smtClean="0"/>
              <a:t>-</a:t>
            </a:r>
            <a:r>
              <a:rPr lang="zh-CN" altLang="zh-CN" dirty="0" smtClean="0"/>
              <a:t>数据集”的自动建立</a:t>
            </a:r>
          </a:p>
          <a:p>
            <a:pPr lvl="0"/>
            <a:r>
              <a:rPr lang="zh-CN" altLang="zh-CN" dirty="0" smtClean="0"/>
              <a:t>综合以上两种数据库信息自动搜索，实现 “中药材、疾病→化合物、靶点数据集” 的自动搜索建立。</a:t>
            </a:r>
          </a:p>
          <a:p>
            <a:endParaRPr lang="zh-CN" altLang="en-US" dirty="0"/>
          </a:p>
        </p:txBody>
      </p:sp>
      <p:pic>
        <p:nvPicPr>
          <p:cNvPr id="4" name="图片 3"/>
          <p:cNvPicPr>
            <a:picLocks noChangeAspect="1"/>
          </p:cNvPicPr>
          <p:nvPr/>
        </p:nvPicPr>
        <p:blipFill>
          <a:blip r:embed="rId3"/>
          <a:stretch>
            <a:fillRect/>
          </a:stretch>
        </p:blipFill>
        <p:spPr>
          <a:xfrm>
            <a:off x="990966" y="3643679"/>
            <a:ext cx="2314575" cy="361950"/>
          </a:xfrm>
          <a:prstGeom prst="rect">
            <a:avLst/>
          </a:prstGeom>
        </p:spPr>
      </p:pic>
    </p:spTree>
    <p:extLst>
      <p:ext uri="{BB962C8B-B14F-4D97-AF65-F5344CB8AC3E}">
        <p14:creationId xmlns:p14="http://schemas.microsoft.com/office/powerpoint/2010/main" val="2210800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数据去重复、</a:t>
            </a:r>
            <a:r>
              <a:rPr lang="zh-CN" altLang="zh-CN" dirty="0" smtClean="0"/>
              <a:t>筛选</a:t>
            </a:r>
            <a:r>
              <a:rPr lang="zh-CN" altLang="zh-CN" dirty="0"/>
              <a:t>潜在成分和</a:t>
            </a:r>
            <a:r>
              <a:rPr lang="zh-CN" altLang="zh-CN" dirty="0" smtClean="0"/>
              <a:t>靶点</a:t>
            </a:r>
            <a:r>
              <a:rPr lang="en-US" altLang="zh-CN" dirty="0" smtClean="0"/>
              <a:t>(</a:t>
            </a:r>
            <a:r>
              <a:rPr lang="zh-CN" altLang="en-US" dirty="0" smtClean="0"/>
              <a:t>去重筛选方法</a:t>
            </a:r>
            <a:r>
              <a:rPr lang="en-US" altLang="zh-CN" dirty="0" smtClean="0"/>
              <a:t>)</a:t>
            </a:r>
            <a:endParaRPr lang="zh-CN" altLang="en-US" dirty="0"/>
          </a:p>
        </p:txBody>
      </p:sp>
      <p:sp>
        <p:nvSpPr>
          <p:cNvPr id="3" name="内容占位符 2"/>
          <p:cNvSpPr>
            <a:spLocks noGrp="1"/>
          </p:cNvSpPr>
          <p:nvPr>
            <p:ph idx="1"/>
          </p:nvPr>
        </p:nvSpPr>
        <p:spPr/>
        <p:txBody>
          <a:bodyPr>
            <a:noAutofit/>
          </a:bodyPr>
          <a:lstStyle/>
          <a:p>
            <a:pPr lvl="1"/>
            <a:r>
              <a:rPr lang="zh-CN" altLang="zh-CN" sz="2400" dirty="0" smtClean="0"/>
              <a:t>关键</a:t>
            </a:r>
            <a:r>
              <a:rPr lang="zh-CN" altLang="zh-CN" sz="2400" dirty="0"/>
              <a:t>点</a:t>
            </a:r>
            <a:r>
              <a:rPr lang="en-US" altLang="zh-CN" sz="2400" dirty="0"/>
              <a:t>1</a:t>
            </a:r>
            <a:r>
              <a:rPr lang="zh-CN" altLang="zh-CN" sz="2400" dirty="0"/>
              <a:t>潜在活性成分的筛选（</a:t>
            </a:r>
            <a:r>
              <a:rPr lang="en-US" altLang="zh-CN" sz="2400" dirty="0"/>
              <a:t>TCMSP</a:t>
            </a:r>
            <a:r>
              <a:rPr lang="zh-CN" altLang="zh-CN" sz="2400" dirty="0"/>
              <a:t>打分，文献中找的如何处理？）具体哪</a:t>
            </a:r>
            <a:r>
              <a:rPr lang="en-US" altLang="zh-CN" sz="2400" dirty="0"/>
              <a:t>93</a:t>
            </a:r>
            <a:r>
              <a:rPr lang="zh-CN" altLang="zh-CN" sz="2400" dirty="0"/>
              <a:t>个成分？</a:t>
            </a:r>
          </a:p>
          <a:p>
            <a:pPr lvl="1"/>
            <a:r>
              <a:rPr lang="zh-CN" altLang="zh-CN" sz="2400" dirty="0"/>
              <a:t>关键点</a:t>
            </a:r>
            <a:r>
              <a:rPr lang="en-US" altLang="zh-CN" sz="2400" dirty="0"/>
              <a:t>2</a:t>
            </a:r>
            <a:r>
              <a:rPr lang="zh-CN" altLang="zh-CN" sz="2400" dirty="0"/>
              <a:t>潜在靶点的筛选 需要</a:t>
            </a:r>
            <a:r>
              <a:rPr lang="en-US" altLang="zh-CN" sz="2400" dirty="0"/>
              <a:t>ID</a:t>
            </a:r>
            <a:r>
              <a:rPr lang="zh-CN" altLang="zh-CN" sz="2400" dirty="0"/>
              <a:t>对应的基因、蛋白信息</a:t>
            </a:r>
          </a:p>
          <a:p>
            <a:r>
              <a:rPr lang="en-US" altLang="zh-CN" sz="2400" dirty="0"/>
              <a:t>NCBI</a:t>
            </a:r>
            <a:r>
              <a:rPr lang="zh-CN" altLang="zh-CN" sz="2400" dirty="0"/>
              <a:t>中搜到的靶点集合与</a:t>
            </a:r>
            <a:r>
              <a:rPr lang="en-US" altLang="zh-CN" sz="2400" dirty="0"/>
              <a:t>TCMSP</a:t>
            </a:r>
            <a:r>
              <a:rPr lang="zh-CN" altLang="zh-CN" sz="2400" dirty="0"/>
              <a:t>数据库中的化学成分靶点集合相同的部分（交集）作为潜在作用靶点</a:t>
            </a:r>
          </a:p>
          <a:p>
            <a:pPr lvl="1"/>
            <a:r>
              <a:rPr lang="zh-CN" altLang="zh-CN" sz="2400" dirty="0"/>
              <a:t>验证</a:t>
            </a:r>
            <a:r>
              <a:rPr lang="en-US" altLang="zh-CN" sz="2400" dirty="0"/>
              <a:t>12</a:t>
            </a:r>
            <a:r>
              <a:rPr lang="zh-CN" altLang="zh-CN" sz="2400" dirty="0"/>
              <a:t>种成分（实例分析）是否在该潜在活性成分群中。</a:t>
            </a:r>
          </a:p>
          <a:p>
            <a:r>
              <a:rPr lang="zh-CN" altLang="en-US" sz="2400" dirty="0" smtClean="0"/>
              <a:t>潜在靶点可以根据</a:t>
            </a:r>
            <a:r>
              <a:rPr lang="en-US" altLang="zh-CN" sz="2400" dirty="0" smtClean="0"/>
              <a:t>TCMSP</a:t>
            </a:r>
            <a:r>
              <a:rPr lang="zh-CN" altLang="en-US" sz="2400" dirty="0" smtClean="0"/>
              <a:t>数据库中的渗透参数进行选择，例如</a:t>
            </a:r>
            <a:r>
              <a:rPr lang="en-US" altLang="zh-CN" sz="2400" dirty="0"/>
              <a:t>OB≥40%</a:t>
            </a:r>
            <a:r>
              <a:rPr lang="zh-CN" altLang="en-US" sz="2400" dirty="0"/>
              <a:t>和</a:t>
            </a:r>
            <a:r>
              <a:rPr lang="en-US" altLang="zh-CN" sz="2400" dirty="0"/>
              <a:t>DL≥</a:t>
            </a:r>
            <a:r>
              <a:rPr lang="en-US" altLang="zh-CN" sz="2400" dirty="0" smtClean="0"/>
              <a:t>0.20</a:t>
            </a:r>
            <a:r>
              <a:rPr lang="zh-CN" altLang="en-US" sz="2400" dirty="0" smtClean="0"/>
              <a:t>这两个参数、文献中的数据使用</a:t>
            </a:r>
            <a:r>
              <a:rPr lang="en-US" altLang="zh-CN" sz="2400" dirty="0" smtClean="0"/>
              <a:t>EXCEL</a:t>
            </a:r>
            <a:r>
              <a:rPr lang="zh-CN" altLang="en-US" sz="2400" dirty="0" smtClean="0"/>
              <a:t>处理</a:t>
            </a:r>
            <a:r>
              <a:rPr lang="zh-CN" altLang="en-US" sz="2400" dirty="0"/>
              <a:t>上</a:t>
            </a:r>
            <a:r>
              <a:rPr lang="zh-CN" altLang="en-US" sz="2400" dirty="0" smtClean="0"/>
              <a:t>传。</a:t>
            </a:r>
            <a:endParaRPr lang="zh-CN" altLang="en-US" sz="2400" dirty="0"/>
          </a:p>
        </p:txBody>
      </p:sp>
    </p:spTree>
    <p:extLst>
      <p:ext uri="{BB962C8B-B14F-4D97-AF65-F5344CB8AC3E}">
        <p14:creationId xmlns:p14="http://schemas.microsoft.com/office/powerpoint/2010/main" val="3859062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成分靶点</a:t>
            </a:r>
            <a:r>
              <a:rPr lang="zh-CN" altLang="zh-CN" dirty="0" smtClean="0"/>
              <a:t>对接</a:t>
            </a:r>
            <a:endParaRPr lang="zh-CN" altLang="en-US" dirty="0"/>
          </a:p>
        </p:txBody>
      </p:sp>
      <p:sp>
        <p:nvSpPr>
          <p:cNvPr id="3" name="内容占位符 2"/>
          <p:cNvSpPr>
            <a:spLocks noGrp="1"/>
          </p:cNvSpPr>
          <p:nvPr>
            <p:ph idx="1"/>
          </p:nvPr>
        </p:nvSpPr>
        <p:spPr>
          <a:xfrm>
            <a:off x="677334" y="1764768"/>
            <a:ext cx="9162405" cy="4238468"/>
          </a:xfrm>
        </p:spPr>
        <p:txBody>
          <a:bodyPr/>
          <a:lstStyle/>
          <a:p>
            <a:r>
              <a:rPr lang="en-US" altLang="zh-CN" dirty="0" smtClean="0"/>
              <a:t>3.1 </a:t>
            </a:r>
            <a:r>
              <a:rPr lang="zh-CN" altLang="zh-CN" dirty="0"/>
              <a:t>化合物、靶点的结构搜索（哪些数据库）</a:t>
            </a:r>
          </a:p>
          <a:p>
            <a:pPr lvl="0"/>
            <a:r>
              <a:rPr lang="zh-CN" altLang="zh-CN" dirty="0"/>
              <a:t>编写程序实现自动搜索、结果导出</a:t>
            </a:r>
          </a:p>
          <a:p>
            <a:r>
              <a:rPr lang="en-US" altLang="zh-CN" dirty="0"/>
              <a:t>3.2 </a:t>
            </a:r>
            <a:r>
              <a:rPr lang="zh-CN" altLang="en-US" dirty="0" smtClean="0"/>
              <a:t> </a:t>
            </a:r>
            <a:r>
              <a:rPr lang="en-US" altLang="zh-CN" dirty="0" err="1" smtClean="0"/>
              <a:t>Systemsdock</a:t>
            </a:r>
            <a:r>
              <a:rPr lang="zh-CN" altLang="zh-CN" dirty="0"/>
              <a:t>在线对接平台：打分</a:t>
            </a:r>
          </a:p>
          <a:p>
            <a:r>
              <a:rPr lang="zh-CN" altLang="zh-CN" dirty="0"/>
              <a:t>不用</a:t>
            </a:r>
            <a:r>
              <a:rPr lang="en-US" altLang="zh-CN" dirty="0"/>
              <a:t>DS</a:t>
            </a:r>
            <a:r>
              <a:rPr lang="zh-CN" altLang="zh-CN" dirty="0"/>
              <a:t>软件，换用在线平台。导入成分及靶点相关信息，</a:t>
            </a:r>
            <a:r>
              <a:rPr lang="en-US" altLang="zh-CN" dirty="0"/>
              <a:t>docking score</a:t>
            </a:r>
            <a:r>
              <a:rPr lang="zh-CN" altLang="zh-CN" dirty="0"/>
              <a:t>值大于</a:t>
            </a:r>
            <a:r>
              <a:rPr lang="en-US" altLang="zh-CN" dirty="0"/>
              <a:t>4.25</a:t>
            </a:r>
            <a:r>
              <a:rPr lang="zh-CN" altLang="zh-CN" dirty="0"/>
              <a:t>说明分子与靶点有一定的结合活性，大于</a:t>
            </a:r>
            <a:r>
              <a:rPr lang="en-US" altLang="zh-CN" dirty="0"/>
              <a:t> 5.0 </a:t>
            </a:r>
            <a:r>
              <a:rPr lang="zh-CN" altLang="zh-CN" dirty="0"/>
              <a:t>说明分子与靶点有较好的结合活性，大于</a:t>
            </a:r>
            <a:r>
              <a:rPr lang="en-US" altLang="zh-CN" dirty="0"/>
              <a:t> 7.0 </a:t>
            </a:r>
            <a:r>
              <a:rPr lang="zh-CN" altLang="zh-CN" dirty="0"/>
              <a:t>则说明具有强烈的结合活性。</a:t>
            </a:r>
          </a:p>
          <a:p>
            <a:r>
              <a:rPr lang="en-US" altLang="zh-CN" dirty="0"/>
              <a:t>  </a:t>
            </a:r>
            <a:r>
              <a:rPr lang="zh-CN" altLang="zh-CN" dirty="0"/>
              <a:t>打分结果分类</a:t>
            </a:r>
          </a:p>
          <a:p>
            <a:r>
              <a:rPr lang="en-US" altLang="zh-CN" dirty="0"/>
              <a:t>  </a:t>
            </a:r>
            <a:r>
              <a:rPr lang="zh-CN" altLang="zh-CN" dirty="0"/>
              <a:t>对接结果重复部分如何处理的？结果的解读</a:t>
            </a:r>
          </a:p>
          <a:p>
            <a:r>
              <a:rPr lang="zh-CN" altLang="en-US" dirty="0" smtClean="0"/>
              <a:t>打分结果，会以</a:t>
            </a:r>
            <a:r>
              <a:rPr lang="en-US" altLang="zh-CN" dirty="0" smtClean="0"/>
              <a:t>excel</a:t>
            </a:r>
            <a:r>
              <a:rPr lang="zh-CN" altLang="en-US" dirty="0" smtClean="0"/>
              <a:t>的格式给出，主要是疾病名称、靶点、</a:t>
            </a:r>
            <a:r>
              <a:rPr lang="en-US" altLang="zh-CN" dirty="0" err="1" smtClean="0"/>
              <a:t>pdbid</a:t>
            </a:r>
            <a:r>
              <a:rPr lang="zh-CN" altLang="en-US" dirty="0" smtClean="0"/>
              <a:t>、成分名称、打分信息、为</a:t>
            </a:r>
            <a:r>
              <a:rPr lang="en-US" altLang="zh-CN" dirty="0" smtClean="0"/>
              <a:t>NULL</a:t>
            </a:r>
            <a:r>
              <a:rPr lang="zh-CN" altLang="en-US" dirty="0" smtClean="0"/>
              <a:t>或者是为零的部分是因为对接失败，直接判定</a:t>
            </a:r>
            <a:r>
              <a:rPr lang="zh-CN" altLang="en-US" dirty="0" smtClean="0"/>
              <a:t>为</a:t>
            </a:r>
            <a:r>
              <a:rPr lang="en-US" altLang="zh-CN" dirty="0" smtClean="0"/>
              <a:t>0</a:t>
            </a:r>
          </a:p>
          <a:p>
            <a:pPr marL="0" indent="0">
              <a:buNone/>
            </a:pPr>
            <a:endParaRPr lang="zh-CN" altLang="en-US" dirty="0"/>
          </a:p>
        </p:txBody>
      </p:sp>
      <p:pic>
        <p:nvPicPr>
          <p:cNvPr id="4" name="图片 3"/>
          <p:cNvPicPr>
            <a:picLocks noChangeAspect="1"/>
          </p:cNvPicPr>
          <p:nvPr/>
        </p:nvPicPr>
        <p:blipFill>
          <a:blip r:embed="rId3"/>
          <a:stretch>
            <a:fillRect/>
          </a:stretch>
        </p:blipFill>
        <p:spPr>
          <a:xfrm>
            <a:off x="5995766" y="4206395"/>
            <a:ext cx="1476375" cy="295275"/>
          </a:xfrm>
          <a:prstGeom prst="rect">
            <a:avLst/>
          </a:prstGeom>
        </p:spPr>
      </p:pic>
    </p:spTree>
    <p:extLst>
      <p:ext uri="{BB962C8B-B14F-4D97-AF65-F5344CB8AC3E}">
        <p14:creationId xmlns:p14="http://schemas.microsoft.com/office/powerpoint/2010/main" val="1816194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90341" y="178904"/>
            <a:ext cx="7970653" cy="6513162"/>
          </a:xfrm>
          <a:prstGeom prst="rect">
            <a:avLst/>
          </a:prstGeom>
        </p:spPr>
      </p:pic>
    </p:spTree>
    <p:extLst>
      <p:ext uri="{BB962C8B-B14F-4D97-AF65-F5344CB8AC3E}">
        <p14:creationId xmlns:p14="http://schemas.microsoft.com/office/powerpoint/2010/main" val="443486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01175" y="312686"/>
            <a:ext cx="7825382" cy="6166132"/>
          </a:xfrm>
          <a:prstGeom prst="rect">
            <a:avLst/>
          </a:prstGeom>
        </p:spPr>
      </p:pic>
    </p:spTree>
    <p:extLst>
      <p:ext uri="{BB962C8B-B14F-4D97-AF65-F5344CB8AC3E}">
        <p14:creationId xmlns:p14="http://schemas.microsoft.com/office/powerpoint/2010/main" val="1901837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smtClean="0"/>
              <a:t>根据需求进行进行可视化</a:t>
            </a:r>
            <a:endParaRPr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成分对应的，进行可视化的分析，现实一份</a:t>
            </a:r>
            <a:endParaRPr lang="en-US" dirty="0"/>
          </a:p>
        </p:txBody>
      </p:sp>
    </p:spTree>
    <p:extLst>
      <p:ext uri="{BB962C8B-B14F-4D97-AF65-F5344CB8AC3E}">
        <p14:creationId xmlns:p14="http://schemas.microsoft.com/office/powerpoint/2010/main" val="1403729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2728</TotalTime>
  <Words>752</Words>
  <Application>Microsoft Macintosh PowerPoint</Application>
  <PresentationFormat>Widescreen</PresentationFormat>
  <Paragraphs>63</Paragraphs>
  <Slides>14</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Times New Roman</vt:lpstr>
      <vt:lpstr>Trebuchet MS</vt:lpstr>
      <vt:lpstr>Wingdings 3</vt:lpstr>
      <vt:lpstr>等线</vt:lpstr>
      <vt:lpstr>方正姚体</vt:lpstr>
      <vt:lpstr>华文新魏</vt:lpstr>
      <vt:lpstr>宋体</vt:lpstr>
      <vt:lpstr>Arial</vt:lpstr>
      <vt:lpstr>平面</vt:lpstr>
      <vt:lpstr>网络药理学半自动化系统</vt:lpstr>
      <vt:lpstr>整理视角</vt:lpstr>
      <vt:lpstr>基于xxx技术的中药活性成分数据库建立</vt:lpstr>
      <vt:lpstr>基于xxx技术的疾病靶点数据库</vt:lpstr>
      <vt:lpstr>数据去重复、筛选潜在成分和靶点(去重筛选方法)</vt:lpstr>
      <vt:lpstr>成分靶点对接</vt:lpstr>
      <vt:lpstr>PowerPoint Presentation</vt:lpstr>
      <vt:lpstr>PowerPoint Presentation</vt:lpstr>
      <vt:lpstr>PowerPoint Presentation</vt:lpstr>
      <vt:lpstr>疾病通路富集分析 </vt:lpstr>
      <vt:lpstr>疾病通路富集分析</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网络药理学半自动化系统</dc:title>
  <dc:creator>Iris</dc:creator>
  <cp:lastModifiedBy>陈 彪</cp:lastModifiedBy>
  <cp:revision>54</cp:revision>
  <dcterms:created xsi:type="dcterms:W3CDTF">2018-11-30T08:14:32Z</dcterms:created>
  <dcterms:modified xsi:type="dcterms:W3CDTF">2018-12-02T13:16:34Z</dcterms:modified>
</cp:coreProperties>
</file>