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4" r:id="rId7"/>
    <p:sldId id="267" r:id="rId8"/>
    <p:sldId id="266" r:id="rId9"/>
    <p:sldId id="268" r:id="rId10"/>
    <p:sldId id="269" r:id="rId11"/>
    <p:sldId id="263" r:id="rId12"/>
    <p:sldId id="270" r:id="rId13"/>
    <p:sldId id="265" r:id="rId14"/>
    <p:sldId id="271" r:id="rId15"/>
    <p:sldId id="272" r:id="rId16"/>
    <p:sldId id="273" r:id="rId17"/>
    <p:sldId id="274" r:id="rId18"/>
    <p:sldId id="275" r:id="rId19"/>
    <p:sldId id="276" r:id="rId20"/>
    <p:sldId id="277" r:id="rId21"/>
    <p:sldId id="278" r:id="rId22"/>
    <p:sldId id="281" r:id="rId23"/>
    <p:sldId id="28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jpe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microsoft.com/office/2007/relationships/hdphoto" Target="../media/hdphoto3.wdp"/><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7.jpe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娱乐\画\W020130821378871940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5012" y="2780613"/>
            <a:ext cx="4258444" cy="283612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娱乐\画\2506-110920005200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 y="946"/>
            <a:ext cx="4642195" cy="3096344"/>
          </a:xfrm>
          <a:prstGeom prst="rect">
            <a:avLst/>
          </a:prstGeom>
          <a:pattFill prst="pct5">
            <a:fgClr>
              <a:schemeClr val="accent1"/>
            </a:fgClr>
            <a:bgClr>
              <a:schemeClr val="bg1"/>
            </a:bgClr>
          </a:pattFill>
        </p:spPr>
      </p:pic>
      <p:sp>
        <p:nvSpPr>
          <p:cNvPr id="2" name="标题 1"/>
          <p:cNvSpPr>
            <a:spLocks noGrp="1"/>
          </p:cNvSpPr>
          <p:nvPr>
            <p:ph type="ctrTitle"/>
          </p:nvPr>
        </p:nvSpPr>
        <p:spPr/>
        <p:txBody>
          <a:bodyPr>
            <a:normAutofit/>
          </a:bodyPr>
          <a:lstStyle/>
          <a:p>
            <a:r>
              <a:rPr lang="en-US" altLang="zh-CN" sz="8800" dirty="0">
                <a:effectLst>
                  <a:outerShdw blurRad="38100" dist="38100" dir="2700000" algn="tl">
                    <a:srgbClr val="000000">
                      <a:alpha val="43137"/>
                    </a:srgbClr>
                  </a:outerShdw>
                </a:effectLst>
                <a:latin typeface="Times New Roman" pitchFamily="18" charset="0"/>
                <a:cs typeface="Times New Roman" pitchFamily="18" charset="0"/>
              </a:rPr>
              <a:t>Drug </a:t>
            </a:r>
            <a:r>
              <a:rPr lang="en-US" altLang="zh-CN" sz="8800" dirty="0" smtClean="0">
                <a:effectLst>
                  <a:outerShdw blurRad="38100" dist="38100" dir="2700000" algn="tl">
                    <a:srgbClr val="000000">
                      <a:alpha val="43137"/>
                    </a:srgbClr>
                  </a:outerShdw>
                </a:effectLst>
                <a:latin typeface="Times New Roman" pitchFamily="18" charset="0"/>
                <a:cs typeface="Times New Roman" pitchFamily="18" charset="0"/>
              </a:rPr>
              <a:t>bank</a:t>
            </a:r>
            <a:endParaRPr lang="zh-CN" altLang="en-US" sz="8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1979712" y="4883497"/>
            <a:ext cx="3816424" cy="923330"/>
          </a:xfrm>
          <a:prstGeom prst="rect">
            <a:avLst/>
          </a:prstGeom>
          <a:noFill/>
        </p:spPr>
        <p:txBody>
          <a:bodyPr wrap="square" rtlCol="0">
            <a:spAutoFit/>
          </a:bodyPr>
          <a:lstStyle/>
          <a:p>
            <a:endParaRPr lang="en-US" altLang="zh-CN" dirty="0" smtClean="0">
              <a:solidFill>
                <a:schemeClr val="tx2"/>
              </a:solidFill>
            </a:endParaRPr>
          </a:p>
          <a:p>
            <a:endParaRPr lang="en-US" altLang="zh-CN" dirty="0" smtClean="0">
              <a:solidFill>
                <a:schemeClr val="tx2"/>
              </a:solidFill>
            </a:endParaRPr>
          </a:p>
          <a:p>
            <a:endParaRPr lang="zh-CN" altLang="en-US" dirty="0">
              <a:solidFill>
                <a:schemeClr val="tx2"/>
              </a:solidFill>
            </a:endParaRPr>
          </a:p>
        </p:txBody>
      </p:sp>
    </p:spTree>
    <p:extLst>
      <p:ext uri="{BB962C8B-B14F-4D97-AF65-F5344CB8AC3E}">
        <p14:creationId xmlns:p14="http://schemas.microsoft.com/office/powerpoint/2010/main" val="270219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Dipyridamole</a:t>
            </a:r>
            <a:r>
              <a:rPr lang="en-US" altLang="zh-CN" sz="3600" dirty="0" smtClean="0"/>
              <a:t>-Pharmacology</a:t>
            </a:r>
            <a:endParaRPr lang="zh-CN" altLang="en-US" sz="3600"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err="1">
                <a:solidFill>
                  <a:schemeClr val="tx2"/>
                </a:solidFill>
              </a:rPr>
              <a:t>Dipyridamole</a:t>
            </a:r>
            <a:r>
              <a:rPr lang="en-US" altLang="zh-CN" dirty="0">
                <a:solidFill>
                  <a:schemeClr val="tx2"/>
                </a:solidFill>
              </a:rPr>
              <a:t> likely inhibits both adenosine </a:t>
            </a:r>
            <a:r>
              <a:rPr lang="en-US" altLang="zh-CN" dirty="0" err="1">
                <a:solidFill>
                  <a:schemeClr val="tx2"/>
                </a:solidFill>
              </a:rPr>
              <a:t>deaminase</a:t>
            </a:r>
            <a:r>
              <a:rPr lang="en-US" altLang="zh-CN" dirty="0">
                <a:solidFill>
                  <a:schemeClr val="tx2"/>
                </a:solidFill>
              </a:rPr>
              <a:t> and </a:t>
            </a:r>
            <a:r>
              <a:rPr lang="en-US" altLang="zh-CN" dirty="0" err="1">
                <a:solidFill>
                  <a:schemeClr val="tx2"/>
                </a:solidFill>
              </a:rPr>
              <a:t>phosphodiesterase</a:t>
            </a:r>
            <a:r>
              <a:rPr lang="en-US" altLang="zh-CN" dirty="0">
                <a:solidFill>
                  <a:schemeClr val="tx2"/>
                </a:solidFill>
              </a:rPr>
              <a:t>, preventing the degradation of </a:t>
            </a:r>
            <a:r>
              <a:rPr lang="en-US" altLang="zh-CN" dirty="0" err="1">
                <a:solidFill>
                  <a:schemeClr val="tx2"/>
                </a:solidFill>
              </a:rPr>
              <a:t>cAMP</a:t>
            </a:r>
            <a:r>
              <a:rPr lang="en-US" altLang="zh-CN" dirty="0">
                <a:solidFill>
                  <a:schemeClr val="tx2"/>
                </a:solidFill>
              </a:rPr>
              <a:t>, an inhibitor of platelet function. This elevation in </a:t>
            </a:r>
            <a:r>
              <a:rPr lang="en-US" altLang="zh-CN" dirty="0" err="1">
                <a:solidFill>
                  <a:schemeClr val="tx2"/>
                </a:solidFill>
              </a:rPr>
              <a:t>cAMP</a:t>
            </a:r>
            <a:r>
              <a:rPr lang="en-US" altLang="zh-CN" dirty="0">
                <a:solidFill>
                  <a:schemeClr val="tx2"/>
                </a:solidFill>
              </a:rPr>
              <a:t> blocks the release of </a:t>
            </a:r>
            <a:r>
              <a:rPr lang="en-US" altLang="zh-CN" dirty="0" err="1">
                <a:solidFill>
                  <a:schemeClr val="tx2"/>
                </a:solidFill>
              </a:rPr>
              <a:t>arachidonic</a:t>
            </a:r>
            <a:r>
              <a:rPr lang="en-US" altLang="zh-CN" dirty="0">
                <a:solidFill>
                  <a:schemeClr val="tx2"/>
                </a:solidFill>
              </a:rPr>
              <a:t> acid from membrane phospholipids and reduces thromboxane A2 activity. </a:t>
            </a:r>
            <a:r>
              <a:rPr lang="en-US" altLang="zh-CN" dirty="0" err="1">
                <a:solidFill>
                  <a:schemeClr val="tx2"/>
                </a:solidFill>
              </a:rPr>
              <a:t>Dipyridamole</a:t>
            </a:r>
            <a:r>
              <a:rPr lang="en-US" altLang="zh-CN" dirty="0">
                <a:solidFill>
                  <a:schemeClr val="tx2"/>
                </a:solidFill>
              </a:rPr>
              <a:t> also directly stimulates the release of prostacyclin, which induces </a:t>
            </a:r>
            <a:r>
              <a:rPr lang="en-US" altLang="zh-CN" dirty="0" err="1">
                <a:solidFill>
                  <a:schemeClr val="tx2"/>
                </a:solidFill>
              </a:rPr>
              <a:t>adenylate</a:t>
            </a:r>
            <a:r>
              <a:rPr lang="en-US" altLang="zh-CN" dirty="0">
                <a:solidFill>
                  <a:schemeClr val="tx2"/>
                </a:solidFill>
              </a:rPr>
              <a:t> </a:t>
            </a:r>
            <a:r>
              <a:rPr lang="en-US" altLang="zh-CN" dirty="0" err="1">
                <a:solidFill>
                  <a:schemeClr val="tx2"/>
                </a:solidFill>
              </a:rPr>
              <a:t>cyclase</a:t>
            </a:r>
            <a:r>
              <a:rPr lang="en-US" altLang="zh-CN" dirty="0">
                <a:solidFill>
                  <a:schemeClr val="tx2"/>
                </a:solidFill>
              </a:rPr>
              <a:t> activity, thereby raising the </a:t>
            </a:r>
            <a:r>
              <a:rPr lang="en-US" altLang="zh-CN" dirty="0" err="1">
                <a:solidFill>
                  <a:schemeClr val="tx2"/>
                </a:solidFill>
              </a:rPr>
              <a:t>intraplatelet</a:t>
            </a:r>
            <a:r>
              <a:rPr lang="en-US" altLang="zh-CN" dirty="0">
                <a:solidFill>
                  <a:schemeClr val="tx2"/>
                </a:solidFill>
              </a:rPr>
              <a:t> concentration of </a:t>
            </a:r>
            <a:r>
              <a:rPr lang="en-US" altLang="zh-CN" dirty="0" err="1">
                <a:solidFill>
                  <a:schemeClr val="tx2"/>
                </a:solidFill>
              </a:rPr>
              <a:t>cAMP</a:t>
            </a:r>
            <a:r>
              <a:rPr lang="en-US" altLang="zh-CN" dirty="0">
                <a:solidFill>
                  <a:schemeClr val="tx2"/>
                </a:solidFill>
              </a:rPr>
              <a:t> and further inhibiting platelet aggregation.</a:t>
            </a:r>
            <a:endParaRPr lang="zh-CN" altLang="en-US" dirty="0">
              <a:solidFill>
                <a:schemeClr val="tx2"/>
              </a:solidFill>
            </a:endParaRPr>
          </a:p>
        </p:txBody>
      </p:sp>
    </p:spTree>
    <p:extLst>
      <p:ext uri="{BB962C8B-B14F-4D97-AF65-F5344CB8AC3E}">
        <p14:creationId xmlns:p14="http://schemas.microsoft.com/office/powerpoint/2010/main" val="286839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a:t>Dipyridamole</a:t>
            </a:r>
            <a:r>
              <a:rPr lang="en-US" altLang="zh-CN" sz="3600" dirty="0"/>
              <a:t>-Targets</a:t>
            </a:r>
            <a:endParaRPr lang="zh-CN" alt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63" y="1340768"/>
            <a:ext cx="6809572" cy="155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84" y="2867599"/>
            <a:ext cx="2880320" cy="243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027" y="2564904"/>
            <a:ext cx="5328592" cy="113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4879" y="3696514"/>
            <a:ext cx="599630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34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Acetaminophen</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24000"/>
            <a:ext cx="8280920" cy="507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74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67" y="0"/>
            <a:ext cx="2104990" cy="126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pPr algn="l"/>
            <a:r>
              <a:rPr lang="en-US" altLang="zh-CN" sz="3200" dirty="0" smtClean="0"/>
              <a:t>Acetaminophen-Pharmacology</a:t>
            </a:r>
            <a:endParaRPr lang="zh-CN" altLang="en-US" sz="3200" dirty="0"/>
          </a:p>
        </p:txBody>
      </p:sp>
      <p:sp>
        <p:nvSpPr>
          <p:cNvPr id="4" name="矩形 3"/>
          <p:cNvSpPr/>
          <p:nvPr/>
        </p:nvSpPr>
        <p:spPr>
          <a:xfrm>
            <a:off x="539552" y="1556792"/>
            <a:ext cx="8208912" cy="4524315"/>
          </a:xfrm>
          <a:prstGeom prst="rect">
            <a:avLst/>
          </a:prstGeom>
        </p:spPr>
        <p:txBody>
          <a:bodyPr wrap="square">
            <a:spAutoFit/>
          </a:bodyPr>
          <a:lstStyle/>
          <a:p>
            <a:r>
              <a:rPr lang="en-US" altLang="zh-CN" dirty="0">
                <a:solidFill>
                  <a:schemeClr val="tx2"/>
                </a:solidFill>
              </a:rPr>
              <a:t>Acetaminophen is thought to act primarily in the CNS, increasing the pain threshold by inhibiting both isoforms of cyclooxygenase, COX-1, COX-2, and COX-3 enzymes involved in prostaglandin (PG) synthesis. Unlike NSAIDs, acetaminophen does not inhibit cyclooxygenase in peripheral tissues and, thus, has no peripheral anti-inflammatory affects. While aspirin acts as an irreversible inhibitor of COX and directly blocks the enzyme's active site, studies have found that acetaminophen indirectly blocks COX, and that this blockade is ineffective in the presence of peroxides. This might explain why acetaminophen is effective in the central nervous system and in endothelial cells but not in platelets and immune cells which have high levels of peroxides. Studies also report data suggesting that acetaminophen selectively blocks a variant of the COX enzyme that is different from the known variants COX-1 and COX-2. This enzyme is now referred to as COX-3. Its exact mechanism of action is still poorly understood, but future research may provide further insight into how it works. The antipyretic properties of acetaminophen are likely due to direct effects on the heat-regulating </a:t>
            </a:r>
            <a:r>
              <a:rPr lang="en-US" altLang="zh-CN" dirty="0" err="1">
                <a:solidFill>
                  <a:schemeClr val="tx2"/>
                </a:solidFill>
              </a:rPr>
              <a:t>centres</a:t>
            </a:r>
            <a:r>
              <a:rPr lang="en-US" altLang="zh-CN" dirty="0">
                <a:solidFill>
                  <a:schemeClr val="tx2"/>
                </a:solidFill>
              </a:rPr>
              <a:t> of the hypothalamus resulting in peripheral vasodilation, sweating and hence heat dissipation.</a:t>
            </a:r>
            <a:endParaRPr lang="zh-CN" altLang="en-US" dirty="0">
              <a:solidFill>
                <a:schemeClr val="tx2"/>
              </a:solidFill>
            </a:endParaRPr>
          </a:p>
        </p:txBody>
      </p:sp>
    </p:spTree>
    <p:extLst>
      <p:ext uri="{BB962C8B-B14F-4D97-AF65-F5344CB8AC3E}">
        <p14:creationId xmlns:p14="http://schemas.microsoft.com/office/powerpoint/2010/main" val="119351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789040"/>
            <a:ext cx="3709459" cy="2889928"/>
          </a:xfrm>
          <a:prstGeom prst="rect">
            <a:avLst/>
          </a:prstGeom>
          <a:noFill/>
          <a:ln>
            <a:noFill/>
          </a:ln>
          <a:effectLst>
            <a:glow rad="406400">
              <a:schemeClr val="tx2">
                <a:lumMod val="60000"/>
                <a:lumOff val="40000"/>
                <a:alpha val="38000"/>
              </a:schemeClr>
            </a:glow>
            <a:softEdge rad="127000"/>
          </a:effectLst>
        </p:spPr>
      </p:pic>
      <p:sp>
        <p:nvSpPr>
          <p:cNvPr id="2" name="标题 1"/>
          <p:cNvSpPr>
            <a:spLocks noGrp="1"/>
          </p:cNvSpPr>
          <p:nvPr>
            <p:ph type="title"/>
          </p:nvPr>
        </p:nvSpPr>
        <p:spPr/>
        <p:txBody>
          <a:bodyPr/>
          <a:lstStyle/>
          <a:p>
            <a:pPr algn="l"/>
            <a:r>
              <a:rPr lang="en-US" altLang="zh-CN" sz="3200" dirty="0" smtClean="0">
                <a:solidFill>
                  <a:prstClr val="black"/>
                </a:solidFill>
              </a:rPr>
              <a:t>Acetaminophen-Targets</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51" y="1268760"/>
            <a:ext cx="3562785" cy="260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68" y="3874379"/>
            <a:ext cx="3785964" cy="239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19" y="1599880"/>
            <a:ext cx="4535377" cy="227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1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Roxithromycin</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9"/>
            <a:ext cx="8352928" cy="521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84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829"/>
            <a:ext cx="295232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475431"/>
            <a:ext cx="15240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sz="3200" dirty="0" err="1"/>
              <a:t>Roxithromycin</a:t>
            </a:r>
            <a:r>
              <a:rPr lang="en-US" altLang="zh-CN" sz="3200" dirty="0" smtClean="0">
                <a:solidFill>
                  <a:prstClr val="black"/>
                </a:solidFill>
              </a:rPr>
              <a:t>-Pharmacology</a:t>
            </a:r>
            <a:endParaRPr lang="zh-CN" altLang="en-US" dirty="0"/>
          </a:p>
        </p:txBody>
      </p:sp>
      <p:sp>
        <p:nvSpPr>
          <p:cNvPr id="3" name="内容占位符 2"/>
          <p:cNvSpPr>
            <a:spLocks noGrp="1"/>
          </p:cNvSpPr>
          <p:nvPr>
            <p:ph idx="1"/>
          </p:nvPr>
        </p:nvSpPr>
        <p:spPr>
          <a:xfrm>
            <a:off x="395536" y="1618627"/>
            <a:ext cx="8229600" cy="4525963"/>
          </a:xfrm>
        </p:spPr>
        <p:txBody>
          <a:bodyPr/>
          <a:lstStyle/>
          <a:p>
            <a:pPr marL="0" indent="0">
              <a:buNone/>
            </a:pPr>
            <a:r>
              <a:rPr lang="en-US" altLang="zh-CN" i="1" dirty="0" err="1">
                <a:solidFill>
                  <a:schemeClr val="tx2"/>
                </a:solidFill>
              </a:rPr>
              <a:t>Roxithromycin</a:t>
            </a:r>
            <a:r>
              <a:rPr lang="en-US" altLang="zh-CN" i="1" dirty="0">
                <a:solidFill>
                  <a:schemeClr val="tx2"/>
                </a:solidFill>
              </a:rPr>
              <a:t> prevents bacteria from growing, by interfering with their protein synthesis. </a:t>
            </a:r>
            <a:r>
              <a:rPr lang="en-US" altLang="zh-CN" i="1" dirty="0" err="1">
                <a:solidFill>
                  <a:schemeClr val="tx2"/>
                </a:solidFill>
              </a:rPr>
              <a:t>Roxithromycin</a:t>
            </a:r>
            <a:r>
              <a:rPr lang="en-US" altLang="zh-CN" i="1" dirty="0">
                <a:solidFill>
                  <a:schemeClr val="tx2"/>
                </a:solidFill>
              </a:rPr>
              <a:t> binds to the subunit 50S of the bacterial ribosome, and thus inhibits the translocation of peptides. </a:t>
            </a:r>
            <a:r>
              <a:rPr lang="en-US" altLang="zh-CN" i="1" dirty="0" err="1">
                <a:solidFill>
                  <a:schemeClr val="tx2"/>
                </a:solidFill>
              </a:rPr>
              <a:t>Roxithromycin</a:t>
            </a:r>
            <a:r>
              <a:rPr lang="en-US" altLang="zh-CN" i="1" dirty="0">
                <a:solidFill>
                  <a:schemeClr val="tx2"/>
                </a:solidFill>
              </a:rPr>
              <a:t> has similar antimicrobial spectrum as erythromycin, but is more effective against certain gram-negative bacteria, particularly Legionella </a:t>
            </a:r>
            <a:r>
              <a:rPr lang="en-US" altLang="zh-CN" i="1" dirty="0" err="1">
                <a:solidFill>
                  <a:schemeClr val="tx2"/>
                </a:solidFill>
              </a:rPr>
              <a:t>pneumophila</a:t>
            </a:r>
            <a:r>
              <a:rPr lang="en-US" altLang="zh-CN" i="1" dirty="0">
                <a:solidFill>
                  <a:schemeClr val="tx2"/>
                </a:solidFill>
              </a:rPr>
              <a:t>.</a:t>
            </a:r>
            <a:endParaRPr lang="zh-CN" altLang="en-US" i="1" dirty="0">
              <a:solidFill>
                <a:schemeClr val="tx2"/>
              </a:solidFill>
            </a:endParaRPr>
          </a:p>
        </p:txBody>
      </p:sp>
    </p:spTree>
    <p:extLst>
      <p:ext uri="{BB962C8B-B14F-4D97-AF65-F5344CB8AC3E}">
        <p14:creationId xmlns:p14="http://schemas.microsoft.com/office/powerpoint/2010/main" val="57647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623" y="789806"/>
            <a:ext cx="28575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sz="3200" dirty="0" err="1"/>
              <a:t>Roxithromycin</a:t>
            </a:r>
            <a:r>
              <a:rPr lang="en-US" altLang="zh-CN" sz="3200" dirty="0" smtClean="0">
                <a:solidFill>
                  <a:prstClr val="black"/>
                </a:solidFill>
              </a:rPr>
              <a:t>-Targets</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83395"/>
            <a:ext cx="4484402" cy="313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933056"/>
            <a:ext cx="4427606" cy="249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82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Vitamin C</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98374"/>
            <a:ext cx="8208912" cy="514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3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543894"/>
            <a:ext cx="5066198" cy="119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descr="E:\娱乐\画\0219b9255_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426"/>
            <a:ext cx="2586731" cy="3104077"/>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706" y="5157192"/>
            <a:ext cx="2289891"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Vitamin C</a:t>
            </a:r>
            <a:r>
              <a:rPr lang="en-US" altLang="zh-CN" dirty="0" smtClean="0">
                <a:solidFill>
                  <a:prstClr val="black"/>
                </a:solidFill>
              </a:rPr>
              <a:t>-Pharmacology</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solidFill>
                  <a:schemeClr val="tx2"/>
                </a:solidFill>
                <a:latin typeface="Times New Roman" pitchFamily="18" charset="0"/>
                <a:cs typeface="Times New Roman" pitchFamily="18" charset="0"/>
              </a:rPr>
              <a:t>In humans, an exogenous source of ascorbic acid is required for collagen formation and tissue repair by acting as a cofactor in the posttranslational formation of 4-hydroxyproline in -</a:t>
            </a:r>
            <a:r>
              <a:rPr lang="en-US" altLang="zh-CN" dirty="0" err="1">
                <a:solidFill>
                  <a:schemeClr val="tx2"/>
                </a:solidFill>
                <a:latin typeface="Times New Roman" pitchFamily="18" charset="0"/>
                <a:cs typeface="Times New Roman" pitchFamily="18" charset="0"/>
              </a:rPr>
              <a:t>Xaa</a:t>
            </a:r>
            <a:r>
              <a:rPr lang="en-US" altLang="zh-CN" dirty="0">
                <a:solidFill>
                  <a:schemeClr val="tx2"/>
                </a:solidFill>
                <a:latin typeface="Times New Roman" pitchFamily="18" charset="0"/>
                <a:cs typeface="Times New Roman" pitchFamily="18" charset="0"/>
              </a:rPr>
              <a:t>-Pro-</a:t>
            </a:r>
            <a:r>
              <a:rPr lang="en-US" altLang="zh-CN" dirty="0" err="1">
                <a:solidFill>
                  <a:schemeClr val="tx2"/>
                </a:solidFill>
                <a:latin typeface="Times New Roman" pitchFamily="18" charset="0"/>
                <a:cs typeface="Times New Roman" pitchFamily="18" charset="0"/>
              </a:rPr>
              <a:t>Gly</a:t>
            </a:r>
            <a:r>
              <a:rPr lang="en-US" altLang="zh-CN" dirty="0">
                <a:solidFill>
                  <a:schemeClr val="tx2"/>
                </a:solidFill>
                <a:latin typeface="Times New Roman" pitchFamily="18" charset="0"/>
                <a:cs typeface="Times New Roman" pitchFamily="18" charset="0"/>
              </a:rPr>
              <a:t>- sequences in collagens and other proteins. Ascorbic acid is reversibly oxidized to </a:t>
            </a:r>
            <a:r>
              <a:rPr lang="en-US" altLang="zh-CN" dirty="0" err="1" smtClean="0">
                <a:solidFill>
                  <a:schemeClr val="tx2"/>
                </a:solidFill>
                <a:latin typeface="Times New Roman" pitchFamily="18" charset="0"/>
                <a:cs typeface="Times New Roman" pitchFamily="18" charset="0"/>
              </a:rPr>
              <a:t>dehydroascorbicacid</a:t>
            </a:r>
            <a:r>
              <a:rPr lang="en-US" altLang="zh-CN" dirty="0" smtClean="0">
                <a:solidFill>
                  <a:schemeClr val="tx2"/>
                </a:solidFill>
                <a:latin typeface="Times New Roman" pitchFamily="18" charset="0"/>
                <a:cs typeface="Times New Roman" pitchFamily="18" charset="0"/>
              </a:rPr>
              <a:t> </a:t>
            </a:r>
            <a:r>
              <a:rPr lang="en-US" altLang="zh-CN" dirty="0">
                <a:solidFill>
                  <a:schemeClr val="tx2"/>
                </a:solidFill>
                <a:latin typeface="Times New Roman" pitchFamily="18" charset="0"/>
                <a:cs typeface="Times New Roman" pitchFamily="18" charset="0"/>
              </a:rPr>
              <a:t>in the body. These two forms of the vitamin are believed to be important in oxidation-reduction reactions. The vitamin is involved in tyrosine metabolism, conversion of folic acid to </a:t>
            </a:r>
            <a:r>
              <a:rPr lang="en-US" altLang="zh-CN" dirty="0" err="1" smtClean="0">
                <a:solidFill>
                  <a:schemeClr val="tx2"/>
                </a:solidFill>
                <a:latin typeface="Times New Roman" pitchFamily="18" charset="0"/>
                <a:cs typeface="Times New Roman" pitchFamily="18" charset="0"/>
              </a:rPr>
              <a:t>folinicacid</a:t>
            </a:r>
            <a:r>
              <a:rPr lang="en-US" altLang="zh-CN" dirty="0">
                <a:solidFill>
                  <a:schemeClr val="tx2"/>
                </a:solidFill>
                <a:latin typeface="Times New Roman" pitchFamily="18" charset="0"/>
                <a:cs typeface="Times New Roman" pitchFamily="18" charset="0"/>
              </a:rPr>
              <a:t>, carbohydrate metabolism, synthesis of lipids and proteins, iron metabolism, resistance to infections, and cellular respiration.</a:t>
            </a:r>
            <a:endParaRPr lang="zh-CN" alt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5079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125"/>
                    </a14:imgEffect>
                  </a14:imgLayer>
                </a14:imgProps>
              </a:ext>
              <a:ext uri="{28A0092B-C50C-407E-A947-70E740481C1C}">
                <a14:useLocalDpi xmlns:a14="http://schemas.microsoft.com/office/drawing/2010/main" val="0"/>
              </a:ext>
            </a:extLst>
          </a:blip>
          <a:srcRect/>
          <a:stretch>
            <a:fillRect/>
          </a:stretch>
        </p:blipFill>
        <p:spPr bwMode="auto">
          <a:xfrm>
            <a:off x="-2682" y="2073"/>
            <a:ext cx="4702755" cy="3133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p:txBody>
          <a:bodyPr/>
          <a:lstStyle/>
          <a:p>
            <a:pPr marL="0" indent="0">
              <a:buNone/>
            </a:pPr>
            <a:r>
              <a:rPr lang="zh-CN" altLang="en-US" dirty="0"/>
              <a:t>目的：</a:t>
            </a:r>
            <a:r>
              <a:rPr lang="en-US" altLang="zh-CN" dirty="0">
                <a:solidFill>
                  <a:schemeClr val="tx2"/>
                </a:solidFill>
              </a:rPr>
              <a:t>1.</a:t>
            </a:r>
            <a:r>
              <a:rPr lang="zh-CN" altLang="en-US" dirty="0">
                <a:solidFill>
                  <a:schemeClr val="tx2"/>
                </a:solidFill>
              </a:rPr>
              <a:t>使用并熟悉</a:t>
            </a:r>
            <a:r>
              <a:rPr lang="en-US" altLang="zh-CN" dirty="0" smtClean="0">
                <a:solidFill>
                  <a:schemeClr val="tx2"/>
                </a:solidFill>
              </a:rPr>
              <a:t>drug bank        </a:t>
            </a:r>
          </a:p>
          <a:p>
            <a:pPr marL="0" indent="0">
              <a:buNone/>
            </a:pPr>
            <a:r>
              <a:rPr lang="en-US" altLang="zh-CN" dirty="0">
                <a:solidFill>
                  <a:schemeClr val="tx2"/>
                </a:solidFill>
              </a:rPr>
              <a:t> </a:t>
            </a:r>
            <a:r>
              <a:rPr lang="en-US" altLang="zh-CN" dirty="0" smtClean="0">
                <a:solidFill>
                  <a:schemeClr val="tx2"/>
                </a:solidFill>
              </a:rPr>
              <a:t>            </a:t>
            </a:r>
            <a:r>
              <a:rPr lang="en-US" altLang="zh-CN" dirty="0">
                <a:solidFill>
                  <a:schemeClr val="tx2"/>
                </a:solidFill>
              </a:rPr>
              <a:t>2.</a:t>
            </a:r>
            <a:r>
              <a:rPr lang="zh-CN" altLang="en-US" dirty="0">
                <a:solidFill>
                  <a:schemeClr val="tx2"/>
                </a:solidFill>
              </a:rPr>
              <a:t>利用</a:t>
            </a:r>
            <a:r>
              <a:rPr lang="en-US" altLang="zh-CN" dirty="0" smtClean="0">
                <a:solidFill>
                  <a:schemeClr val="tx2"/>
                </a:solidFill>
              </a:rPr>
              <a:t>drug bank</a:t>
            </a:r>
            <a:r>
              <a:rPr lang="zh-CN" altLang="en-US" dirty="0">
                <a:solidFill>
                  <a:schemeClr val="tx2"/>
                </a:solidFill>
              </a:rPr>
              <a:t>查询所需</a:t>
            </a:r>
            <a:r>
              <a:rPr lang="zh-CN" altLang="en-US" dirty="0" smtClean="0">
                <a:solidFill>
                  <a:schemeClr val="tx2"/>
                </a:solidFill>
              </a:rPr>
              <a:t>数据</a:t>
            </a:r>
            <a:endParaRPr lang="en-US" altLang="zh-CN" dirty="0" smtClean="0">
              <a:solidFill>
                <a:schemeClr val="tx2"/>
              </a:solidFill>
            </a:endParaRPr>
          </a:p>
          <a:p>
            <a:pPr marL="0" indent="0">
              <a:buNone/>
            </a:pPr>
            <a:r>
              <a:rPr lang="zh-CN" altLang="en-US" dirty="0">
                <a:solidFill>
                  <a:schemeClr val="tx2"/>
                </a:solidFill>
              </a:rPr>
              <a:t>选定组方：上感佳</a:t>
            </a:r>
            <a:endParaRPr lang="en-US" altLang="zh-CN" dirty="0">
              <a:solidFill>
                <a:schemeClr val="tx2"/>
              </a:solidFill>
            </a:endParaRPr>
          </a:p>
          <a:p>
            <a:pPr marL="0" indent="0">
              <a:buNone/>
            </a:pPr>
            <a:r>
              <a:rPr lang="zh-CN" altLang="en-US" dirty="0">
                <a:solidFill>
                  <a:schemeClr val="tx2"/>
                </a:solidFill>
              </a:rPr>
              <a:t>对乙酰氨基</a:t>
            </a:r>
            <a:r>
              <a:rPr lang="zh-CN" altLang="en-US" dirty="0" smtClean="0">
                <a:solidFill>
                  <a:schemeClr val="tx2"/>
                </a:solidFill>
              </a:rPr>
              <a:t>酚</a:t>
            </a:r>
            <a:r>
              <a:rPr lang="en-US" altLang="zh-CN" dirty="0" smtClean="0">
                <a:solidFill>
                  <a:schemeClr val="tx2"/>
                </a:solidFill>
              </a:rPr>
              <a:t>(</a:t>
            </a:r>
            <a:r>
              <a:rPr lang="en-US" altLang="zh-CN" dirty="0">
                <a:solidFill>
                  <a:schemeClr val="tx2"/>
                </a:solidFill>
              </a:rPr>
              <a:t>Acetaminophen)</a:t>
            </a:r>
            <a:r>
              <a:rPr lang="zh-CN" altLang="en-US" dirty="0" smtClean="0">
                <a:solidFill>
                  <a:schemeClr val="tx2"/>
                </a:solidFill>
              </a:rPr>
              <a:t>、</a:t>
            </a:r>
            <a:r>
              <a:rPr lang="zh-CN" altLang="en-US" dirty="0">
                <a:solidFill>
                  <a:schemeClr val="tx2"/>
                </a:solidFill>
              </a:rPr>
              <a:t>罗</a:t>
            </a:r>
            <a:r>
              <a:rPr lang="zh-CN" altLang="en-US" dirty="0" smtClean="0">
                <a:solidFill>
                  <a:schemeClr val="tx2"/>
                </a:solidFill>
              </a:rPr>
              <a:t>红霉素</a:t>
            </a:r>
            <a:r>
              <a:rPr lang="en-US" altLang="zh-CN" dirty="0" smtClean="0">
                <a:solidFill>
                  <a:schemeClr val="tx2"/>
                </a:solidFill>
              </a:rPr>
              <a:t>(</a:t>
            </a:r>
            <a:r>
              <a:rPr lang="en-US" altLang="zh-CN" dirty="0" err="1" smtClean="0">
                <a:solidFill>
                  <a:schemeClr val="tx2"/>
                </a:solidFill>
              </a:rPr>
              <a:t>Roxithromycin</a:t>
            </a:r>
            <a:r>
              <a:rPr lang="en-US" altLang="zh-CN" dirty="0" smtClean="0">
                <a:solidFill>
                  <a:schemeClr val="tx2"/>
                </a:solidFill>
              </a:rPr>
              <a:t>)</a:t>
            </a:r>
            <a:r>
              <a:rPr lang="zh-CN" altLang="en-US" dirty="0" smtClean="0">
                <a:solidFill>
                  <a:schemeClr val="tx2"/>
                </a:solidFill>
              </a:rPr>
              <a:t>、双</a:t>
            </a:r>
            <a:r>
              <a:rPr lang="zh-CN" altLang="en-US" dirty="0">
                <a:solidFill>
                  <a:schemeClr val="tx2"/>
                </a:solidFill>
              </a:rPr>
              <a:t>嘧达</a:t>
            </a:r>
            <a:r>
              <a:rPr lang="zh-CN" altLang="en-US" dirty="0" smtClean="0">
                <a:solidFill>
                  <a:schemeClr val="tx2"/>
                </a:solidFill>
              </a:rPr>
              <a:t>莫（</a:t>
            </a:r>
            <a:r>
              <a:rPr lang="en-US" altLang="zh-CN" dirty="0" err="1" smtClean="0">
                <a:solidFill>
                  <a:schemeClr val="tx2"/>
                </a:solidFill>
              </a:rPr>
              <a:t>Dipyridamole</a:t>
            </a:r>
            <a:r>
              <a:rPr lang="zh-CN" altLang="en-US" dirty="0" smtClean="0">
                <a:solidFill>
                  <a:schemeClr val="tx2"/>
                </a:solidFill>
              </a:rPr>
              <a:t>）</a:t>
            </a:r>
            <a:r>
              <a:rPr lang="en-US" altLang="zh-CN" dirty="0" smtClean="0">
                <a:solidFill>
                  <a:schemeClr val="tx2"/>
                </a:solidFill>
              </a:rPr>
              <a:t> </a:t>
            </a:r>
            <a:r>
              <a:rPr lang="zh-CN" altLang="en-US" dirty="0" smtClean="0">
                <a:solidFill>
                  <a:schemeClr val="tx2"/>
                </a:solidFill>
              </a:rPr>
              <a:t>、</a:t>
            </a:r>
            <a:r>
              <a:rPr lang="zh-CN" altLang="en-US" dirty="0">
                <a:solidFill>
                  <a:schemeClr val="tx2"/>
                </a:solidFill>
              </a:rPr>
              <a:t>维生素</a:t>
            </a:r>
            <a:r>
              <a:rPr lang="en-US" altLang="zh-CN" dirty="0">
                <a:solidFill>
                  <a:schemeClr val="tx2"/>
                </a:solidFill>
              </a:rPr>
              <a:t>C</a:t>
            </a:r>
            <a:r>
              <a:rPr lang="zh-CN" altLang="en-US" dirty="0" smtClean="0">
                <a:solidFill>
                  <a:schemeClr val="tx2"/>
                </a:solidFill>
              </a:rPr>
              <a:t>片</a:t>
            </a:r>
            <a:r>
              <a:rPr lang="en-US" altLang="zh-CN" dirty="0" smtClean="0">
                <a:solidFill>
                  <a:schemeClr val="tx2"/>
                </a:solidFill>
              </a:rPr>
              <a:t>(Vitamin C)</a:t>
            </a:r>
            <a:r>
              <a:rPr lang="zh-CN" altLang="en-US" dirty="0" smtClean="0">
                <a:solidFill>
                  <a:schemeClr val="tx2"/>
                </a:solidFill>
              </a:rPr>
              <a:t>、 地</a:t>
            </a:r>
            <a:r>
              <a:rPr lang="zh-CN" altLang="en-US" dirty="0">
                <a:solidFill>
                  <a:schemeClr val="tx2"/>
                </a:solidFill>
              </a:rPr>
              <a:t>塞米</a:t>
            </a:r>
            <a:r>
              <a:rPr lang="zh-CN" altLang="en-US" dirty="0" smtClean="0">
                <a:solidFill>
                  <a:schemeClr val="tx2"/>
                </a:solidFill>
              </a:rPr>
              <a:t>松</a:t>
            </a:r>
            <a:r>
              <a:rPr lang="en-US" altLang="zh-CN" dirty="0" smtClean="0">
                <a:solidFill>
                  <a:schemeClr val="tx2"/>
                </a:solidFill>
              </a:rPr>
              <a:t>(dexamethasone)</a:t>
            </a:r>
            <a:r>
              <a:rPr lang="zh-CN" altLang="en-US" dirty="0">
                <a:solidFill>
                  <a:schemeClr val="tx2"/>
                </a:solidFill>
              </a:rPr>
              <a:t> 、</a:t>
            </a:r>
            <a:r>
              <a:rPr lang="zh-CN" altLang="en-US" dirty="0" smtClean="0">
                <a:solidFill>
                  <a:schemeClr val="tx2"/>
                </a:solidFill>
              </a:rPr>
              <a:t>盐酸</a:t>
            </a:r>
            <a:r>
              <a:rPr lang="zh-CN" altLang="en-US" dirty="0">
                <a:solidFill>
                  <a:schemeClr val="tx2"/>
                </a:solidFill>
              </a:rPr>
              <a:t>吗啉</a:t>
            </a:r>
            <a:r>
              <a:rPr lang="zh-CN" altLang="en-US" dirty="0" smtClean="0">
                <a:solidFill>
                  <a:schemeClr val="tx2"/>
                </a:solidFill>
              </a:rPr>
              <a:t>胍</a:t>
            </a:r>
            <a:r>
              <a:rPr lang="en-US" altLang="zh-CN" dirty="0" smtClean="0">
                <a:solidFill>
                  <a:schemeClr val="tx2"/>
                </a:solidFill>
              </a:rPr>
              <a:t>(</a:t>
            </a:r>
            <a:r>
              <a:rPr lang="en-US" altLang="zh-CN" dirty="0" err="1" smtClean="0">
                <a:solidFill>
                  <a:schemeClr val="tx2"/>
                </a:solidFill>
              </a:rPr>
              <a:t>Morpholinebiguanide</a:t>
            </a:r>
            <a:r>
              <a:rPr lang="en-US" altLang="zh-CN" dirty="0" smtClean="0">
                <a:solidFill>
                  <a:schemeClr val="tx2"/>
                </a:solidFill>
              </a:rPr>
              <a:t>)</a:t>
            </a:r>
            <a:endParaRPr lang="zh-CN" altLang="en-US" dirty="0">
              <a:solidFill>
                <a:schemeClr val="tx2"/>
              </a:solidFill>
            </a:endParaRP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52108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272" y="4738108"/>
            <a:ext cx="2653728" cy="199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sz="3200" dirty="0">
                <a:solidFill>
                  <a:prstClr val="black"/>
                </a:solidFill>
              </a:rPr>
              <a:t>Vitamin C-Targets</a:t>
            </a:r>
            <a:endParaRPr lang="zh-CN" altLang="en-US" dirty="0"/>
          </a:p>
        </p:txBody>
      </p:sp>
      <p:pic>
        <p:nvPicPr>
          <p:cNvPr id="133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36" y="5203586"/>
            <a:ext cx="4636428" cy="52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164" y="3045527"/>
            <a:ext cx="4464496" cy="54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395535" y="1268760"/>
            <a:ext cx="7755208" cy="3975716"/>
            <a:chOff x="395535" y="1268760"/>
            <a:chExt cx="7755208" cy="3975716"/>
          </a:xfrm>
        </p:grpSpPr>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5" y="1268760"/>
              <a:ext cx="3172109"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17" y="2492896"/>
              <a:ext cx="3164086" cy="55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217" y="3045527"/>
              <a:ext cx="3128428" cy="56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376" y="3607322"/>
              <a:ext cx="3207768" cy="54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217" y="4184053"/>
              <a:ext cx="40195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349" y="4669828"/>
              <a:ext cx="4462692" cy="57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1"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3968" y="1519259"/>
              <a:ext cx="3866775" cy="102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2"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9952" y="2543108"/>
              <a:ext cx="3056929" cy="63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94021" y="3676031"/>
              <a:ext cx="3934363" cy="500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6"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89" y="4341288"/>
              <a:ext cx="2799840" cy="539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328" name="Picture 16" descr="E:\娱乐\画\u=2567749998,533946788&amp;fm=21&amp;gp=0.jpg"/>
          <p:cNvPicPr>
            <a:picLocks noChangeAspect="1" noChangeArrowheads="1"/>
          </p:cNvPicPr>
          <p:nvPr/>
        </p:nvPicPr>
        <p:blipFill>
          <a:blip r:embed="rId1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792833" y="0"/>
            <a:ext cx="2278889" cy="151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98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63" name="Picture 27" descr="E:\娱乐\画\u=2567749998,533946788&amp;fm=21&amp;gp=0.jpg"/>
          <p:cNvPicPr>
            <a:picLocks noChangeAspect="1" noChangeArrowheads="1"/>
          </p:cNvPicPr>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7875"/>
                    </a14:imgEffect>
                  </a14:imgLayer>
                </a14:imgProps>
              </a:ext>
              <a:ext uri="{28A0092B-C50C-407E-A947-70E740481C1C}">
                <a14:useLocalDpi xmlns:a14="http://schemas.microsoft.com/office/drawing/2010/main" val="0"/>
              </a:ext>
            </a:extLst>
          </a:blip>
          <a:srcRect/>
          <a:stretch>
            <a:fillRect/>
          </a:stretch>
        </p:blipFill>
        <p:spPr bwMode="auto">
          <a:xfrm>
            <a:off x="6571468" y="0"/>
            <a:ext cx="2534630" cy="1689753"/>
          </a:xfrm>
          <a:prstGeom prst="rect">
            <a:avLst/>
          </a:prstGeom>
          <a:noFill/>
          <a:extLst>
            <a:ext uri="{909E8E84-426E-40DD-AFC4-6F175D3DCCD1}">
              <a14:hiddenFill xmlns:a14="http://schemas.microsoft.com/office/drawing/2010/main">
                <a:solidFill>
                  <a:srgbClr val="FFFFFF"/>
                </a:solidFill>
              </a14:hiddenFill>
            </a:ext>
          </a:extLst>
        </p:spPr>
      </p:pic>
      <p:pic>
        <p:nvPicPr>
          <p:cNvPr id="14354"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58" y="20660"/>
            <a:ext cx="6057900" cy="117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40230" y="332656"/>
            <a:ext cx="8229600" cy="1143000"/>
          </a:xfrm>
        </p:spPr>
        <p:txBody>
          <a:bodyPr/>
          <a:lstStyle/>
          <a:p>
            <a:r>
              <a:rPr lang="en-US" altLang="zh-CN" sz="3200" dirty="0">
                <a:solidFill>
                  <a:prstClr val="black"/>
                </a:solidFill>
              </a:rPr>
              <a:t>Vitamin C-Targets</a:t>
            </a:r>
            <a:endParaRPr lang="zh-CN" altLang="en-US" dirty="0"/>
          </a:p>
        </p:txBody>
      </p:sp>
      <p:grpSp>
        <p:nvGrpSpPr>
          <p:cNvPr id="4" name="组合 3"/>
          <p:cNvGrpSpPr/>
          <p:nvPr/>
        </p:nvGrpSpPr>
        <p:grpSpPr>
          <a:xfrm>
            <a:off x="1366" y="1162823"/>
            <a:ext cx="9281858" cy="5226821"/>
            <a:chOff x="-822" y="1124744"/>
            <a:chExt cx="9281858" cy="5226821"/>
          </a:xfrm>
        </p:grpSpPr>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4744"/>
              <a:ext cx="672456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2149872"/>
              <a:ext cx="5929173" cy="70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61" y="2852936"/>
              <a:ext cx="2736305" cy="50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81" y="3355761"/>
              <a:ext cx="2808312" cy="72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 y="4088012"/>
              <a:ext cx="6937753" cy="70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73" y="4797152"/>
              <a:ext cx="2743892" cy="81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 y="5615285"/>
              <a:ext cx="6037499" cy="73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7032" y="2273526"/>
              <a:ext cx="3439664" cy="605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11246" y="1687374"/>
              <a:ext cx="2153242" cy="40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7"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2842" y="2812649"/>
              <a:ext cx="3754033" cy="58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8"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6720" y="3396046"/>
              <a:ext cx="5130155" cy="74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9"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67086" y="4320518"/>
              <a:ext cx="2313950" cy="49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0" name="Picture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0925" y="4952099"/>
              <a:ext cx="4310708" cy="66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72597" y="5987551"/>
              <a:ext cx="3071403" cy="36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20" descr="http://img2.imgtn.bdimg.com/it/u=2567749998,533946788&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2" descr="http://img2.imgtn.bdimg.com/it/u=2567749998,533946788&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4" descr="http://img2.imgtn.bdimg.com/it/u=2567749998,533946788&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26" descr="http://img2.imgtn.bdimg.com/it/u=2567749998,533946788&amp;fm=21&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8917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229600" cy="1143000"/>
          </a:xfrm>
        </p:spPr>
        <p:txBody>
          <a:bodyPr/>
          <a:lstStyle/>
          <a:p>
            <a:r>
              <a:rPr lang="zh-CN" altLang="en-US" dirty="0" smtClean="0"/>
              <a:t>结果</a:t>
            </a:r>
            <a:endParaRPr lang="zh-CN" altLang="en-US" dirty="0"/>
          </a:p>
        </p:txBody>
      </p:sp>
      <p:sp>
        <p:nvSpPr>
          <p:cNvPr id="3" name="内容占位符 2"/>
          <p:cNvSpPr>
            <a:spLocks noGrp="1"/>
          </p:cNvSpPr>
          <p:nvPr>
            <p:ph idx="1"/>
          </p:nvPr>
        </p:nvSpPr>
        <p:spPr>
          <a:xfrm>
            <a:off x="539552" y="4524400"/>
            <a:ext cx="8229600" cy="1224136"/>
          </a:xfrm>
        </p:spPr>
        <p:txBody>
          <a:bodyPr/>
          <a:lstStyle/>
          <a:p>
            <a:r>
              <a:rPr lang="zh-CN" altLang="en-US" dirty="0"/>
              <a:t>这些药联合用药能比较好的用于治疗</a:t>
            </a:r>
            <a:r>
              <a:rPr lang="zh-CN" altLang="en-US" dirty="0" smtClean="0"/>
              <a:t>感冒</a:t>
            </a:r>
            <a:endParaRPr lang="en-US" altLang="zh-CN" dirty="0" smtClean="0"/>
          </a:p>
          <a:p>
            <a:r>
              <a:rPr lang="zh-CN" altLang="en-US" dirty="0" smtClean="0"/>
              <a:t>临床数据也表明这些药联合用药效果好</a:t>
            </a:r>
            <a:endParaRPr lang="zh-CN" altLang="en-US" dirty="0"/>
          </a:p>
          <a:p>
            <a:pPr marL="0" indent="0">
              <a:buNone/>
            </a:pP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5152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66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en-US" altLang="zh-CN" dirty="0" err="1"/>
              <a:t>Drugbank</a:t>
            </a:r>
            <a:r>
              <a:rPr lang="zh-CN" altLang="en-US" dirty="0"/>
              <a:t>功能很强大，不仅内容多而且质量   高，可信度也强</a:t>
            </a:r>
          </a:p>
          <a:p>
            <a:r>
              <a:rPr lang="en-US" altLang="zh-CN" dirty="0" err="1" smtClean="0"/>
              <a:t>Drugbank</a:t>
            </a:r>
            <a:r>
              <a:rPr lang="zh-CN" altLang="en-US" dirty="0" smtClean="0"/>
              <a:t>的系统比较简单方便，容易操作</a:t>
            </a:r>
            <a:endParaRPr lang="en-US" altLang="zh-CN" dirty="0" smtClean="0"/>
          </a:p>
          <a:p>
            <a:r>
              <a:rPr lang="en-US" altLang="zh-CN" dirty="0" err="1" smtClean="0"/>
              <a:t>Drugbank</a:t>
            </a:r>
            <a:r>
              <a:rPr lang="zh-CN" altLang="en-US" dirty="0" smtClean="0"/>
              <a:t>对于药理的学生很重要，有很多药物的参数我们都能从这里获得</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221088"/>
            <a:ext cx="31432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46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600" dirty="0">
                <a:solidFill>
                  <a:prstClr val="black"/>
                </a:solidFill>
              </a:rPr>
              <a:t>Drug bank</a:t>
            </a:r>
            <a:r>
              <a:rPr lang="zh-CN" altLang="en-US" sz="3600" dirty="0">
                <a:solidFill>
                  <a:prstClr val="black"/>
                </a:solidFill>
              </a:rPr>
              <a:t>简介</a:t>
            </a:r>
            <a:endParaRPr lang="zh-CN" altLang="en-US" dirty="0"/>
          </a:p>
        </p:txBody>
      </p:sp>
      <p:sp>
        <p:nvSpPr>
          <p:cNvPr id="3" name="内容占位符 2"/>
          <p:cNvSpPr>
            <a:spLocks noGrp="1"/>
          </p:cNvSpPr>
          <p:nvPr>
            <p:ph idx="1"/>
          </p:nvPr>
        </p:nvSpPr>
        <p:spPr/>
        <p:txBody>
          <a:bodyPr/>
          <a:lstStyle/>
          <a:p>
            <a:r>
              <a:rPr lang="zh-CN" altLang="en-US" dirty="0" smtClean="0">
                <a:solidFill>
                  <a:schemeClr val="tx2"/>
                </a:solidFill>
              </a:rPr>
              <a:t>该</a:t>
            </a:r>
            <a:r>
              <a:rPr lang="zh-CN" altLang="en-US" dirty="0">
                <a:solidFill>
                  <a:schemeClr val="tx2"/>
                </a:solidFill>
              </a:rPr>
              <a:t>数据库含有药品的化学</a:t>
            </a:r>
            <a:r>
              <a:rPr lang="en-US" altLang="zh-CN" dirty="0">
                <a:solidFill>
                  <a:schemeClr val="tx2"/>
                </a:solidFill>
              </a:rPr>
              <a:t>,</a:t>
            </a:r>
            <a:r>
              <a:rPr lang="zh-CN" altLang="en-US" dirty="0">
                <a:solidFill>
                  <a:schemeClr val="tx2"/>
                </a:solidFill>
              </a:rPr>
              <a:t>生物资 料</a:t>
            </a:r>
            <a:r>
              <a:rPr lang="en-US" altLang="zh-CN" dirty="0">
                <a:solidFill>
                  <a:schemeClr val="tx2"/>
                </a:solidFill>
              </a:rPr>
              <a:t>, </a:t>
            </a:r>
            <a:r>
              <a:rPr lang="zh-CN" altLang="en-US" dirty="0">
                <a:solidFill>
                  <a:schemeClr val="tx2"/>
                </a:solidFill>
              </a:rPr>
              <a:t>包括药    物作用机制</a:t>
            </a:r>
            <a:r>
              <a:rPr lang="en-US" altLang="zh-CN" dirty="0">
                <a:solidFill>
                  <a:schemeClr val="tx2"/>
                </a:solidFill>
              </a:rPr>
              <a:t>, </a:t>
            </a:r>
            <a:r>
              <a:rPr lang="zh-CN" altLang="en-US" dirty="0">
                <a:solidFill>
                  <a:schemeClr val="tx2"/>
                </a:solidFill>
              </a:rPr>
              <a:t>药品作用受体目标</a:t>
            </a:r>
            <a:r>
              <a:rPr lang="en-US" altLang="zh-CN" dirty="0">
                <a:solidFill>
                  <a:schemeClr val="tx2"/>
                </a:solidFill>
              </a:rPr>
              <a:t>. </a:t>
            </a:r>
            <a:r>
              <a:rPr lang="zh-CN" altLang="en-US" dirty="0">
                <a:solidFill>
                  <a:schemeClr val="tx2"/>
                </a:solidFill>
              </a:rPr>
              <a:t>共有</a:t>
            </a:r>
            <a:r>
              <a:rPr lang="en-US" altLang="zh-CN" dirty="0">
                <a:solidFill>
                  <a:schemeClr val="tx2"/>
                </a:solidFill>
              </a:rPr>
              <a:t>4300</a:t>
            </a:r>
            <a:r>
              <a:rPr lang="zh-CN" altLang="en-US" dirty="0">
                <a:solidFill>
                  <a:schemeClr val="tx2"/>
                </a:solidFill>
              </a:rPr>
              <a:t>多个药物</a:t>
            </a:r>
            <a:r>
              <a:rPr lang="en-US" altLang="zh-CN" dirty="0">
                <a:solidFill>
                  <a:schemeClr val="tx2"/>
                </a:solidFill>
              </a:rPr>
              <a:t>. </a:t>
            </a:r>
            <a:r>
              <a:rPr lang="zh-CN" altLang="en-US" dirty="0">
                <a:solidFill>
                  <a:schemeClr val="tx2"/>
                </a:solidFill>
              </a:rPr>
              <a:t>其中</a:t>
            </a:r>
            <a:r>
              <a:rPr lang="en-US" altLang="zh-CN" dirty="0">
                <a:solidFill>
                  <a:schemeClr val="tx2"/>
                </a:solidFill>
              </a:rPr>
              <a:t>FDA</a:t>
            </a:r>
            <a:r>
              <a:rPr lang="zh-CN" altLang="en-US" dirty="0">
                <a:solidFill>
                  <a:schemeClr val="tx2"/>
                </a:solidFill>
              </a:rPr>
              <a:t>批准的小分子药物有</a:t>
            </a:r>
            <a:r>
              <a:rPr lang="en-US" altLang="zh-CN" dirty="0">
                <a:solidFill>
                  <a:schemeClr val="tx2"/>
                </a:solidFill>
              </a:rPr>
              <a:t>1200</a:t>
            </a:r>
            <a:r>
              <a:rPr lang="zh-CN" altLang="en-US" dirty="0">
                <a:solidFill>
                  <a:schemeClr val="tx2"/>
                </a:solidFill>
              </a:rPr>
              <a:t>多个</a:t>
            </a:r>
            <a:r>
              <a:rPr lang="en-US" altLang="zh-CN" dirty="0">
                <a:solidFill>
                  <a:schemeClr val="tx2"/>
                </a:solidFill>
              </a:rPr>
              <a:t>, </a:t>
            </a:r>
            <a:r>
              <a:rPr lang="zh-CN" altLang="en-US" dirty="0">
                <a:solidFill>
                  <a:schemeClr val="tx2"/>
                </a:solidFill>
              </a:rPr>
              <a:t>生物药物有</a:t>
            </a:r>
            <a:r>
              <a:rPr lang="en-US" altLang="zh-CN" dirty="0">
                <a:solidFill>
                  <a:schemeClr val="tx2"/>
                </a:solidFill>
              </a:rPr>
              <a:t>113</a:t>
            </a:r>
            <a:r>
              <a:rPr lang="zh-CN" altLang="en-US" dirty="0">
                <a:solidFill>
                  <a:schemeClr val="tx2"/>
                </a:solidFill>
              </a:rPr>
              <a:t>个</a:t>
            </a:r>
            <a:r>
              <a:rPr lang="en-US" altLang="zh-CN" dirty="0">
                <a:solidFill>
                  <a:schemeClr val="tx2"/>
                </a:solidFill>
              </a:rPr>
              <a:t>. </a:t>
            </a:r>
            <a:r>
              <a:rPr lang="zh-CN" altLang="en-US" dirty="0">
                <a:solidFill>
                  <a:schemeClr val="tx2"/>
                </a:solidFill>
              </a:rPr>
              <a:t>营养辅助药物</a:t>
            </a:r>
            <a:r>
              <a:rPr lang="en-US" altLang="zh-CN" dirty="0">
                <a:solidFill>
                  <a:schemeClr val="tx2"/>
                </a:solidFill>
              </a:rPr>
              <a:t>62</a:t>
            </a:r>
            <a:r>
              <a:rPr lang="zh-CN" altLang="en-US" dirty="0">
                <a:solidFill>
                  <a:schemeClr val="tx2"/>
                </a:solidFill>
              </a:rPr>
              <a:t>个</a:t>
            </a:r>
            <a:r>
              <a:rPr lang="en-US" altLang="zh-CN" dirty="0">
                <a:solidFill>
                  <a:schemeClr val="tx2"/>
                </a:solidFill>
              </a:rPr>
              <a:t>, </a:t>
            </a:r>
            <a:r>
              <a:rPr lang="zh-CN" altLang="en-US" dirty="0">
                <a:solidFill>
                  <a:schemeClr val="tx2"/>
                </a:solidFill>
              </a:rPr>
              <a:t>正在临床试验的药物</a:t>
            </a:r>
            <a:r>
              <a:rPr lang="en-US" altLang="zh-CN" dirty="0">
                <a:solidFill>
                  <a:schemeClr val="tx2"/>
                </a:solidFill>
              </a:rPr>
              <a:t>3000</a:t>
            </a:r>
            <a:r>
              <a:rPr lang="zh-CN" altLang="en-US" dirty="0">
                <a:solidFill>
                  <a:schemeClr val="tx2"/>
                </a:solidFill>
              </a:rPr>
              <a:t>多个</a:t>
            </a:r>
            <a:r>
              <a:rPr lang="en-US" altLang="zh-CN" dirty="0" smtClean="0">
                <a:solidFill>
                  <a:schemeClr val="tx2"/>
                </a:solidFill>
              </a:rPr>
              <a:t>.</a:t>
            </a:r>
          </a:p>
          <a:p>
            <a:r>
              <a:rPr lang="zh-CN" altLang="en-US" dirty="0">
                <a:solidFill>
                  <a:schemeClr val="tx2"/>
                </a:solidFill>
              </a:rPr>
              <a:t>世界最大、最完整的药物和药物靶标资源</a:t>
            </a:r>
            <a:r>
              <a:rPr lang="zh-CN" altLang="en-US" dirty="0" smtClean="0">
                <a:solidFill>
                  <a:schemeClr val="tx2"/>
                </a:solidFill>
              </a:rPr>
              <a:t>库</a:t>
            </a:r>
            <a:endParaRPr lang="en-US" altLang="zh-CN" dirty="0" smtClean="0">
              <a:solidFill>
                <a:schemeClr val="tx2"/>
              </a:solidFill>
            </a:endParaRPr>
          </a:p>
          <a:p>
            <a:r>
              <a:rPr lang="en-US" altLang="zh-CN" dirty="0" err="1">
                <a:solidFill>
                  <a:schemeClr val="tx2"/>
                </a:solidFill>
              </a:rPr>
              <a:t>Wishart</a:t>
            </a:r>
            <a:r>
              <a:rPr lang="zh-CN" altLang="en-US" dirty="0">
                <a:solidFill>
                  <a:schemeClr val="tx2"/>
                </a:solidFill>
              </a:rPr>
              <a:t>和他的研究组</a:t>
            </a:r>
            <a:r>
              <a:rPr lang="zh-CN" altLang="en-US" dirty="0" smtClean="0">
                <a:solidFill>
                  <a:schemeClr val="tx2"/>
                </a:solidFill>
              </a:rPr>
              <a:t>创造了</a:t>
            </a:r>
            <a:r>
              <a:rPr lang="en-US" altLang="zh-CN" dirty="0" err="1">
                <a:solidFill>
                  <a:schemeClr val="tx2"/>
                </a:solidFill>
              </a:rPr>
              <a:t>DrugBank</a:t>
            </a:r>
            <a:endParaRPr lang="en-US" altLang="zh-CN" dirty="0" smtClean="0">
              <a:solidFill>
                <a:schemeClr val="tx2"/>
              </a:solidFill>
            </a:endParaRPr>
          </a:p>
          <a:p>
            <a:endParaRPr lang="en-US" altLang="zh-CN" dirty="0"/>
          </a:p>
          <a:p>
            <a:endParaRPr lang="zh-CN" altLang="en-US" dirty="0"/>
          </a:p>
        </p:txBody>
      </p:sp>
    </p:spTree>
    <p:extLst>
      <p:ext uri="{BB962C8B-B14F-4D97-AF65-F5344CB8AC3E}">
        <p14:creationId xmlns:p14="http://schemas.microsoft.com/office/powerpoint/2010/main" val="162331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5000" contrast="63000"/>
                    </a14:imgEffect>
                  </a14:imgLayer>
                </a14:imgProps>
              </a:ext>
              <a:ext uri="{28A0092B-C50C-407E-A947-70E740481C1C}">
                <a14:useLocalDpi xmlns:a14="http://schemas.microsoft.com/office/drawing/2010/main" val="0"/>
              </a:ext>
            </a:extLst>
          </a:blip>
          <a:srcRect/>
          <a:stretch>
            <a:fillRect/>
          </a:stretch>
        </p:blipFill>
        <p:spPr bwMode="auto">
          <a:xfrm>
            <a:off x="177258" y="980728"/>
            <a:ext cx="8966742"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688" y="228404"/>
            <a:ext cx="4608512" cy="523220"/>
          </a:xfrm>
          <a:prstGeom prst="rect">
            <a:avLst/>
          </a:prstGeom>
          <a:noFill/>
        </p:spPr>
        <p:txBody>
          <a:bodyPr wrap="square" rtlCol="0">
            <a:spAutoFit/>
          </a:bodyPr>
          <a:lstStyle/>
          <a:p>
            <a:pPr algn="ctr"/>
            <a:r>
              <a:rPr lang="zh-CN" altLang="en-US" sz="2800" b="1" dirty="0" smtClean="0"/>
              <a:t>主页面</a:t>
            </a:r>
            <a:endParaRPr lang="zh-CN" altLang="en-US" sz="2800" b="1" dirty="0"/>
          </a:p>
        </p:txBody>
      </p:sp>
    </p:spTree>
    <p:extLst>
      <p:ext uri="{BB962C8B-B14F-4D97-AF65-F5344CB8AC3E}">
        <p14:creationId xmlns:p14="http://schemas.microsoft.com/office/powerpoint/2010/main" val="34367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1387"/>
            <a:ext cx="864096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6615" y="3140968"/>
            <a:ext cx="8136904" cy="2215991"/>
          </a:xfrm>
          <a:prstGeom prst="rect">
            <a:avLst/>
          </a:prstGeom>
          <a:noFill/>
        </p:spPr>
        <p:txBody>
          <a:bodyPr wrap="square" rtlCol="0">
            <a:spAutoFit/>
          </a:bodyPr>
          <a:lstStyle/>
          <a:p>
            <a:r>
              <a:rPr lang="zh-CN" altLang="en-US" sz="2400" dirty="0" smtClean="0">
                <a:latin typeface="Times New Roman" pitchFamily="18" charset="0"/>
                <a:cs typeface="Times New Roman" pitchFamily="18" charset="0"/>
              </a:rPr>
              <a:t>输入药物的通用名，可以得到以下信息：</a:t>
            </a:r>
            <a:r>
              <a:rPr lang="en-US" altLang="zh-CN" sz="2400" dirty="0" smtClean="0">
                <a:latin typeface="Times New Roman" pitchFamily="18" charset="0"/>
                <a:cs typeface="Times New Roman" pitchFamily="18" charset="0"/>
              </a:rPr>
              <a:t>Identification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Taxonomy</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Pharmacology</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ADMET</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Pharmacoeconomics</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Properties</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Spectra</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References</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Interactions</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Comments</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Targets</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Transporters</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Biointeractions</a:t>
            </a:r>
            <a:endParaRPr lang="en-US" altLang="zh-CN" sz="2400" dirty="0">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val="388623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129" y="0"/>
            <a:ext cx="8229600" cy="1143000"/>
          </a:xfrm>
        </p:spPr>
        <p:txBody>
          <a:bodyPr/>
          <a:lstStyle/>
          <a:p>
            <a:pPr algn="l"/>
            <a:r>
              <a:rPr lang="en-US" altLang="zh-CN" dirty="0" smtClean="0"/>
              <a:t>Dexamethasone</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 y="1556792"/>
            <a:ext cx="8655247" cy="47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18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45743"/>
            <a:ext cx="2857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pPr algn="l"/>
            <a:r>
              <a:rPr lang="en-US" altLang="zh-CN" sz="3200" dirty="0" smtClean="0"/>
              <a:t>Dexamethasone-Pharmacology</a:t>
            </a:r>
            <a:endParaRPr lang="zh-CN" altLang="en-US" sz="3200" dirty="0"/>
          </a:p>
        </p:txBody>
      </p:sp>
      <p:sp>
        <p:nvSpPr>
          <p:cNvPr id="3" name="内容占位符 2"/>
          <p:cNvSpPr>
            <a:spLocks noGrp="1"/>
          </p:cNvSpPr>
          <p:nvPr>
            <p:ph idx="1"/>
          </p:nvPr>
        </p:nvSpPr>
        <p:spPr>
          <a:xfrm>
            <a:off x="251520" y="1196752"/>
            <a:ext cx="8435280" cy="5184576"/>
          </a:xfrm>
        </p:spPr>
        <p:txBody>
          <a:bodyPr>
            <a:normAutofit lnSpcReduction="10000"/>
          </a:bodyPr>
          <a:lstStyle/>
          <a:p>
            <a:pPr marL="0" indent="0">
              <a:lnSpc>
                <a:spcPct val="150000"/>
              </a:lnSpc>
              <a:buNone/>
            </a:pPr>
            <a:r>
              <a:rPr lang="en-US" altLang="zh-CN" sz="2000" dirty="0" smtClean="0">
                <a:solidFill>
                  <a:schemeClr val="tx2"/>
                </a:solidFill>
                <a:latin typeface="Times New Roman" pitchFamily="18" charset="0"/>
                <a:cs typeface="Times New Roman" pitchFamily="18" charset="0"/>
              </a:rPr>
              <a:t>Dexamethasone </a:t>
            </a:r>
            <a:r>
              <a:rPr lang="en-US" altLang="zh-CN" sz="2000" dirty="0">
                <a:solidFill>
                  <a:schemeClr val="tx2"/>
                </a:solidFill>
                <a:latin typeface="Times New Roman" pitchFamily="18" charset="0"/>
                <a:cs typeface="Times New Roman" pitchFamily="18" charset="0"/>
              </a:rPr>
              <a:t>is a glucocorticoid agonist. Unbound dexamethasone crosses cell membranes and binds with high affinity to specific cytoplasmic glucocorticoid receptors. This complex binds to DNA elements (glucocorticoid response elements) which results in a modification of transcription and, hence, protein synthesis in order to achieve inhibition of leukocyte infiltration at the site of inflammation, interference in the function of mediators of inflammatory response, suppression of </a:t>
            </a:r>
            <a:r>
              <a:rPr lang="en-US" altLang="zh-CN" sz="2000" dirty="0" err="1">
                <a:solidFill>
                  <a:schemeClr val="tx2"/>
                </a:solidFill>
                <a:latin typeface="Times New Roman" pitchFamily="18" charset="0"/>
                <a:cs typeface="Times New Roman" pitchFamily="18" charset="0"/>
              </a:rPr>
              <a:t>humoral</a:t>
            </a:r>
            <a:r>
              <a:rPr lang="en-US" altLang="zh-CN" sz="2000" dirty="0">
                <a:solidFill>
                  <a:schemeClr val="tx2"/>
                </a:solidFill>
                <a:latin typeface="Times New Roman" pitchFamily="18" charset="0"/>
                <a:cs typeface="Times New Roman" pitchFamily="18" charset="0"/>
              </a:rPr>
              <a:t> immune responses, and reduction in edema or scar tissue. The </a:t>
            </a:r>
            <a:r>
              <a:rPr lang="en-US" altLang="zh-CN" sz="2000" dirty="0" err="1">
                <a:solidFill>
                  <a:schemeClr val="tx2"/>
                </a:solidFill>
                <a:latin typeface="Times New Roman" pitchFamily="18" charset="0"/>
                <a:cs typeface="Times New Roman" pitchFamily="18" charset="0"/>
              </a:rPr>
              <a:t>antiinflammatory</a:t>
            </a:r>
            <a:r>
              <a:rPr lang="en-US" altLang="zh-CN" sz="2000" dirty="0">
                <a:solidFill>
                  <a:schemeClr val="tx2"/>
                </a:solidFill>
                <a:latin typeface="Times New Roman" pitchFamily="18" charset="0"/>
                <a:cs typeface="Times New Roman" pitchFamily="18" charset="0"/>
              </a:rPr>
              <a:t> actions of dexamethasone are thought to involve phospholipase A</a:t>
            </a:r>
            <a:r>
              <a:rPr lang="en-US" altLang="zh-CN" sz="2000" baseline="-25000" dirty="0">
                <a:solidFill>
                  <a:schemeClr val="tx2"/>
                </a:solidFill>
                <a:latin typeface="Times New Roman" pitchFamily="18" charset="0"/>
                <a:cs typeface="Times New Roman" pitchFamily="18" charset="0"/>
              </a:rPr>
              <a:t>2</a:t>
            </a:r>
            <a:r>
              <a:rPr lang="en-US" altLang="zh-CN" sz="2000" dirty="0">
                <a:solidFill>
                  <a:schemeClr val="tx2"/>
                </a:solidFill>
                <a:latin typeface="Times New Roman" pitchFamily="18" charset="0"/>
                <a:cs typeface="Times New Roman" pitchFamily="18" charset="0"/>
              </a:rPr>
              <a:t> inhibitory proteins, </a:t>
            </a:r>
            <a:r>
              <a:rPr lang="en-US" altLang="zh-CN" sz="2000" dirty="0" err="1">
                <a:solidFill>
                  <a:schemeClr val="tx2"/>
                </a:solidFill>
                <a:latin typeface="Times New Roman" pitchFamily="18" charset="0"/>
                <a:cs typeface="Times New Roman" pitchFamily="18" charset="0"/>
              </a:rPr>
              <a:t>lipocortins</a:t>
            </a:r>
            <a:r>
              <a:rPr lang="en-US" altLang="zh-CN" sz="2000" dirty="0">
                <a:solidFill>
                  <a:schemeClr val="tx2"/>
                </a:solidFill>
                <a:latin typeface="Times New Roman" pitchFamily="18" charset="0"/>
                <a:cs typeface="Times New Roman" pitchFamily="18" charset="0"/>
              </a:rPr>
              <a:t>, which control the biosynthesis of potent mediators of inflammation such as prostaglandins and </a:t>
            </a:r>
            <a:r>
              <a:rPr lang="en-US" altLang="zh-CN" sz="2000" dirty="0" err="1">
                <a:solidFill>
                  <a:schemeClr val="tx2"/>
                </a:solidFill>
                <a:latin typeface="Times New Roman" pitchFamily="18" charset="0"/>
                <a:cs typeface="Times New Roman" pitchFamily="18" charset="0"/>
              </a:rPr>
              <a:t>leukotrienes</a:t>
            </a:r>
            <a:r>
              <a:rPr lang="en-US" altLang="zh-CN" i="1" dirty="0">
                <a:solidFill>
                  <a:schemeClr val="tx2"/>
                </a:solidFill>
                <a:latin typeface="Times New Roman" pitchFamily="18" charset="0"/>
                <a:cs typeface="Times New Roman" pitchFamily="18" charset="0"/>
              </a:rPr>
              <a:t>.</a:t>
            </a:r>
            <a:endParaRPr lang="zh-CN" altLang="en-US" i="1" dirty="0">
              <a:solidFill>
                <a:schemeClr val="tx2"/>
              </a:solidFill>
              <a:latin typeface="Times New Roman" pitchFamily="18" charset="0"/>
              <a:cs typeface="Times New Roman" pitchFamily="18" charset="0"/>
            </a:endParaRPr>
          </a:p>
          <a:p>
            <a:pPr marL="0" indent="0">
              <a:buNone/>
            </a:pPr>
            <a:endParaRPr lang="zh-CN" altLang="en-US" dirty="0"/>
          </a:p>
        </p:txBody>
      </p:sp>
    </p:spTree>
    <p:extLst>
      <p:ext uri="{BB962C8B-B14F-4D97-AF65-F5344CB8AC3E}">
        <p14:creationId xmlns:p14="http://schemas.microsoft.com/office/powerpoint/2010/main" val="313121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lstStyle/>
          <a:p>
            <a:pPr algn="l"/>
            <a:r>
              <a:rPr lang="en-US" altLang="zh-CN" dirty="0" smtClean="0"/>
              <a:t>Dexamethasone-targets</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30003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53" y="3717032"/>
            <a:ext cx="39052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501" y="1452394"/>
            <a:ext cx="3214478" cy="230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755131"/>
            <a:ext cx="3332136" cy="19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3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Dipyridamole</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7560840" cy="5138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239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804</Words>
  <Application>Microsoft Office PowerPoint</Application>
  <PresentationFormat>全屏显示(4:3)</PresentationFormat>
  <Paragraphs>41</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Drug bank</vt:lpstr>
      <vt:lpstr>PowerPoint 演示文稿</vt:lpstr>
      <vt:lpstr>Drug bank简介</vt:lpstr>
      <vt:lpstr>PowerPoint 演示文稿</vt:lpstr>
      <vt:lpstr>PowerPoint 演示文稿</vt:lpstr>
      <vt:lpstr>Dexamethasone</vt:lpstr>
      <vt:lpstr>Dexamethasone-Pharmacology</vt:lpstr>
      <vt:lpstr>Dexamethasone-targets</vt:lpstr>
      <vt:lpstr>Dipyridamole</vt:lpstr>
      <vt:lpstr>Dipyridamole-Pharmacology</vt:lpstr>
      <vt:lpstr>Dipyridamole-Targets</vt:lpstr>
      <vt:lpstr>Acetaminophen</vt:lpstr>
      <vt:lpstr>Acetaminophen-Pharmacology</vt:lpstr>
      <vt:lpstr>Acetaminophen-Targets</vt:lpstr>
      <vt:lpstr>Roxithromycin</vt:lpstr>
      <vt:lpstr>Roxithromycin-Pharmacology</vt:lpstr>
      <vt:lpstr>Roxithromycin-Targets</vt:lpstr>
      <vt:lpstr>Vitamin C</vt:lpstr>
      <vt:lpstr>Vitamin C-Pharmacology</vt:lpstr>
      <vt:lpstr>Vitamin C-Targets</vt:lpstr>
      <vt:lpstr>Vitamin C-Targets</vt:lpstr>
      <vt:lpstr>结果</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加拿大药物银行的简要介绍</dc:title>
  <dc:creator>Administrator</dc:creator>
  <cp:lastModifiedBy>Administrator</cp:lastModifiedBy>
  <cp:revision>40</cp:revision>
  <dcterms:created xsi:type="dcterms:W3CDTF">2015-01-15T02:22:58Z</dcterms:created>
  <dcterms:modified xsi:type="dcterms:W3CDTF">2015-01-16T03:09:19Z</dcterms:modified>
</cp:coreProperties>
</file>