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8"/>
  </p:handoutMasterIdLst>
  <p:sldIdLst>
    <p:sldId id="598" r:id="rId3"/>
    <p:sldId id="1238" r:id="rId4"/>
    <p:sldId id="1229" r:id="rId6"/>
    <p:sldId id="1261" r:id="rId7"/>
    <p:sldId id="1084" r:id="rId8"/>
    <p:sldId id="1262" r:id="rId9"/>
    <p:sldId id="1263" r:id="rId10"/>
    <p:sldId id="1086" r:id="rId11"/>
    <p:sldId id="1239" r:id="rId12"/>
    <p:sldId id="1230" r:id="rId13"/>
    <p:sldId id="1112" r:id="rId14"/>
    <p:sldId id="1113" r:id="rId15"/>
    <p:sldId id="1094" r:id="rId16"/>
    <p:sldId id="1231" r:id="rId17"/>
    <p:sldId id="1117" r:id="rId18"/>
    <p:sldId id="1118" r:id="rId19"/>
    <p:sldId id="1121" r:id="rId20"/>
    <p:sldId id="1122" r:id="rId21"/>
    <p:sldId id="1126" r:id="rId22"/>
    <p:sldId id="1232" r:id="rId23"/>
    <p:sldId id="1259" r:id="rId24"/>
    <p:sldId id="1260" r:id="rId25"/>
    <p:sldId id="1132" r:id="rId26"/>
    <p:sldId id="1130" r:id="rId27"/>
    <p:sldId id="1133" r:id="rId28"/>
    <p:sldId id="1134" r:id="rId29"/>
    <p:sldId id="1135" r:id="rId30"/>
    <p:sldId id="1136" r:id="rId31"/>
    <p:sldId id="1137" r:id="rId32"/>
    <p:sldId id="1138" r:id="rId33"/>
    <p:sldId id="1139" r:id="rId34"/>
    <p:sldId id="1240" r:id="rId35"/>
    <p:sldId id="1234" r:id="rId36"/>
    <p:sldId id="1155" r:id="rId37"/>
    <p:sldId id="1156" r:id="rId38"/>
    <p:sldId id="1157" r:id="rId39"/>
    <p:sldId id="1158" r:id="rId40"/>
    <p:sldId id="1237" r:id="rId41"/>
    <p:sldId id="1254" r:id="rId42"/>
    <p:sldId id="1256" r:id="rId43"/>
    <p:sldId id="1175" r:id="rId44"/>
    <p:sldId id="1176" r:id="rId45"/>
    <p:sldId id="1177" r:id="rId46"/>
    <p:sldId id="1180" r:id="rId47"/>
    <p:sldId id="1179" r:id="rId48"/>
    <p:sldId id="1181" r:id="rId49"/>
    <p:sldId id="1247" r:id="rId50"/>
    <p:sldId id="1248" r:id="rId51"/>
    <p:sldId id="1257" r:id="rId52"/>
    <p:sldId id="1250" r:id="rId53"/>
    <p:sldId id="1319" r:id="rId54"/>
    <p:sldId id="1320" r:id="rId55"/>
    <p:sldId id="1321" r:id="rId56"/>
    <p:sldId id="1269" r:id="rId57"/>
    <p:sldId id="1241" r:id="rId58"/>
    <p:sldId id="1212" r:id="rId59"/>
    <p:sldId id="1265" r:id="rId60"/>
    <p:sldId id="1266" r:id="rId61"/>
    <p:sldId id="1172" r:id="rId62"/>
    <p:sldId id="1258" r:id="rId63"/>
    <p:sldId id="1252" r:id="rId64"/>
    <p:sldId id="1253" r:id="rId65"/>
    <p:sldId id="1246" r:id="rId66"/>
    <p:sldId id="1244" r:id="rId6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FFFF"/>
    <a:srgbClr val="FF0000"/>
    <a:srgbClr val="CC33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731"/>
    <p:restoredTop sz="84146"/>
  </p:normalViewPr>
  <p:slideViewPr>
    <p:cSldViewPr showGuides="1">
      <p:cViewPr varScale="1">
        <p:scale>
          <a:sx n="107" d="100"/>
          <a:sy n="107" d="100"/>
        </p:scale>
        <p:origin x="2040" y="168"/>
      </p:cViewPr>
      <p:guideLst>
        <p:guide orient="horz" pos="2197"/>
        <p:guide pos="2896"/>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5" Type="http://schemas.openxmlformats.org/officeDocument/2006/relationships/image" Target="../media/image43.wmf"/><Relationship Id="rId24" Type="http://schemas.openxmlformats.org/officeDocument/2006/relationships/image" Target="../media/image42.wmf"/><Relationship Id="rId23" Type="http://schemas.openxmlformats.org/officeDocument/2006/relationships/image" Target="../media/image41.wmf"/><Relationship Id="rId22" Type="http://schemas.openxmlformats.org/officeDocument/2006/relationships/image" Target="../media/image40.wmf"/><Relationship Id="rId21" Type="http://schemas.openxmlformats.org/officeDocument/2006/relationships/image" Target="../media/image39.wmf"/><Relationship Id="rId20" Type="http://schemas.openxmlformats.org/officeDocument/2006/relationships/image" Target="../media/image38.wmf"/><Relationship Id="rId2" Type="http://schemas.openxmlformats.org/officeDocument/2006/relationships/image" Target="../media/image20.wmf"/><Relationship Id="rId19" Type="http://schemas.openxmlformats.org/officeDocument/2006/relationships/image" Target="../media/image37.wmf"/><Relationship Id="rId18" Type="http://schemas.openxmlformats.org/officeDocument/2006/relationships/image" Target="../media/image36.wmf"/><Relationship Id="rId17" Type="http://schemas.openxmlformats.org/officeDocument/2006/relationships/image" Target="../media/image35.wmf"/><Relationship Id="rId16" Type="http://schemas.openxmlformats.org/officeDocument/2006/relationships/image" Target="../media/image34.wmf"/><Relationship Id="rId15" Type="http://schemas.openxmlformats.org/officeDocument/2006/relationships/image" Target="../media/image33.wmf"/><Relationship Id="rId14" Type="http://schemas.openxmlformats.org/officeDocument/2006/relationships/image" Target="../media/image32.wmf"/><Relationship Id="rId13" Type="http://schemas.openxmlformats.org/officeDocument/2006/relationships/image" Target="../media/image31.wmf"/><Relationship Id="rId12" Type="http://schemas.openxmlformats.org/officeDocument/2006/relationships/image" Target="../media/image30.wmf"/><Relationship Id="rId11" Type="http://schemas.openxmlformats.org/officeDocument/2006/relationships/image" Target="../media/image29.wmf"/><Relationship Id="rId10" Type="http://schemas.openxmlformats.org/officeDocument/2006/relationships/image" Target="../media/image28.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C5394B6C-1AB1-AD4C-B546-DFDC8113D0E4}" type="slidenum">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fld>
            <a:endPar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Header Placeholder 1"/>
          <p:cNvSpPr>
            <a:spLocks noGrp="1"/>
          </p:cNvSpPr>
          <p:nvPr>
            <p:ph type="hdr" sz="quarter"/>
          </p:nvPr>
        </p:nvSpPr>
        <p:spPr>
          <a:xfrm>
            <a:off x="0" y="0"/>
            <a:ext cx="2970213" cy="457200"/>
          </a:xfrm>
          <a:prstGeom prst="rect">
            <a:avLst/>
          </a:prstGeom>
          <a:noFill/>
          <a:ln w="9525">
            <a:noFill/>
            <a:miter/>
          </a:ln>
        </p:spPr>
        <p:txBody>
          <a:bodyPr/>
          <a:lstStyle>
            <a:lvl1pPr eaLnBrk="1" hangingPunct="1">
              <a:buFont typeface="Arial" panose="020B0604020202020204" pitchFamily="34" charset="0"/>
              <a:buNone/>
              <a:defRPr sz="1200" noProof="1">
                <a:latin typeface="Calibri" panose="020F0502020204030204" pitchFamily="34" charset="0"/>
                <a:ea typeface="宋体" panose="02010600030101010101" pitchFamily="2" charset="-122"/>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sym typeface="Arial" panose="020B0604020202020204" pitchFamily="34" charset="0"/>
            </a:endParaRPr>
          </a:p>
        </p:txBody>
      </p:sp>
      <p:sp>
        <p:nvSpPr>
          <p:cNvPr id="4099" name="Date Placeholder 2"/>
          <p:cNvSpPr>
            <a:spLocks noGrp="1"/>
          </p:cNvSpPr>
          <p:nvPr>
            <p:ph type="dt" idx="1"/>
          </p:nvPr>
        </p:nvSpPr>
        <p:spPr>
          <a:xfrm>
            <a:off x="3883025" y="0"/>
            <a:ext cx="2973388" cy="457200"/>
          </a:xfrm>
          <a:prstGeom prst="rect">
            <a:avLst/>
          </a:prstGeom>
          <a:noFill/>
          <a:ln w="9525">
            <a:noFill/>
            <a:miter/>
          </a:ln>
        </p:spPr>
        <p:txBody>
          <a:bodyPr/>
          <a:lstStyle>
            <a:lvl1pPr algn="r" eaLnBrk="1" hangingPunct="1">
              <a:buFont typeface="Arial" panose="020B0604020202020204" pitchFamily="34" charset="0"/>
              <a:buNone/>
              <a:defRPr noProof="1">
                <a:latin typeface="Arial" panose="020B0604020202020204" pitchFamily="34" charset="0"/>
                <a:ea typeface="宋体" panose="02010600030101010101" pitchFamily="2" charset="-122"/>
                <a:cs typeface="+mn-ea"/>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sym typeface="Arial" panose="020B0604020202020204" pitchFamily="34" charset="0"/>
            </a:endParaRPr>
          </a:p>
        </p:txBody>
      </p:sp>
      <p:sp>
        <p:nvSpPr>
          <p:cNvPr id="13316" name="Slide Image Placeholder 3"/>
          <p:cNvSpPr>
            <a:spLocks noGrp="1" noRot="1" noChangeAspect="1"/>
          </p:cNvSpPr>
          <p:nvPr>
            <p:ph type="sldImg"/>
          </p:nvPr>
        </p:nvSpPr>
        <p:spPr>
          <a:xfrm>
            <a:off x="1143000" y="685800"/>
            <a:ext cx="4572000" cy="3429000"/>
          </a:xfrm>
          <a:prstGeom prst="rect">
            <a:avLst/>
          </a:prstGeom>
          <a:noFill/>
          <a:ln w="9525">
            <a:noFill/>
          </a:ln>
        </p:spPr>
      </p:sp>
      <p:sp>
        <p:nvSpPr>
          <p:cNvPr id="13317" name="Notes Placeholder 4"/>
          <p:cNvSpPr>
            <a:spLocks noGrp="1" noRot="1" noChangeAspect="1" noChangeArrowheads="1"/>
          </p:cNvSpPr>
          <p:nvPr/>
        </p:nvSpPr>
        <p:spPr bwMode="auto">
          <a:xfrm>
            <a:off x="685800" y="4343400"/>
            <a:ext cx="5486400" cy="4114800"/>
          </a:xfrm>
          <a:prstGeom prst="rect">
            <a:avLst/>
          </a:prstGeom>
          <a:no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t>Click to edit Master text styles</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t>Second level</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t>Third level</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t>Fourth level</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t>Fifth level</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4102" name="Footer Placeholder 5"/>
          <p:cNvSpPr>
            <a:spLocks noGrp="1"/>
          </p:cNvSpPr>
          <p:nvPr>
            <p:ph type="ftr" sz="quarter" idx="4"/>
          </p:nvPr>
        </p:nvSpPr>
        <p:spPr>
          <a:xfrm>
            <a:off x="0" y="8685213"/>
            <a:ext cx="2970213" cy="457200"/>
          </a:xfrm>
          <a:prstGeom prst="rect">
            <a:avLst/>
          </a:prstGeom>
          <a:noFill/>
          <a:ln w="9525">
            <a:noFill/>
            <a:miter/>
          </a:ln>
        </p:spPr>
        <p:txBody>
          <a:bodyPr anchor="b"/>
          <a:lstStyle>
            <a:lvl1pPr eaLnBrk="1" hangingPunct="1">
              <a:buFont typeface="Arial" panose="020B0604020202020204" pitchFamily="34" charset="0"/>
              <a:buNone/>
              <a:defRPr sz="1200" noProof="1">
                <a:latin typeface="Calibri" panose="020F0502020204030204" pitchFamily="34" charset="0"/>
                <a:ea typeface="宋体" panose="02010600030101010101" pitchFamily="2" charset="-122"/>
                <a:sym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sym typeface="Arial" panose="020B0604020202020204" pitchFamily="34" charset="0"/>
            </a:endParaRPr>
          </a:p>
        </p:txBody>
      </p:sp>
      <p:sp>
        <p:nvSpPr>
          <p:cNvPr id="4103" name="Slide Number Placeholder 6"/>
          <p:cNvSpPr>
            <a:spLocks noGrp="1"/>
          </p:cNvSpPr>
          <p:nvPr>
            <p:ph type="sldNum" sz="quarter" idx="5"/>
          </p:nvPr>
        </p:nvSpPr>
        <p:spPr>
          <a:xfrm>
            <a:off x="3883025" y="8685213"/>
            <a:ext cx="2973388"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Arial" panose="020B0604020202020204" pitchFamily="34" charset="0"/>
                <a:ea typeface="宋体" panose="02010600030101010101" pitchFamily="2" charset="-122"/>
                <a:sym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B78E9A-FA60-B641-9497-FAF74B6D18CE}" type="slidenum">
              <a:rPr kumimoji="0"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fld>
            <a:endParaRPr kumimoji="0" lang="zh-CN" altLang="zh-CN"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sym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p:spPr>
      </p:sp>
      <p:sp>
        <p:nvSpPr>
          <p:cNvPr id="16386"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a:p>
        </p:txBody>
      </p:sp>
      <p:sp>
        <p:nvSpPr>
          <p:cNvPr id="1638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p:spPr>
      </p:sp>
      <p:sp>
        <p:nvSpPr>
          <p:cNvPr id="35842" name="备注占位符 2"/>
          <p:cNvSpPr>
            <a:spLocks noGrp="1"/>
          </p:cNvSpPr>
          <p:nvPr>
            <p:ph type="body" idx="1"/>
          </p:nvPr>
        </p:nvSpPr>
        <p:spPr>
          <a:xfrm>
            <a:off x="685800" y="4400550"/>
            <a:ext cx="5486400" cy="3600450"/>
          </a:xfrm>
          <a:prstGeom prst="rect">
            <a:avLst/>
          </a:prstGeom>
          <a:noFill/>
          <a:ln w="9525">
            <a:noFill/>
          </a:ln>
        </p:spPr>
        <p:txBody>
          <a:bodyPr/>
          <a:p>
            <a:pPr lvl="0"/>
            <a:endParaRPr lang="en-US" altLang="zh-CN" b="1"/>
          </a:p>
          <a:p>
            <a:pPr lvl="0"/>
            <a:r>
              <a:rPr lang="zh-CN" altLang="en-US"/>
              <a:t>设</a:t>
            </a:r>
            <a:r>
              <a:rPr lang="en-US" altLang="zh-CN"/>
              <a:t>p</a:t>
            </a:r>
            <a:r>
              <a:rPr lang="zh-CN" altLang="en-US"/>
              <a:t>、</a:t>
            </a:r>
            <a:r>
              <a:rPr lang="en-US" altLang="zh-CN"/>
              <a:t>q</a:t>
            </a:r>
            <a:r>
              <a:rPr lang="zh-CN" altLang="en-US"/>
              <a:t>为两个命题。复合命题</a:t>
            </a:r>
            <a:r>
              <a:rPr lang="en-US" altLang="zh-CN"/>
              <a:t>"</a:t>
            </a:r>
            <a:r>
              <a:rPr lang="zh-CN" altLang="en-US"/>
              <a:t>如果</a:t>
            </a:r>
            <a:r>
              <a:rPr lang="en-US" altLang="zh-CN"/>
              <a:t>p</a:t>
            </a:r>
            <a:r>
              <a:rPr lang="zh-CN" altLang="en-US"/>
              <a:t>，则</a:t>
            </a:r>
            <a:r>
              <a:rPr lang="en-US" altLang="zh-CN"/>
              <a:t>q"</a:t>
            </a:r>
            <a:r>
              <a:rPr lang="zh-CN" altLang="en-US"/>
              <a:t>称为</a:t>
            </a:r>
            <a:r>
              <a:rPr lang="en-US" altLang="zh-CN"/>
              <a:t>p</a:t>
            </a:r>
            <a:r>
              <a:rPr lang="zh-CN" altLang="en-US"/>
              <a:t>与</a:t>
            </a:r>
            <a:r>
              <a:rPr lang="en-US" altLang="zh-CN"/>
              <a:t>q</a:t>
            </a:r>
            <a:r>
              <a:rPr lang="zh-CN" altLang="en-US"/>
              <a:t>的蕴含式，记作</a:t>
            </a:r>
            <a:r>
              <a:rPr lang="en-US" altLang="zh-CN"/>
              <a:t>p→q</a:t>
            </a:r>
            <a:r>
              <a:rPr lang="zh-CN" altLang="en-US"/>
              <a:t>。</a:t>
            </a:r>
            <a:endParaRPr lang="en-US" altLang="zh-CN"/>
          </a:p>
          <a:p>
            <a:pPr lvl="0"/>
            <a:r>
              <a:rPr lang="zh-CN" altLang="en-US"/>
              <a:t>购买面包的顾客有一半也同时购买了牛奶和尿布</a:t>
            </a:r>
            <a:endParaRPr lang="zh-CN" altLang="en-US"/>
          </a:p>
        </p:txBody>
      </p:sp>
      <p:sp>
        <p:nvSpPr>
          <p:cNvPr id="3584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a:p>
        </p:txBody>
      </p:sp>
      <p:sp>
        <p:nvSpPr>
          <p:cNvPr id="3789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a:ln/>
        </p:spPr>
      </p:sp>
      <p:sp>
        <p:nvSpPr>
          <p:cNvPr id="43010"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a:p>
        </p:txBody>
      </p:sp>
      <p:sp>
        <p:nvSpPr>
          <p:cNvPr id="4301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p:spPr>
      </p:sp>
      <p:sp>
        <p:nvSpPr>
          <p:cNvPr id="47106"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更好地使用内存，从而使算法在不超过内存容量限制的情况下更可行地完成此后几趟的访问</a:t>
            </a:r>
            <a:endParaRPr lang="en-US" altLang="zh-CN"/>
          </a:p>
          <a:p>
            <a:pPr lvl="0"/>
            <a:r>
              <a:rPr lang="zh-CN" altLang="zh-CN"/>
              <a:t>改进策略集中关注于给内存带来很大压力的大规模数据集</a:t>
            </a:r>
            <a:endParaRPr lang="en-US" altLang="zh-CN"/>
          </a:p>
          <a:p>
            <a:pPr lvl="0"/>
            <a:r>
              <a:rPr lang="zh-CN" altLang="en-US"/>
              <a:t>项对太多以至于不能存入内存</a:t>
            </a:r>
            <a:endParaRPr lang="zh-CN" altLang="en-US"/>
          </a:p>
        </p:txBody>
      </p:sp>
      <p:sp>
        <p:nvSpPr>
          <p:cNvPr id="4710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幻灯片图像占位符 1"/>
          <p:cNvSpPr>
            <a:spLocks noGrp="1" noRot="1" noChangeAspect="1" noTextEdit="1"/>
          </p:cNvSpPr>
          <p:nvPr>
            <p:ph type="sldImg"/>
          </p:nvPr>
        </p:nvSpPr>
        <p:spPr>
          <a:ln/>
        </p:spPr>
      </p:sp>
      <p:sp>
        <p:nvSpPr>
          <p:cNvPr id="49154" name="备注占位符 2"/>
          <p:cNvSpPr>
            <a:spLocks noGrp="1"/>
          </p:cNvSpPr>
          <p:nvPr>
            <p:ph type="body" idx="1"/>
          </p:nvPr>
        </p:nvSpPr>
        <p:spPr>
          <a:xfrm>
            <a:off x="685800" y="4400550"/>
            <a:ext cx="5486400" cy="3600450"/>
          </a:xfrm>
          <a:prstGeom prst="rect">
            <a:avLst/>
          </a:prstGeom>
          <a:noFill/>
          <a:ln w="9525">
            <a:noFill/>
          </a:ln>
        </p:spPr>
        <p:txBody>
          <a:bodyPr/>
          <a:p>
            <a:pPr lvl="0"/>
            <a:r>
              <a:rPr lang="en-US" altLang="zh-CN"/>
              <a:t>Apriori</a:t>
            </a:r>
            <a:r>
              <a:rPr lang="zh-CN" altLang="en-US"/>
              <a:t>算法的第一趟扫描有很多内存空闲</a:t>
            </a:r>
            <a:endParaRPr lang="en-US" altLang="zh-CN"/>
          </a:p>
          <a:p>
            <a:pPr lvl="0" eaLnBrk="1" hangingPunct="1">
              <a:spcBef>
                <a:spcPct val="0"/>
              </a:spcBef>
            </a:pPr>
            <a:r>
              <a:rPr lang="en-US" altLang="zh-CN"/>
              <a:t>Why hash table takes full space?</a:t>
            </a:r>
            <a:endParaRPr lang="en-US" altLang="zh-CN"/>
          </a:p>
          <a:p>
            <a:pPr lvl="0"/>
            <a:r>
              <a:rPr lang="en-US" altLang="zh-CN"/>
              <a:t>We want to make it as large as possible.</a:t>
            </a:r>
            <a:endParaRPr lang="en-US" altLang="zh-CN"/>
          </a:p>
          <a:p>
            <a:pPr lvl="0"/>
            <a:r>
              <a:rPr lang="en-US" altLang="zh-CN"/>
              <a:t>Why hash table bigger than bitmap?</a:t>
            </a:r>
            <a:endParaRPr lang="en-US" altLang="zh-CN"/>
          </a:p>
          <a:p>
            <a:pPr lvl="0"/>
            <a:r>
              <a:rPr lang="en-US" altLang="zh-CN"/>
              <a:t>Hash table contains counts</a:t>
            </a:r>
            <a:endParaRPr lang="en-US" altLang="zh-CN"/>
          </a:p>
          <a:p>
            <a:pPr lvl="0"/>
            <a:endParaRPr lang="zh-CN" altLang="en-US"/>
          </a:p>
        </p:txBody>
      </p:sp>
      <p:sp>
        <p:nvSpPr>
          <p:cNvPr id="4915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ln/>
        </p:spPr>
      </p:sp>
      <p:sp>
        <p:nvSpPr>
          <p:cNvPr id="51202"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zh-CN"/>
              <a:t>第二趟扫描时，项对</a:t>
            </a:r>
            <a:r>
              <a:rPr lang="en-US" altLang="zh-CN"/>
              <a:t>{i</a:t>
            </a:r>
            <a:r>
              <a:rPr lang="zh-CN" altLang="zh-CN"/>
              <a:t>，</a:t>
            </a:r>
            <a:r>
              <a:rPr lang="en-US" altLang="zh-CN"/>
              <a:t>j}</a:t>
            </a:r>
            <a:r>
              <a:rPr lang="zh-CN" altLang="zh-CN"/>
              <a:t>是候选</a:t>
            </a:r>
            <a:r>
              <a:rPr lang="en-US" altLang="zh-CN"/>
              <a:t>2</a:t>
            </a:r>
            <a:r>
              <a:rPr lang="zh-CN" altLang="zh-CN"/>
              <a:t>项集，当且仅当满足：</a:t>
            </a:r>
            <a:endParaRPr lang="en-US" altLang="zh-CN"/>
          </a:p>
          <a:p>
            <a:pPr lvl="0"/>
            <a:r>
              <a:rPr lang="zh-CN" altLang="zh-CN"/>
              <a:t>①</a:t>
            </a:r>
            <a:r>
              <a:rPr lang="en-US" altLang="zh-CN"/>
              <a:t>i</a:t>
            </a:r>
            <a:r>
              <a:rPr lang="zh-CN" altLang="zh-CN"/>
              <a:t>和</a:t>
            </a:r>
            <a:r>
              <a:rPr lang="en-US" altLang="zh-CN"/>
              <a:t>j</a:t>
            </a:r>
            <a:r>
              <a:rPr lang="zh-CN" altLang="zh-CN"/>
              <a:t>都是频繁项；</a:t>
            </a:r>
            <a:endParaRPr lang="en-US" altLang="zh-CN"/>
          </a:p>
          <a:p>
            <a:pPr lvl="0"/>
            <a:r>
              <a:rPr lang="zh-CN" altLang="zh-CN"/>
              <a:t>②</a:t>
            </a:r>
            <a:r>
              <a:rPr lang="en-US" altLang="zh-CN"/>
              <a:t>{i</a:t>
            </a:r>
            <a:r>
              <a:rPr lang="zh-CN" altLang="zh-CN"/>
              <a:t>，</a:t>
            </a:r>
            <a:r>
              <a:rPr lang="en-US" altLang="zh-CN"/>
              <a:t>j}</a:t>
            </a:r>
            <a:r>
              <a:rPr lang="zh-CN" altLang="zh-CN"/>
              <a:t>被哈希到了一个频繁桶。</a:t>
            </a:r>
            <a:endParaRPr lang="en-US" altLang="zh-CN"/>
          </a:p>
          <a:p>
            <a:pPr lvl="0"/>
            <a:r>
              <a:rPr lang="zh-CN" altLang="zh-CN"/>
              <a:t>第二个条件是</a:t>
            </a:r>
            <a:r>
              <a:rPr lang="en-US" altLang="zh-CN"/>
              <a:t>PCY</a:t>
            </a:r>
            <a:r>
              <a:rPr lang="zh-CN" altLang="zh-CN"/>
              <a:t>算法与</a:t>
            </a:r>
            <a:r>
              <a:rPr lang="en-US" altLang="zh-CN"/>
              <a:t>Apriori</a:t>
            </a:r>
            <a:r>
              <a:rPr lang="zh-CN" altLang="zh-CN"/>
              <a:t>算法最本质的区别。</a:t>
            </a:r>
            <a:endParaRPr lang="zh-CN" altLang="zh-CN"/>
          </a:p>
          <a:p>
            <a:pPr lvl="0"/>
            <a:endParaRPr lang="zh-CN" altLang="en-US"/>
          </a:p>
        </p:txBody>
      </p:sp>
      <p:sp>
        <p:nvSpPr>
          <p:cNvPr id="5120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幻灯片图像占位符 1"/>
          <p:cNvSpPr>
            <a:spLocks noGrp="1" noRot="1" noChangeAspect="1" noTextEdit="1"/>
          </p:cNvSpPr>
          <p:nvPr>
            <p:ph type="sldImg"/>
          </p:nvPr>
        </p:nvSpPr>
        <p:spPr>
          <a:ln/>
        </p:spPr>
      </p:sp>
      <p:sp>
        <p:nvSpPr>
          <p:cNvPr id="57346"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a:p>
        </p:txBody>
      </p:sp>
      <p:sp>
        <p:nvSpPr>
          <p:cNvPr id="5734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Grp="1" noRot="1" noChangeAspect="1" noTextEdit="1"/>
          </p:cNvSpPr>
          <p:nvPr>
            <p:ph type="sldImg"/>
          </p:nvPr>
        </p:nvSpPr>
        <p:spPr>
          <a:ln/>
        </p:spPr>
      </p:sp>
      <p:sp>
        <p:nvSpPr>
          <p:cNvPr id="62466"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更好地使用内存，从而使算法在不超过内存容量限制的情况下更可行地完成此后几趟的访问</a:t>
            </a:r>
            <a:endParaRPr lang="en-US" altLang="zh-CN"/>
          </a:p>
          <a:p>
            <a:pPr lvl="0"/>
            <a:r>
              <a:rPr lang="zh-CN" altLang="zh-CN"/>
              <a:t>改进策略集中关注于给内存带来很大压力的大规模数据集</a:t>
            </a:r>
            <a:endParaRPr lang="en-US" altLang="zh-CN"/>
          </a:p>
          <a:p>
            <a:pPr lvl="0"/>
            <a:r>
              <a:rPr lang="zh-CN" altLang="en-US"/>
              <a:t>项对太多以至于不能存入内存</a:t>
            </a:r>
            <a:endParaRPr lang="zh-CN" altLang="en-US"/>
          </a:p>
          <a:p>
            <a:pPr lvl="0"/>
            <a:endParaRPr lang="zh-CN" altLang="en-US"/>
          </a:p>
        </p:txBody>
      </p:sp>
      <p:sp>
        <p:nvSpPr>
          <p:cNvPr id="6246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幻灯片图像占位符 1"/>
          <p:cNvSpPr>
            <a:spLocks noGrp="1" noRot="1" noChangeAspect="1" noTextEdit="1"/>
          </p:cNvSpPr>
          <p:nvPr>
            <p:ph type="sldImg"/>
          </p:nvPr>
        </p:nvSpPr>
        <p:spPr>
          <a:ln/>
        </p:spPr>
      </p:sp>
      <p:sp>
        <p:nvSpPr>
          <p:cNvPr id="64514"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b="1">
              <a:solidFill>
                <a:srgbClr val="595959"/>
              </a:solidFill>
            </a:endParaRPr>
          </a:p>
          <a:p>
            <a:pPr lvl="0">
              <a:lnSpc>
                <a:spcPct val="150000"/>
              </a:lnSpc>
              <a:spcBef>
                <a:spcPts val="600"/>
              </a:spcBef>
              <a:buFont typeface="Wingdings" panose="05000000000000000000" pitchFamily="2" charset="2"/>
              <a:buChar char="Ø"/>
            </a:pPr>
            <a:r>
              <a:rPr lang="zh-CN" altLang="en-US">
                <a:latin typeface="华文楷体" pitchFamily="2" charset="-122"/>
                <a:ea typeface="华文楷体" pitchFamily="2" charset="-122"/>
              </a:rPr>
              <a:t>共享式内存架构、分布式内存架构、分布式共享内存架构</a:t>
            </a:r>
            <a:endParaRPr lang="en-US" altLang="zh-CN">
              <a:latin typeface="华文楷体" pitchFamily="2" charset="-122"/>
              <a:cs typeface="Times New Roman" panose="02020603050405020304" pitchFamily="18" charset="0"/>
            </a:endParaRPr>
          </a:p>
          <a:p>
            <a:pPr lvl="0">
              <a:lnSpc>
                <a:spcPct val="150000"/>
              </a:lnSpc>
              <a:buFont typeface="Wingdings" panose="05000000000000000000" pitchFamily="2" charset="2"/>
              <a:buChar char="Ø"/>
            </a:pPr>
            <a:r>
              <a:rPr lang="en-US" altLang="zh-CN">
                <a:latin typeface="华文楷体" pitchFamily="2" charset="-122"/>
                <a:cs typeface="Times New Roman" panose="02020603050405020304" pitchFamily="18" charset="0"/>
              </a:rPr>
              <a:t>SMP</a:t>
            </a:r>
            <a:r>
              <a:rPr lang="zh-CN" altLang="en-US">
                <a:latin typeface="华文楷体" pitchFamily="2" charset="-122"/>
                <a:ea typeface="华文楷体" pitchFamily="2" charset="-122"/>
              </a:rPr>
              <a:t>架构、</a:t>
            </a:r>
            <a:r>
              <a:rPr lang="en-US" altLang="zh-CN">
                <a:latin typeface="华文楷体" pitchFamily="2" charset="-122"/>
                <a:cs typeface="Times New Roman" panose="02020603050405020304" pitchFamily="18" charset="0"/>
              </a:rPr>
              <a:t>MPP</a:t>
            </a:r>
            <a:r>
              <a:rPr lang="zh-CN" altLang="en-US">
                <a:latin typeface="华文楷体" pitchFamily="2" charset="-122"/>
                <a:ea typeface="华文楷体" pitchFamily="2" charset="-122"/>
              </a:rPr>
              <a:t>架构、</a:t>
            </a:r>
            <a:r>
              <a:rPr lang="en-US" altLang="zh-CN">
                <a:latin typeface="华文楷体" pitchFamily="2" charset="-122"/>
                <a:cs typeface="Times New Roman" panose="02020603050405020304" pitchFamily="18" charset="0"/>
              </a:rPr>
              <a:t>NUMA</a:t>
            </a:r>
            <a:r>
              <a:rPr lang="zh-CN" altLang="en-US">
                <a:latin typeface="华文楷体" pitchFamily="2" charset="-122"/>
                <a:ea typeface="华文楷体" pitchFamily="2" charset="-122"/>
              </a:rPr>
              <a:t>架构</a:t>
            </a:r>
            <a:endParaRPr lang="en-US" altLang="zh-CN">
              <a:latin typeface="华文楷体" pitchFamily="2" charset="-122"/>
              <a:cs typeface="Times New Roman" panose="02020603050405020304" pitchFamily="18" charset="0"/>
            </a:endParaRPr>
          </a:p>
          <a:p>
            <a:pPr lvl="0">
              <a:lnSpc>
                <a:spcPct val="150000"/>
              </a:lnSpc>
              <a:buFont typeface="Wingdings" panose="05000000000000000000" pitchFamily="2" charset="2"/>
              <a:buChar char="Ø"/>
            </a:pPr>
            <a:r>
              <a:rPr lang="zh-CN" altLang="en-US">
                <a:latin typeface="华文楷体" pitchFamily="2" charset="-122"/>
                <a:ea typeface="华文楷体" pitchFamily="2" charset="-122"/>
              </a:rPr>
              <a:t>基于分布式共享存储架构的</a:t>
            </a:r>
            <a:r>
              <a:rPr lang="zh-CN" altLang="zh-CN">
                <a:latin typeface="华文楷体" pitchFamily="2" charset="-122"/>
                <a:ea typeface="华文楷体" pitchFamily="2" charset="-122"/>
              </a:rPr>
              <a:t>序列模式挖掘算法</a:t>
            </a:r>
            <a:r>
              <a:rPr lang="en-US" altLang="zh-CN">
                <a:latin typeface="华文楷体" pitchFamily="2" charset="-122"/>
                <a:cs typeface="Times New Roman" panose="02020603050405020304" pitchFamily="18" charset="0"/>
              </a:rPr>
              <a:t>pSPADE</a:t>
            </a:r>
            <a:endParaRPr lang="zh-CN" altLang="en-US">
              <a:latin typeface="华文楷体" pitchFamily="2" charset="-122"/>
              <a:ea typeface="华文楷体" pitchFamily="2" charset="-122"/>
            </a:endParaRPr>
          </a:p>
          <a:p>
            <a:pPr lvl="0"/>
            <a:endParaRPr lang="zh-CN" altLang="en-US"/>
          </a:p>
        </p:txBody>
      </p:sp>
      <p:sp>
        <p:nvSpPr>
          <p:cNvPr id="6451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solidFill>
                  <a:srgbClr val="000000"/>
                </a:solidFill>
              </a:rPr>
            </a:fld>
            <a:endParaRPr lang="" altLang="en-US" sz="1200">
              <a:solidFill>
                <a:srgbClr val="000000"/>
              </a:solidFill>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幻灯片图像占位符 1"/>
          <p:cNvSpPr>
            <a:spLocks noGrp="1" noRot="1" noChangeAspect="1" noTextEdit="1"/>
          </p:cNvSpPr>
          <p:nvPr>
            <p:ph type="sldImg"/>
          </p:nvPr>
        </p:nvSpPr>
        <p:spPr>
          <a:ln/>
        </p:spPr>
      </p:sp>
      <p:sp>
        <p:nvSpPr>
          <p:cNvPr id="66562"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并行计算机</a:t>
            </a:r>
            <a:endParaRPr lang="zh-CN" altLang="en-US"/>
          </a:p>
        </p:txBody>
      </p:sp>
      <p:sp>
        <p:nvSpPr>
          <p:cNvPr id="6656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noChangeAspect="1" noTextEdit="1"/>
          </p:cNvSpPr>
          <p:nvPr>
            <p:ph type="sldImg"/>
          </p:nvPr>
        </p:nvSpPr>
        <p:spPr>
          <a:ln/>
        </p:spPr>
      </p:sp>
      <p:sp>
        <p:nvSpPr>
          <p:cNvPr id="18434"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a:p>
        </p:txBody>
      </p:sp>
      <p:sp>
        <p:nvSpPr>
          <p:cNvPr id="1843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幻灯片图像占位符 1"/>
          <p:cNvSpPr>
            <a:spLocks noGrp="1" noRot="1" noChangeAspect="1" noTextEdit="1"/>
          </p:cNvSpPr>
          <p:nvPr>
            <p:ph type="sldImg"/>
          </p:nvPr>
        </p:nvSpPr>
        <p:spPr>
          <a:ln/>
        </p:spPr>
      </p:sp>
      <p:sp>
        <p:nvSpPr>
          <p:cNvPr id="68610" name="备注占位符 2"/>
          <p:cNvSpPr>
            <a:spLocks noGrp="1"/>
          </p:cNvSpPr>
          <p:nvPr>
            <p:ph type="body" idx="1"/>
          </p:nvPr>
        </p:nvSpPr>
        <p:spPr>
          <a:xfrm>
            <a:off x="685800" y="4400550"/>
            <a:ext cx="5486400" cy="3600450"/>
          </a:xfrm>
          <a:prstGeom prst="rect">
            <a:avLst/>
          </a:prstGeom>
          <a:noFill/>
          <a:ln w="9525">
            <a:noFill/>
          </a:ln>
        </p:spPr>
        <p:txBody>
          <a:bodyPr/>
          <a:p>
            <a:pPr lvl="0"/>
            <a:r>
              <a:rPr lang="en-US" altLang="zh-CN"/>
              <a:t>   </a:t>
            </a:r>
            <a:r>
              <a:rPr lang="zh-CN" altLang="zh-CN"/>
              <a:t>在非对称多处理系统中，任务和资源由不同处理器进行管理，有的</a:t>
            </a:r>
            <a:r>
              <a:rPr lang="en-US" altLang="zh-CN"/>
              <a:t>CPU</a:t>
            </a:r>
            <a:r>
              <a:rPr lang="zh-CN" altLang="zh-CN"/>
              <a:t>只处理</a:t>
            </a:r>
            <a:r>
              <a:rPr lang="en-US" altLang="zh-CN"/>
              <a:t>I/O</a:t>
            </a:r>
            <a:r>
              <a:rPr lang="zh-CN" altLang="zh-CN"/>
              <a:t>，有的</a:t>
            </a:r>
            <a:r>
              <a:rPr lang="en-US" altLang="zh-CN"/>
              <a:t>CPU</a:t>
            </a:r>
            <a:r>
              <a:rPr lang="zh-CN" altLang="zh-CN"/>
              <a:t>只处理操作系统的提交任务，显然非对称多处理系统是不能实现负载均衡的。</a:t>
            </a:r>
            <a:endParaRPr lang="zh-CN" altLang="en-US"/>
          </a:p>
        </p:txBody>
      </p:sp>
      <p:sp>
        <p:nvSpPr>
          <p:cNvPr id="6861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1"/>
          <p:cNvSpPr>
            <a:spLocks noGrp="1" noRot="1" noChangeAspect="1" noTextEdit="1"/>
          </p:cNvSpPr>
          <p:nvPr>
            <p:ph type="sldImg"/>
          </p:nvPr>
        </p:nvSpPr>
        <p:spPr>
          <a:ln/>
        </p:spPr>
      </p:sp>
      <p:sp>
        <p:nvSpPr>
          <p:cNvPr id="71682"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从上层软件来看，程序访问远端内存和本地内存的方式是一样的，它感受不到程序访问的区别</a:t>
            </a:r>
            <a:endParaRPr lang="zh-CN" altLang="en-US"/>
          </a:p>
          <a:p>
            <a:pPr lvl="0"/>
            <a:r>
              <a:rPr lang="zh-CN" altLang="en-US"/>
              <a:t>但从底层来看，架构访问远端节点的延迟要远远高于访问本地内存的延迟</a:t>
            </a:r>
            <a:endParaRPr lang="zh-CN" altLang="en-US"/>
          </a:p>
          <a:p>
            <a:pPr lvl="0"/>
            <a:endParaRPr lang="zh-CN" altLang="en-US"/>
          </a:p>
        </p:txBody>
      </p:sp>
      <p:sp>
        <p:nvSpPr>
          <p:cNvPr id="7168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1"/>
          <p:cNvSpPr>
            <a:spLocks noGrp="1" noRot="1" noChangeAspect="1" noTextEdit="1"/>
          </p:cNvSpPr>
          <p:nvPr>
            <p:ph type="sldImg"/>
          </p:nvPr>
        </p:nvSpPr>
        <p:spPr>
          <a:ln/>
        </p:spPr>
      </p:sp>
      <p:sp>
        <p:nvSpPr>
          <p:cNvPr id="73730" name="备注占位符 2"/>
          <p:cNvSpPr>
            <a:spLocks noGrp="1"/>
          </p:cNvSpPr>
          <p:nvPr>
            <p:ph type="body" idx="1"/>
          </p:nvPr>
        </p:nvSpPr>
        <p:spPr>
          <a:xfrm>
            <a:off x="685800" y="4343400"/>
            <a:ext cx="5486400" cy="4114800"/>
          </a:xfrm>
          <a:prstGeom prst="rect">
            <a:avLst/>
          </a:prstGeom>
          <a:noFill/>
          <a:ln w="9525">
            <a:noFill/>
          </a:ln>
        </p:spPr>
        <p:txBody>
          <a:bodyPr/>
          <a:p>
            <a:pPr lvl="0"/>
            <a:r>
              <a:rPr lang="en-US" altLang="zh-CN"/>
              <a:t>NUMA</a:t>
            </a:r>
            <a:r>
              <a:rPr lang="zh-CN" altLang="en-US"/>
              <a:t>遵循</a:t>
            </a:r>
            <a:r>
              <a:rPr lang="en-US" altLang="zh-CN"/>
              <a:t>SMP</a:t>
            </a:r>
            <a:endParaRPr lang="zh-CN" altLang="en-US"/>
          </a:p>
        </p:txBody>
      </p:sp>
      <p:sp>
        <p:nvSpPr>
          <p:cNvPr id="7373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幻灯片图像占位符 1"/>
          <p:cNvSpPr>
            <a:spLocks noGrp="1" noRot="1" noChangeAspect="1" noTextEdit="1"/>
          </p:cNvSpPr>
          <p:nvPr>
            <p:ph type="sldImg"/>
          </p:nvPr>
        </p:nvSpPr>
        <p:spPr>
          <a:ln/>
        </p:spPr>
      </p:sp>
      <p:sp>
        <p:nvSpPr>
          <p:cNvPr id="76802"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在机器节点之间共享的主存储器是分布式的</a:t>
            </a:r>
            <a:r>
              <a:rPr lang="en-US" altLang="zh-CN"/>
              <a:t>,</a:t>
            </a:r>
            <a:r>
              <a:rPr lang="zh-CN" altLang="en-US"/>
              <a:t>每个节点中的存储模块是全局物理地址空间的一部分。</a:t>
            </a:r>
            <a:endParaRPr lang="zh-CN" altLang="en-US"/>
          </a:p>
          <a:p>
            <a:pPr lvl="0"/>
            <a:endParaRPr lang="zh-CN" altLang="en-US"/>
          </a:p>
        </p:txBody>
      </p:sp>
      <p:sp>
        <p:nvSpPr>
          <p:cNvPr id="7680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幻灯片图像占位符 1"/>
          <p:cNvSpPr>
            <a:spLocks noGrp="1" noRot="1" noChangeAspect="1" noTextEdit="1"/>
          </p:cNvSpPr>
          <p:nvPr>
            <p:ph type="sldImg"/>
          </p:nvPr>
        </p:nvSpPr>
        <p:spPr>
          <a:ln/>
        </p:spPr>
      </p:sp>
      <p:sp>
        <p:nvSpPr>
          <p:cNvPr id="78850"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zh-CN"/>
              <a:t>由于整个系统使用的是共享内存，在磁盘中只需对垂直格式的数据库</a:t>
            </a:r>
            <a:r>
              <a:rPr lang="en-US" altLang="zh-CN"/>
              <a:t>Idlist</a:t>
            </a:r>
            <a:r>
              <a:rPr lang="zh-CN" altLang="zh-CN"/>
              <a:t>做一个拷贝即可，这份拷贝可以被任何处理器进行访问。由于树中的每个类都可被单独解决，关键是如何进行任务拆分和实现均衡负载。</a:t>
            </a:r>
            <a:endParaRPr lang="zh-CN" altLang="zh-CN"/>
          </a:p>
          <a:p>
            <a:pPr lvl="0"/>
            <a:endParaRPr lang="zh-CN" altLang="en-US"/>
          </a:p>
        </p:txBody>
      </p:sp>
      <p:sp>
        <p:nvSpPr>
          <p:cNvPr id="7885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幻灯片图像占位符 1"/>
          <p:cNvSpPr>
            <a:spLocks noGrp="1" noRot="1" noChangeAspect="1" noTextEdit="1"/>
          </p:cNvSpPr>
          <p:nvPr>
            <p:ph type="sldImg"/>
          </p:nvPr>
        </p:nvSpPr>
        <p:spPr>
          <a:ln/>
        </p:spPr>
      </p:sp>
      <p:sp>
        <p:nvSpPr>
          <p:cNvPr id="81922"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白兰地</a:t>
            </a:r>
            <a:endParaRPr lang="en-US" altLang="zh-CN"/>
          </a:p>
          <a:p>
            <a:pPr lvl="0"/>
            <a:r>
              <a:rPr lang="zh-CN" altLang="en-US"/>
              <a:t>红酒</a:t>
            </a:r>
            <a:endParaRPr lang="en-US" altLang="zh-CN"/>
          </a:p>
          <a:p>
            <a:pPr lvl="0"/>
            <a:r>
              <a:rPr lang="zh-CN" altLang="en-US"/>
              <a:t>果酒</a:t>
            </a:r>
            <a:endParaRPr lang="zh-CN" altLang="en-US"/>
          </a:p>
        </p:txBody>
      </p:sp>
      <p:sp>
        <p:nvSpPr>
          <p:cNvPr id="8192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幻灯片图像占位符 1"/>
          <p:cNvSpPr>
            <a:spLocks noGrp="1" noRot="1" noChangeAspect="1" noTextEdit="1"/>
          </p:cNvSpPr>
          <p:nvPr>
            <p:ph type="sldImg"/>
          </p:nvPr>
        </p:nvSpPr>
        <p:spPr>
          <a:ln/>
        </p:spPr>
      </p:sp>
      <p:sp>
        <p:nvSpPr>
          <p:cNvPr id="84994"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垂直数据格式后期不需要扫描数据库来确定支持度，因为每个项集的</a:t>
            </a:r>
            <a:r>
              <a:rPr lang="en-US" altLang="zh-CN"/>
              <a:t>Idlist</a:t>
            </a:r>
            <a:r>
              <a:rPr lang="zh-CN" altLang="en-US"/>
              <a:t>懈怠了计算支持度的完整信息</a:t>
            </a:r>
            <a:endParaRPr lang="zh-CN" altLang="en-US"/>
          </a:p>
        </p:txBody>
      </p:sp>
      <p:sp>
        <p:nvSpPr>
          <p:cNvPr id="8499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ChangeAspect="1" noTextEdit="1"/>
          </p:cNvSpPr>
          <p:nvPr>
            <p:ph type="sldImg"/>
          </p:nvPr>
        </p:nvSpPr>
        <p:spPr>
          <a:ln/>
        </p:spPr>
      </p:sp>
      <p:sp>
        <p:nvSpPr>
          <p:cNvPr id="90114"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zh-CN"/>
              <a:t>所有的处理器访问整个数据库的一份拷贝，但是并行地工作于不同的类，异步处理全局计算树，实质上执行的是类间的并行机制。由于每个类上的挖掘工作都是独立的，所以处理器不需要同步。</a:t>
            </a:r>
            <a:endParaRPr lang="zh-CN" altLang="zh-CN"/>
          </a:p>
          <a:p>
            <a:pPr lvl="0"/>
            <a:endParaRPr lang="zh-CN" altLang="en-US"/>
          </a:p>
        </p:txBody>
      </p:sp>
      <p:sp>
        <p:nvSpPr>
          <p:cNvPr id="9011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幻灯片图像占位符 1"/>
          <p:cNvSpPr>
            <a:spLocks noGrp="1" noRot="1" noChangeAspect="1" noTextEdit="1"/>
          </p:cNvSpPr>
          <p:nvPr>
            <p:ph type="sldImg"/>
          </p:nvPr>
        </p:nvSpPr>
        <p:spPr>
          <a:ln/>
        </p:spPr>
      </p:sp>
      <p:sp>
        <p:nvSpPr>
          <p:cNvPr id="93186" name="备注占位符 2"/>
          <p:cNvSpPr>
            <a:spLocks noGrp="1"/>
          </p:cNvSpPr>
          <p:nvPr>
            <p:ph type="body" idx="1"/>
          </p:nvPr>
        </p:nvSpPr>
        <p:spPr>
          <a:xfrm>
            <a:off x="685800" y="4343400"/>
            <a:ext cx="5486400" cy="4114800"/>
          </a:xfrm>
          <a:prstGeom prst="rect">
            <a:avLst/>
          </a:prstGeom>
          <a:noFill/>
          <a:ln w="9525">
            <a:noFill/>
          </a:ln>
        </p:spPr>
        <p:txBody>
          <a:bodyPr/>
          <a:p>
            <a:pPr lvl="0"/>
            <a:r>
              <a:rPr lang="en-US" altLang="zh-CN"/>
              <a:t>SLB</a:t>
            </a:r>
            <a:r>
              <a:rPr lang="zh-CN" altLang="en-US"/>
              <a:t>的主要问题是：基于计算树的无规则特性，没有方法可以静态地确定对于每个类的工作量</a:t>
            </a:r>
            <a:endParaRPr lang="zh-CN" altLang="en-US"/>
          </a:p>
          <a:p>
            <a:pPr lvl="0"/>
            <a:endParaRPr lang="zh-CN" altLang="en-US"/>
          </a:p>
          <a:p>
            <a:pPr lvl="0"/>
            <a:r>
              <a:rPr lang="en-US" altLang="zh-CN"/>
              <a:t>CDLB</a:t>
            </a:r>
            <a:r>
              <a:rPr lang="zh-CN" altLang="en-US"/>
              <a:t>的缺点是：仅仅做到了类间级别的动态任务划分。假设所有父类都被划分完后，而部分处理器还在运行，其他一些的处理器就会一直闲置下去，最糟糕的情况就是当</a:t>
            </a:r>
            <a:r>
              <a:rPr lang="en-US" altLang="zh-CN"/>
              <a:t>n</a:t>
            </a:r>
            <a:r>
              <a:rPr lang="zh-CN" altLang="en-US"/>
              <a:t>一</a:t>
            </a:r>
            <a:r>
              <a:rPr lang="en-US" altLang="zh-CN"/>
              <a:t>1</a:t>
            </a:r>
            <a:r>
              <a:rPr lang="zh-CN" altLang="en-US"/>
              <a:t>台处理器是空闲的时候只有</a:t>
            </a:r>
            <a:r>
              <a:rPr lang="en-US" altLang="zh-CN"/>
              <a:t>1</a:t>
            </a:r>
            <a:r>
              <a:rPr lang="zh-CN" altLang="en-US"/>
              <a:t>台处理器在运作，而这台处理器所处理的父类又有一棵很深的计算树。</a:t>
            </a:r>
            <a:endParaRPr lang="zh-CN" altLang="en-US"/>
          </a:p>
        </p:txBody>
      </p:sp>
      <p:sp>
        <p:nvSpPr>
          <p:cNvPr id="9318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1"/>
          <p:cNvSpPr>
            <a:spLocks noGrp="1" noRot="1" noChangeAspect="1" noTextEdit="1"/>
          </p:cNvSpPr>
          <p:nvPr>
            <p:ph type="sldImg"/>
          </p:nvPr>
        </p:nvSpPr>
        <p:spPr>
          <a:ln/>
        </p:spPr>
      </p:sp>
      <p:sp>
        <p:nvSpPr>
          <p:cNvPr id="95234" name="备注占位符 2"/>
          <p:cNvSpPr>
            <a:spLocks noGrp="1"/>
          </p:cNvSpPr>
          <p:nvPr>
            <p:ph type="body" idx="1"/>
          </p:nvPr>
        </p:nvSpPr>
        <p:spPr>
          <a:xfrm>
            <a:off x="685800" y="4343400"/>
            <a:ext cx="5486400" cy="4114800"/>
          </a:xfrm>
          <a:prstGeom prst="rect">
            <a:avLst/>
          </a:prstGeom>
          <a:noFill/>
          <a:ln w="9525">
            <a:noFill/>
          </a:ln>
        </p:spPr>
        <p:txBody>
          <a:bodyPr/>
          <a:p>
            <a:pPr lvl="0"/>
            <a:endParaRPr lang="zh-CN" altLang="en-US"/>
          </a:p>
        </p:txBody>
      </p:sp>
      <p:sp>
        <p:nvSpPr>
          <p:cNvPr id="9523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p:spPr>
      </p:sp>
      <p:sp>
        <p:nvSpPr>
          <p:cNvPr id="20482" name="备注占位符 2"/>
          <p:cNvSpPr>
            <a:spLocks noGrp="1"/>
          </p:cNvSpPr>
          <p:nvPr>
            <p:ph type="body" idx="1"/>
          </p:nvPr>
        </p:nvSpPr>
        <p:spPr>
          <a:xfrm>
            <a:off x="685800" y="4400550"/>
            <a:ext cx="5486400" cy="3600450"/>
          </a:xfrm>
          <a:prstGeom prst="rect">
            <a:avLst/>
          </a:prstGeom>
          <a:noFill/>
          <a:ln w="9525">
            <a:noFill/>
          </a:ln>
        </p:spPr>
        <p:txBody>
          <a:bodyPr/>
          <a:p>
            <a:pPr lvl="0">
              <a:lnSpc>
                <a:spcPct val="120000"/>
              </a:lnSpc>
            </a:pPr>
            <a:r>
              <a:rPr lang="zh-CN" altLang="zh-CN" sz="2800">
                <a:latin typeface="微软雅黑" panose="020B0503020204020204" pitchFamily="34" charset="-122"/>
                <a:ea typeface="微软雅黑" panose="020B0503020204020204" pitchFamily="34" charset="-122"/>
              </a:rPr>
              <a:t>原本有效的数据挖掘算法在处理大规模数据集时出现了很多新的问题</a:t>
            </a:r>
            <a:r>
              <a:rPr lang="zh-CN" altLang="en-US" sz="2800">
                <a:latin typeface="微软雅黑" panose="020B0503020204020204" pitchFamily="34" charset="-122"/>
                <a:ea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endParaRPr>
          </a:p>
          <a:p>
            <a:pPr lvl="1">
              <a:lnSpc>
                <a:spcPct val="120000"/>
              </a:lnSpc>
            </a:pPr>
            <a:r>
              <a:rPr lang="zh-CN" altLang="zh-CN" sz="2400"/>
              <a:t>计算量太大以至于不能在</a:t>
            </a:r>
            <a:r>
              <a:rPr lang="zh-CN" altLang="zh-CN" sz="2400" b="1">
                <a:solidFill>
                  <a:srgbClr val="C00000"/>
                </a:solidFill>
              </a:rPr>
              <a:t>可接受的时间内</a:t>
            </a:r>
            <a:r>
              <a:rPr lang="zh-CN" altLang="zh-CN" sz="2400"/>
              <a:t>获得高质量的挖掘结果</a:t>
            </a:r>
            <a:endParaRPr lang="zh-CN" altLang="en-US" sz="2400"/>
          </a:p>
          <a:p>
            <a:pPr lvl="1">
              <a:lnSpc>
                <a:spcPct val="120000"/>
              </a:lnSpc>
            </a:pPr>
            <a:r>
              <a:rPr lang="zh-CN" altLang="zh-CN" sz="2400">
                <a:latin typeface="Calibri" panose="020F0502020204030204" pitchFamily="34" charset="0"/>
              </a:rPr>
              <a:t>由于大规模数据集无法整体读入内存，或者算法执行过程中</a:t>
            </a:r>
            <a:r>
              <a:rPr lang="zh-CN" altLang="zh-CN" sz="2400" b="1">
                <a:solidFill>
                  <a:srgbClr val="C00000"/>
                </a:solidFill>
                <a:latin typeface="Calibri" panose="020F0502020204030204" pitchFamily="34" charset="0"/>
              </a:rPr>
              <a:t>对内存的占用超过系统可用内存</a:t>
            </a:r>
            <a:r>
              <a:rPr lang="zh-CN" altLang="zh-CN" sz="2400">
                <a:latin typeface="Calibri" panose="020F0502020204030204" pitchFamily="34" charset="0"/>
              </a:rPr>
              <a:t>，甚至会出现许多原本有效的挖掘算法不能成功执行的情况</a:t>
            </a:r>
            <a:endParaRPr lang="zh-CN" altLang="zh-CN" sz="1800">
              <a:latin typeface="Calibri" panose="020F0502020204030204" pitchFamily="34" charset="0"/>
            </a:endParaRPr>
          </a:p>
          <a:p>
            <a:pPr lvl="0">
              <a:lnSpc>
                <a:spcPct val="120000"/>
              </a:lnSpc>
            </a:pPr>
            <a:endParaRPr lang="en-US" altLang="zh-CN"/>
          </a:p>
        </p:txBody>
      </p:sp>
      <p:sp>
        <p:nvSpPr>
          <p:cNvPr id="2048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ChangeAspect="1" noTextEdit="1"/>
          </p:cNvSpPr>
          <p:nvPr>
            <p:ph type="sldImg"/>
          </p:nvPr>
        </p:nvSpPr>
        <p:spPr>
          <a:ln/>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defRPr/>
            </a:pPr>
            <a:endParaRPr kumimoji="0" lang="zh-CN" altLang="en-US" sz="1200" b="1" i="0" u="none" strike="noStrike" kern="1200" cap="none" spc="0" normalizeH="0" baseline="0" noProof="0" dirty="0" smtClean="0">
              <a:ln>
                <a:noFill/>
              </a:ln>
              <a:solidFill>
                <a:schemeClr val="tx1">
                  <a:lumMod val="65000"/>
                  <a:lumOff val="35000"/>
                </a:schemeClr>
              </a:solidFill>
              <a:effectLst/>
              <a:uLnTx/>
              <a:uFillTx/>
              <a:latin typeface="Arial" panose="020B0604020202020204" pitchFamily="34" charset="0"/>
              <a:ea typeface="+mn-ea"/>
              <a:cs typeface="+mn-cs"/>
            </a:endParaRPr>
          </a:p>
          <a:p>
            <a:pPr marL="0" marR="0" lvl="0" indent="0" algn="l" defTabSz="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97283"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solidFill>
                  <a:srgbClr val="000000"/>
                </a:solidFill>
              </a:rPr>
            </a:fld>
            <a:endParaRPr lang="" altLang="en-US" sz="1200">
              <a:solidFill>
                <a:srgbClr val="000000"/>
              </a:solidFill>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幻灯片图像占位符 1"/>
          <p:cNvSpPr>
            <a:spLocks noGrp="1" noRot="1" noChangeAspect="1" noTextEdit="1"/>
          </p:cNvSpPr>
          <p:nvPr>
            <p:ph type="sldImg"/>
          </p:nvPr>
        </p:nvSpPr>
        <p:spPr>
          <a:ln/>
        </p:spPr>
      </p:sp>
      <p:sp>
        <p:nvSpPr>
          <p:cNvPr id="104450" name="备注占位符 2"/>
          <p:cNvSpPr>
            <a:spLocks noGrp="1"/>
          </p:cNvSpPr>
          <p:nvPr>
            <p:ph type="body" idx="1"/>
          </p:nvPr>
        </p:nvSpPr>
        <p:spPr>
          <a:xfrm>
            <a:off x="685800" y="4400550"/>
            <a:ext cx="5486400" cy="3600450"/>
          </a:xfrm>
          <a:prstGeom prst="rect">
            <a:avLst/>
          </a:prstGeom>
          <a:noFill/>
          <a:ln w="9525">
            <a:noFill/>
          </a:ln>
        </p:spPr>
        <p:txBody>
          <a:bodyPr/>
          <a:p>
            <a:pPr lvl="0"/>
            <a:endParaRPr lang="zh-CN" altLang="en-US"/>
          </a:p>
        </p:txBody>
      </p:sp>
      <p:sp>
        <p:nvSpPr>
          <p:cNvPr id="10445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p:spPr>
      </p:sp>
      <p:sp>
        <p:nvSpPr>
          <p:cNvPr id="22530" name="备注占位符 2"/>
          <p:cNvSpPr>
            <a:spLocks noGrp="1"/>
          </p:cNvSpPr>
          <p:nvPr>
            <p:ph type="body" idx="1"/>
          </p:nvPr>
        </p:nvSpPr>
        <p:spPr>
          <a:xfrm>
            <a:off x="685800" y="4400550"/>
            <a:ext cx="5486400" cy="3600450"/>
          </a:xfrm>
          <a:prstGeom prst="rect">
            <a:avLst/>
          </a:prstGeom>
          <a:noFill/>
          <a:ln w="9525">
            <a:noFill/>
          </a:ln>
        </p:spPr>
        <p:txBody>
          <a:bodyPr/>
          <a:p>
            <a:pPr lvl="0">
              <a:lnSpc>
                <a:spcPct val="120000"/>
              </a:lnSpc>
            </a:pPr>
            <a:r>
              <a:rPr lang="zh-CN" altLang="zh-CN"/>
              <a:t>在过去的几年内磁盘存储器的价格几乎降低了</a:t>
            </a:r>
            <a:r>
              <a:rPr lang="en-US" altLang="zh-CN"/>
              <a:t>99%</a:t>
            </a:r>
            <a:r>
              <a:rPr lang="zh-CN" altLang="zh-CN"/>
              <a:t>，这在很大程度上改变了企业界对数据收集和存储的态度；内存</a:t>
            </a:r>
            <a:r>
              <a:rPr lang="en-US" altLang="zh-CN"/>
              <a:t>RAM</a:t>
            </a:r>
            <a:r>
              <a:rPr lang="zh-CN" altLang="zh-CN"/>
              <a:t>也同样降价迅速，几年之内每兆内存的价格由几百块降到现在只要几块钱，由</a:t>
            </a:r>
            <a:r>
              <a:rPr lang="en-US" altLang="zh-CN"/>
              <a:t>John C McCallum</a:t>
            </a:r>
            <a:r>
              <a:rPr lang="zh-CN" altLang="zh-CN"/>
              <a:t>教授统计并绘制，展示了从</a:t>
            </a:r>
            <a:r>
              <a:rPr lang="en-US" altLang="zh-CN"/>
              <a:t>1957</a:t>
            </a:r>
            <a:r>
              <a:rPr lang="zh-CN" altLang="zh-CN"/>
              <a:t>年到</a:t>
            </a:r>
            <a:r>
              <a:rPr lang="en-US" altLang="zh-CN"/>
              <a:t>2016</a:t>
            </a:r>
            <a:r>
              <a:rPr lang="zh-CN" altLang="zh-CN"/>
              <a:t>年内存价格的走势，可以看到内存价格显著降低</a:t>
            </a:r>
            <a:endParaRPr lang="zh-CN" altLang="zh-CN" sz="1800">
              <a:latin typeface="Calibri" panose="020F0502020204030204" pitchFamily="34" charset="0"/>
            </a:endParaRPr>
          </a:p>
        </p:txBody>
      </p:sp>
      <p:sp>
        <p:nvSpPr>
          <p:cNvPr id="22531"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noChangeAspect="1" noTextEdit="1"/>
          </p:cNvSpPr>
          <p:nvPr>
            <p:ph type="sldImg"/>
          </p:nvPr>
        </p:nvSpPr>
        <p:spPr>
          <a:ln/>
        </p:spPr>
      </p:sp>
      <p:sp>
        <p:nvSpPr>
          <p:cNvPr id="24578"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zh-CN"/>
              <a:t>在一个系统之中布置大量内存成为可能</a:t>
            </a:r>
            <a:r>
              <a:rPr lang="zh-CN" altLang="en-US"/>
              <a:t>，使一些传统的数据管理方法得到优化、提升</a:t>
            </a:r>
            <a:endParaRPr lang="en-US" altLang="zh-CN" b="1"/>
          </a:p>
          <a:p>
            <a:pPr lvl="0"/>
            <a:r>
              <a:rPr lang="en-US" altLang="zh-CN"/>
              <a:t>3D XPoint</a:t>
            </a:r>
            <a:r>
              <a:rPr lang="zh-CN" altLang="en-US"/>
              <a:t>是一种新的非易失性存储技术，也就是能像</a:t>
            </a:r>
            <a:r>
              <a:rPr lang="en-US" altLang="zh-CN"/>
              <a:t>NAND</a:t>
            </a:r>
            <a:r>
              <a:rPr lang="zh-CN" altLang="en-US"/>
              <a:t>闪存那样断电保持数据，但同时又有着极高的速度和性能，能够达到</a:t>
            </a:r>
            <a:r>
              <a:rPr lang="en-US" altLang="zh-CN"/>
              <a:t>DRAM</a:t>
            </a:r>
            <a:r>
              <a:rPr lang="zh-CN" altLang="en-US"/>
              <a:t>内存级别，因此它既能做成硬盘，也能做成内存，而且单位容量成本介于二者之间，堪称梦幻黑科技</a:t>
            </a:r>
            <a:endParaRPr lang="en-US" altLang="zh-CN"/>
          </a:p>
        </p:txBody>
      </p:sp>
      <p:sp>
        <p:nvSpPr>
          <p:cNvPr id="24579"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noChangeAspect="1" noTextEdit="1"/>
          </p:cNvSpPr>
          <p:nvPr>
            <p:ph type="sldImg"/>
          </p:nvPr>
        </p:nvSpPr>
        <p:spPr>
          <a:ln/>
        </p:spPr>
      </p:sp>
      <p:sp>
        <p:nvSpPr>
          <p:cNvPr id="26626"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zh-CN"/>
              <a:t>现在可以将要分析的数据装载到内存中，</a:t>
            </a:r>
            <a:r>
              <a:rPr lang="en-US" altLang="zh-CN"/>
              <a:t>CPU</a:t>
            </a:r>
            <a:r>
              <a:rPr lang="zh-CN" altLang="zh-CN"/>
              <a:t>直接从内存而不是硬盘上读取数据，并进行计算、分析，不需要在磁盘中处理，不需要事先的数据预处理和数据建模。</a:t>
            </a:r>
            <a:endParaRPr lang="zh-CN" altLang="en-US"/>
          </a:p>
        </p:txBody>
      </p:sp>
      <p:sp>
        <p:nvSpPr>
          <p:cNvPr id="2662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幻灯片图像占位符 1"/>
          <p:cNvSpPr>
            <a:spLocks noGrp="1" noRot="1" noChangeAspect="1" noTextEdit="1"/>
          </p:cNvSpPr>
          <p:nvPr>
            <p:ph type="sldImg"/>
          </p:nvPr>
        </p:nvSpPr>
        <p:spPr>
          <a:ln/>
        </p:spPr>
      </p:sp>
      <p:sp>
        <p:nvSpPr>
          <p:cNvPr id="29698"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zh-CN">
                <a:latin typeface="Times New Roman" panose="02020603050405020304" pitchFamily="18" charset="0"/>
              </a:rPr>
              <a:t>单机版内存的增大给需要处理海量数据的数据挖掘技术带来了许多便利，可以</a:t>
            </a:r>
            <a:r>
              <a:rPr lang="zh-CN" altLang="zh-CN">
                <a:solidFill>
                  <a:srgbClr val="C00000"/>
                </a:solidFill>
                <a:latin typeface="Times New Roman" panose="02020603050405020304" pitchFamily="18" charset="0"/>
              </a:rPr>
              <a:t>将所需分析处理的数据放入内存之中</a:t>
            </a:r>
            <a:r>
              <a:rPr lang="zh-CN" altLang="zh-CN">
                <a:latin typeface="Times New Roman" panose="02020603050405020304" pitchFamily="18" charset="0"/>
              </a:rPr>
              <a:t>，以极大提升数据分析处理性能。</a:t>
            </a:r>
            <a:endParaRPr lang="zh-CN" altLang="zh-CN" sz="1000">
              <a:latin typeface="Calibri" panose="020F0502020204030204" pitchFamily="34" charset="0"/>
            </a:endParaRPr>
          </a:p>
          <a:p>
            <a:pPr lvl="0"/>
            <a:endParaRPr lang="zh-CN" altLang="en-US" b="1">
              <a:solidFill>
                <a:srgbClr val="595959"/>
              </a:solidFill>
            </a:endParaRPr>
          </a:p>
          <a:p>
            <a:pPr lvl="0"/>
            <a:endParaRPr lang="zh-CN" altLang="en-US"/>
          </a:p>
        </p:txBody>
      </p:sp>
      <p:sp>
        <p:nvSpPr>
          <p:cNvPr id="29699"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solidFill>
                  <a:srgbClr val="000000"/>
                </a:solidFill>
              </a:rPr>
            </a:fld>
            <a:endParaRPr lang="" altLang="en-US" sz="1200">
              <a:solidFill>
                <a:srgbClr val="000000"/>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幻灯片图像占位符 1"/>
          <p:cNvSpPr>
            <a:spLocks noGrp="1" noRot="1" noChangeAspect="1" noTextEdit="1"/>
          </p:cNvSpPr>
          <p:nvPr>
            <p:ph type="sldImg"/>
          </p:nvPr>
        </p:nvSpPr>
        <p:spPr>
          <a:ln/>
        </p:spPr>
      </p:sp>
      <p:sp>
        <p:nvSpPr>
          <p:cNvPr id="31746"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b="1">
                <a:latin typeface="楷体" panose="02010609060101010101" pitchFamily="49" charset="-122"/>
                <a:ea typeface="楷体" panose="02010609060101010101" pitchFamily="49" charset="-122"/>
              </a:rPr>
              <a:t>以关联规则为例</a:t>
            </a:r>
            <a:endParaRPr lang="en-US" altLang="zh-CN" b="1">
              <a:latin typeface="楷体" panose="02010609060101010101" pitchFamily="49" charset="-122"/>
              <a:cs typeface="Times New Roman" panose="02020603050405020304" pitchFamily="18" charset="0"/>
            </a:endParaRPr>
          </a:p>
          <a:p>
            <a:pPr lvl="0">
              <a:lnSpc>
                <a:spcPct val="120000"/>
              </a:lnSpc>
              <a:spcBef>
                <a:spcPts val="600"/>
              </a:spcBef>
              <a:buFont typeface="Wingdings" panose="05000000000000000000" pitchFamily="2" charset="2"/>
              <a:buChar char="Ø"/>
            </a:pPr>
            <a:r>
              <a:rPr lang="zh-CN" altLang="en-US">
                <a:latin typeface="华文楷体" pitchFamily="2" charset="-122"/>
                <a:ea typeface="华文楷体" pitchFamily="2" charset="-122"/>
              </a:rPr>
              <a:t>关联规则与购物篮模型</a:t>
            </a:r>
            <a:endParaRPr lang="en-US" altLang="zh-CN">
              <a:latin typeface="华文楷体" pitchFamily="2" charset="-122"/>
              <a:cs typeface="Times New Roman" panose="02020603050405020304" pitchFamily="18" charset="0"/>
            </a:endParaRPr>
          </a:p>
          <a:p>
            <a:pPr lvl="0">
              <a:lnSpc>
                <a:spcPct val="120000"/>
              </a:lnSpc>
              <a:buFont typeface="Wingdings" panose="05000000000000000000" pitchFamily="2" charset="2"/>
              <a:buChar char="Ø"/>
            </a:pPr>
            <a:r>
              <a:rPr lang="zh-CN" altLang="en-US">
                <a:latin typeface="华文楷体" pitchFamily="2" charset="-122"/>
                <a:ea typeface="华文楷体" pitchFamily="2" charset="-122"/>
              </a:rPr>
              <a:t>经典的</a:t>
            </a:r>
            <a:r>
              <a:rPr lang="en-US" altLang="zh-CN">
                <a:latin typeface="华文楷体" pitchFamily="2" charset="-122"/>
                <a:cs typeface="Times New Roman" panose="02020603050405020304" pitchFamily="18" charset="0"/>
              </a:rPr>
              <a:t>Apriori</a:t>
            </a:r>
            <a:r>
              <a:rPr lang="zh-CN" altLang="en-US">
                <a:latin typeface="华文楷体" pitchFamily="2" charset="-122"/>
                <a:ea typeface="华文楷体" pitchFamily="2" charset="-122"/>
              </a:rPr>
              <a:t>算法及性能瓶颈</a:t>
            </a:r>
            <a:endParaRPr lang="en-US" altLang="zh-CN">
              <a:latin typeface="华文楷体" pitchFamily="2" charset="-122"/>
              <a:cs typeface="Times New Roman" panose="02020603050405020304" pitchFamily="18" charset="0"/>
            </a:endParaRPr>
          </a:p>
          <a:p>
            <a:pPr lvl="0">
              <a:lnSpc>
                <a:spcPct val="120000"/>
              </a:lnSpc>
              <a:buFont typeface="Wingdings" panose="05000000000000000000" pitchFamily="2" charset="2"/>
              <a:buChar char="Ø"/>
            </a:pPr>
            <a:r>
              <a:rPr lang="zh-CN" altLang="en-US">
                <a:latin typeface="华文楷体" pitchFamily="2" charset="-122"/>
                <a:ea typeface="华文楷体" pitchFamily="2" charset="-122"/>
              </a:rPr>
              <a:t>对</a:t>
            </a:r>
            <a:r>
              <a:rPr lang="en-US" altLang="zh-CN">
                <a:latin typeface="华文楷体" pitchFamily="2" charset="-122"/>
                <a:cs typeface="Times New Roman" panose="02020603050405020304" pitchFamily="18" charset="0"/>
              </a:rPr>
              <a:t>Apriori</a:t>
            </a:r>
            <a:r>
              <a:rPr lang="zh-CN" altLang="en-US">
                <a:latin typeface="华文楷体" pitchFamily="2" charset="-122"/>
                <a:ea typeface="华文楷体" pitchFamily="2" charset="-122"/>
              </a:rPr>
              <a:t>算法的改进</a:t>
            </a:r>
            <a:endParaRPr lang="en-US" altLang="zh-CN">
              <a:latin typeface="华文楷体" pitchFamily="2" charset="-122"/>
              <a:cs typeface="Times New Roman" panose="02020603050405020304" pitchFamily="18" charset="0"/>
            </a:endParaRPr>
          </a:p>
          <a:p>
            <a:pPr lvl="0"/>
            <a:endParaRPr lang="en-US" altLang="zh-CN" b="1">
              <a:latin typeface="楷体" panose="02010609060101010101" pitchFamily="49" charset="-122"/>
              <a:cs typeface="Times New Roman" panose="02020603050405020304" pitchFamily="18" charset="0"/>
            </a:endParaRPr>
          </a:p>
          <a:p>
            <a:pPr lvl="0"/>
            <a:endParaRPr lang="zh-CN" altLang="en-US"/>
          </a:p>
        </p:txBody>
      </p:sp>
      <p:sp>
        <p:nvSpPr>
          <p:cNvPr id="31747"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en-US"/>
            </a:fld>
            <a:endParaRPr lang="" altLang="en-US"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p:spPr>
      </p:sp>
      <p:sp>
        <p:nvSpPr>
          <p:cNvPr id="33794" name="备注占位符 2"/>
          <p:cNvSpPr>
            <a:spLocks noGrp="1"/>
          </p:cNvSpPr>
          <p:nvPr>
            <p:ph type="body" idx="1"/>
          </p:nvPr>
        </p:nvSpPr>
        <p:spPr>
          <a:xfrm>
            <a:off x="685800" y="4400550"/>
            <a:ext cx="5486400" cy="3600450"/>
          </a:xfrm>
          <a:prstGeom prst="rect">
            <a:avLst/>
          </a:prstGeom>
          <a:noFill/>
          <a:ln w="9525">
            <a:noFill/>
          </a:ln>
        </p:spPr>
        <p:txBody>
          <a:bodyPr/>
          <a:p>
            <a:pPr lvl="0"/>
            <a:r>
              <a:rPr lang="zh-CN" altLang="en-US"/>
              <a:t>购物篮：每一笔交易记录</a:t>
            </a:r>
            <a:endParaRPr lang="en-US" altLang="zh-CN"/>
          </a:p>
          <a:p>
            <a:pPr lvl="0"/>
            <a:r>
              <a:rPr lang="zh-CN" altLang="zh-CN"/>
              <a:t>应用于商品货架布局、库存安排以及根据购买模式对用户进行分类等方面</a:t>
            </a:r>
            <a:endParaRPr lang="en-US" altLang="zh-CN"/>
          </a:p>
          <a:p>
            <a:pPr lvl="0"/>
            <a:r>
              <a:rPr lang="zh-CN" altLang="en-US"/>
              <a:t>沃尔玛</a:t>
            </a:r>
            <a:endParaRPr lang="en-US" altLang="zh-CN"/>
          </a:p>
          <a:p>
            <a:pPr lvl="0"/>
            <a:r>
              <a:rPr lang="zh-CN" altLang="en-US"/>
              <a:t>消费者购买了一些商品之后可能购买另一件商品</a:t>
            </a:r>
            <a:endParaRPr lang="en-US" altLang="zh-CN"/>
          </a:p>
          <a:p>
            <a:pPr lvl="0"/>
            <a:endParaRPr lang="en-US" altLang="zh-CN"/>
          </a:p>
          <a:p>
            <a:pPr lvl="0"/>
            <a:r>
              <a:rPr lang="zh-CN" altLang="en-US">
                <a:solidFill>
                  <a:srgbClr val="000000"/>
                </a:solidFill>
                <a:latin typeface="宋体" panose="02010600030101010101" pitchFamily="2" charset="-122"/>
              </a:rPr>
              <a:t>在美国有婴儿的家庭中，一般是母亲在家中照看婴儿，年轻的父亲前去超市购买尿布。父亲在购买尿布的同时，往往会顺便为自己购买啤酒，这样就会出现啤酒与尿布这两件看上去不相干的商品经常会出现在同一个购物篮的现象。</a:t>
            </a:r>
            <a:endParaRPr lang="zh-CN" altLang="en-US">
              <a:solidFill>
                <a:srgbClr val="000000"/>
              </a:solidFill>
              <a:latin typeface="宋体" panose="02010600030101010101" pitchFamily="2" charset="-122"/>
            </a:endParaRPr>
          </a:p>
          <a:p>
            <a:pPr lvl="0"/>
            <a:endParaRPr lang="en-US" altLang="zh-CN"/>
          </a:p>
          <a:p>
            <a:pPr lvl="0"/>
            <a:endParaRPr lang="en-US" altLang="zh-CN"/>
          </a:p>
        </p:txBody>
      </p:sp>
      <p:sp>
        <p:nvSpPr>
          <p:cNvPr id="33795" name="灯片编号占位符 3"/>
          <p:cNvSpPr txBox="1">
            <a:spLocks noGrp="1"/>
          </p:cNvSpPr>
          <p:nvPr>
            <p:ph type="sldNum" sz="quarter"/>
          </p:nvPr>
        </p:nvSpPr>
        <p:spPr>
          <a:xfrm>
            <a:off x="3883025" y="8685213"/>
            <a:ext cx="2973388" cy="457200"/>
          </a:xfrm>
          <a:prstGeom prst="rect">
            <a:avLst/>
          </a:prstGeom>
          <a:noFill/>
          <a:ln w="9525">
            <a:noFill/>
          </a:ln>
        </p:spPr>
        <p:txBody>
          <a:bodyPr anchor="b"/>
          <a:p>
            <a:pPr lvl="0" algn="r" eaLnBrk="1" hangingPunct="1">
              <a:buChar char="•"/>
            </a:pPr>
            <a:fld id="{9A0DB2DC-4C9A-4742-B13C-FB6460FD3503}" type="slidenum">
              <a:rPr lang="" altLang="zh-CN"/>
            </a:fld>
            <a:endParaRPr lang="" altLang="zh-CN"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031" y="228600"/>
            <a:ext cx="2039144" cy="589756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28600"/>
            <a:ext cx="5999220" cy="589756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6" name="灯片编号占位符 5"/>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12775" y="1600200"/>
            <a:ext cx="3995166"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71009" y="1600200"/>
            <a:ext cx="3995166"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9" name="灯片编号占位符 8"/>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5" name="灯片编号占位符 4"/>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Tw Cen MT" pitchFamily="34" charset="0"/>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7" name="灯片编号占位符 6"/>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6"/>
          <p:cNvSpPr>
            <a:spLocks noChangeArrowheads="1"/>
          </p:cNvSpPr>
          <p:nvPr/>
        </p:nvSpPr>
        <p:spPr bwMode="auto">
          <a:xfrm>
            <a:off x="0" y="1235075"/>
            <a:ext cx="9144000" cy="319088"/>
          </a:xfrm>
          <a:prstGeom prst="rect">
            <a:avLst/>
          </a:prstGeom>
          <a:solidFill>
            <a:srgbClr val="FFFFFF"/>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7" name="Rectangle 7"/>
          <p:cNvSpPr>
            <a:spLocks noChangeArrowheads="1"/>
          </p:cNvSpPr>
          <p:nvPr/>
        </p:nvSpPr>
        <p:spPr bwMode="auto">
          <a:xfrm>
            <a:off x="0" y="1279525"/>
            <a:ext cx="533400" cy="228600"/>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8" name="Rectangle 8"/>
          <p:cNvSpPr>
            <a:spLocks noChangeArrowheads="1"/>
          </p:cNvSpPr>
          <p:nvPr/>
        </p:nvSpPr>
        <p:spPr bwMode="auto">
          <a:xfrm>
            <a:off x="590550" y="1279525"/>
            <a:ext cx="8553450" cy="228600"/>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029" name="Title Placeholder 21"/>
          <p:cNvSpPr>
            <a:spLocks noGrp="1"/>
          </p:cNvSpPr>
          <p:nvPr>
            <p:ph type="title"/>
          </p:nvPr>
        </p:nvSpPr>
        <p:spPr>
          <a:xfrm>
            <a:off x="609600" y="228600"/>
            <a:ext cx="8153400" cy="990600"/>
          </a:xfrm>
          <a:prstGeom prst="rect">
            <a:avLst/>
          </a:prstGeom>
          <a:noFill/>
          <a:ln w="9525">
            <a:noFill/>
          </a:ln>
        </p:spPr>
        <p:txBody>
          <a:bodyPr anchor="ctr"/>
          <a:p>
            <a:pPr lvl="0"/>
            <a:r>
              <a:rPr lang="en-US" altLang="zh-CN"/>
              <a:t>Click to edit Master title style</a:t>
            </a:r>
            <a:endParaRPr lang="en-US" altLang="zh-CN"/>
          </a:p>
        </p:txBody>
      </p:sp>
      <p:sp>
        <p:nvSpPr>
          <p:cNvPr id="1030" name="Text Placeholder 12"/>
          <p:cNvSpPr>
            <a:spLocks noGrp="1"/>
          </p:cNvSpPr>
          <p:nvPr>
            <p:ph type="body"/>
          </p:nvPr>
        </p:nvSpPr>
        <p:spPr>
          <a:xfrm>
            <a:off x="612775" y="1600200"/>
            <a:ext cx="8153400" cy="4525963"/>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31" name="日期占位符 3"/>
          <p:cNvSpPr>
            <a:spLocks noGrp="1"/>
          </p:cNvSpPr>
          <p:nvPr>
            <p:ph type="dt" sz="half" idx="2"/>
          </p:nvPr>
        </p:nvSpPr>
        <p:spPr>
          <a:xfrm>
            <a:off x="6096000" y="6248400"/>
            <a:ext cx="2667000" cy="365125"/>
          </a:xfrm>
          <a:prstGeom prst="rect">
            <a:avLst/>
          </a:prstGeom>
          <a:noFill/>
          <a:ln w="9525">
            <a:noFill/>
            <a:miter/>
          </a:ln>
        </p:spPr>
        <p:txBody>
          <a:bodyPr anchor="ctr"/>
          <a:lstStyle>
            <a:lvl1pPr eaLnBrk="1" hangingPunct="1">
              <a:buFont typeface="Arial" panose="020B0604020202020204" pitchFamily="34" charset="0"/>
              <a:buNone/>
              <a:defRPr sz="1400" noProof="1">
                <a:solidFill>
                  <a:schemeClr val="tx2"/>
                </a:solidFill>
                <a:latin typeface="Tw Cen MT" pitchFamily="34" charset="0"/>
                <a:ea typeface="宋体" panose="02010600030101010101" pitchFamily="2" charset="-122"/>
                <a:cs typeface="+mn-ea"/>
                <a:sym typeface="Tw Cen MT"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ea"/>
              <a:sym typeface="Tw Cen MT" pitchFamily="34" charset="0"/>
            </a:endParaRPr>
          </a:p>
        </p:txBody>
      </p:sp>
      <p:sp>
        <p:nvSpPr>
          <p:cNvPr id="1032" name="页脚占位符 4"/>
          <p:cNvSpPr>
            <a:spLocks noGrp="1"/>
          </p:cNvSpPr>
          <p:nvPr>
            <p:ph type="ftr" sz="quarter" idx="3"/>
          </p:nvPr>
        </p:nvSpPr>
        <p:spPr>
          <a:xfrm>
            <a:off x="609600" y="6248400"/>
            <a:ext cx="5421313" cy="365125"/>
          </a:xfrm>
          <a:prstGeom prst="rect">
            <a:avLst/>
          </a:prstGeom>
          <a:noFill/>
          <a:ln w="9525">
            <a:noFill/>
            <a:miter/>
          </a:ln>
        </p:spPr>
        <p:txBody>
          <a:bodyPr anchor="ctr"/>
          <a:lstStyle>
            <a:lvl1pPr algn="r" eaLnBrk="1" hangingPunct="1">
              <a:buFont typeface="Arial" panose="020B0604020202020204" pitchFamily="34" charset="0"/>
              <a:buNone/>
              <a:defRPr sz="1400" noProof="1">
                <a:solidFill>
                  <a:schemeClr val="tx2"/>
                </a:solidFill>
                <a:latin typeface="Tw Cen MT" pitchFamily="34" charset="0"/>
                <a:ea typeface="宋体" panose="02010600030101010101" pitchFamily="2" charset="-122"/>
                <a:sym typeface="Tw Cen MT"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w Cen MT" pitchFamily="34" charset="0"/>
              <a:ea typeface="宋体" panose="02010600030101010101" pitchFamily="2" charset="-122"/>
              <a:cs typeface="+mn-cs"/>
              <a:sym typeface="Tw Cen MT" pitchFamily="34" charset="0"/>
            </a:endParaRPr>
          </a:p>
        </p:txBody>
      </p:sp>
      <p:sp>
        <p:nvSpPr>
          <p:cNvPr id="1033" name="灯片编号占位符 5"/>
          <p:cNvSpPr>
            <a:spLocks noGrp="1"/>
          </p:cNvSpPr>
          <p:nvPr>
            <p:ph type="sldNum" sz="quarter" idx="4"/>
          </p:nvPr>
        </p:nvSpPr>
        <p:spPr>
          <a:xfrm>
            <a:off x="0" y="1271588"/>
            <a:ext cx="533400" cy="244475"/>
          </a:xfrm>
          <a:prstGeom prst="rect">
            <a:avLst/>
          </a:prstGeom>
          <a:noFill/>
          <a:ln w="9525">
            <a:noFill/>
            <a:miter/>
          </a:ln>
        </p:spPr>
        <p:txBody>
          <a:bodyPr vert="horz" wrap="square" lIns="91440" tIns="45720" rIns="91440" bIns="45720" numCol="1" anchor="ctr" anchorCtr="0" compatLnSpc="1"/>
          <a:lstStyle>
            <a:lvl1pPr algn="ctr" eaLnBrk="1" hangingPunct="1">
              <a:buFont typeface="Arial" panose="020B0604020202020204" pitchFamily="34" charset="0"/>
              <a:buNone/>
              <a:defRPr sz="1400" b="1" noProof="1">
                <a:solidFill>
                  <a:srgbClr val="FFFFFF"/>
                </a:solidFill>
                <a:latin typeface="Tw Cen MT" pitchFamily="34" charset="0"/>
                <a:ea typeface="宋体" panose="02010600030101010101" pitchFamily="2" charset="-122"/>
                <a:sym typeface="Tw Cen MT"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sym typeface="Tw Cen MT" pitchFamily="34" charset="0"/>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5pPr>
      <a:lvl6pPr marL="4572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6pPr>
      <a:lvl7pPr marL="9144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7pPr>
      <a:lvl8pPr marL="13716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8pPr>
      <a:lvl9pPr marL="1828800"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sym typeface="Tw Cen MT" pitchFamily="34" charset="0"/>
        </a:defRPr>
      </a:lvl9pPr>
    </p:titleStyle>
    <p:body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9pPr>
    </p:bodyStyle>
    <p:otherStyle>
      <a:lvl1pPr marL="0" lvl="0"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1pPr>
      <a:lvl2pPr marL="457200" lvl="1"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2pPr>
      <a:lvl3pPr marL="914400" lvl="2"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3pPr>
      <a:lvl4pPr marL="1371600" lvl="3"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4pPr>
      <a:lvl5pPr marL="1828800" lvl="4"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5pPr>
      <a:lvl6pPr marL="2286000" lvl="5"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6pPr>
      <a:lvl7pPr marL="2743200" lvl="6"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7pPr>
      <a:lvl8pPr marL="3200400" lvl="7"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8pPr>
      <a:lvl9pPr marL="3657600" lvl="8" indent="0" algn="l" defTabSz="914400" eaLnBrk="0" fontAlgn="base" latinLnBrk="0" hangingPunct="0">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sym typeface="Arial" panose="020B0604020202020204" pitchFamily="34" charset="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17.wmf"/><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 Id="rId3" Type="http://schemas.openxmlformats.org/officeDocument/2006/relationships/image" Target="../media/image15.wmf"/><Relationship Id="rId2" Type="http://schemas.openxmlformats.org/officeDocument/2006/relationships/oleObject" Target="../embeddings/oleObject1.bin"/><Relationship Id="rId10" Type="http://schemas.openxmlformats.org/officeDocument/2006/relationships/notesSlide" Target="../notesSlides/notesSlide1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oleObject" Target="../embeddings/oleObject7.bin"/><Relationship Id="rId7" Type="http://schemas.openxmlformats.org/officeDocument/2006/relationships/image" Target="../media/image21.wmf"/><Relationship Id="rId6" Type="http://schemas.openxmlformats.org/officeDocument/2006/relationships/oleObject" Target="../embeddings/oleObject6.bin"/><Relationship Id="rId59" Type="http://schemas.openxmlformats.org/officeDocument/2006/relationships/vmlDrawing" Target="../drawings/vmlDrawing2.vml"/><Relationship Id="rId58" Type="http://schemas.openxmlformats.org/officeDocument/2006/relationships/slideLayout" Target="../slideLayouts/slideLayout2.xml"/><Relationship Id="rId57" Type="http://schemas.openxmlformats.org/officeDocument/2006/relationships/image" Target="../media/image43.wmf"/><Relationship Id="rId56" Type="http://schemas.openxmlformats.org/officeDocument/2006/relationships/oleObject" Target="../embeddings/oleObject34.bin"/><Relationship Id="rId55" Type="http://schemas.openxmlformats.org/officeDocument/2006/relationships/image" Target="../media/image42.wmf"/><Relationship Id="rId54" Type="http://schemas.openxmlformats.org/officeDocument/2006/relationships/oleObject" Target="../embeddings/oleObject33.bin"/><Relationship Id="rId53" Type="http://schemas.openxmlformats.org/officeDocument/2006/relationships/image" Target="../media/image41.wmf"/><Relationship Id="rId52" Type="http://schemas.openxmlformats.org/officeDocument/2006/relationships/oleObject" Target="../embeddings/oleObject32.bin"/><Relationship Id="rId51" Type="http://schemas.openxmlformats.org/officeDocument/2006/relationships/image" Target="../media/image40.wmf"/><Relationship Id="rId50" Type="http://schemas.openxmlformats.org/officeDocument/2006/relationships/oleObject" Target="../embeddings/oleObject31.bin"/><Relationship Id="rId5" Type="http://schemas.openxmlformats.org/officeDocument/2006/relationships/image" Target="../media/image20.wmf"/><Relationship Id="rId49" Type="http://schemas.openxmlformats.org/officeDocument/2006/relationships/image" Target="../media/image39.wmf"/><Relationship Id="rId48" Type="http://schemas.openxmlformats.org/officeDocument/2006/relationships/oleObject" Target="../embeddings/oleObject30.bin"/><Relationship Id="rId47" Type="http://schemas.openxmlformats.org/officeDocument/2006/relationships/image" Target="../media/image38.wmf"/><Relationship Id="rId46" Type="http://schemas.openxmlformats.org/officeDocument/2006/relationships/oleObject" Target="../embeddings/oleObject29.bin"/><Relationship Id="rId45" Type="http://schemas.openxmlformats.org/officeDocument/2006/relationships/image" Target="../media/image37.wmf"/><Relationship Id="rId44" Type="http://schemas.openxmlformats.org/officeDocument/2006/relationships/oleObject" Target="../embeddings/oleObject28.bin"/><Relationship Id="rId43" Type="http://schemas.openxmlformats.org/officeDocument/2006/relationships/image" Target="../media/image36.wmf"/><Relationship Id="rId42" Type="http://schemas.openxmlformats.org/officeDocument/2006/relationships/oleObject" Target="../embeddings/oleObject27.bin"/><Relationship Id="rId41" Type="http://schemas.openxmlformats.org/officeDocument/2006/relationships/image" Target="../media/image35.wmf"/><Relationship Id="rId40" Type="http://schemas.openxmlformats.org/officeDocument/2006/relationships/oleObject" Target="../embeddings/oleObject26.bin"/><Relationship Id="rId4" Type="http://schemas.openxmlformats.org/officeDocument/2006/relationships/oleObject" Target="../embeddings/oleObject5.bin"/><Relationship Id="rId39" Type="http://schemas.openxmlformats.org/officeDocument/2006/relationships/image" Target="../media/image34.wmf"/><Relationship Id="rId38" Type="http://schemas.openxmlformats.org/officeDocument/2006/relationships/oleObject" Target="../embeddings/oleObject25.bin"/><Relationship Id="rId37" Type="http://schemas.openxmlformats.org/officeDocument/2006/relationships/image" Target="../media/image33.wmf"/><Relationship Id="rId36" Type="http://schemas.openxmlformats.org/officeDocument/2006/relationships/oleObject" Target="../embeddings/oleObject24.bin"/><Relationship Id="rId35" Type="http://schemas.openxmlformats.org/officeDocument/2006/relationships/image" Target="../media/image32.wmf"/><Relationship Id="rId34" Type="http://schemas.openxmlformats.org/officeDocument/2006/relationships/oleObject" Target="../embeddings/oleObject23.bin"/><Relationship Id="rId33" Type="http://schemas.openxmlformats.org/officeDocument/2006/relationships/image" Target="../media/image31.wmf"/><Relationship Id="rId32" Type="http://schemas.openxmlformats.org/officeDocument/2006/relationships/oleObject" Target="../embeddings/oleObject22.bin"/><Relationship Id="rId31" Type="http://schemas.openxmlformats.org/officeDocument/2006/relationships/oleObject" Target="../embeddings/oleObject21.bin"/><Relationship Id="rId30" Type="http://schemas.openxmlformats.org/officeDocument/2006/relationships/oleObject" Target="../embeddings/oleObject20.bin"/><Relationship Id="rId3" Type="http://schemas.openxmlformats.org/officeDocument/2006/relationships/image" Target="../media/image19.wmf"/><Relationship Id="rId29" Type="http://schemas.openxmlformats.org/officeDocument/2006/relationships/oleObject" Target="../embeddings/oleObject19.bin"/><Relationship Id="rId28" Type="http://schemas.openxmlformats.org/officeDocument/2006/relationships/oleObject" Target="../embeddings/oleObject18.bin"/><Relationship Id="rId27" Type="http://schemas.openxmlformats.org/officeDocument/2006/relationships/oleObject" Target="../embeddings/oleObject17.bin"/><Relationship Id="rId26" Type="http://schemas.openxmlformats.org/officeDocument/2006/relationships/image" Target="../media/image30.wmf"/><Relationship Id="rId25" Type="http://schemas.openxmlformats.org/officeDocument/2006/relationships/oleObject" Target="../embeddings/oleObject16.bin"/><Relationship Id="rId24" Type="http://schemas.openxmlformats.org/officeDocument/2006/relationships/image" Target="../media/image29.wmf"/><Relationship Id="rId23" Type="http://schemas.openxmlformats.org/officeDocument/2006/relationships/oleObject" Target="../embeddings/oleObject15.bin"/><Relationship Id="rId22" Type="http://schemas.openxmlformats.org/officeDocument/2006/relationships/image" Target="../media/image28.wmf"/><Relationship Id="rId21" Type="http://schemas.openxmlformats.org/officeDocument/2006/relationships/oleObject" Target="../embeddings/oleObject14.bin"/><Relationship Id="rId20" Type="http://schemas.openxmlformats.org/officeDocument/2006/relationships/oleObject" Target="../embeddings/oleObject13.bin"/><Relationship Id="rId2" Type="http://schemas.openxmlformats.org/officeDocument/2006/relationships/oleObject" Target="../embeddings/oleObject4.bin"/><Relationship Id="rId19" Type="http://schemas.openxmlformats.org/officeDocument/2006/relationships/image" Target="../media/image27.wmf"/><Relationship Id="rId18" Type="http://schemas.openxmlformats.org/officeDocument/2006/relationships/oleObject" Target="../embeddings/oleObject12.bin"/><Relationship Id="rId17" Type="http://schemas.openxmlformats.org/officeDocument/2006/relationships/image" Target="../media/image26.wmf"/><Relationship Id="rId16" Type="http://schemas.openxmlformats.org/officeDocument/2006/relationships/oleObject" Target="../embeddings/oleObject11.bin"/><Relationship Id="rId15" Type="http://schemas.openxmlformats.org/officeDocument/2006/relationships/image" Target="../media/image25.wmf"/><Relationship Id="rId14" Type="http://schemas.openxmlformats.org/officeDocument/2006/relationships/oleObject" Target="../embeddings/oleObject10.bin"/><Relationship Id="rId13" Type="http://schemas.openxmlformats.org/officeDocument/2006/relationships/image" Target="../media/image24.wmf"/><Relationship Id="rId12" Type="http://schemas.openxmlformats.org/officeDocument/2006/relationships/oleObject" Target="../embeddings/oleObject9.bin"/><Relationship Id="rId11" Type="http://schemas.openxmlformats.org/officeDocument/2006/relationships/image" Target="../media/image23.wmf"/><Relationship Id="rId10" Type="http://schemas.openxmlformats.org/officeDocument/2006/relationships/oleObject" Target="../embeddings/oleObject8.bin"/><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oleObject" Target="../embeddings/oleObject36.bin"/><Relationship Id="rId3" Type="http://schemas.openxmlformats.org/officeDocument/2006/relationships/image" Target="../media/image46.emf"/><Relationship Id="rId2" Type="http://schemas.openxmlformats.org/officeDocument/2006/relationships/oleObject" Target="../embeddings/oleObject35.bin"/><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4.emf"/><Relationship Id="rId1"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5.emf"/><Relationship Id="rId1"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6.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2.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70.png"/><Relationship Id="rId1" Type="http://schemas.openxmlformats.org/officeDocument/2006/relationships/image" Target="../media/image6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slide" Target="slid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3.png"/><Relationship Id="rId1" Type="http://schemas.openxmlformats.org/officeDocument/2006/relationships/image" Target="../media/image7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5.emf"/><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hyperlink" Target="http://www.tibco.com/blog/wp-content/uploads/2012/02/chart1.png"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p:sp>
        <p:nvSpPr>
          <p:cNvPr id="14338" name="Rectangle 9"/>
          <p:cNvSpPr/>
          <p:nvPr/>
        </p:nvSpPr>
        <p:spPr>
          <a:xfrm>
            <a:off x="0" y="5970588"/>
            <a:ext cx="9144000" cy="887412"/>
          </a:xfrm>
          <a:prstGeom prst="rect">
            <a:avLst/>
          </a:prstGeom>
          <a:solidFill>
            <a:srgbClr val="FFFFFF"/>
          </a:solidFill>
          <a:ln w="9525">
            <a:noFill/>
          </a:ln>
        </p:spPr>
        <p:txBody>
          <a:bodyPr anchor="ctr"/>
          <a:p>
            <a:pPr>
              <a:buFont typeface="Arial" panose="020B0604020202020204" pitchFamily="34" charset="0"/>
              <a:buNone/>
            </a:pPr>
            <a:endParaRPr lang="zh-CN" altLang="en-US">
              <a:solidFill>
                <a:srgbClr val="FFFFFF"/>
              </a:solidFill>
              <a:latin typeface="Arial" panose="020B0604020202020204" pitchFamily="34" charset="0"/>
            </a:endParaRPr>
          </a:p>
        </p:txBody>
      </p:sp>
      <p:sp>
        <p:nvSpPr>
          <p:cNvPr id="14339" name="Rectangle 10"/>
          <p:cNvSpPr/>
          <p:nvPr/>
        </p:nvSpPr>
        <p:spPr>
          <a:xfrm>
            <a:off x="-4762" y="6053138"/>
            <a:ext cx="2246312" cy="712787"/>
          </a:xfrm>
          <a:prstGeom prst="rect">
            <a:avLst/>
          </a:prstGeom>
          <a:solidFill>
            <a:schemeClr val="accent2"/>
          </a:solidFill>
          <a:ln w="9525">
            <a:noFill/>
          </a:ln>
        </p:spPr>
        <p:txBody>
          <a:bodyPr anchor="ctr"/>
          <a:p>
            <a:pPr>
              <a:buFont typeface="Arial" panose="020B0604020202020204" pitchFamily="34" charset="0"/>
              <a:buNone/>
            </a:pPr>
            <a:endParaRPr lang="zh-CN" altLang="en-US">
              <a:solidFill>
                <a:srgbClr val="FFFFFF"/>
              </a:solidFill>
              <a:latin typeface="Arial" panose="020B0604020202020204" pitchFamily="34" charset="0"/>
            </a:endParaRPr>
          </a:p>
        </p:txBody>
      </p:sp>
      <p:sp>
        <p:nvSpPr>
          <p:cNvPr id="14340" name="Rectangle 11"/>
          <p:cNvSpPr/>
          <p:nvPr/>
        </p:nvSpPr>
        <p:spPr>
          <a:xfrm>
            <a:off x="2359025" y="6043613"/>
            <a:ext cx="6784975" cy="714375"/>
          </a:xfrm>
          <a:prstGeom prst="rect">
            <a:avLst/>
          </a:prstGeom>
          <a:solidFill>
            <a:schemeClr val="accent1"/>
          </a:solidFill>
          <a:ln w="9525">
            <a:noFill/>
          </a:ln>
        </p:spPr>
        <p:txBody>
          <a:bodyPr anchor="ctr"/>
          <a:p>
            <a:pPr>
              <a:buFont typeface="Arial" panose="020B0604020202020204" pitchFamily="34" charset="0"/>
              <a:buNone/>
            </a:pPr>
            <a:endParaRPr lang="zh-CN" altLang="en-US">
              <a:solidFill>
                <a:srgbClr val="FFFFFF"/>
              </a:solidFill>
              <a:latin typeface="Arial" panose="020B0604020202020204" pitchFamily="34" charset="0"/>
            </a:endParaRPr>
          </a:p>
        </p:txBody>
      </p:sp>
      <p:sp>
        <p:nvSpPr>
          <p:cNvPr id="14341" name="Subtitle 2"/>
          <p:cNvSpPr>
            <a:spLocks noGrp="1"/>
          </p:cNvSpPr>
          <p:nvPr>
            <p:ph type="subTitle"/>
          </p:nvPr>
        </p:nvSpPr>
        <p:spPr>
          <a:xfrm>
            <a:off x="2209800" y="5943600"/>
            <a:ext cx="7162800" cy="914400"/>
          </a:xfrm>
          <a:ln/>
        </p:spPr>
        <p:txBody>
          <a:bodyPr vert="horz" wrap="square" lIns="91440" tIns="45720" rIns="91440" bIns="45720" anchor="ctr"/>
          <a:lstStyle>
            <a:lvl1pPr marL="0" lvl="0" indent="0" algn="ctr">
              <a:buNone/>
              <a:defRPr/>
            </a:lvl1pPr>
            <a:lvl2pPr marL="368300" lvl="1" indent="0" algn="ctr">
              <a:buNone/>
              <a:defRPr/>
            </a:lvl2pPr>
            <a:lvl3pPr marL="685800" lvl="2" indent="0" algn="ctr">
              <a:buNone/>
              <a:defRPr/>
            </a:lvl3pPr>
            <a:lvl4pPr marL="1143000" lvl="3" indent="0" algn="ctr">
              <a:buNone/>
              <a:defRPr/>
            </a:lvl4pPr>
            <a:lvl5pPr marL="1600200" lvl="4" indent="0" algn="ctr">
              <a:buNone/>
              <a:defRPr/>
            </a:lvl5pPr>
          </a:lstStyle>
          <a:p>
            <a:pPr lvl="0">
              <a:lnSpc>
                <a:spcPct val="90000"/>
              </a:lnSpc>
            </a:pPr>
            <a:endParaRPr lang="zh-CN" altLang="zh-CN" sz="2400">
              <a:solidFill>
                <a:srgbClr val="FFFFFF"/>
              </a:solidFill>
            </a:endParaRPr>
          </a:p>
        </p:txBody>
      </p:sp>
      <p:sp>
        <p:nvSpPr>
          <p:cNvPr id="14342" name="Text Box 9"/>
          <p:cNvSpPr/>
          <p:nvPr/>
        </p:nvSpPr>
        <p:spPr>
          <a:xfrm>
            <a:off x="0" y="2057400"/>
            <a:ext cx="9093200" cy="1446213"/>
          </a:xfrm>
          <a:prstGeom prst="rect">
            <a:avLst/>
          </a:prstGeom>
          <a:noFill/>
          <a:ln w="9525">
            <a:noFill/>
          </a:ln>
        </p:spPr>
        <p:txBody>
          <a:bodyPr>
            <a:spAutoFit/>
          </a:bodyPr>
          <a:p>
            <a:pPr algn="ctr">
              <a:buFont typeface="Arial" panose="020B0604020202020204" pitchFamily="34" charset="0"/>
              <a:buNone/>
            </a:pPr>
            <a:r>
              <a:rPr lang="zh-CN" altLang="en-US" sz="4400" b="1">
                <a:solidFill>
                  <a:schemeClr val="folHlink"/>
                </a:solidFill>
                <a:latin typeface="Tw Cen MT" pitchFamily="34" charset="0"/>
                <a:ea typeface="华文新魏" pitchFamily="2" charset="-122"/>
                <a:sym typeface="华文仿宋" pitchFamily="2" charset="-122"/>
              </a:rPr>
              <a:t>第二章 基于海量内存的大数据挖掘技术</a:t>
            </a:r>
            <a:endParaRPr lang="en-US" altLang="zh-CN" sz="4400" b="1">
              <a:solidFill>
                <a:schemeClr val="folHlink"/>
              </a:solidFill>
              <a:latin typeface="Tw Cen MT" pitchFamily="34" charset="0"/>
              <a:ea typeface="华文新魏" pitchFamily="2" charset="-122"/>
              <a:sym typeface="华文仿宋" pitchFamily="2" charset="-122"/>
            </a:endParaRPr>
          </a:p>
        </p:txBody>
      </p:sp>
    </p:spTree>
  </p:cSld>
  <p:clrMapOvr>
    <a:overrideClrMapping bg1="dk2" tx1="lt1" bg2="dk1"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3"/>
          <p:cNvSpPr>
            <a:spLocks noGrp="1"/>
          </p:cNvSpPr>
          <p:nvPr>
            <p:ph type="title"/>
          </p:nvPr>
        </p:nvSpPr>
        <p:spPr>
          <a:ln/>
        </p:spPr>
        <p:txBody>
          <a:bodyPr vert="horz" wrap="square" lIns="91440" tIns="45720" rIns="91440" bIns="45720" anchor="b"/>
          <a:p>
            <a:pPr>
              <a:lnSpc>
                <a:spcPct val="120000"/>
              </a:lnSpc>
            </a:pPr>
            <a:r>
              <a:rPr lang="zh-CN" altLang="en-US" sz="4800" b="1" kern="1200">
                <a:latin typeface="华文楷体" pitchFamily="2" charset="-122"/>
                <a:ea typeface="华文楷体" pitchFamily="2" charset="-122"/>
                <a:cs typeface="+mj-cs"/>
                <a:sym typeface="Tw Cen MT" pitchFamily="34" charset="0"/>
              </a:rPr>
              <a:t>关联规则挖掘</a:t>
            </a:r>
            <a:endParaRPr lang="zh-CN" altLang="en-US" sz="4800" b="1" kern="1200">
              <a:latin typeface="华文楷体" pitchFamily="2" charset="-122"/>
              <a:ea typeface="华文楷体" pitchFamily="2" charset="-122"/>
              <a:cs typeface="+mj-cs"/>
              <a:sym typeface="Tw Cen MT" pitchFamily="34" charset="0"/>
            </a:endParaRPr>
          </a:p>
        </p:txBody>
      </p:sp>
      <p:sp>
        <p:nvSpPr>
          <p:cNvPr id="5" name="文本占位符 4"/>
          <p:cNvSpPr>
            <a:spLocks noGrp="1"/>
          </p:cNvSpPr>
          <p:nvPr>
            <p:ph type="body" idx="1"/>
          </p:nvPr>
        </p:nvSpPr>
        <p:spPr>
          <a:xfrm>
            <a:off x="623888" y="4589463"/>
            <a:ext cx="7886700" cy="1500188"/>
          </a:xfrm>
        </p:spPr>
        <p:txBody>
          <a:bodyPr vert="horz" wrap="square" lIns="91440" tIns="45720" rIns="91440" bIns="45720" numCol="1" anchor="t" anchorCtr="0" compatLnSpc="1"/>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sym typeface="Tw Cen MT" pitchFamily="34" charset="0"/>
            </a:endParaRPr>
          </a:p>
        </p:txBody>
      </p:sp>
      <p:sp>
        <p:nvSpPr>
          <p:cNvPr id="30723"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2"/>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32770" name="内容占位符 2"/>
          <p:cNvSpPr txBox="1"/>
          <p:nvPr/>
        </p:nvSpPr>
        <p:spPr>
          <a:xfrm>
            <a:off x="612775" y="1600200"/>
            <a:ext cx="8074025" cy="44958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defTabSz="0"/>
            <a:r>
              <a:rPr lang="zh-CN" altLang="en-US" sz="2800">
                <a:latin typeface="微软雅黑" panose="020B0503020204020204" pitchFamily="34" charset="-122"/>
                <a:ea typeface="微软雅黑" panose="020B0503020204020204" pitchFamily="34" charset="-122"/>
              </a:rPr>
              <a:t>购物篮模型</a:t>
            </a:r>
            <a:endParaRPr lang="en-US" altLang="zh-CN" sz="2800">
              <a:latin typeface="微软雅黑" panose="020B0503020204020204" pitchFamily="34" charset="-122"/>
              <a:ea typeface="微软雅黑" panose="020B0503020204020204" pitchFamily="34" charset="-122"/>
            </a:endParaRPr>
          </a:p>
          <a:p>
            <a:pPr marL="640080" lvl="1" indent="-271780" defTabSz="0"/>
            <a:r>
              <a:rPr lang="zh-CN" altLang="zh-CN" sz="2000"/>
              <a:t>从庞大的消费者记录中抽取关于</a:t>
            </a:r>
            <a:r>
              <a:rPr lang="zh-CN" altLang="zh-CN" sz="2000">
                <a:solidFill>
                  <a:srgbClr val="C00000"/>
                </a:solidFill>
              </a:rPr>
              <a:t>购物模式</a:t>
            </a:r>
            <a:r>
              <a:rPr lang="zh-CN" altLang="zh-CN" sz="2000"/>
              <a:t>的信息</a:t>
            </a:r>
            <a:endParaRPr lang="en-US" altLang="zh-CN" sz="2000"/>
          </a:p>
          <a:p>
            <a:pPr marL="640080" lvl="1" indent="-271780" defTabSz="0">
              <a:spcBef>
                <a:spcPts val="2400"/>
              </a:spcBef>
              <a:buClr>
                <a:schemeClr val="accent2"/>
              </a:buClr>
              <a:buSzPct val="60000"/>
              <a:buChar char=""/>
            </a:pPr>
            <a:r>
              <a:rPr lang="zh-CN" altLang="en-US" sz="2800">
                <a:latin typeface="微软雅黑" panose="020B0503020204020204" pitchFamily="34" charset="-122"/>
                <a:ea typeface="微软雅黑" panose="020B0503020204020204" pitchFamily="34" charset="-122"/>
              </a:rPr>
              <a:t>频繁项集</a:t>
            </a:r>
            <a:r>
              <a:rPr lang="en-US" altLang="zh-CN" sz="2400">
                <a:latin typeface="微软雅黑" panose="020B0503020204020204" pitchFamily="34" charset="-122"/>
                <a:ea typeface="微软雅黑" panose="020B0503020204020204" pitchFamily="34" charset="-122"/>
              </a:rPr>
              <a:t>——</a:t>
            </a:r>
            <a:r>
              <a:rPr lang="zh-CN" altLang="en-US" sz="2400">
                <a:solidFill>
                  <a:srgbClr val="C00000"/>
                </a:solidFill>
              </a:rPr>
              <a:t>购物篮模型最基本的问题</a:t>
            </a:r>
            <a:endParaRPr lang="en-US" altLang="zh-CN" sz="2400">
              <a:solidFill>
                <a:srgbClr val="C00000"/>
              </a:solidFill>
            </a:endParaRPr>
          </a:p>
          <a:p>
            <a:pPr marL="640080" lvl="1" indent="-271780" defTabSz="0"/>
            <a:r>
              <a:rPr lang="zh-CN" altLang="zh-CN" sz="2000"/>
              <a:t>哪些商品经常被消费者同时购买</a:t>
            </a:r>
            <a:r>
              <a:rPr lang="en-US" altLang="zh-CN" sz="2000"/>
              <a:t>——</a:t>
            </a:r>
            <a:r>
              <a:rPr lang="zh-CN" altLang="en-US" sz="2000"/>
              <a:t>营销</a:t>
            </a:r>
            <a:endParaRPr lang="en-US" altLang="zh-CN" sz="2000"/>
          </a:p>
          <a:p>
            <a:pPr marL="640080" lvl="1" indent="-271780" defTabSz="0"/>
            <a:r>
              <a:rPr lang="zh-CN" altLang="en-US" sz="2000"/>
              <a:t>也被称为“关联规则”</a:t>
            </a:r>
            <a:endParaRPr lang="en-US" altLang="zh-CN" sz="2000"/>
          </a:p>
          <a:p>
            <a:pPr marL="640080" lvl="1" indent="-271780" defTabSz="0"/>
            <a:r>
              <a:rPr lang="zh-CN" altLang="zh-CN" sz="2000"/>
              <a:t>从病例中寻找患某种疾病的病人的共同特征</a:t>
            </a:r>
            <a:r>
              <a:rPr lang="zh-CN" altLang="en-US" sz="2000"/>
              <a:t>等</a:t>
            </a:r>
            <a:endParaRPr lang="en-US" altLang="zh-CN" sz="2000"/>
          </a:p>
          <a:p>
            <a:pPr marL="319405" lvl="0" indent="-319405" defTabSz="0">
              <a:spcBef>
                <a:spcPts val="2400"/>
              </a:spcBef>
            </a:pPr>
            <a:r>
              <a:rPr lang="zh-CN" altLang="en-US" sz="2800">
                <a:latin typeface="微软雅黑" panose="020B0503020204020204" pitchFamily="34" charset="-122"/>
                <a:ea typeface="微软雅黑" panose="020B0503020204020204" pitchFamily="34" charset="-122"/>
              </a:rPr>
              <a:t>关联规则挖掘</a:t>
            </a:r>
            <a:endParaRPr lang="zh-CN" altLang="en-US" sz="2800">
              <a:latin typeface="微软雅黑" panose="020B0503020204020204" pitchFamily="34" charset="-122"/>
              <a:ea typeface="微软雅黑" panose="020B0503020204020204" pitchFamily="34" charset="-122"/>
            </a:endParaRPr>
          </a:p>
          <a:p>
            <a:pPr marL="640080" lvl="1" indent="-271780" defTabSz="0"/>
            <a:r>
              <a:rPr lang="zh-CN" altLang="zh-CN" sz="2000"/>
              <a:t>发现大量数据中项集之间的相关联系</a:t>
            </a:r>
            <a:endParaRPr lang="en-US" altLang="zh-CN" sz="2000"/>
          </a:p>
          <a:p>
            <a:pPr marL="640080" lvl="1" indent="-271780" defTabSz="0"/>
            <a:r>
              <a:rPr lang="zh-CN" altLang="zh-CN" sz="2000"/>
              <a:t>数据挖掘中</a:t>
            </a:r>
            <a:r>
              <a:rPr lang="zh-CN" altLang="zh-CN" sz="2000">
                <a:solidFill>
                  <a:srgbClr val="C00000"/>
                </a:solidFill>
              </a:rPr>
              <a:t>最活跃的研究领域</a:t>
            </a:r>
            <a:r>
              <a:rPr lang="zh-CN" altLang="zh-CN" sz="2000"/>
              <a:t>之一</a:t>
            </a:r>
            <a:endParaRPr lang="en-US" altLang="zh-CN" sz="2000"/>
          </a:p>
          <a:p>
            <a:pPr marL="640080" lvl="1" indent="-271780" defTabSz="0"/>
            <a:endParaRPr lang="en-US" altLang="zh-CN"/>
          </a:p>
          <a:p>
            <a:pPr marL="319405" lvl="0" indent="-319405" defTabSz="0">
              <a:buNone/>
            </a:pPr>
            <a:endParaRPr lang="en-US" altLang="zh-CN" sz="2600"/>
          </a:p>
          <a:p>
            <a:pPr marL="319405" lvl="0" indent="-319405" defTabSz="0">
              <a:buNone/>
            </a:pPr>
            <a:endParaRPr lang="en-US" altLang="zh-CN">
              <a:latin typeface="微软雅黑" panose="020B0503020204020204" pitchFamily="34" charset="-122"/>
              <a:ea typeface="微软雅黑" panose="020B0503020204020204" pitchFamily="34" charset="-122"/>
            </a:endParaRPr>
          </a:p>
        </p:txBody>
      </p:sp>
      <p:sp>
        <p:nvSpPr>
          <p:cNvPr id="32771" name="标题 1"/>
          <p:cNvSpPr>
            <a:spLocks noGrp="1"/>
          </p:cNvSpPr>
          <p:nvPr>
            <p:ph type="title"/>
          </p:nvPr>
        </p:nvSpPr>
        <p:spPr>
          <a:ln/>
        </p:spPr>
        <p:txBody>
          <a:bodyPr vert="horz" wrap="square" lIns="91440" tIns="45720" rIns="91440" bIns="45720" anchor="ctr"/>
          <a:p>
            <a:r>
              <a:rPr lang="zh-CN" altLang="en-US"/>
              <a:t>关联规则挖掘与购物篮模型</a:t>
            </a:r>
            <a:endParaRPr lang="zh-CN" altLang="en-US"/>
          </a:p>
        </p:txBody>
      </p:sp>
      <p:pic>
        <p:nvPicPr>
          <p:cNvPr id="32772" name="图片 10"/>
          <p:cNvPicPr>
            <a:picLocks noChangeAspect="1"/>
          </p:cNvPicPr>
          <p:nvPr/>
        </p:nvPicPr>
        <p:blipFill>
          <a:blip r:embed="rId1"/>
          <a:stretch>
            <a:fillRect/>
          </a:stretch>
        </p:blipFill>
        <p:spPr>
          <a:xfrm>
            <a:off x="6629400" y="3549650"/>
            <a:ext cx="2133600" cy="29273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ln/>
        </p:spPr>
        <p:txBody>
          <a:bodyPr vert="horz" wrap="square" lIns="91440" tIns="45720" rIns="91440" bIns="45720" anchor="ctr"/>
          <a:p>
            <a:r>
              <a:rPr lang="zh-CN" altLang="en-US"/>
              <a:t>关联规则定义</a:t>
            </a:r>
            <a:endParaRPr lang="zh-CN" altLang="en-US"/>
          </a:p>
        </p:txBody>
      </p:sp>
      <p:sp>
        <p:nvSpPr>
          <p:cNvPr id="34818" name="灯片编号占位符 2"/>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2" name="矩形 1"/>
          <p:cNvSpPr>
            <a:spLocks noRot="1" noChangeAspect="1" noMove="1" noResize="1" noEditPoints="1" noAdjustHandles="1" noChangeArrowheads="1" noChangeShapeType="1" noTextEdit="1"/>
          </p:cNvSpPr>
          <p:nvPr/>
        </p:nvSpPr>
        <p:spPr>
          <a:xfrm>
            <a:off x="609600" y="1799138"/>
            <a:ext cx="7772196" cy="1285032"/>
          </a:xfrm>
          <a:prstGeom prst="rect">
            <a:avLst/>
          </a:prstGeom>
          <a:blipFill rotWithShape="0">
            <a:blip r:embed="rId1"/>
            <a:stretch>
              <a:fillRect l="-1804" b="-54976"/>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pic>
        <p:nvPicPr>
          <p:cNvPr id="34820" name="图片 4"/>
          <p:cNvPicPr>
            <a:picLocks noChangeAspect="1"/>
          </p:cNvPicPr>
          <p:nvPr/>
        </p:nvPicPr>
        <p:blipFill>
          <a:blip r:embed="rId2"/>
          <a:stretch>
            <a:fillRect/>
          </a:stretch>
        </p:blipFill>
        <p:spPr>
          <a:xfrm>
            <a:off x="3046413" y="3470275"/>
            <a:ext cx="2781300" cy="1663700"/>
          </a:xfrm>
          <a:prstGeom prst="rect">
            <a:avLst/>
          </a:prstGeom>
          <a:noFill/>
          <a:ln w="9525">
            <a:noFill/>
          </a:ln>
        </p:spPr>
      </p:pic>
      <p:cxnSp>
        <p:nvCxnSpPr>
          <p:cNvPr id="7" name="直接连接符 6"/>
          <p:cNvCxnSpPr/>
          <p:nvPr/>
        </p:nvCxnSpPr>
        <p:spPr>
          <a:xfrm>
            <a:off x="2924175" y="3284538"/>
            <a:ext cx="292100" cy="26193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822" name="矩形 13"/>
          <p:cNvSpPr/>
          <p:nvPr/>
        </p:nvSpPr>
        <p:spPr>
          <a:xfrm>
            <a:off x="2514600" y="3003550"/>
            <a:ext cx="646113" cy="277813"/>
          </a:xfrm>
          <a:prstGeom prst="rect">
            <a:avLst/>
          </a:prstGeom>
          <a:noFill/>
          <a:ln w="9525">
            <a:noFill/>
          </a:ln>
        </p:spPr>
        <p:txBody>
          <a:bodyPr wrap="none">
            <a:spAutoFit/>
          </a:bodyPr>
          <a:p>
            <a:r>
              <a:rPr lang="zh-CN" altLang="en-US" sz="1200" b="1">
                <a:solidFill>
                  <a:srgbClr val="000000"/>
                </a:solidFill>
                <a:latin typeface="新宋体" panose="02010609030101010101" pitchFamily="49" charset="-122"/>
                <a:ea typeface="新宋体" panose="02010609030101010101" pitchFamily="49" charset="-122"/>
              </a:rPr>
              <a:t>交易号</a:t>
            </a:r>
            <a:endParaRPr lang="zh-CN" altLang="en-US" sz="1200" b="1">
              <a:latin typeface="新宋体" panose="02010609030101010101" pitchFamily="49" charset="-122"/>
              <a:ea typeface="新宋体" panose="02010609030101010101" pitchFamily="49" charset="-122"/>
            </a:endParaRPr>
          </a:p>
        </p:txBody>
      </p:sp>
      <p:sp>
        <p:nvSpPr>
          <p:cNvPr id="34823" name="矩形 16"/>
          <p:cNvSpPr/>
          <p:nvPr/>
        </p:nvSpPr>
        <p:spPr>
          <a:xfrm>
            <a:off x="4100513" y="2971800"/>
            <a:ext cx="1262062" cy="277813"/>
          </a:xfrm>
          <a:prstGeom prst="rect">
            <a:avLst/>
          </a:prstGeom>
          <a:noFill/>
          <a:ln w="9525">
            <a:noFill/>
          </a:ln>
        </p:spPr>
        <p:txBody>
          <a:bodyPr wrap="none">
            <a:spAutoFit/>
          </a:bodyPr>
          <a:p>
            <a:r>
              <a:rPr lang="zh-CN" altLang="en-US" sz="1200" b="1">
                <a:solidFill>
                  <a:srgbClr val="000000"/>
                </a:solidFill>
                <a:latin typeface="新宋体" panose="02010609030101010101" pitchFamily="49" charset="-122"/>
                <a:ea typeface="新宋体" panose="02010609030101010101" pitchFamily="49" charset="-122"/>
              </a:rPr>
              <a:t>顾客购买的商品</a:t>
            </a:r>
            <a:endParaRPr lang="zh-CN" altLang="en-US" sz="1200" b="1">
              <a:latin typeface="新宋体" panose="02010609030101010101" pitchFamily="49" charset="-122"/>
              <a:ea typeface="新宋体" panose="02010609030101010101" pitchFamily="49" charset="-122"/>
            </a:endParaRPr>
          </a:p>
        </p:txBody>
      </p:sp>
      <p:cxnSp>
        <p:nvCxnSpPr>
          <p:cNvPr id="16" name="直接连接符 15"/>
          <p:cNvCxnSpPr/>
          <p:nvPr/>
        </p:nvCxnSpPr>
        <p:spPr>
          <a:xfrm flipH="1">
            <a:off x="4246563" y="3284538"/>
            <a:ext cx="325438" cy="3349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130550" y="3997325"/>
            <a:ext cx="2819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4826" name="矩形 30"/>
          <p:cNvSpPr/>
          <p:nvPr/>
        </p:nvSpPr>
        <p:spPr>
          <a:xfrm>
            <a:off x="6019800" y="3859213"/>
            <a:ext cx="2032000" cy="277812"/>
          </a:xfrm>
          <a:prstGeom prst="rect">
            <a:avLst/>
          </a:prstGeom>
          <a:noFill/>
          <a:ln w="9525">
            <a:noFill/>
          </a:ln>
        </p:spPr>
        <p:txBody>
          <a:bodyPr wrap="none">
            <a:spAutoFit/>
          </a:bodyPr>
          <a:p>
            <a:r>
              <a:rPr lang="zh-CN" altLang="en-US" sz="1200" b="1">
                <a:solidFill>
                  <a:srgbClr val="000000"/>
                </a:solidFill>
                <a:latin typeface="新宋体" panose="02010609030101010101" pitchFamily="49" charset="-122"/>
                <a:ea typeface="新宋体" panose="02010609030101010101" pitchFamily="49" charset="-122"/>
              </a:rPr>
              <a:t>一条购买记录（一个事务）</a:t>
            </a:r>
            <a:endParaRPr lang="zh-CN" altLang="en-US" sz="1200" b="1">
              <a:latin typeface="新宋体" panose="02010609030101010101" pitchFamily="49" charset="-122"/>
              <a:ea typeface="新宋体" panose="02010609030101010101" pitchFamily="49" charset="-122"/>
            </a:endParaRPr>
          </a:p>
        </p:txBody>
      </p:sp>
      <p:sp>
        <p:nvSpPr>
          <p:cNvPr id="33" name="矩形 32"/>
          <p:cNvSpPr/>
          <p:nvPr/>
        </p:nvSpPr>
        <p:spPr>
          <a:xfrm>
            <a:off x="4965700" y="4816475"/>
            <a:ext cx="396875" cy="19843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sym typeface="Arial" panose="020B0604020202020204" pitchFamily="34" charset="0"/>
            </a:endParaRPr>
          </a:p>
        </p:txBody>
      </p:sp>
      <p:sp>
        <p:nvSpPr>
          <p:cNvPr id="34828" name="矩形 33"/>
          <p:cNvSpPr/>
          <p:nvPr/>
        </p:nvSpPr>
        <p:spPr>
          <a:xfrm>
            <a:off x="4906963" y="5137150"/>
            <a:ext cx="800100" cy="277813"/>
          </a:xfrm>
          <a:prstGeom prst="rect">
            <a:avLst/>
          </a:prstGeom>
          <a:noFill/>
          <a:ln w="9525">
            <a:noFill/>
          </a:ln>
        </p:spPr>
        <p:txBody>
          <a:bodyPr wrap="none">
            <a:spAutoFit/>
          </a:bodyPr>
          <a:p>
            <a:r>
              <a:rPr lang="zh-CN" altLang="en-US" sz="1200" b="1">
                <a:solidFill>
                  <a:srgbClr val="000000"/>
                </a:solidFill>
                <a:latin typeface="新宋体" panose="02010609030101010101" pitchFamily="49" charset="-122"/>
                <a:ea typeface="新宋体" panose="02010609030101010101" pitchFamily="49" charset="-122"/>
              </a:rPr>
              <a:t>一个项目</a:t>
            </a:r>
            <a:endParaRPr lang="zh-CN" altLang="en-US" sz="1200" b="1">
              <a:latin typeface="新宋体" panose="02010609030101010101" pitchFamily="49" charset="-122"/>
              <a:ea typeface="新宋体" panose="02010609030101010101" pitchFamily="49" charset="-122"/>
            </a:endParaRPr>
          </a:p>
        </p:txBody>
      </p:sp>
      <p:pic>
        <p:nvPicPr>
          <p:cNvPr id="34829" name="图片 4"/>
          <p:cNvPicPr>
            <a:picLocks noChangeAspect="1"/>
          </p:cNvPicPr>
          <p:nvPr/>
        </p:nvPicPr>
        <p:blipFill>
          <a:blip r:embed="rId3"/>
          <a:srcRect b="60234"/>
          <a:stretch>
            <a:fillRect/>
          </a:stretch>
        </p:blipFill>
        <p:spPr>
          <a:xfrm>
            <a:off x="884238" y="5334000"/>
            <a:ext cx="7694612" cy="533400"/>
          </a:xfrm>
          <a:prstGeom prst="rect">
            <a:avLst/>
          </a:prstGeom>
          <a:noFill/>
          <a:ln w="9525">
            <a:noFill/>
          </a:ln>
        </p:spPr>
      </p:pic>
      <p:pic>
        <p:nvPicPr>
          <p:cNvPr id="34830" name="图片 2"/>
          <p:cNvPicPr>
            <a:picLocks noChangeAspect="1"/>
          </p:cNvPicPr>
          <p:nvPr/>
        </p:nvPicPr>
        <p:blipFill>
          <a:blip r:embed="rId4"/>
          <a:stretch>
            <a:fillRect/>
          </a:stretch>
        </p:blipFill>
        <p:spPr>
          <a:xfrm>
            <a:off x="3124200" y="5943600"/>
            <a:ext cx="2620963" cy="71437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ln/>
        </p:spPr>
        <p:txBody>
          <a:bodyPr vert="horz" wrap="square" lIns="91440" tIns="45720" rIns="91440" bIns="45720" anchor="ctr"/>
          <a:p>
            <a:r>
              <a:rPr lang="zh-CN" altLang="en-US"/>
              <a:t>关联规则定义</a:t>
            </a:r>
            <a:endParaRPr lang="zh-CN" altLang="en-US"/>
          </a:p>
        </p:txBody>
      </p:sp>
      <p:sp>
        <p:nvSpPr>
          <p:cNvPr id="36866" name="灯片编号占位符 2"/>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36867" name="图片 9"/>
          <p:cNvPicPr>
            <a:picLocks noChangeAspect="1"/>
          </p:cNvPicPr>
          <p:nvPr/>
        </p:nvPicPr>
        <p:blipFill>
          <a:blip r:embed="rId1"/>
          <a:srcRect b="57445"/>
          <a:stretch>
            <a:fillRect/>
          </a:stretch>
        </p:blipFill>
        <p:spPr>
          <a:xfrm>
            <a:off x="609600" y="1881188"/>
            <a:ext cx="3605213" cy="508000"/>
          </a:xfrm>
          <a:prstGeom prst="rect">
            <a:avLst/>
          </a:prstGeom>
          <a:noFill/>
          <a:ln w="9525">
            <a:noFill/>
          </a:ln>
        </p:spPr>
      </p:pic>
      <p:sp>
        <p:nvSpPr>
          <p:cNvPr id="36868" name="内容占位符 5"/>
          <p:cNvSpPr txBox="1"/>
          <p:nvPr/>
        </p:nvSpPr>
        <p:spPr>
          <a:xfrm>
            <a:off x="609600" y="2724150"/>
            <a:ext cx="8229600" cy="31242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defTabSz="0"/>
            <a:r>
              <a:rPr lang="zh-CN" altLang="en-US" sz="2400">
                <a:latin typeface="微软雅黑" panose="020B0503020204020204" pitchFamily="34" charset="-122"/>
                <a:ea typeface="微软雅黑" panose="020B0503020204020204" pitchFamily="34" charset="-122"/>
              </a:rPr>
              <a:t>包含两个子问题：</a:t>
            </a:r>
            <a:endParaRPr lang="en-US" altLang="zh-CN" sz="2400">
              <a:latin typeface="微软雅黑" panose="020B0503020204020204" pitchFamily="34" charset="-122"/>
              <a:ea typeface="微软雅黑" panose="020B0503020204020204" pitchFamily="34" charset="-122"/>
            </a:endParaRPr>
          </a:p>
          <a:p>
            <a:pPr marL="319405" lvl="0" indent="-319405" defTabSz="0">
              <a:buNone/>
            </a:pPr>
            <a:r>
              <a:rPr lang="zh-CN" altLang="zh-CN" sz="2400"/>
              <a:t>①</a:t>
            </a:r>
            <a:r>
              <a:rPr lang="zh-CN" altLang="zh-CN" sz="2400" b="1">
                <a:latin typeface="Times New Roman" panose="02020603050405020304" pitchFamily="18" charset="0"/>
              </a:rPr>
              <a:t>发现频繁项目集</a:t>
            </a:r>
            <a:r>
              <a:rPr lang="en-US" altLang="zh-CN" sz="2400">
                <a:solidFill>
                  <a:srgbClr val="C00000"/>
                </a:solidFill>
                <a:latin typeface="Times New Roman" panose="02020603050405020304" pitchFamily="18" charset="0"/>
              </a:rPr>
              <a:t>(</a:t>
            </a:r>
            <a:r>
              <a:rPr lang="zh-CN" altLang="en-US" sz="2400">
                <a:solidFill>
                  <a:srgbClr val="C00000"/>
                </a:solidFill>
                <a:latin typeface="Times New Roman" panose="02020603050405020304" pitchFamily="18" charset="0"/>
              </a:rPr>
              <a:t>基础和研究重点</a:t>
            </a:r>
            <a:r>
              <a:rPr lang="en-US" altLang="zh-CN" sz="2400">
                <a:solidFill>
                  <a:srgbClr val="C00000"/>
                </a:solidFill>
                <a:latin typeface="Times New Roman" panose="02020603050405020304" pitchFamily="18" charset="0"/>
              </a:rPr>
              <a:t>)</a:t>
            </a:r>
            <a:r>
              <a:rPr lang="zh-CN" altLang="zh-CN" sz="2400">
                <a:latin typeface="Times New Roman" panose="02020603050405020304" pitchFamily="18" charset="0"/>
              </a:rPr>
              <a:t>：</a:t>
            </a:r>
            <a:endParaRPr lang="en-US" altLang="zh-CN" sz="2400">
              <a:latin typeface="Times New Roman" panose="02020603050405020304" pitchFamily="18" charset="0"/>
            </a:endParaRPr>
          </a:p>
          <a:p>
            <a:pPr marL="319405" lvl="0" indent="-319405" defTabSz="0">
              <a:buNone/>
            </a:pPr>
            <a:r>
              <a:rPr lang="zh-CN" altLang="zh-CN" sz="2000">
                <a:latin typeface="Times New Roman" panose="02020603050405020304" pitchFamily="18" charset="0"/>
              </a:rPr>
              <a:t>寻找所有满足支持度不小于用户给定的</a:t>
            </a:r>
            <a:r>
              <a:rPr lang="en-US" altLang="zh-CN" sz="2000">
                <a:latin typeface="Times New Roman" panose="02020603050405020304" pitchFamily="18" charset="0"/>
              </a:rPr>
              <a:t>minsupport</a:t>
            </a:r>
            <a:r>
              <a:rPr lang="zh-CN" altLang="zh-CN" sz="2000">
                <a:latin typeface="Times New Roman" panose="02020603050405020304" pitchFamily="18" charset="0"/>
              </a:rPr>
              <a:t>的项目集</a:t>
            </a:r>
            <a:endParaRPr lang="en-US" altLang="zh-CN" sz="2000">
              <a:latin typeface="Times New Roman" panose="02020603050405020304" pitchFamily="18" charset="0"/>
            </a:endParaRPr>
          </a:p>
          <a:p>
            <a:pPr marL="319405" lvl="0" indent="-319405" defTabSz="0">
              <a:spcBef>
                <a:spcPts val="1800"/>
              </a:spcBef>
              <a:buNone/>
            </a:pPr>
            <a:r>
              <a:rPr lang="zh-CN" altLang="zh-CN" sz="2400">
                <a:latin typeface="Calibri" panose="020F0502020204030204" pitchFamily="34" charset="0"/>
              </a:rPr>
              <a:t>②</a:t>
            </a:r>
            <a:r>
              <a:rPr lang="zh-CN" altLang="zh-CN" sz="2400" b="1">
                <a:latin typeface="Times New Roman" panose="02020603050405020304" pitchFamily="18" charset="0"/>
              </a:rPr>
              <a:t>生成关联规则</a:t>
            </a:r>
            <a:r>
              <a:rPr lang="zh-CN" altLang="zh-CN" sz="2400">
                <a:latin typeface="Times New Roman" panose="02020603050405020304" pitchFamily="18" charset="0"/>
              </a:rPr>
              <a:t>：</a:t>
            </a:r>
            <a:endParaRPr lang="en-US" altLang="zh-CN" sz="2400">
              <a:latin typeface="Times New Roman" panose="02020603050405020304" pitchFamily="18" charset="0"/>
            </a:endParaRPr>
          </a:p>
          <a:p>
            <a:pPr marL="319405" lvl="0" indent="-319405" defTabSz="0">
              <a:buNone/>
            </a:pPr>
            <a:r>
              <a:rPr lang="zh-CN" altLang="zh-CN" sz="2000">
                <a:latin typeface="Times New Roman" panose="02020603050405020304" pitchFamily="18" charset="0"/>
              </a:rPr>
              <a:t>在已经发现的最大频繁项目集中</a:t>
            </a:r>
            <a:r>
              <a:rPr lang="zh-CN" altLang="en-US" sz="2000">
                <a:latin typeface="Times New Roman" panose="02020603050405020304" pitchFamily="18" charset="0"/>
              </a:rPr>
              <a:t>，</a:t>
            </a:r>
            <a:r>
              <a:rPr lang="zh-CN" altLang="zh-CN" sz="2000">
                <a:latin typeface="Times New Roman" panose="02020603050405020304" pitchFamily="18" charset="0"/>
              </a:rPr>
              <a:t>寻找</a:t>
            </a:r>
            <a:r>
              <a:rPr lang="zh-CN" altLang="en-US" sz="2000">
                <a:latin typeface="Times New Roman" panose="02020603050405020304" pitchFamily="18" charset="0"/>
              </a:rPr>
              <a:t>置</a:t>
            </a:r>
            <a:r>
              <a:rPr lang="zh-CN" altLang="zh-CN" sz="2000">
                <a:latin typeface="Times New Roman" panose="02020603050405020304" pitchFamily="18" charset="0"/>
              </a:rPr>
              <a:t>信度不小于用户给定的</a:t>
            </a:r>
            <a:r>
              <a:rPr lang="en-US" altLang="zh-CN" sz="2000">
                <a:latin typeface="Times New Roman" panose="02020603050405020304" pitchFamily="18" charset="0"/>
              </a:rPr>
              <a:t>minconfidence</a:t>
            </a:r>
            <a:r>
              <a:rPr lang="zh-CN" altLang="zh-CN" sz="2000">
                <a:latin typeface="Times New Roman" panose="02020603050405020304" pitchFamily="18" charset="0"/>
              </a:rPr>
              <a:t>的关联规则</a:t>
            </a:r>
            <a:endParaRPr lang="en-US" altLang="zh-CN" sz="2000">
              <a:latin typeface="Times New Roman" panose="02020603050405020304" pitchFamily="18" charset="0"/>
            </a:endParaRPr>
          </a:p>
          <a:p>
            <a:pPr marL="319405" lvl="0" indent="-319405" defTabSz="0">
              <a:spcBef>
                <a:spcPct val="0"/>
              </a:spcBef>
              <a:buNone/>
            </a:pPr>
            <a:r>
              <a:rPr lang="en-US" altLang="zh-CN" sz="1600">
                <a:solidFill>
                  <a:srgbClr val="C00000"/>
                </a:solidFill>
              </a:rPr>
              <a:t>(</a:t>
            </a:r>
            <a:r>
              <a:rPr lang="zh-CN" altLang="en-US" sz="1600">
                <a:solidFill>
                  <a:srgbClr val="C00000"/>
                </a:solidFill>
              </a:rPr>
              <a:t>一条规则的置信度很容易从支持度计数中推出；生成关联规则</a:t>
            </a:r>
            <a:r>
              <a:rPr lang="zh-CN" altLang="zh-CN" sz="1600">
                <a:solidFill>
                  <a:srgbClr val="C00000"/>
                </a:solidFill>
              </a:rPr>
              <a:t>相对简单，且在内存、</a:t>
            </a:r>
            <a:r>
              <a:rPr lang="en-US" altLang="zh-CN" sz="1600">
                <a:solidFill>
                  <a:srgbClr val="C00000"/>
                </a:solidFill>
              </a:rPr>
              <a:t>I/O</a:t>
            </a:r>
            <a:r>
              <a:rPr lang="zh-CN" altLang="zh-CN" sz="1600">
                <a:solidFill>
                  <a:srgbClr val="C00000"/>
                </a:solidFill>
              </a:rPr>
              <a:t>、算法效率上的改进余地不大</a:t>
            </a:r>
            <a:r>
              <a:rPr lang="en-US" altLang="zh-CN" sz="1600">
                <a:solidFill>
                  <a:srgbClr val="C00000"/>
                </a:solidFill>
              </a:rPr>
              <a:t>)</a:t>
            </a:r>
            <a:endParaRPr lang="zh-CN" altLang="en-US" sz="1600">
              <a:solidFill>
                <a:srgbClr val="C00000"/>
              </a:solidFill>
            </a:endParaRPr>
          </a:p>
        </p:txBody>
      </p:sp>
      <p:pic>
        <p:nvPicPr>
          <p:cNvPr id="36869" name="图片 9"/>
          <p:cNvPicPr>
            <a:picLocks noChangeAspect="1"/>
          </p:cNvPicPr>
          <p:nvPr/>
        </p:nvPicPr>
        <p:blipFill>
          <a:blip r:embed="rId1"/>
          <a:srcRect t="48938"/>
          <a:stretch>
            <a:fillRect/>
          </a:stretch>
        </p:blipFill>
        <p:spPr>
          <a:xfrm>
            <a:off x="4665663" y="1752600"/>
            <a:ext cx="3605212" cy="6096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4"/>
          <p:cNvSpPr>
            <a:spLocks noGrp="1"/>
          </p:cNvSpPr>
          <p:nvPr>
            <p:ph type="title"/>
          </p:nvPr>
        </p:nvSpPr>
        <p:spPr>
          <a:xfrm>
            <a:off x="533400" y="1709738"/>
            <a:ext cx="8062913" cy="2879725"/>
          </a:xfrm>
          <a:ln/>
        </p:spPr>
        <p:txBody>
          <a:bodyPr vert="horz" wrap="square" lIns="91440" tIns="45720" rIns="91440" bIns="45720" anchor="b"/>
          <a:p>
            <a:pPr>
              <a:lnSpc>
                <a:spcPct val="120000"/>
              </a:lnSpc>
            </a:pPr>
            <a:r>
              <a:rPr lang="zh-CN" altLang="en-US" sz="4800" b="1" kern="1200">
                <a:latin typeface="华文楷体" pitchFamily="2" charset="-122"/>
                <a:ea typeface="华文楷体" pitchFamily="2" charset="-122"/>
                <a:cs typeface="+mj-cs"/>
                <a:sym typeface="Tw Cen MT" pitchFamily="34" charset="0"/>
              </a:rPr>
              <a:t>经典的</a:t>
            </a:r>
            <a:r>
              <a:rPr lang="en-US" altLang="zh-CN" sz="4800" b="1" kern="1200">
                <a:latin typeface="华文楷体" pitchFamily="2" charset="-122"/>
                <a:ea typeface="+mj-ea"/>
                <a:cs typeface="Times New Roman" panose="02020603050405020304" pitchFamily="18" charset="0"/>
                <a:sym typeface="Tw Cen MT" pitchFamily="34" charset="0"/>
              </a:rPr>
              <a:t>Apriori</a:t>
            </a:r>
            <a:r>
              <a:rPr lang="zh-CN" altLang="en-US" sz="4800" b="1" kern="1200">
                <a:latin typeface="华文楷体" pitchFamily="2" charset="-122"/>
                <a:ea typeface="华文楷体" pitchFamily="2" charset="-122"/>
                <a:cs typeface="+mj-cs"/>
                <a:sym typeface="Tw Cen MT" pitchFamily="34" charset="0"/>
              </a:rPr>
              <a:t>算法及性能瓶颈</a:t>
            </a:r>
            <a:endParaRPr lang="zh-CN" altLang="en-US" sz="4800" b="1" kern="1200">
              <a:latin typeface="华文楷体" pitchFamily="2" charset="-122"/>
              <a:ea typeface="华文楷体" pitchFamily="2" charset="-122"/>
              <a:cs typeface="+mj-cs"/>
              <a:sym typeface="Tw Cen MT" pitchFamily="34" charset="0"/>
            </a:endParaRPr>
          </a:p>
        </p:txBody>
      </p:sp>
      <p:sp>
        <p:nvSpPr>
          <p:cNvPr id="6" name="文本占位符 5"/>
          <p:cNvSpPr>
            <a:spLocks noGrp="1"/>
          </p:cNvSpPr>
          <p:nvPr>
            <p:ph type="body" idx="1"/>
          </p:nvPr>
        </p:nvSpPr>
        <p:spPr>
          <a:xfrm>
            <a:off x="623888" y="4589463"/>
            <a:ext cx="7886700" cy="1500188"/>
          </a:xfrm>
        </p:spPr>
        <p:txBody>
          <a:bodyPr vert="horz" wrap="square" lIns="91440" tIns="45720" rIns="91440" bIns="45720" numCol="1" anchor="t" anchorCtr="0" compatLnSpc="1"/>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sym typeface="Tw Cen MT" pitchFamily="34" charset="0"/>
            </a:endParaRPr>
          </a:p>
        </p:txBody>
      </p:sp>
      <p:sp>
        <p:nvSpPr>
          <p:cNvPr id="38915"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00" cap="none" spc="0" normalizeH="0" baseline="0" noProof="0" dirty="0" err="1" smtClean="0">
                <a:ln>
                  <a:noFill/>
                </a:ln>
                <a:solidFill>
                  <a:schemeClr val="tx2"/>
                </a:solidFill>
                <a:effectLst/>
                <a:uLnTx/>
                <a:uFillTx/>
                <a:latin typeface="Times New Roman" panose="02020603050405020304" pitchFamily="18" charset="0"/>
                <a:ea typeface="+mj-ea"/>
                <a:cs typeface="+mj-cs"/>
                <a:sym typeface="Tw Cen MT" pitchFamily="34" charset="0"/>
              </a:rPr>
              <a:t>Apriori</a:t>
            </a:r>
            <a:r>
              <a:rPr kumimoji="0" lang="zh-CN" altLang="zh-CN" sz="4400" b="0" i="0" u="none" strike="noStrike" kern="1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sym typeface="Tw Cen MT" pitchFamily="34" charset="0"/>
              </a:rPr>
              <a:t>算法</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sym typeface="Tw Cen MT" pitchFamily="34" charset="0"/>
            </a:endParaRPr>
          </a:p>
        </p:txBody>
      </p:sp>
      <p:sp>
        <p:nvSpPr>
          <p:cNvPr id="39938" name="内容占位符 2"/>
          <p:cNvSpPr>
            <a:spLocks noGrp="1"/>
          </p:cNvSpPr>
          <p:nvPr>
            <p:ph idx="1"/>
          </p:nvPr>
        </p:nvSpPr>
        <p:spPr>
          <a:ln/>
        </p:spPr>
        <p:txBody>
          <a:bodyPr vert="horz" wrap="square" lIns="91440" tIns="45720" rIns="91440" bIns="45720" anchor="t"/>
          <a:p>
            <a:r>
              <a:rPr lang="zh-CN" altLang="en-US" sz="2800">
                <a:latin typeface="微软雅黑" panose="020B0503020204020204" pitchFamily="34" charset="-122"/>
                <a:ea typeface="微软雅黑" panose="020B0503020204020204" pitchFamily="34" charset="-122"/>
              </a:rPr>
              <a:t>最经典的关联规则挖掘算法</a:t>
            </a:r>
            <a:endParaRPr lang="en-US" altLang="zh-CN" sz="2800">
              <a:latin typeface="微软雅黑" panose="020B0503020204020204" pitchFamily="34" charset="-122"/>
              <a:ea typeface="微软雅黑" panose="020B0503020204020204" pitchFamily="34" charset="-122"/>
            </a:endParaRPr>
          </a:p>
          <a:p>
            <a:pPr>
              <a:spcBef>
                <a:spcPts val="1200"/>
              </a:spcBef>
            </a:pPr>
            <a:r>
              <a:rPr lang="zh-CN" altLang="zh-CN" sz="2800">
                <a:latin typeface="微软雅黑" panose="020B0503020204020204" pitchFamily="34" charset="-122"/>
                <a:ea typeface="微软雅黑" panose="020B0503020204020204" pitchFamily="34" charset="-122"/>
              </a:rPr>
              <a:t>由</a:t>
            </a:r>
            <a:r>
              <a:rPr lang="en-US" altLang="zh-CN" sz="2800">
                <a:latin typeface="微软雅黑" panose="020B0503020204020204" pitchFamily="34" charset="-122"/>
                <a:ea typeface="微软雅黑" panose="020B0503020204020204" pitchFamily="34" charset="-122"/>
              </a:rPr>
              <a:t>Agrawal</a:t>
            </a:r>
            <a:r>
              <a:rPr lang="zh-CN" altLang="en-US" sz="2800">
                <a:latin typeface="微软雅黑" panose="020B0503020204020204" pitchFamily="34" charset="-122"/>
                <a:ea typeface="微软雅黑" panose="020B0503020204020204" pitchFamily="34" charset="-122"/>
              </a:rPr>
              <a:t>等人</a:t>
            </a:r>
            <a:r>
              <a:rPr lang="zh-CN" altLang="zh-CN" sz="2800">
                <a:latin typeface="微软雅黑" panose="020B0503020204020204" pitchFamily="34" charset="-122"/>
                <a:ea typeface="微软雅黑" panose="020B0503020204020204" pitchFamily="34" charset="-122"/>
              </a:rPr>
              <a:t>于</a:t>
            </a:r>
            <a:r>
              <a:rPr lang="en-US" altLang="zh-CN" sz="2800">
                <a:latin typeface="微软雅黑" panose="020B0503020204020204" pitchFamily="34" charset="-122"/>
                <a:ea typeface="微软雅黑" panose="020B0503020204020204" pitchFamily="34" charset="-122"/>
              </a:rPr>
              <a:t>1994</a:t>
            </a:r>
            <a:r>
              <a:rPr lang="zh-CN" altLang="zh-CN" sz="2800">
                <a:latin typeface="微软雅黑" panose="020B0503020204020204" pitchFamily="34" charset="-122"/>
                <a:ea typeface="微软雅黑" panose="020B0503020204020204" pitchFamily="34" charset="-122"/>
              </a:rPr>
              <a:t>年提出</a:t>
            </a:r>
            <a:endParaRPr lang="en-US" altLang="zh-CN" sz="2800">
              <a:latin typeface="微软雅黑" panose="020B0503020204020204" pitchFamily="34" charset="-122"/>
              <a:ea typeface="微软雅黑" panose="020B0503020204020204" pitchFamily="34" charset="-122"/>
            </a:endParaRPr>
          </a:p>
          <a:p>
            <a:pPr>
              <a:buNone/>
            </a:pPr>
            <a:r>
              <a:rPr lang="en-US" altLang="zh-CN" sz="1600">
                <a:latin typeface="Times New Roman" panose="02020603050405020304" pitchFamily="18" charset="0"/>
              </a:rPr>
              <a:t>       Rakesh Agrawal, Tomasz Imielinski, and Arun Swami. </a:t>
            </a:r>
            <a:r>
              <a:rPr lang="en-US" altLang="zh-CN" sz="1600" i="1">
                <a:latin typeface="Times New Roman" panose="02020603050405020304" pitchFamily="18" charset="0"/>
              </a:rPr>
              <a:t>Mining association rules between    sets of items in large databases</a:t>
            </a:r>
            <a:r>
              <a:rPr lang="en-US" altLang="zh-CN" sz="1600">
                <a:latin typeface="Times New Roman" panose="02020603050405020304" pitchFamily="18" charset="0"/>
              </a:rPr>
              <a:t>. In Proc. of the ACM SIGMOD Conference on Management of Data, pages 207-216, Washington, D.C., May 1993.</a:t>
            </a:r>
            <a:endParaRPr lang="en-US" altLang="zh-CN" sz="1600">
              <a:latin typeface="Times New Roman" panose="02020603050405020304" pitchFamily="18" charset="0"/>
            </a:endParaRPr>
          </a:p>
          <a:p>
            <a:pPr>
              <a:spcBef>
                <a:spcPts val="1200"/>
              </a:spcBef>
            </a:pPr>
            <a:r>
              <a:rPr lang="zh-CN" altLang="en-US" sz="2800">
                <a:latin typeface="微软雅黑" panose="020B0503020204020204" pitchFamily="34" charset="-122"/>
                <a:ea typeface="微软雅黑" panose="020B0503020204020204" pitchFamily="34" charset="-122"/>
              </a:rPr>
              <a:t>基本思路</a:t>
            </a:r>
            <a:endParaRPr lang="en-US" altLang="zh-CN" sz="2800">
              <a:latin typeface="微软雅黑" panose="020B0503020204020204" pitchFamily="34" charset="-122"/>
              <a:ea typeface="微软雅黑" panose="020B0503020204020204" pitchFamily="34" charset="-122"/>
            </a:endParaRPr>
          </a:p>
          <a:p>
            <a:pPr>
              <a:buNone/>
            </a:pPr>
            <a:r>
              <a:rPr lang="zh-CN" altLang="en-US" sz="2400"/>
              <a:t>    逐层迭代，</a:t>
            </a:r>
            <a:r>
              <a:rPr lang="zh-CN" altLang="zh-CN" sz="2400"/>
              <a:t>通过</a:t>
            </a:r>
            <a:r>
              <a:rPr lang="zh-CN" altLang="zh-CN" sz="2400">
                <a:solidFill>
                  <a:srgbClr val="C00000"/>
                </a:solidFill>
              </a:rPr>
              <a:t>连接</a:t>
            </a:r>
            <a:r>
              <a:rPr lang="zh-CN" altLang="zh-CN" sz="2400"/>
              <a:t>和</a:t>
            </a:r>
            <a:r>
              <a:rPr lang="zh-CN" altLang="zh-CN" sz="2400">
                <a:solidFill>
                  <a:srgbClr val="C00000"/>
                </a:solidFill>
              </a:rPr>
              <a:t>剪枝</a:t>
            </a:r>
            <a:r>
              <a:rPr lang="zh-CN" altLang="zh-CN" sz="2400"/>
              <a:t>来生成频繁项集</a:t>
            </a:r>
            <a:endParaRPr lang="en-US" altLang="zh-CN" sz="2400"/>
          </a:p>
          <a:p>
            <a:pPr>
              <a:buNone/>
            </a:pPr>
            <a:br>
              <a:rPr lang="en-US" altLang="zh-CN" sz="1600"/>
            </a:br>
            <a:endParaRPr lang="zh-CN" altLang="en-US">
              <a:latin typeface="Times New Roman" panose="02020603050405020304" pitchFamily="18" charset="0"/>
            </a:endParaRPr>
          </a:p>
        </p:txBody>
      </p:sp>
      <p:sp>
        <p:nvSpPr>
          <p:cNvPr id="39939"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39940" name="文本框 1"/>
          <p:cNvSpPr txBox="1"/>
          <p:nvPr/>
        </p:nvSpPr>
        <p:spPr>
          <a:xfrm>
            <a:off x="374650" y="5148263"/>
            <a:ext cx="814388" cy="338137"/>
          </a:xfrm>
          <a:prstGeom prst="rect">
            <a:avLst/>
          </a:prstGeom>
          <a:solidFill>
            <a:srgbClr val="F8E6DA"/>
          </a:solidFill>
          <a:ln w="9525" cap="flat" cmpd="sng">
            <a:solidFill>
              <a:srgbClr val="002060"/>
            </a:solidFill>
            <a:prstDash val="solid"/>
            <a:miter/>
            <a:headEnd type="none" w="med" len="med"/>
            <a:tailEnd type="none" w="med" len="med"/>
          </a:ln>
        </p:spPr>
        <p:txBody>
          <a:bodyPr>
            <a:spAutoFit/>
          </a:bodyPr>
          <a:p>
            <a:r>
              <a:rPr lang="zh-CN" altLang="en-US" sz="1600">
                <a:latin typeface="Arial" panose="020B0604020202020204" pitchFamily="34" charset="0"/>
              </a:rPr>
              <a:t>数据库</a:t>
            </a:r>
            <a:endParaRPr lang="zh-CN" altLang="en-US" sz="1600">
              <a:latin typeface="微软雅黑" panose="020B0503020204020204" pitchFamily="34" charset="-122"/>
              <a:ea typeface="微软雅黑" panose="020B0503020204020204" pitchFamily="34" charset="-122"/>
            </a:endParaRPr>
          </a:p>
        </p:txBody>
      </p:sp>
      <p:sp>
        <p:nvSpPr>
          <p:cNvPr id="39941" name="文本框 2"/>
          <p:cNvSpPr txBox="1"/>
          <p:nvPr/>
        </p:nvSpPr>
        <p:spPr>
          <a:xfrm>
            <a:off x="1757363" y="5148263"/>
            <a:ext cx="1189037" cy="338137"/>
          </a:xfrm>
          <a:prstGeom prst="rect">
            <a:avLst/>
          </a:prstGeom>
          <a:solidFill>
            <a:srgbClr val="F8E6DA"/>
          </a:solidFill>
          <a:ln w="9525" cap="flat" cmpd="sng">
            <a:solidFill>
              <a:srgbClr val="002060"/>
            </a:solidFill>
            <a:prstDash val="solid"/>
            <a:miter/>
            <a:headEnd type="none" w="med" len="med"/>
            <a:tailEnd type="none" w="med" len="med"/>
          </a:ln>
        </p:spPr>
        <p:txBody>
          <a:bodyPr>
            <a:spAutoFit/>
          </a:bodyPr>
          <a:p>
            <a:r>
              <a:rPr lang="zh-CN" altLang="en-US" sz="1600">
                <a:latin typeface="Arial" panose="020B0604020202020204" pitchFamily="34" charset="0"/>
              </a:rPr>
              <a:t>候选</a:t>
            </a:r>
            <a:r>
              <a:rPr lang="en-US" altLang="zh-CN" sz="1600">
                <a:latin typeface="Arial" panose="020B0604020202020204" pitchFamily="34" charset="0"/>
              </a:rPr>
              <a:t>1-</a:t>
            </a:r>
            <a:r>
              <a:rPr lang="zh-CN" altLang="en-US" sz="1600">
                <a:latin typeface="Arial" panose="020B0604020202020204" pitchFamily="34" charset="0"/>
              </a:rPr>
              <a:t>项集</a:t>
            </a:r>
            <a:endParaRPr lang="zh-CN" altLang="en-US" sz="1600">
              <a:latin typeface="Arial" panose="020B0604020202020204" pitchFamily="34" charset="0"/>
            </a:endParaRPr>
          </a:p>
        </p:txBody>
      </p:sp>
      <p:sp>
        <p:nvSpPr>
          <p:cNvPr id="8" name="右箭头 7"/>
          <p:cNvSpPr/>
          <p:nvPr/>
        </p:nvSpPr>
        <p:spPr>
          <a:xfrm>
            <a:off x="3060700" y="5178425"/>
            <a:ext cx="381000" cy="2286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20204" pitchFamily="34" charset="0"/>
            </a:endParaRPr>
          </a:p>
        </p:txBody>
      </p:sp>
      <p:sp>
        <p:nvSpPr>
          <p:cNvPr id="9" name="右箭头 8"/>
          <p:cNvSpPr/>
          <p:nvPr/>
        </p:nvSpPr>
        <p:spPr>
          <a:xfrm>
            <a:off x="1282700" y="5203825"/>
            <a:ext cx="381000" cy="2286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20204" pitchFamily="34" charset="0"/>
            </a:endParaRPr>
          </a:p>
        </p:txBody>
      </p:sp>
      <p:sp>
        <p:nvSpPr>
          <p:cNvPr id="10" name="矩形 9"/>
          <p:cNvSpPr/>
          <p:nvPr/>
        </p:nvSpPr>
        <p:spPr>
          <a:xfrm>
            <a:off x="2955925" y="4899025"/>
            <a:ext cx="492125" cy="27781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rPr>
              <a:t>剪枝</a:t>
            </a:r>
            <a:endParaRPr kumimoji="0" lang="zh-CN" altLang="en-US" sz="12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Arial" panose="020B0604020202020204" pitchFamily="34" charset="0"/>
            </a:endParaRPr>
          </a:p>
        </p:txBody>
      </p:sp>
      <p:sp>
        <p:nvSpPr>
          <p:cNvPr id="39945" name="文本框 2"/>
          <p:cNvSpPr txBox="1"/>
          <p:nvPr/>
        </p:nvSpPr>
        <p:spPr>
          <a:xfrm>
            <a:off x="3557588" y="5124450"/>
            <a:ext cx="1187450" cy="338138"/>
          </a:xfrm>
          <a:prstGeom prst="rect">
            <a:avLst/>
          </a:prstGeom>
          <a:solidFill>
            <a:srgbClr val="F8E6DA"/>
          </a:solidFill>
          <a:ln w="9525" cap="flat" cmpd="sng">
            <a:solidFill>
              <a:srgbClr val="002060"/>
            </a:solidFill>
            <a:prstDash val="solid"/>
            <a:miter/>
            <a:headEnd type="none" w="med" len="med"/>
            <a:tailEnd type="none" w="med" len="med"/>
          </a:ln>
        </p:spPr>
        <p:txBody>
          <a:bodyPr>
            <a:spAutoFit/>
          </a:bodyPr>
          <a:p>
            <a:r>
              <a:rPr lang="zh-CN" altLang="en-US" sz="1600">
                <a:latin typeface="Arial" panose="020B0604020202020204" pitchFamily="34" charset="0"/>
              </a:rPr>
              <a:t>频繁</a:t>
            </a:r>
            <a:r>
              <a:rPr lang="en-US" altLang="zh-CN" sz="1600">
                <a:latin typeface="Arial" panose="020B0604020202020204" pitchFamily="34" charset="0"/>
              </a:rPr>
              <a:t>1-</a:t>
            </a:r>
            <a:r>
              <a:rPr lang="zh-CN" altLang="en-US" sz="1600">
                <a:latin typeface="Arial" panose="020B0604020202020204" pitchFamily="34" charset="0"/>
              </a:rPr>
              <a:t>项集</a:t>
            </a:r>
            <a:endParaRPr lang="zh-CN" altLang="en-US" sz="1600">
              <a:latin typeface="Arial" panose="020B0604020202020204" pitchFamily="34" charset="0"/>
            </a:endParaRPr>
          </a:p>
        </p:txBody>
      </p:sp>
      <p:sp>
        <p:nvSpPr>
          <p:cNvPr id="12" name="右箭头 11"/>
          <p:cNvSpPr/>
          <p:nvPr/>
        </p:nvSpPr>
        <p:spPr>
          <a:xfrm>
            <a:off x="4914900" y="5183188"/>
            <a:ext cx="381000" cy="2286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20204" pitchFamily="34" charset="0"/>
            </a:endParaRPr>
          </a:p>
        </p:txBody>
      </p:sp>
      <p:sp>
        <p:nvSpPr>
          <p:cNvPr id="39947" name="矩形 12"/>
          <p:cNvSpPr/>
          <p:nvPr/>
        </p:nvSpPr>
        <p:spPr>
          <a:xfrm>
            <a:off x="4824413" y="4902200"/>
            <a:ext cx="492125" cy="277813"/>
          </a:xfrm>
          <a:prstGeom prst="rect">
            <a:avLst/>
          </a:prstGeom>
          <a:noFill/>
          <a:ln w="9525">
            <a:noFill/>
          </a:ln>
        </p:spPr>
        <p:txBody>
          <a:bodyPr wrap="none">
            <a:spAutoFit/>
          </a:bodyPr>
          <a:p>
            <a:r>
              <a:rPr lang="zh-CN" altLang="en-US" sz="1200">
                <a:latin typeface="Arial" panose="020B0604020202020204" pitchFamily="34" charset="0"/>
              </a:rPr>
              <a:t>连接</a:t>
            </a:r>
            <a:endParaRPr lang="zh-CN" altLang="en-US" sz="1200">
              <a:latin typeface="Times New Roman" panose="02020603050405020304" pitchFamily="18" charset="0"/>
            </a:endParaRPr>
          </a:p>
        </p:txBody>
      </p:sp>
      <p:sp>
        <p:nvSpPr>
          <p:cNvPr id="39948" name="文本框 2"/>
          <p:cNvSpPr txBox="1"/>
          <p:nvPr/>
        </p:nvSpPr>
        <p:spPr>
          <a:xfrm>
            <a:off x="5427663" y="5105400"/>
            <a:ext cx="1187450" cy="338138"/>
          </a:xfrm>
          <a:prstGeom prst="rect">
            <a:avLst/>
          </a:prstGeom>
          <a:solidFill>
            <a:srgbClr val="F8E6DA"/>
          </a:solidFill>
          <a:ln w="9525" cap="flat" cmpd="sng">
            <a:solidFill>
              <a:srgbClr val="002060"/>
            </a:solidFill>
            <a:prstDash val="solid"/>
            <a:miter/>
            <a:headEnd type="none" w="med" len="med"/>
            <a:tailEnd type="none" w="med" len="med"/>
          </a:ln>
        </p:spPr>
        <p:txBody>
          <a:bodyPr>
            <a:spAutoFit/>
          </a:bodyPr>
          <a:p>
            <a:r>
              <a:rPr lang="zh-CN" altLang="en-US" sz="1600">
                <a:latin typeface="Arial" panose="020B0604020202020204" pitchFamily="34" charset="0"/>
              </a:rPr>
              <a:t>候选</a:t>
            </a:r>
            <a:r>
              <a:rPr lang="en-US" altLang="zh-CN" sz="1600">
                <a:latin typeface="Arial" panose="020B0604020202020204" pitchFamily="34" charset="0"/>
              </a:rPr>
              <a:t>2-</a:t>
            </a:r>
            <a:r>
              <a:rPr lang="zh-CN" altLang="en-US" sz="1600">
                <a:latin typeface="Arial" panose="020B0604020202020204" pitchFamily="34" charset="0"/>
              </a:rPr>
              <a:t>项集</a:t>
            </a:r>
            <a:endParaRPr lang="zh-CN" altLang="en-US" sz="1600">
              <a:latin typeface="Arial" panose="020B0604020202020204" pitchFamily="34" charset="0"/>
            </a:endParaRPr>
          </a:p>
        </p:txBody>
      </p:sp>
      <p:sp>
        <p:nvSpPr>
          <p:cNvPr id="15" name="右箭头 14"/>
          <p:cNvSpPr/>
          <p:nvPr/>
        </p:nvSpPr>
        <p:spPr>
          <a:xfrm>
            <a:off x="6726238" y="5154613"/>
            <a:ext cx="381000" cy="2286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Arial" panose="020B0604020202020204" pitchFamily="34" charset="0"/>
            </a:endParaRPr>
          </a:p>
        </p:txBody>
      </p:sp>
      <p:sp>
        <p:nvSpPr>
          <p:cNvPr id="16" name="矩形 15"/>
          <p:cNvSpPr/>
          <p:nvPr/>
        </p:nvSpPr>
        <p:spPr>
          <a:xfrm>
            <a:off x="7105650" y="5087938"/>
            <a:ext cx="595313" cy="3397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Arial" panose="020B0604020202020204" pitchFamily="34" charset="0"/>
              </a:rPr>
              <a:t>……</a:t>
            </a:r>
            <a:endParaRPr kumimoji="0" lang="zh-CN" altLang="en-US" sz="1600" b="0" i="0" u="none" strike="noStrike" kern="1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39951" name="文本框 2"/>
          <p:cNvSpPr txBox="1"/>
          <p:nvPr/>
        </p:nvSpPr>
        <p:spPr>
          <a:xfrm>
            <a:off x="7651750" y="5119688"/>
            <a:ext cx="1187450" cy="338137"/>
          </a:xfrm>
          <a:prstGeom prst="rect">
            <a:avLst/>
          </a:prstGeom>
          <a:solidFill>
            <a:srgbClr val="F8E6DA"/>
          </a:solidFill>
          <a:ln w="9525" cap="flat" cmpd="sng">
            <a:solidFill>
              <a:srgbClr val="002060"/>
            </a:solidFill>
            <a:prstDash val="solid"/>
            <a:miter/>
            <a:headEnd type="none" w="med" len="med"/>
            <a:tailEnd type="none" w="med" len="med"/>
          </a:ln>
        </p:spPr>
        <p:txBody>
          <a:bodyPr>
            <a:spAutoFit/>
          </a:bodyPr>
          <a:p>
            <a:r>
              <a:rPr lang="zh-CN" altLang="en-US" sz="1600">
                <a:latin typeface="Arial" panose="020B0604020202020204" pitchFamily="34" charset="0"/>
              </a:rPr>
              <a:t>频繁</a:t>
            </a:r>
            <a:r>
              <a:rPr lang="en-US" altLang="zh-CN" sz="1600">
                <a:latin typeface="Arial" panose="020B0604020202020204" pitchFamily="34" charset="0"/>
              </a:rPr>
              <a:t>k-</a:t>
            </a:r>
            <a:r>
              <a:rPr lang="zh-CN" altLang="en-US" sz="1600">
                <a:latin typeface="Arial" panose="020B0604020202020204" pitchFamily="34" charset="0"/>
              </a:rPr>
              <a:t>项集</a:t>
            </a:r>
            <a:endParaRPr lang="zh-CN" altLang="en-US" sz="1600">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00" cap="none" spc="0" normalizeH="0" baseline="0" noProof="0" dirty="0" err="1" smtClean="0">
                <a:ln>
                  <a:noFill/>
                </a:ln>
                <a:solidFill>
                  <a:schemeClr val="tx2"/>
                </a:solidFill>
                <a:effectLst/>
                <a:uLnTx/>
                <a:uFillTx/>
                <a:latin typeface="Times New Roman" panose="02020603050405020304" pitchFamily="18" charset="0"/>
                <a:ea typeface="+mj-ea"/>
                <a:cs typeface="+mj-cs"/>
                <a:sym typeface="Tw Cen MT" pitchFamily="34" charset="0"/>
              </a:rPr>
              <a:t>Apriori</a:t>
            </a:r>
            <a:r>
              <a:rPr kumimoji="0" lang="zh-CN" altLang="zh-CN" sz="4400" b="0" i="0" u="none" strike="noStrike" kern="1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sym typeface="Tw Cen MT" pitchFamily="34" charset="0"/>
              </a:rPr>
              <a:t>算法</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sym typeface="Tw Cen MT" pitchFamily="34" charset="0"/>
            </a:endParaRPr>
          </a:p>
        </p:txBody>
      </p:sp>
      <p:sp>
        <p:nvSpPr>
          <p:cNvPr id="40963" name="内容占位符 2"/>
          <p:cNvSpPr txBox="1"/>
          <p:nvPr/>
        </p:nvSpPr>
        <p:spPr>
          <a:xfrm>
            <a:off x="612775" y="1600200"/>
            <a:ext cx="8153400" cy="3121025"/>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defTabSz="0"/>
            <a:r>
              <a:rPr lang="zh-CN" altLang="en-US">
                <a:latin typeface="微软雅黑" panose="020B0503020204020204" pitchFamily="34" charset="-122"/>
                <a:ea typeface="微软雅黑" panose="020B0503020204020204" pitchFamily="34" charset="-122"/>
              </a:rPr>
              <a:t>两条定理</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先验性质</a:t>
            </a:r>
            <a:endParaRPr lang="en-US" altLang="zh-CN">
              <a:latin typeface="微软雅黑" panose="020B0503020204020204" pitchFamily="34" charset="-122"/>
              <a:ea typeface="微软雅黑" panose="020B0503020204020204" pitchFamily="34" charset="-122"/>
            </a:endParaRPr>
          </a:p>
          <a:p>
            <a:pPr marL="640080" lvl="1" indent="-271780" defTabSz="0"/>
            <a:r>
              <a:rPr lang="zh-CN" altLang="zh-CN" sz="2000"/>
              <a:t>如果一个集合是频繁项集，则它的所有</a:t>
            </a:r>
            <a:r>
              <a:rPr lang="zh-CN" altLang="zh-CN" sz="2000">
                <a:solidFill>
                  <a:srgbClr val="C00000"/>
                </a:solidFill>
              </a:rPr>
              <a:t>子集</a:t>
            </a:r>
            <a:r>
              <a:rPr lang="zh-CN" altLang="zh-CN" sz="2000"/>
              <a:t>都是频繁项集。</a:t>
            </a:r>
            <a:endParaRPr lang="en-US" altLang="zh-CN" sz="2400"/>
          </a:p>
          <a:p>
            <a:pPr marL="640080" lvl="1" indent="-271780" defTabSz="0"/>
            <a:r>
              <a:rPr lang="zh-CN" altLang="zh-CN" sz="2000"/>
              <a:t>如果一个集合不是频繁项集，则它的所有</a:t>
            </a:r>
            <a:r>
              <a:rPr lang="zh-CN" altLang="zh-CN" sz="2000">
                <a:solidFill>
                  <a:srgbClr val="C00000"/>
                </a:solidFill>
              </a:rPr>
              <a:t>超集</a:t>
            </a:r>
            <a:r>
              <a:rPr lang="zh-CN" altLang="zh-CN" sz="2000"/>
              <a:t>都不是频繁项集。</a:t>
            </a:r>
            <a:endParaRPr lang="en-US" altLang="zh-CN" sz="2400"/>
          </a:p>
          <a:p>
            <a:pPr marL="640080" lvl="1" indent="-271780" defTabSz="0">
              <a:buNone/>
            </a:pPr>
            <a:endParaRPr lang="en-US" altLang="zh-CN" sz="2000"/>
          </a:p>
        </p:txBody>
      </p:sp>
      <p:sp>
        <p:nvSpPr>
          <p:cNvPr id="40964" name="内容占位符 2"/>
          <p:cNvSpPr txBox="1"/>
          <p:nvPr/>
        </p:nvSpPr>
        <p:spPr>
          <a:xfrm>
            <a:off x="612775" y="3048000"/>
            <a:ext cx="8153400"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a:r>
              <a:rPr lang="zh-CN" altLang="en-US">
                <a:latin typeface="微软雅黑" panose="020B0503020204020204" pitchFamily="34" charset="-122"/>
                <a:ea typeface="微软雅黑" panose="020B0503020204020204" pitchFamily="34" charset="-122"/>
              </a:rPr>
              <a:t>基本步骤</a:t>
            </a:r>
            <a:endParaRPr lang="en-US" altLang="zh-CN">
              <a:latin typeface="微软雅黑" panose="020B0503020204020204" pitchFamily="34" charset="-122"/>
              <a:ea typeface="微软雅黑" panose="020B0503020204020204" pitchFamily="34" charset="-122"/>
            </a:endParaRPr>
          </a:p>
        </p:txBody>
      </p:sp>
      <p:pic>
        <p:nvPicPr>
          <p:cNvPr id="40965" name="图片 2"/>
          <p:cNvPicPr>
            <a:picLocks noChangeAspect="1"/>
          </p:cNvPicPr>
          <p:nvPr/>
        </p:nvPicPr>
        <p:blipFill>
          <a:blip r:embed="rId1"/>
          <a:stretch>
            <a:fillRect/>
          </a:stretch>
        </p:blipFill>
        <p:spPr>
          <a:xfrm>
            <a:off x="838200" y="3657600"/>
            <a:ext cx="7696200" cy="2439988"/>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41986" name="标题 1"/>
          <p:cNvSpPr>
            <a:spLocks noGrp="1"/>
          </p:cNvSpPr>
          <p:nvPr>
            <p:ph type="title"/>
          </p:nvPr>
        </p:nvSpPr>
        <p:spPr>
          <a:ln/>
        </p:spPr>
        <p:txBody>
          <a:bodyPr vert="horz" wrap="square" lIns="91440" tIns="45720" rIns="91440" bIns="45720" anchor="ctr"/>
          <a:p>
            <a:r>
              <a:rPr lang="en-US" altLang="zh-CN">
                <a:latin typeface="Times New Roman" panose="02020603050405020304" pitchFamily="18" charset="0"/>
              </a:rPr>
              <a:t>Apriori</a:t>
            </a:r>
            <a:r>
              <a:rPr lang="zh-CN" altLang="zh-CN">
                <a:latin typeface="Times New Roman" panose="02020603050405020304" pitchFamily="18" charset="0"/>
              </a:rPr>
              <a:t>算法</a:t>
            </a:r>
            <a:r>
              <a:rPr lang="en-US" altLang="zh-CN">
                <a:latin typeface="Times New Roman" panose="02020603050405020304" pitchFamily="18" charset="0"/>
              </a:rPr>
              <a:t>——</a:t>
            </a:r>
            <a:r>
              <a:rPr lang="zh-CN" altLang="en-US">
                <a:latin typeface="Times New Roman" panose="02020603050405020304" pitchFamily="18" charset="0"/>
              </a:rPr>
              <a:t>发现频繁项集</a:t>
            </a:r>
            <a:endParaRPr lang="zh-CN" altLang="en-US"/>
          </a:p>
        </p:txBody>
      </p:sp>
      <p:pic>
        <p:nvPicPr>
          <p:cNvPr id="41987" name="图片 16" descr="Apriori.jpg"/>
          <p:cNvPicPr>
            <a:picLocks noChangeAspect="1"/>
          </p:cNvPicPr>
          <p:nvPr/>
        </p:nvPicPr>
        <p:blipFill>
          <a:blip r:embed="rId1"/>
          <a:stretch>
            <a:fillRect/>
          </a:stretch>
        </p:blipFill>
        <p:spPr>
          <a:xfrm>
            <a:off x="428625" y="1676400"/>
            <a:ext cx="7113588" cy="4876800"/>
          </a:xfrm>
          <a:prstGeom prst="rect">
            <a:avLst/>
          </a:prstGeom>
          <a:noFill/>
          <a:ln w="9525">
            <a:noFill/>
          </a:ln>
        </p:spPr>
      </p:pic>
      <p:graphicFrame>
        <p:nvGraphicFramePr>
          <p:cNvPr id="41988" name="对象 17"/>
          <p:cNvGraphicFramePr>
            <a:graphicFrameLocks noChangeAspect="1"/>
          </p:cNvGraphicFramePr>
          <p:nvPr/>
        </p:nvGraphicFramePr>
        <p:xfrm>
          <a:off x="7162800" y="2179638"/>
          <a:ext cx="393700" cy="506412"/>
        </p:xfrm>
        <a:graphic>
          <a:graphicData uri="http://schemas.openxmlformats.org/presentationml/2006/ole">
            <mc:AlternateContent xmlns:mc="http://schemas.openxmlformats.org/markup-compatibility/2006">
              <mc:Choice xmlns:v="urn:schemas-microsoft-com:vml" Requires="v">
                <p:oleObj spid="_x0000_s3090" name="" r:id="rId2" imgW="177800" imgH="228600" progId="Equation.3">
                  <p:embed/>
                </p:oleObj>
              </mc:Choice>
              <mc:Fallback>
                <p:oleObj name="" r:id="rId2" imgW="177800" imgH="228600" progId="Equation.3">
                  <p:embed/>
                  <p:pic>
                    <p:nvPicPr>
                      <p:cNvPr id="0" name="图片 3089"/>
                      <p:cNvPicPr/>
                      <p:nvPr/>
                    </p:nvPicPr>
                    <p:blipFill>
                      <a:blip r:embed="rId3"/>
                      <a:stretch>
                        <a:fillRect/>
                      </a:stretch>
                    </p:blipFill>
                    <p:spPr>
                      <a:xfrm>
                        <a:off x="7162800" y="2179638"/>
                        <a:ext cx="393700" cy="506412"/>
                      </a:xfrm>
                      <a:prstGeom prst="rect">
                        <a:avLst/>
                      </a:prstGeom>
                      <a:noFill/>
                      <a:ln w="38100">
                        <a:noFill/>
                        <a:miter/>
                      </a:ln>
                    </p:spPr>
                  </p:pic>
                </p:oleObj>
              </mc:Fallback>
            </mc:AlternateContent>
          </a:graphicData>
        </a:graphic>
      </p:graphicFrame>
      <p:sp>
        <p:nvSpPr>
          <p:cNvPr id="41989" name="TextBox 11"/>
          <p:cNvSpPr txBox="1"/>
          <p:nvPr/>
        </p:nvSpPr>
        <p:spPr>
          <a:xfrm>
            <a:off x="7448550" y="2212975"/>
            <a:ext cx="2714625" cy="400050"/>
          </a:xfrm>
          <a:prstGeom prst="rect">
            <a:avLst/>
          </a:prstGeom>
          <a:noFill/>
          <a:ln w="9525">
            <a:noFill/>
          </a:ln>
        </p:spPr>
        <p:txBody>
          <a:bodyPr>
            <a:spAutoFit/>
          </a:bodyPr>
          <a:p>
            <a:r>
              <a:rPr lang="en-US" altLang="zh-CN" sz="2000">
                <a:latin typeface="Times New Roman" panose="02020603050405020304" pitchFamily="18" charset="0"/>
              </a:rPr>
              <a:t>:</a:t>
            </a:r>
            <a:r>
              <a:rPr lang="zh-CN" altLang="en-US">
                <a:latin typeface="Times New Roman" panose="02020603050405020304" pitchFamily="18" charset="0"/>
              </a:rPr>
              <a:t>候选</a:t>
            </a:r>
            <a:r>
              <a:rPr lang="en-US" altLang="zh-CN">
                <a:latin typeface="Times New Roman" panose="02020603050405020304" pitchFamily="18" charset="0"/>
              </a:rPr>
              <a:t>k-</a:t>
            </a:r>
            <a:r>
              <a:rPr lang="zh-CN" altLang="en-US">
                <a:latin typeface="Times New Roman" panose="02020603050405020304" pitchFamily="18" charset="0"/>
              </a:rPr>
              <a:t>项集</a:t>
            </a:r>
            <a:endParaRPr lang="zh-CN" altLang="en-US">
              <a:latin typeface="Times New Roman" panose="02020603050405020304" pitchFamily="18" charset="0"/>
            </a:endParaRPr>
          </a:p>
        </p:txBody>
      </p:sp>
      <p:graphicFrame>
        <p:nvGraphicFramePr>
          <p:cNvPr id="41990" name="对象 19"/>
          <p:cNvGraphicFramePr>
            <a:graphicFrameLocks noChangeAspect="1"/>
          </p:cNvGraphicFramePr>
          <p:nvPr/>
        </p:nvGraphicFramePr>
        <p:xfrm>
          <a:off x="7162800" y="2614613"/>
          <a:ext cx="393700" cy="506412"/>
        </p:xfrm>
        <a:graphic>
          <a:graphicData uri="http://schemas.openxmlformats.org/presentationml/2006/ole">
            <mc:AlternateContent xmlns:mc="http://schemas.openxmlformats.org/markup-compatibility/2006">
              <mc:Choice xmlns:v="urn:schemas-microsoft-com:vml" Requires="v">
                <p:oleObj spid="_x0000_s3091" name="" r:id="rId4" imgW="177800" imgH="228600" progId="Equation.3">
                  <p:embed/>
                </p:oleObj>
              </mc:Choice>
              <mc:Fallback>
                <p:oleObj name="" r:id="rId4" imgW="177800" imgH="228600" progId="Equation.3">
                  <p:embed/>
                  <p:pic>
                    <p:nvPicPr>
                      <p:cNvPr id="0" name="图片 3090"/>
                      <p:cNvPicPr/>
                      <p:nvPr/>
                    </p:nvPicPr>
                    <p:blipFill>
                      <a:blip r:embed="rId5"/>
                      <a:stretch>
                        <a:fillRect/>
                      </a:stretch>
                    </p:blipFill>
                    <p:spPr>
                      <a:xfrm>
                        <a:off x="7162800" y="2614613"/>
                        <a:ext cx="393700" cy="506412"/>
                      </a:xfrm>
                      <a:prstGeom prst="rect">
                        <a:avLst/>
                      </a:prstGeom>
                      <a:noFill/>
                      <a:ln w="38100">
                        <a:noFill/>
                        <a:miter/>
                      </a:ln>
                    </p:spPr>
                  </p:pic>
                </p:oleObj>
              </mc:Fallback>
            </mc:AlternateContent>
          </a:graphicData>
        </a:graphic>
      </p:graphicFrame>
      <p:sp>
        <p:nvSpPr>
          <p:cNvPr id="41991" name="TextBox 13"/>
          <p:cNvSpPr txBox="1"/>
          <p:nvPr/>
        </p:nvSpPr>
        <p:spPr>
          <a:xfrm>
            <a:off x="7448550" y="2647950"/>
            <a:ext cx="2714625" cy="400050"/>
          </a:xfrm>
          <a:prstGeom prst="rect">
            <a:avLst/>
          </a:prstGeom>
          <a:noFill/>
          <a:ln w="9525">
            <a:noFill/>
          </a:ln>
        </p:spPr>
        <p:txBody>
          <a:bodyPr>
            <a:spAutoFit/>
          </a:bodyPr>
          <a:p>
            <a:r>
              <a:rPr lang="en-US" altLang="zh-CN" sz="2000">
                <a:latin typeface="Times New Roman" panose="02020603050405020304" pitchFamily="18" charset="0"/>
              </a:rPr>
              <a:t>:</a:t>
            </a:r>
            <a:r>
              <a:rPr lang="zh-CN" altLang="en-US">
                <a:latin typeface="Times New Roman" panose="02020603050405020304" pitchFamily="18" charset="0"/>
              </a:rPr>
              <a:t>频繁</a:t>
            </a:r>
            <a:r>
              <a:rPr lang="en-US" altLang="zh-CN">
                <a:latin typeface="Times New Roman" panose="02020603050405020304" pitchFamily="18" charset="0"/>
              </a:rPr>
              <a:t>k-</a:t>
            </a:r>
            <a:r>
              <a:rPr lang="zh-CN" altLang="en-US">
                <a:latin typeface="Times New Roman" panose="02020603050405020304" pitchFamily="18" charset="0"/>
              </a:rPr>
              <a:t>项集</a:t>
            </a:r>
            <a:endParaRPr lang="zh-CN" altLang="en-US">
              <a:latin typeface="Times New Roman" panose="02020603050405020304" pitchFamily="18" charset="0"/>
            </a:endParaRPr>
          </a:p>
        </p:txBody>
      </p:sp>
      <p:graphicFrame>
        <p:nvGraphicFramePr>
          <p:cNvPr id="41992" name="对象 21"/>
          <p:cNvGraphicFramePr>
            <a:graphicFrameLocks noChangeAspect="1"/>
          </p:cNvGraphicFramePr>
          <p:nvPr/>
        </p:nvGraphicFramePr>
        <p:xfrm>
          <a:off x="7177088" y="1757363"/>
          <a:ext cx="365125" cy="365125"/>
        </p:xfrm>
        <a:graphic>
          <a:graphicData uri="http://schemas.openxmlformats.org/presentationml/2006/ole">
            <mc:AlternateContent xmlns:mc="http://schemas.openxmlformats.org/markup-compatibility/2006">
              <mc:Choice xmlns:v="urn:schemas-microsoft-com:vml" Requires="v">
                <p:oleObj spid="_x0000_s3092" name="" r:id="rId6" imgW="165100" imgH="165100" progId="Equation.3">
                  <p:embed/>
                </p:oleObj>
              </mc:Choice>
              <mc:Fallback>
                <p:oleObj name="" r:id="rId6" imgW="165100" imgH="165100" progId="Equation.3">
                  <p:embed/>
                  <p:pic>
                    <p:nvPicPr>
                      <p:cNvPr id="0" name="图片 3091"/>
                      <p:cNvPicPr/>
                      <p:nvPr/>
                    </p:nvPicPr>
                    <p:blipFill>
                      <a:blip r:embed="rId7"/>
                      <a:stretch>
                        <a:fillRect/>
                      </a:stretch>
                    </p:blipFill>
                    <p:spPr>
                      <a:xfrm>
                        <a:off x="7177088" y="1757363"/>
                        <a:ext cx="365125" cy="365125"/>
                      </a:xfrm>
                      <a:prstGeom prst="rect">
                        <a:avLst/>
                      </a:prstGeom>
                      <a:noFill/>
                      <a:ln w="38100">
                        <a:noFill/>
                        <a:miter/>
                      </a:ln>
                    </p:spPr>
                  </p:pic>
                </p:oleObj>
              </mc:Fallback>
            </mc:AlternateContent>
          </a:graphicData>
        </a:graphic>
      </p:graphicFrame>
      <p:sp>
        <p:nvSpPr>
          <p:cNvPr id="41993" name="TextBox 15"/>
          <p:cNvSpPr txBox="1"/>
          <p:nvPr/>
        </p:nvSpPr>
        <p:spPr>
          <a:xfrm>
            <a:off x="7448550" y="1787525"/>
            <a:ext cx="2714625" cy="400050"/>
          </a:xfrm>
          <a:prstGeom prst="rect">
            <a:avLst/>
          </a:prstGeom>
          <a:noFill/>
          <a:ln w="9525">
            <a:noFill/>
          </a:ln>
        </p:spPr>
        <p:txBody>
          <a:bodyPr>
            <a:spAutoFit/>
          </a:bodyPr>
          <a:p>
            <a:r>
              <a:rPr lang="en-US" altLang="zh-CN" sz="2000">
                <a:latin typeface="Times New Roman" panose="02020603050405020304" pitchFamily="18" charset="0"/>
              </a:rPr>
              <a:t>:</a:t>
            </a:r>
            <a:r>
              <a:rPr lang="zh-CN" altLang="en-US" sz="2000">
                <a:latin typeface="Times New Roman" panose="02020603050405020304" pitchFamily="18" charset="0"/>
              </a:rPr>
              <a:t>数据集</a:t>
            </a:r>
            <a:endParaRPr lang="zh-CN" altLang="en-US">
              <a:latin typeface="Times New Roman" panose="02020603050405020304" pitchFamily="18" charset="0"/>
            </a:endParaRPr>
          </a:p>
        </p:txBody>
      </p:sp>
      <p:sp>
        <p:nvSpPr>
          <p:cNvPr id="41994" name="TextBox 10"/>
          <p:cNvSpPr txBox="1"/>
          <p:nvPr/>
        </p:nvSpPr>
        <p:spPr>
          <a:xfrm>
            <a:off x="396875" y="4876800"/>
            <a:ext cx="2714625" cy="369888"/>
          </a:xfrm>
          <a:prstGeom prst="rect">
            <a:avLst/>
          </a:prstGeom>
          <a:noFill/>
          <a:ln w="9525">
            <a:noFill/>
          </a:ln>
        </p:spPr>
        <p:txBody>
          <a:bodyPr>
            <a:spAutoFit/>
          </a:bodyPr>
          <a:p>
            <a:r>
              <a:rPr lang="en-US" altLang="zh-CN">
                <a:solidFill>
                  <a:srgbClr val="FF0000"/>
                </a:solidFill>
                <a:latin typeface="Times New Roman" panose="02020603050405020304" pitchFamily="18" charset="0"/>
              </a:rPr>
              <a:t>minsupport=2</a:t>
            </a:r>
            <a:endParaRPr lang="zh-CN" altLang="en-US" sz="1600">
              <a:solidFill>
                <a:srgbClr val="FF0000"/>
              </a:solidFill>
              <a:latin typeface="Times New Roman" panose="02020603050405020304" pitchFamily="18" charset="0"/>
            </a:endParaRPr>
          </a:p>
        </p:txBody>
      </p:sp>
      <p:sp>
        <p:nvSpPr>
          <p:cNvPr id="41995" name="Rectangle 15"/>
          <p:cNvSpPr/>
          <p:nvPr/>
        </p:nvSpPr>
        <p:spPr>
          <a:xfrm>
            <a:off x="2635250" y="1619250"/>
            <a:ext cx="2335213" cy="276225"/>
          </a:xfrm>
          <a:prstGeom prst="rect">
            <a:avLst/>
          </a:prstGeom>
          <a:noFill/>
          <a:ln w="9525">
            <a:noFill/>
          </a:ln>
        </p:spPr>
        <p:txBody>
          <a:bodyPr anchor="ctr">
            <a:spAutoFit/>
          </a:bodyPr>
          <a:p>
            <a:r>
              <a:rPr lang="zh-CN" altLang="zh-CN" sz="1200" b="1">
                <a:latin typeface="Arial" panose="020B0604020202020204" pitchFamily="34" charset="0"/>
              </a:rPr>
              <a:t>这里采用绝对支持度计数的方法</a:t>
            </a:r>
            <a:endParaRPr lang="zh-CN" altLang="zh-CN" b="1">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44034" name="标题 1"/>
          <p:cNvSpPr>
            <a:spLocks noGrp="1"/>
          </p:cNvSpPr>
          <p:nvPr>
            <p:ph type="title"/>
          </p:nvPr>
        </p:nvSpPr>
        <p:spPr>
          <a:ln/>
        </p:spPr>
        <p:txBody>
          <a:bodyPr vert="horz" wrap="square" lIns="91440" tIns="45720" rIns="91440" bIns="45720" anchor="ctr"/>
          <a:p>
            <a:r>
              <a:rPr lang="en-US" altLang="zh-CN">
                <a:latin typeface="Times New Roman" panose="02020603050405020304" pitchFamily="18" charset="0"/>
              </a:rPr>
              <a:t>Apriori</a:t>
            </a:r>
            <a:r>
              <a:rPr lang="zh-CN" altLang="zh-CN">
                <a:latin typeface="Times New Roman" panose="02020603050405020304" pitchFamily="18" charset="0"/>
              </a:rPr>
              <a:t>算法</a:t>
            </a:r>
            <a:r>
              <a:rPr lang="en-US" altLang="zh-CN">
                <a:latin typeface="Times New Roman" panose="02020603050405020304" pitchFamily="18" charset="0"/>
              </a:rPr>
              <a:t>——</a:t>
            </a:r>
            <a:r>
              <a:rPr lang="zh-CN" altLang="en-US">
                <a:latin typeface="Times New Roman" panose="02020603050405020304" pitchFamily="18" charset="0"/>
              </a:rPr>
              <a:t>生成关联规则</a:t>
            </a:r>
            <a:endParaRPr lang="zh-CN" altLang="en-US"/>
          </a:p>
        </p:txBody>
      </p:sp>
      <p:pic>
        <p:nvPicPr>
          <p:cNvPr id="44035" name="图片 1"/>
          <p:cNvPicPr>
            <a:picLocks noChangeAspect="1"/>
          </p:cNvPicPr>
          <p:nvPr/>
        </p:nvPicPr>
        <p:blipFill>
          <a:blip r:embed="rId1"/>
          <a:stretch>
            <a:fillRect/>
          </a:stretch>
        </p:blipFill>
        <p:spPr>
          <a:xfrm>
            <a:off x="436563" y="1752600"/>
            <a:ext cx="8358187" cy="1347788"/>
          </a:xfrm>
          <a:prstGeom prst="rect">
            <a:avLst/>
          </a:prstGeom>
          <a:noFill/>
          <a:ln w="9525">
            <a:noFill/>
          </a:ln>
        </p:spPr>
      </p:pic>
      <p:graphicFrame>
        <p:nvGraphicFramePr>
          <p:cNvPr id="44036" name="Object 31"/>
          <p:cNvGraphicFramePr>
            <a:graphicFrameLocks noChangeAspect="1"/>
          </p:cNvGraphicFramePr>
          <p:nvPr/>
        </p:nvGraphicFramePr>
        <p:xfrm>
          <a:off x="1981200" y="3268663"/>
          <a:ext cx="349250" cy="296862"/>
        </p:xfrm>
        <a:graphic>
          <a:graphicData uri="http://schemas.openxmlformats.org/presentationml/2006/ole">
            <mc:AlternateContent xmlns:mc="http://schemas.openxmlformats.org/markup-compatibility/2006">
              <mc:Choice xmlns:v="urn:schemas-microsoft-com:vml" Requires="v">
                <p:oleObj spid="_x0000_s3099" name="" r:id="rId2" imgW="279400" imgH="241300" progId="Equation.3">
                  <p:embed/>
                </p:oleObj>
              </mc:Choice>
              <mc:Fallback>
                <p:oleObj name="" r:id="rId2" imgW="279400" imgH="241300" progId="Equation.3">
                  <p:embed/>
                  <p:pic>
                    <p:nvPicPr>
                      <p:cNvPr id="0" name="图片 3098"/>
                      <p:cNvPicPr/>
                      <p:nvPr/>
                    </p:nvPicPr>
                    <p:blipFill>
                      <a:blip r:embed="rId3"/>
                      <a:stretch>
                        <a:fillRect/>
                      </a:stretch>
                    </p:blipFill>
                    <p:spPr>
                      <a:xfrm>
                        <a:off x="1981200" y="3268663"/>
                        <a:ext cx="349250" cy="296862"/>
                      </a:xfrm>
                      <a:prstGeom prst="rect">
                        <a:avLst/>
                      </a:prstGeom>
                      <a:noFill/>
                      <a:ln w="38100">
                        <a:noFill/>
                        <a:miter/>
                      </a:ln>
                    </p:spPr>
                  </p:pic>
                </p:oleObj>
              </mc:Fallback>
            </mc:AlternateContent>
          </a:graphicData>
        </a:graphic>
      </p:graphicFrame>
      <p:graphicFrame>
        <p:nvGraphicFramePr>
          <p:cNvPr id="44037" name="表格 44036"/>
          <p:cNvGraphicFramePr/>
          <p:nvPr/>
        </p:nvGraphicFramePr>
        <p:xfrm>
          <a:off x="2514600" y="3200400"/>
          <a:ext cx="3838575" cy="3432175"/>
        </p:xfrm>
        <a:graphic>
          <a:graphicData uri="http://schemas.openxmlformats.org/drawingml/2006/table">
            <a:tbl>
              <a:tblPr/>
              <a:tblGrid>
                <a:gridCol w="1177925"/>
                <a:gridCol w="1130300"/>
                <a:gridCol w="939800"/>
                <a:gridCol w="590550"/>
              </a:tblGrid>
              <a:tr h="5461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None/>
                      </a:pPr>
                      <a:r>
                        <a:rPr lang="zh-CN" altLang="en-US" sz="1100" b="1">
                          <a:solidFill>
                            <a:srgbClr val="FFFFFF"/>
                          </a:solidFill>
                          <a:latin typeface="Times New Roman" panose="02020603050405020304" pitchFamily="18" charset="0"/>
                        </a:rPr>
                        <a:t>频繁项</a:t>
                      </a:r>
                      <a:endParaRPr lang="zh-CN" altLang="en-US" sz="1100" b="1">
                        <a:solidFill>
                          <a:srgbClr val="FFFFFF"/>
                        </a:solidFill>
                        <a:latin typeface="Times New Roman" panose="02020603050405020304" pitchFamily="18"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None/>
                      </a:pPr>
                      <a:r>
                        <a:rPr lang="zh-CN" altLang="en-US" sz="1100" b="1">
                          <a:solidFill>
                            <a:srgbClr val="FFFFFF"/>
                          </a:solidFill>
                          <a:latin typeface="Times New Roman" panose="02020603050405020304" pitchFamily="18" charset="0"/>
                        </a:rPr>
                        <a:t>非空子集</a:t>
                      </a:r>
                      <a:endParaRPr lang="zh-CN" altLang="en-US" sz="1100" b="1">
                        <a:solidFill>
                          <a:srgbClr val="FFFFFF"/>
                        </a:solidFill>
                        <a:latin typeface="Times New Roman" panose="02020603050405020304" pitchFamily="18"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zh-CN" altLang="en-US" sz="1100" b="1">
                          <a:solidFill>
                            <a:srgbClr val="FFFFFF"/>
                          </a:solidFill>
                          <a:latin typeface="Times New Roman" panose="02020603050405020304" pitchFamily="18" charset="0"/>
                        </a:rPr>
                        <a:t>规则</a:t>
                      </a:r>
                      <a:endParaRPr lang="zh-CN" altLang="en-US" sz="1100" b="1">
                        <a:solidFill>
                          <a:srgbClr val="FFFFFF"/>
                        </a:solidFill>
                        <a:latin typeface="Times New Roman" panose="02020603050405020304" pitchFamily="18"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zh-CN" altLang="en-US" sz="1100" b="1">
                          <a:solidFill>
                            <a:srgbClr val="FFFFFF"/>
                          </a:solidFill>
                          <a:latin typeface="Times New Roman" panose="02020603050405020304" pitchFamily="18" charset="0"/>
                        </a:rPr>
                        <a:t>置信度</a:t>
                      </a:r>
                      <a:endParaRPr lang="zh-CN" altLang="en-US" sz="1100" b="1">
                        <a:solidFill>
                          <a:srgbClr val="FFFFFF"/>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accent1"/>
                    </a:solidFill>
                  </a:tcPr>
                </a:tc>
              </a:tr>
              <a:tr h="239713">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4/6</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r>
              <a:tr h="241300">
                <a:tc vMerge="1">
                  <a:tcPr>
                    <a:lnL w="12700" cap="flat" cmpd="sng">
                      <a:solidFill>
                        <a:schemeClr val="accent1"/>
                      </a:solidFill>
                      <a:prstDash val="solid"/>
                      <a:headEnd type="none" w="med" len="med"/>
                      <a:tailEnd type="none" w="med" len="med"/>
                    </a:lnL>
                    <a:lnB w="12700" cap="flat" cmpd="sng">
                      <a:solidFill>
                        <a:schemeClr val="accent1"/>
                      </a:solidFill>
                      <a:prstDash val="solid"/>
                      <a:headEnd type="none" w="med" len="med"/>
                      <a:tailEnd type="none" w="med" len="med"/>
                    </a:lnB>
                  </a:tcPr>
                </a:tc>
                <a:tc vMerge="1">
                  <a:tcPr>
                    <a:lnB w="12700" cap="flat" cmpd="sng">
                      <a:solidFill>
                        <a:schemeClr val="accent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4/7</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r>
              <a:tr h="239712">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None/>
                      </a:pPr>
                      <a:r>
                        <a:rPr lang="en-US" altLang="zh-CN" sz="1100">
                          <a:solidFill>
                            <a:srgbClr val="000000"/>
                          </a:solidFill>
                          <a:latin typeface="Times New Roman" panose="02020603050405020304" pitchFamily="18" charset="0"/>
                        </a:rPr>
                        <a:t>4/6</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r>
              <a:tr h="241300">
                <a:tc vMerge="1">
                  <a:tcPr>
                    <a:lnL w="12700" cap="flat" cmpd="sng">
                      <a:solidFill>
                        <a:schemeClr val="accent1"/>
                      </a:solidFill>
                      <a:prstDash val="solid"/>
                      <a:headEnd type="none" w="med" len="med"/>
                      <a:tailEnd type="none" w="med" len="med"/>
                    </a:lnL>
                    <a:lnB w="12700" cap="flat" cmpd="sng">
                      <a:solidFill>
                        <a:schemeClr val="accent1"/>
                      </a:solidFill>
                      <a:prstDash val="solid"/>
                      <a:headEnd type="none" w="med" len="med"/>
                      <a:tailEnd type="none" w="med" len="med"/>
                    </a:lnB>
                  </a:tcPr>
                </a:tc>
                <a:tc vMerge="1">
                  <a:tcPr>
                    <a:lnB w="12700" cap="flat" cmpd="sng">
                      <a:solidFill>
                        <a:schemeClr val="accent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None/>
                      </a:pPr>
                      <a:r>
                        <a:rPr lang="en-US" altLang="zh-CN" sz="1100">
                          <a:solidFill>
                            <a:srgbClr val="000000"/>
                          </a:solidFill>
                          <a:latin typeface="Times New Roman" panose="02020603050405020304" pitchFamily="18" charset="0"/>
                        </a:rPr>
                        <a:t>4/6</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r>
              <a:tr h="239713">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2/6</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r>
              <a:tr h="241300">
                <a:tc vMerge="1">
                  <a:tcPr>
                    <a:lnL w="12700" cap="flat" cmpd="sng">
                      <a:solidFill>
                        <a:schemeClr val="accent1"/>
                      </a:solidFill>
                      <a:prstDash val="solid"/>
                      <a:headEnd type="none" w="med" len="med"/>
                      <a:tailEnd type="none" w="med" len="med"/>
                    </a:lnL>
                    <a:lnB w="12700" cap="flat" cmpd="sng">
                      <a:solidFill>
                        <a:schemeClr val="accent1"/>
                      </a:solidFill>
                      <a:prstDash val="solid"/>
                      <a:headEnd type="none" w="med" len="med"/>
                      <a:tailEnd type="none" w="med" len="med"/>
                    </a:lnB>
                  </a:tcPr>
                </a:tc>
                <a:tc vMerge="1">
                  <a:tcPr>
                    <a:lnB w="12700" cap="flat" cmpd="sng">
                      <a:solidFill>
                        <a:schemeClr val="accent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2/2</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r>
              <a:tr h="239712">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4/7</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r>
              <a:tr h="241300">
                <a:tc vMerge="1">
                  <a:tcPr>
                    <a:lnL w="12700" cap="flat" cmpd="sng">
                      <a:solidFill>
                        <a:schemeClr val="accent1"/>
                      </a:solidFill>
                      <a:prstDash val="solid"/>
                      <a:headEnd type="none" w="med" len="med"/>
                      <a:tailEnd type="none" w="med" len="med"/>
                    </a:lnL>
                    <a:lnB w="12700" cap="flat" cmpd="sng">
                      <a:solidFill>
                        <a:schemeClr val="accent1"/>
                      </a:solidFill>
                      <a:prstDash val="solid"/>
                      <a:headEnd type="none" w="med" len="med"/>
                      <a:tailEnd type="none" w="med" len="med"/>
                    </a:lnB>
                  </a:tcPr>
                </a:tc>
                <a:tc vMerge="1">
                  <a:tcPr>
                    <a:lnB w="12700" cap="flat" cmpd="sng">
                      <a:solidFill>
                        <a:schemeClr val="accent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None/>
                      </a:pPr>
                      <a:r>
                        <a:rPr lang="en-US" altLang="zh-CN" sz="1100">
                          <a:solidFill>
                            <a:srgbClr val="000000"/>
                          </a:solidFill>
                          <a:latin typeface="Times New Roman" panose="02020603050405020304" pitchFamily="18" charset="0"/>
                        </a:rPr>
                        <a:t>4/6</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r>
              <a:tr h="239713">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2/7</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r>
              <a:tr h="241300">
                <a:tc vMerge="1">
                  <a:tcPr>
                    <a:lnL w="12700" cap="flat" cmpd="sng">
                      <a:solidFill>
                        <a:schemeClr val="accent1"/>
                      </a:solidFill>
                      <a:prstDash val="solid"/>
                      <a:headEnd type="none" w="med" len="med"/>
                      <a:tailEnd type="none" w="med" len="med"/>
                    </a:lnL>
                    <a:lnB w="12700" cap="flat" cmpd="sng">
                      <a:solidFill>
                        <a:schemeClr val="accent1"/>
                      </a:solidFill>
                      <a:prstDash val="solid"/>
                      <a:headEnd type="none" w="med" len="med"/>
                      <a:tailEnd type="none" w="med" len="med"/>
                    </a:lnB>
                  </a:tcPr>
                </a:tc>
                <a:tc vMerge="1">
                  <a:tcPr>
                    <a:lnB w="12700" cap="flat" cmpd="sng">
                      <a:solidFill>
                        <a:schemeClr val="accent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2/2</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r>
              <a:tr h="239712">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w="12700" cap="flat" cmpd="sng">
                      <a:solidFill>
                        <a:schemeClr val="accent1"/>
                      </a:solidFill>
                      <a:prstDash val="solid"/>
                      <a:headEnd type="none" w="med" len="med"/>
                      <a:tailEnd type="none" w="med" len="med"/>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2/7</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rgbClr val="EFF3F7"/>
                    </a:solidFill>
                  </a:tcPr>
                </a:tc>
              </a:tr>
              <a:tr h="241300">
                <a:tc vMerge="1">
                  <a:tcPr>
                    <a:lnL w="12700" cap="flat" cmpd="sng">
                      <a:solidFill>
                        <a:schemeClr val="accent1"/>
                      </a:solidFill>
                      <a:prstDash val="solid"/>
                      <a:headEnd type="none" w="med" len="med"/>
                      <a:tailEnd type="none" w="med" len="med"/>
                    </a:lnL>
                    <a:lnB w="12700" cap="flat" cmpd="sng">
                      <a:solidFill>
                        <a:schemeClr val="accent1"/>
                      </a:solidFill>
                      <a:prstDash val="solid"/>
                      <a:headEnd type="none" w="med" len="med"/>
                      <a:tailEnd type="none" w="med" len="med"/>
                    </a:lnB>
                  </a:tcPr>
                </a:tc>
                <a:tc vMerge="1">
                  <a:tcPr>
                    <a:lnB w="12700" cap="flat" cmpd="sng">
                      <a:solidFill>
                        <a:schemeClr val="accent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endParaRPr lang="zh-CN" altLang="en-US" sz="1100">
                        <a:solidFill>
                          <a:srgbClr val="000000"/>
                        </a:solidFill>
                        <a:latin typeface="Arial" panose="020B0604020202020204" pitchFamily="34" charset="0"/>
                      </a:endParaRPr>
                    </a:p>
                  </a:txBody>
                  <a:tcPr marL="72863" marR="72863" marT="36423" marB="36423" anchor="ctr">
                    <a:lnL>
                      <a:noFill/>
                    </a:lnL>
                    <a:lnR>
                      <a:noFill/>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a:buFont typeface="Arial" panose="020B0604020202020204" pitchFamily="34" charset="0"/>
                        <a:buNone/>
                      </a:pPr>
                      <a:r>
                        <a:rPr lang="en-US" altLang="zh-CN" sz="1100">
                          <a:solidFill>
                            <a:srgbClr val="000000"/>
                          </a:solidFill>
                          <a:latin typeface="Times New Roman" panose="02020603050405020304" pitchFamily="18" charset="0"/>
                        </a:rPr>
                        <a:t>2/2</a:t>
                      </a:r>
                      <a:endParaRPr lang="zh-CN" altLang="en-US" sz="1100">
                        <a:solidFill>
                          <a:srgbClr val="000000"/>
                        </a:solidFill>
                        <a:latin typeface="Times New Roman" panose="02020603050405020304" pitchFamily="18" charset="0"/>
                      </a:endParaRPr>
                    </a:p>
                  </a:txBody>
                  <a:tcPr marL="72863" marR="72863" marT="36423" marB="36423" anchor="ctr">
                    <a:lnL>
                      <a:noFill/>
                    </a:lnL>
                    <a:lnR w="12700" cap="flat" cmpd="sng">
                      <a:solidFill>
                        <a:schemeClr val="accent1"/>
                      </a:solidFill>
                      <a:prstDash val="solid"/>
                      <a:headEnd type="none" w="med" len="med"/>
                      <a:tailEnd type="none" w="med" len="med"/>
                    </a:lnR>
                    <a:lnT w="12700" cap="flat" cmpd="sng">
                      <a:solidFill>
                        <a:schemeClr val="accent1"/>
                      </a:solidFill>
                      <a:prstDash val="solid"/>
                      <a:headEnd type="none" w="med" len="med"/>
                      <a:tailEnd type="none" w="med" len="med"/>
                    </a:lnT>
                    <a:lnB w="12700" cap="flat" cmpd="sng">
                      <a:solidFill>
                        <a:schemeClr val="accent1"/>
                      </a:solidFill>
                      <a:prstDash val="solid"/>
                      <a:headEnd type="none" w="med" len="med"/>
                      <a:tailEnd type="none" w="med" len="med"/>
                    </a:lnB>
                    <a:lnTlToBr>
                      <a:noFill/>
                    </a:lnTlToBr>
                    <a:lnBlToTr>
                      <a:noFill/>
                    </a:lnBlToTr>
                    <a:solidFill>
                      <a:schemeClr val="bg1"/>
                    </a:solidFill>
                  </a:tcPr>
                </a:tc>
              </a:tr>
            </a:tbl>
          </a:graphicData>
        </a:graphic>
      </p:graphicFrame>
      <p:graphicFrame>
        <p:nvGraphicFramePr>
          <p:cNvPr id="44094" name="Object 1"/>
          <p:cNvGraphicFramePr>
            <a:graphicFrameLocks noChangeAspect="1"/>
          </p:cNvGraphicFramePr>
          <p:nvPr/>
        </p:nvGraphicFramePr>
        <p:xfrm>
          <a:off x="2771775" y="3810000"/>
          <a:ext cx="595313" cy="314325"/>
        </p:xfrm>
        <a:graphic>
          <a:graphicData uri="http://schemas.openxmlformats.org/presentationml/2006/ole">
            <mc:AlternateContent xmlns:mc="http://schemas.openxmlformats.org/markup-compatibility/2006">
              <mc:Choice xmlns:v="urn:schemas-microsoft-com:vml" Requires="v">
                <p:oleObj spid="_x0000_s3108" name="" r:id="rId4" imgW="457200" imgH="241300" progId="Equation.3">
                  <p:embed/>
                </p:oleObj>
              </mc:Choice>
              <mc:Fallback>
                <p:oleObj name="" r:id="rId4" imgW="457200" imgH="241300" progId="Equation.3">
                  <p:embed/>
                  <p:pic>
                    <p:nvPicPr>
                      <p:cNvPr id="0" name="图片 3107"/>
                      <p:cNvPicPr/>
                      <p:nvPr/>
                    </p:nvPicPr>
                    <p:blipFill>
                      <a:blip r:embed="rId5"/>
                      <a:stretch>
                        <a:fillRect/>
                      </a:stretch>
                    </p:blipFill>
                    <p:spPr>
                      <a:xfrm>
                        <a:off x="2771775" y="3810000"/>
                        <a:ext cx="595313" cy="314325"/>
                      </a:xfrm>
                      <a:prstGeom prst="rect">
                        <a:avLst/>
                      </a:prstGeom>
                      <a:noFill/>
                      <a:ln w="38100">
                        <a:noFill/>
                        <a:miter/>
                      </a:ln>
                    </p:spPr>
                  </p:pic>
                </p:oleObj>
              </mc:Fallback>
            </mc:AlternateContent>
          </a:graphicData>
        </a:graphic>
      </p:graphicFrame>
      <p:graphicFrame>
        <p:nvGraphicFramePr>
          <p:cNvPr id="44095" name="Object 7"/>
          <p:cNvGraphicFramePr>
            <a:graphicFrameLocks noChangeAspect="1"/>
          </p:cNvGraphicFramePr>
          <p:nvPr/>
        </p:nvGraphicFramePr>
        <p:xfrm>
          <a:off x="2784475" y="4267200"/>
          <a:ext cx="577850" cy="314325"/>
        </p:xfrm>
        <a:graphic>
          <a:graphicData uri="http://schemas.openxmlformats.org/presentationml/2006/ole">
            <mc:AlternateContent xmlns:mc="http://schemas.openxmlformats.org/markup-compatibility/2006">
              <mc:Choice xmlns:v="urn:schemas-microsoft-com:vml" Requires="v">
                <p:oleObj spid="_x0000_s3109" name="" r:id="rId6" imgW="444500" imgH="241300" progId="Equation.3">
                  <p:embed/>
                </p:oleObj>
              </mc:Choice>
              <mc:Fallback>
                <p:oleObj name="" r:id="rId6" imgW="444500" imgH="241300" progId="Equation.3">
                  <p:embed/>
                  <p:pic>
                    <p:nvPicPr>
                      <p:cNvPr id="0" name="图片 3108"/>
                      <p:cNvPicPr/>
                      <p:nvPr/>
                    </p:nvPicPr>
                    <p:blipFill>
                      <a:blip r:embed="rId7"/>
                      <a:stretch>
                        <a:fillRect/>
                      </a:stretch>
                    </p:blipFill>
                    <p:spPr>
                      <a:xfrm>
                        <a:off x="2784475" y="4267200"/>
                        <a:ext cx="577850" cy="314325"/>
                      </a:xfrm>
                      <a:prstGeom prst="rect">
                        <a:avLst/>
                      </a:prstGeom>
                      <a:noFill/>
                      <a:ln w="38100">
                        <a:noFill/>
                        <a:miter/>
                      </a:ln>
                    </p:spPr>
                  </p:pic>
                </p:oleObj>
              </mc:Fallback>
            </mc:AlternateContent>
          </a:graphicData>
        </a:graphic>
      </p:graphicFrame>
      <p:graphicFrame>
        <p:nvGraphicFramePr>
          <p:cNvPr id="44096" name="Object 10"/>
          <p:cNvGraphicFramePr>
            <a:graphicFrameLocks noChangeAspect="1"/>
          </p:cNvGraphicFramePr>
          <p:nvPr/>
        </p:nvGraphicFramePr>
        <p:xfrm>
          <a:off x="2806700" y="4791075"/>
          <a:ext cx="595313" cy="314325"/>
        </p:xfrm>
        <a:graphic>
          <a:graphicData uri="http://schemas.openxmlformats.org/presentationml/2006/ole">
            <mc:AlternateContent xmlns:mc="http://schemas.openxmlformats.org/markup-compatibility/2006">
              <mc:Choice xmlns:v="urn:schemas-microsoft-com:vml" Requires="v">
                <p:oleObj spid="_x0000_s3101" name="" r:id="rId8" imgW="457200" imgH="241300" progId="Equation.3">
                  <p:embed/>
                </p:oleObj>
              </mc:Choice>
              <mc:Fallback>
                <p:oleObj name="" r:id="rId8" imgW="457200" imgH="241300" progId="Equation.3">
                  <p:embed/>
                  <p:pic>
                    <p:nvPicPr>
                      <p:cNvPr id="0" name="图片 3100"/>
                      <p:cNvPicPr/>
                      <p:nvPr/>
                    </p:nvPicPr>
                    <p:blipFill>
                      <a:blip r:embed="rId9"/>
                      <a:stretch>
                        <a:fillRect/>
                      </a:stretch>
                    </p:blipFill>
                    <p:spPr>
                      <a:xfrm>
                        <a:off x="2806700" y="4791075"/>
                        <a:ext cx="595313" cy="314325"/>
                      </a:xfrm>
                      <a:prstGeom prst="rect">
                        <a:avLst/>
                      </a:prstGeom>
                      <a:noFill/>
                      <a:ln w="38100">
                        <a:noFill/>
                        <a:miter/>
                      </a:ln>
                    </p:spPr>
                  </p:pic>
                </p:oleObj>
              </mc:Fallback>
            </mc:AlternateContent>
          </a:graphicData>
        </a:graphic>
      </p:graphicFrame>
      <p:graphicFrame>
        <p:nvGraphicFramePr>
          <p:cNvPr id="44097" name="Object 16"/>
          <p:cNvGraphicFramePr>
            <a:graphicFrameLocks noChangeAspect="1"/>
          </p:cNvGraphicFramePr>
          <p:nvPr/>
        </p:nvGraphicFramePr>
        <p:xfrm>
          <a:off x="2817813" y="6238875"/>
          <a:ext cx="611187" cy="314325"/>
        </p:xfrm>
        <a:graphic>
          <a:graphicData uri="http://schemas.openxmlformats.org/presentationml/2006/ole">
            <mc:AlternateContent xmlns:mc="http://schemas.openxmlformats.org/markup-compatibility/2006">
              <mc:Choice xmlns:v="urn:schemas-microsoft-com:vml" Requires="v">
                <p:oleObj spid="_x0000_s3098" name="" r:id="rId10" imgW="469900" imgH="241300" progId="Equation.3">
                  <p:embed/>
                </p:oleObj>
              </mc:Choice>
              <mc:Fallback>
                <p:oleObj name="" r:id="rId10" imgW="469900" imgH="241300" progId="Equation.3">
                  <p:embed/>
                  <p:pic>
                    <p:nvPicPr>
                      <p:cNvPr id="0" name="图片 3097"/>
                      <p:cNvPicPr/>
                      <p:nvPr/>
                    </p:nvPicPr>
                    <p:blipFill>
                      <a:blip r:embed="rId11"/>
                      <a:stretch>
                        <a:fillRect/>
                      </a:stretch>
                    </p:blipFill>
                    <p:spPr>
                      <a:xfrm>
                        <a:off x="2817813" y="6238875"/>
                        <a:ext cx="611187" cy="314325"/>
                      </a:xfrm>
                      <a:prstGeom prst="rect">
                        <a:avLst/>
                      </a:prstGeom>
                      <a:noFill/>
                      <a:ln w="38100">
                        <a:noFill/>
                        <a:miter/>
                      </a:ln>
                    </p:spPr>
                  </p:pic>
                </p:oleObj>
              </mc:Fallback>
            </mc:AlternateContent>
          </a:graphicData>
        </a:graphic>
      </p:graphicFrame>
      <p:graphicFrame>
        <p:nvGraphicFramePr>
          <p:cNvPr id="44098" name="Object 17"/>
          <p:cNvGraphicFramePr>
            <a:graphicFrameLocks noChangeAspect="1"/>
          </p:cNvGraphicFramePr>
          <p:nvPr/>
        </p:nvGraphicFramePr>
        <p:xfrm>
          <a:off x="2817813" y="5715000"/>
          <a:ext cx="611187" cy="312738"/>
        </p:xfrm>
        <a:graphic>
          <a:graphicData uri="http://schemas.openxmlformats.org/presentationml/2006/ole">
            <mc:AlternateContent xmlns:mc="http://schemas.openxmlformats.org/markup-compatibility/2006">
              <mc:Choice xmlns:v="urn:schemas-microsoft-com:vml" Requires="v">
                <p:oleObj spid="_x0000_s3093" name="" r:id="rId12" imgW="469900" imgH="241300" progId="Equation.3">
                  <p:embed/>
                </p:oleObj>
              </mc:Choice>
              <mc:Fallback>
                <p:oleObj name="" r:id="rId12" imgW="469900" imgH="241300" progId="Equation.3">
                  <p:embed/>
                  <p:pic>
                    <p:nvPicPr>
                      <p:cNvPr id="0" name="图片 3092"/>
                      <p:cNvPicPr/>
                      <p:nvPr/>
                    </p:nvPicPr>
                    <p:blipFill>
                      <a:blip r:embed="rId13"/>
                      <a:stretch>
                        <a:fillRect/>
                      </a:stretch>
                    </p:blipFill>
                    <p:spPr>
                      <a:xfrm>
                        <a:off x="2817813" y="5715000"/>
                        <a:ext cx="611187" cy="312738"/>
                      </a:xfrm>
                      <a:prstGeom prst="rect">
                        <a:avLst/>
                      </a:prstGeom>
                      <a:noFill/>
                      <a:ln w="38100">
                        <a:noFill/>
                        <a:miter/>
                      </a:ln>
                    </p:spPr>
                  </p:pic>
                </p:oleObj>
              </mc:Fallback>
            </mc:AlternateContent>
          </a:graphicData>
        </a:graphic>
      </p:graphicFrame>
      <p:graphicFrame>
        <p:nvGraphicFramePr>
          <p:cNvPr id="44099" name="Object 18"/>
          <p:cNvGraphicFramePr>
            <a:graphicFrameLocks noChangeAspect="1"/>
          </p:cNvGraphicFramePr>
          <p:nvPr/>
        </p:nvGraphicFramePr>
        <p:xfrm>
          <a:off x="2817813" y="5257800"/>
          <a:ext cx="611187" cy="312738"/>
        </p:xfrm>
        <a:graphic>
          <a:graphicData uri="http://schemas.openxmlformats.org/presentationml/2006/ole">
            <mc:AlternateContent xmlns:mc="http://schemas.openxmlformats.org/markup-compatibility/2006">
              <mc:Choice xmlns:v="urn:schemas-microsoft-com:vml" Requires="v">
                <p:oleObj spid="_x0000_s3110" name="" r:id="rId14" imgW="469900" imgH="241300" progId="Equation.3">
                  <p:embed/>
                </p:oleObj>
              </mc:Choice>
              <mc:Fallback>
                <p:oleObj name="" r:id="rId14" imgW="469900" imgH="241300" progId="Equation.3">
                  <p:embed/>
                  <p:pic>
                    <p:nvPicPr>
                      <p:cNvPr id="0" name="图片 3109"/>
                      <p:cNvPicPr/>
                      <p:nvPr/>
                    </p:nvPicPr>
                    <p:blipFill>
                      <a:blip r:embed="rId15"/>
                      <a:stretch>
                        <a:fillRect/>
                      </a:stretch>
                    </p:blipFill>
                    <p:spPr>
                      <a:xfrm>
                        <a:off x="2817813" y="5257800"/>
                        <a:ext cx="611187" cy="312738"/>
                      </a:xfrm>
                      <a:prstGeom prst="rect">
                        <a:avLst/>
                      </a:prstGeom>
                      <a:noFill/>
                      <a:ln w="38100">
                        <a:noFill/>
                        <a:miter/>
                      </a:ln>
                    </p:spPr>
                  </p:pic>
                </p:oleObj>
              </mc:Fallback>
            </mc:AlternateContent>
          </a:graphicData>
        </a:graphic>
      </p:graphicFrame>
      <p:graphicFrame>
        <p:nvGraphicFramePr>
          <p:cNvPr id="44100" name="Object 21"/>
          <p:cNvGraphicFramePr>
            <a:graphicFrameLocks noChangeAspect="1"/>
          </p:cNvGraphicFramePr>
          <p:nvPr/>
        </p:nvGraphicFramePr>
        <p:xfrm>
          <a:off x="3838575" y="6238875"/>
          <a:ext cx="363538" cy="314325"/>
        </p:xfrm>
        <a:graphic>
          <a:graphicData uri="http://schemas.openxmlformats.org/presentationml/2006/ole">
            <mc:AlternateContent xmlns:mc="http://schemas.openxmlformats.org/markup-compatibility/2006">
              <mc:Choice xmlns:v="urn:schemas-microsoft-com:vml" Requires="v">
                <p:oleObj spid="_x0000_s3102" name="" r:id="rId16" imgW="279400" imgH="241300" progId="Equation.3">
                  <p:embed/>
                </p:oleObj>
              </mc:Choice>
              <mc:Fallback>
                <p:oleObj name="" r:id="rId16" imgW="279400" imgH="241300" progId="Equation.3">
                  <p:embed/>
                  <p:pic>
                    <p:nvPicPr>
                      <p:cNvPr id="0" name="图片 3101"/>
                      <p:cNvPicPr/>
                      <p:nvPr/>
                    </p:nvPicPr>
                    <p:blipFill>
                      <a:blip r:embed="rId17"/>
                      <a:stretch>
                        <a:fillRect/>
                      </a:stretch>
                    </p:blipFill>
                    <p:spPr>
                      <a:xfrm>
                        <a:off x="3838575" y="6238875"/>
                        <a:ext cx="363538" cy="314325"/>
                      </a:xfrm>
                      <a:prstGeom prst="rect">
                        <a:avLst/>
                      </a:prstGeom>
                      <a:noFill/>
                      <a:ln w="38100">
                        <a:noFill/>
                        <a:miter/>
                      </a:ln>
                    </p:spPr>
                  </p:pic>
                </p:oleObj>
              </mc:Fallback>
            </mc:AlternateContent>
          </a:graphicData>
        </a:graphic>
      </p:graphicFrame>
      <p:graphicFrame>
        <p:nvGraphicFramePr>
          <p:cNvPr id="44101" name="Object 22"/>
          <p:cNvGraphicFramePr>
            <a:graphicFrameLocks noChangeAspect="1"/>
          </p:cNvGraphicFramePr>
          <p:nvPr/>
        </p:nvGraphicFramePr>
        <p:xfrm>
          <a:off x="4267200" y="6238875"/>
          <a:ext cx="363538" cy="314325"/>
        </p:xfrm>
        <a:graphic>
          <a:graphicData uri="http://schemas.openxmlformats.org/presentationml/2006/ole">
            <mc:AlternateContent xmlns:mc="http://schemas.openxmlformats.org/markup-compatibility/2006">
              <mc:Choice xmlns:v="urn:schemas-microsoft-com:vml" Requires="v">
                <p:oleObj spid="_x0000_s3103" name="" r:id="rId18" imgW="279400" imgH="241300" progId="Equation.3">
                  <p:embed/>
                </p:oleObj>
              </mc:Choice>
              <mc:Fallback>
                <p:oleObj name="" r:id="rId18" imgW="279400" imgH="241300" progId="Equation.3">
                  <p:embed/>
                  <p:pic>
                    <p:nvPicPr>
                      <p:cNvPr id="0" name="图片 3102"/>
                      <p:cNvPicPr/>
                      <p:nvPr/>
                    </p:nvPicPr>
                    <p:blipFill>
                      <a:blip r:embed="rId19"/>
                      <a:stretch>
                        <a:fillRect/>
                      </a:stretch>
                    </p:blipFill>
                    <p:spPr>
                      <a:xfrm>
                        <a:off x="4267200" y="6238875"/>
                        <a:ext cx="363538" cy="314325"/>
                      </a:xfrm>
                      <a:prstGeom prst="rect">
                        <a:avLst/>
                      </a:prstGeom>
                      <a:noFill/>
                      <a:ln w="38100">
                        <a:noFill/>
                        <a:miter/>
                      </a:ln>
                    </p:spPr>
                  </p:pic>
                </p:oleObj>
              </mc:Fallback>
            </mc:AlternateContent>
          </a:graphicData>
        </a:graphic>
      </p:graphicFrame>
      <p:graphicFrame>
        <p:nvGraphicFramePr>
          <p:cNvPr id="44102" name="Object 2"/>
          <p:cNvGraphicFramePr>
            <a:graphicFrameLocks noChangeAspect="1"/>
          </p:cNvGraphicFramePr>
          <p:nvPr/>
        </p:nvGraphicFramePr>
        <p:xfrm>
          <a:off x="4267200" y="3810000"/>
          <a:ext cx="363538" cy="314325"/>
        </p:xfrm>
        <a:graphic>
          <a:graphicData uri="http://schemas.openxmlformats.org/presentationml/2006/ole">
            <mc:AlternateContent xmlns:mc="http://schemas.openxmlformats.org/markup-compatibility/2006">
              <mc:Choice xmlns:v="urn:schemas-microsoft-com:vml" Requires="v">
                <p:oleObj spid="_x0000_s3106" name="" r:id="rId20" imgW="279400" imgH="241300" progId="Equation.3">
                  <p:embed/>
                </p:oleObj>
              </mc:Choice>
              <mc:Fallback>
                <p:oleObj name="" r:id="rId20" imgW="279400" imgH="241300" progId="Equation.3">
                  <p:embed/>
                  <p:pic>
                    <p:nvPicPr>
                      <p:cNvPr id="0" name="图片 3105"/>
                      <p:cNvPicPr/>
                      <p:nvPr/>
                    </p:nvPicPr>
                    <p:blipFill>
                      <a:blip r:embed="rId17"/>
                      <a:stretch>
                        <a:fillRect/>
                      </a:stretch>
                    </p:blipFill>
                    <p:spPr>
                      <a:xfrm>
                        <a:off x="4267200" y="3810000"/>
                        <a:ext cx="363538" cy="314325"/>
                      </a:xfrm>
                      <a:prstGeom prst="rect">
                        <a:avLst/>
                      </a:prstGeom>
                      <a:noFill/>
                      <a:ln w="38100">
                        <a:noFill/>
                        <a:miter/>
                      </a:ln>
                    </p:spPr>
                  </p:pic>
                </p:oleObj>
              </mc:Fallback>
            </mc:AlternateContent>
          </a:graphicData>
        </a:graphic>
      </p:graphicFrame>
      <p:graphicFrame>
        <p:nvGraphicFramePr>
          <p:cNvPr id="44103" name="Object 3"/>
          <p:cNvGraphicFramePr>
            <a:graphicFrameLocks noChangeAspect="1"/>
          </p:cNvGraphicFramePr>
          <p:nvPr/>
        </p:nvGraphicFramePr>
        <p:xfrm>
          <a:off x="3838575" y="3810000"/>
          <a:ext cx="346075" cy="312738"/>
        </p:xfrm>
        <a:graphic>
          <a:graphicData uri="http://schemas.openxmlformats.org/presentationml/2006/ole">
            <mc:AlternateContent xmlns:mc="http://schemas.openxmlformats.org/markup-compatibility/2006">
              <mc:Choice xmlns:v="urn:schemas-microsoft-com:vml" Requires="v">
                <p:oleObj spid="_x0000_s3111" name="" r:id="rId21" imgW="266700" imgH="241300" progId="Equation.3">
                  <p:embed/>
                </p:oleObj>
              </mc:Choice>
              <mc:Fallback>
                <p:oleObj name="" r:id="rId21" imgW="266700" imgH="241300" progId="Equation.3">
                  <p:embed/>
                  <p:pic>
                    <p:nvPicPr>
                      <p:cNvPr id="0" name="图片 3110"/>
                      <p:cNvPicPr/>
                      <p:nvPr/>
                    </p:nvPicPr>
                    <p:blipFill>
                      <a:blip r:embed="rId22"/>
                      <a:stretch>
                        <a:fillRect/>
                      </a:stretch>
                    </p:blipFill>
                    <p:spPr>
                      <a:xfrm>
                        <a:off x="3838575" y="3810000"/>
                        <a:ext cx="346075" cy="312738"/>
                      </a:xfrm>
                      <a:prstGeom prst="rect">
                        <a:avLst/>
                      </a:prstGeom>
                      <a:noFill/>
                      <a:ln w="38100">
                        <a:noFill/>
                        <a:miter/>
                      </a:ln>
                    </p:spPr>
                  </p:pic>
                </p:oleObj>
              </mc:Fallback>
            </mc:AlternateContent>
          </a:graphicData>
        </a:graphic>
      </p:graphicFrame>
      <p:graphicFrame>
        <p:nvGraphicFramePr>
          <p:cNvPr id="44104" name="Object 6"/>
          <p:cNvGraphicFramePr>
            <a:graphicFrameLocks noChangeAspect="1"/>
          </p:cNvGraphicFramePr>
          <p:nvPr/>
        </p:nvGraphicFramePr>
        <p:xfrm>
          <a:off x="4267200" y="4267200"/>
          <a:ext cx="363538" cy="314325"/>
        </p:xfrm>
        <a:graphic>
          <a:graphicData uri="http://schemas.openxmlformats.org/presentationml/2006/ole">
            <mc:AlternateContent xmlns:mc="http://schemas.openxmlformats.org/markup-compatibility/2006">
              <mc:Choice xmlns:v="urn:schemas-microsoft-com:vml" Requires="v">
                <p:oleObj spid="_x0000_s3100" name="" r:id="rId23" imgW="279400" imgH="241300" progId="Equation.3">
                  <p:embed/>
                </p:oleObj>
              </mc:Choice>
              <mc:Fallback>
                <p:oleObj name="" r:id="rId23" imgW="279400" imgH="241300" progId="Equation.3">
                  <p:embed/>
                  <p:pic>
                    <p:nvPicPr>
                      <p:cNvPr id="0" name="图片 3099"/>
                      <p:cNvPicPr/>
                      <p:nvPr/>
                    </p:nvPicPr>
                    <p:blipFill>
                      <a:blip r:embed="rId24"/>
                      <a:stretch>
                        <a:fillRect/>
                      </a:stretch>
                    </p:blipFill>
                    <p:spPr>
                      <a:xfrm>
                        <a:off x="4267200" y="4267200"/>
                        <a:ext cx="363538" cy="314325"/>
                      </a:xfrm>
                      <a:prstGeom prst="rect">
                        <a:avLst/>
                      </a:prstGeom>
                      <a:noFill/>
                      <a:ln w="38100">
                        <a:noFill/>
                        <a:miter/>
                      </a:ln>
                    </p:spPr>
                  </p:pic>
                </p:oleObj>
              </mc:Fallback>
            </mc:AlternateContent>
          </a:graphicData>
        </a:graphic>
      </p:graphicFrame>
      <p:graphicFrame>
        <p:nvGraphicFramePr>
          <p:cNvPr id="44105" name="Object 8"/>
          <p:cNvGraphicFramePr>
            <a:graphicFrameLocks noChangeAspect="1"/>
          </p:cNvGraphicFramePr>
          <p:nvPr/>
        </p:nvGraphicFramePr>
        <p:xfrm>
          <a:off x="3838575" y="4267200"/>
          <a:ext cx="346075" cy="312738"/>
        </p:xfrm>
        <a:graphic>
          <a:graphicData uri="http://schemas.openxmlformats.org/presentationml/2006/ole">
            <mc:AlternateContent xmlns:mc="http://schemas.openxmlformats.org/markup-compatibility/2006">
              <mc:Choice xmlns:v="urn:schemas-microsoft-com:vml" Requires="v">
                <p:oleObj spid="_x0000_s3104" name="" r:id="rId25" imgW="266700" imgH="241300" progId="Equation.3">
                  <p:embed/>
                </p:oleObj>
              </mc:Choice>
              <mc:Fallback>
                <p:oleObj name="" r:id="rId25" imgW="266700" imgH="241300" progId="Equation.3">
                  <p:embed/>
                  <p:pic>
                    <p:nvPicPr>
                      <p:cNvPr id="0" name="图片 3103"/>
                      <p:cNvPicPr/>
                      <p:nvPr/>
                    </p:nvPicPr>
                    <p:blipFill>
                      <a:blip r:embed="rId26"/>
                      <a:stretch>
                        <a:fillRect/>
                      </a:stretch>
                    </p:blipFill>
                    <p:spPr>
                      <a:xfrm>
                        <a:off x="3838575" y="4267200"/>
                        <a:ext cx="346075" cy="312738"/>
                      </a:xfrm>
                      <a:prstGeom prst="rect">
                        <a:avLst/>
                      </a:prstGeom>
                      <a:noFill/>
                      <a:ln w="38100">
                        <a:noFill/>
                        <a:miter/>
                      </a:ln>
                    </p:spPr>
                  </p:pic>
                </p:oleObj>
              </mc:Fallback>
            </mc:AlternateContent>
          </a:graphicData>
        </a:graphic>
      </p:graphicFrame>
      <p:graphicFrame>
        <p:nvGraphicFramePr>
          <p:cNvPr id="44106" name="Object 9"/>
          <p:cNvGraphicFramePr>
            <a:graphicFrameLocks noChangeAspect="1"/>
          </p:cNvGraphicFramePr>
          <p:nvPr/>
        </p:nvGraphicFramePr>
        <p:xfrm>
          <a:off x="4252913" y="4791075"/>
          <a:ext cx="363537" cy="314325"/>
        </p:xfrm>
        <a:graphic>
          <a:graphicData uri="http://schemas.openxmlformats.org/presentationml/2006/ole">
            <mc:AlternateContent xmlns:mc="http://schemas.openxmlformats.org/markup-compatibility/2006">
              <mc:Choice xmlns:v="urn:schemas-microsoft-com:vml" Requires="v">
                <p:oleObj spid="_x0000_s3094" name="" r:id="rId27" imgW="279400" imgH="241300" progId="Equation.3">
                  <p:embed/>
                </p:oleObj>
              </mc:Choice>
              <mc:Fallback>
                <p:oleObj name="" r:id="rId27" imgW="279400" imgH="241300" progId="Equation.3">
                  <p:embed/>
                  <p:pic>
                    <p:nvPicPr>
                      <p:cNvPr id="0" name="图片 3093"/>
                      <p:cNvPicPr/>
                      <p:nvPr/>
                    </p:nvPicPr>
                    <p:blipFill>
                      <a:blip r:embed="rId19"/>
                      <a:stretch>
                        <a:fillRect/>
                      </a:stretch>
                    </p:blipFill>
                    <p:spPr>
                      <a:xfrm>
                        <a:off x="4252913" y="4791075"/>
                        <a:ext cx="363537" cy="314325"/>
                      </a:xfrm>
                      <a:prstGeom prst="rect">
                        <a:avLst/>
                      </a:prstGeom>
                      <a:noFill/>
                      <a:ln w="38100">
                        <a:noFill/>
                        <a:miter/>
                      </a:ln>
                    </p:spPr>
                  </p:pic>
                </p:oleObj>
              </mc:Fallback>
            </mc:AlternateContent>
          </a:graphicData>
        </a:graphic>
      </p:graphicFrame>
      <p:graphicFrame>
        <p:nvGraphicFramePr>
          <p:cNvPr id="44107" name="Object 11"/>
          <p:cNvGraphicFramePr>
            <a:graphicFrameLocks noChangeAspect="1"/>
          </p:cNvGraphicFramePr>
          <p:nvPr/>
        </p:nvGraphicFramePr>
        <p:xfrm>
          <a:off x="3835400" y="4791075"/>
          <a:ext cx="346075" cy="314325"/>
        </p:xfrm>
        <a:graphic>
          <a:graphicData uri="http://schemas.openxmlformats.org/presentationml/2006/ole">
            <mc:AlternateContent xmlns:mc="http://schemas.openxmlformats.org/markup-compatibility/2006">
              <mc:Choice xmlns:v="urn:schemas-microsoft-com:vml" Requires="v">
                <p:oleObj spid="_x0000_s3112" name="" r:id="rId28" imgW="266700" imgH="241300" progId="Equation.3">
                  <p:embed/>
                </p:oleObj>
              </mc:Choice>
              <mc:Fallback>
                <p:oleObj name="" r:id="rId28" imgW="266700" imgH="241300" progId="Equation.3">
                  <p:embed/>
                  <p:pic>
                    <p:nvPicPr>
                      <p:cNvPr id="0" name="图片 3111"/>
                      <p:cNvPicPr/>
                      <p:nvPr/>
                    </p:nvPicPr>
                    <p:blipFill>
                      <a:blip r:embed="rId26"/>
                      <a:stretch>
                        <a:fillRect/>
                      </a:stretch>
                    </p:blipFill>
                    <p:spPr>
                      <a:xfrm>
                        <a:off x="3835400" y="4791075"/>
                        <a:ext cx="346075" cy="314325"/>
                      </a:xfrm>
                      <a:prstGeom prst="rect">
                        <a:avLst/>
                      </a:prstGeom>
                      <a:noFill/>
                      <a:ln w="38100">
                        <a:noFill/>
                        <a:miter/>
                      </a:ln>
                    </p:spPr>
                  </p:pic>
                </p:oleObj>
              </mc:Fallback>
            </mc:AlternateContent>
          </a:graphicData>
        </a:graphic>
      </p:graphicFrame>
      <p:graphicFrame>
        <p:nvGraphicFramePr>
          <p:cNvPr id="44108" name="Object 19"/>
          <p:cNvGraphicFramePr>
            <a:graphicFrameLocks noChangeAspect="1"/>
          </p:cNvGraphicFramePr>
          <p:nvPr/>
        </p:nvGraphicFramePr>
        <p:xfrm>
          <a:off x="3810000" y="5294313"/>
          <a:ext cx="363538" cy="312737"/>
        </p:xfrm>
        <a:graphic>
          <a:graphicData uri="http://schemas.openxmlformats.org/presentationml/2006/ole">
            <mc:AlternateContent xmlns:mc="http://schemas.openxmlformats.org/markup-compatibility/2006">
              <mc:Choice xmlns:v="urn:schemas-microsoft-com:vml" Requires="v">
                <p:oleObj spid="_x0000_s3105" name="" r:id="rId29" imgW="279400" imgH="241300" progId="Equation.3">
                  <p:embed/>
                </p:oleObj>
              </mc:Choice>
              <mc:Fallback>
                <p:oleObj name="" r:id="rId29" imgW="279400" imgH="241300" progId="Equation.3">
                  <p:embed/>
                  <p:pic>
                    <p:nvPicPr>
                      <p:cNvPr id="0" name="图片 3104"/>
                      <p:cNvPicPr/>
                      <p:nvPr/>
                    </p:nvPicPr>
                    <p:blipFill>
                      <a:blip r:embed="rId17"/>
                      <a:stretch>
                        <a:fillRect/>
                      </a:stretch>
                    </p:blipFill>
                    <p:spPr>
                      <a:xfrm>
                        <a:off x="3810000" y="5294313"/>
                        <a:ext cx="363538" cy="312737"/>
                      </a:xfrm>
                      <a:prstGeom prst="rect">
                        <a:avLst/>
                      </a:prstGeom>
                      <a:noFill/>
                      <a:ln w="38100">
                        <a:noFill/>
                        <a:miter/>
                      </a:ln>
                    </p:spPr>
                  </p:pic>
                </p:oleObj>
              </mc:Fallback>
            </mc:AlternateContent>
          </a:graphicData>
        </a:graphic>
      </p:graphicFrame>
      <p:graphicFrame>
        <p:nvGraphicFramePr>
          <p:cNvPr id="44109" name="Object 20"/>
          <p:cNvGraphicFramePr>
            <a:graphicFrameLocks noChangeAspect="1"/>
          </p:cNvGraphicFramePr>
          <p:nvPr/>
        </p:nvGraphicFramePr>
        <p:xfrm>
          <a:off x="3838575" y="5715000"/>
          <a:ext cx="363538" cy="312738"/>
        </p:xfrm>
        <a:graphic>
          <a:graphicData uri="http://schemas.openxmlformats.org/presentationml/2006/ole">
            <mc:AlternateContent xmlns:mc="http://schemas.openxmlformats.org/markup-compatibility/2006">
              <mc:Choice xmlns:v="urn:schemas-microsoft-com:vml" Requires="v">
                <p:oleObj spid="_x0000_s3107" name="" r:id="rId30" imgW="279400" imgH="241300" progId="Equation.3">
                  <p:embed/>
                </p:oleObj>
              </mc:Choice>
              <mc:Fallback>
                <p:oleObj name="" r:id="rId30" imgW="279400" imgH="241300" progId="Equation.3">
                  <p:embed/>
                  <p:pic>
                    <p:nvPicPr>
                      <p:cNvPr id="0" name="图片 3106"/>
                      <p:cNvPicPr/>
                      <p:nvPr/>
                    </p:nvPicPr>
                    <p:blipFill>
                      <a:blip r:embed="rId17"/>
                      <a:stretch>
                        <a:fillRect/>
                      </a:stretch>
                    </p:blipFill>
                    <p:spPr>
                      <a:xfrm>
                        <a:off x="3838575" y="5715000"/>
                        <a:ext cx="363538" cy="312738"/>
                      </a:xfrm>
                      <a:prstGeom prst="rect">
                        <a:avLst/>
                      </a:prstGeom>
                      <a:noFill/>
                      <a:ln w="38100">
                        <a:noFill/>
                        <a:miter/>
                      </a:ln>
                    </p:spPr>
                  </p:pic>
                </p:oleObj>
              </mc:Fallback>
            </mc:AlternateContent>
          </a:graphicData>
        </a:graphic>
      </p:graphicFrame>
      <p:graphicFrame>
        <p:nvGraphicFramePr>
          <p:cNvPr id="44110" name="Object 23"/>
          <p:cNvGraphicFramePr>
            <a:graphicFrameLocks noChangeAspect="1"/>
          </p:cNvGraphicFramePr>
          <p:nvPr/>
        </p:nvGraphicFramePr>
        <p:xfrm>
          <a:off x="4267200" y="5294313"/>
          <a:ext cx="363538" cy="312737"/>
        </p:xfrm>
        <a:graphic>
          <a:graphicData uri="http://schemas.openxmlformats.org/presentationml/2006/ole">
            <mc:AlternateContent xmlns:mc="http://schemas.openxmlformats.org/markup-compatibility/2006">
              <mc:Choice xmlns:v="urn:schemas-microsoft-com:vml" Requires="v">
                <p:oleObj spid="_x0000_s3095" name="" r:id="rId31" imgW="279400" imgH="241300" progId="Equation.3">
                  <p:embed/>
                </p:oleObj>
              </mc:Choice>
              <mc:Fallback>
                <p:oleObj name="" r:id="rId31" imgW="279400" imgH="241300" progId="Equation.3">
                  <p:embed/>
                  <p:pic>
                    <p:nvPicPr>
                      <p:cNvPr id="0" name="图片 3094"/>
                      <p:cNvPicPr/>
                      <p:nvPr/>
                    </p:nvPicPr>
                    <p:blipFill>
                      <a:blip r:embed="rId24"/>
                      <a:stretch>
                        <a:fillRect/>
                      </a:stretch>
                    </p:blipFill>
                    <p:spPr>
                      <a:xfrm>
                        <a:off x="4267200" y="5294313"/>
                        <a:ext cx="363538" cy="312737"/>
                      </a:xfrm>
                      <a:prstGeom prst="rect">
                        <a:avLst/>
                      </a:prstGeom>
                      <a:noFill/>
                      <a:ln w="38100">
                        <a:noFill/>
                        <a:miter/>
                      </a:ln>
                    </p:spPr>
                  </p:pic>
                </p:oleObj>
              </mc:Fallback>
            </mc:AlternateContent>
          </a:graphicData>
        </a:graphic>
      </p:graphicFrame>
      <p:graphicFrame>
        <p:nvGraphicFramePr>
          <p:cNvPr id="44111" name="Object 24"/>
          <p:cNvGraphicFramePr>
            <a:graphicFrameLocks noChangeAspect="1"/>
          </p:cNvGraphicFramePr>
          <p:nvPr/>
        </p:nvGraphicFramePr>
        <p:xfrm>
          <a:off x="4267200" y="5715000"/>
          <a:ext cx="363538" cy="312738"/>
        </p:xfrm>
        <a:graphic>
          <a:graphicData uri="http://schemas.openxmlformats.org/presentationml/2006/ole">
            <mc:AlternateContent xmlns:mc="http://schemas.openxmlformats.org/markup-compatibility/2006">
              <mc:Choice xmlns:v="urn:schemas-microsoft-com:vml" Requires="v">
                <p:oleObj spid="_x0000_s3096" name="" r:id="rId32" imgW="279400" imgH="241300" progId="Equation.3">
                  <p:embed/>
                </p:oleObj>
              </mc:Choice>
              <mc:Fallback>
                <p:oleObj name="" r:id="rId32" imgW="279400" imgH="241300" progId="Equation.3">
                  <p:embed/>
                  <p:pic>
                    <p:nvPicPr>
                      <p:cNvPr id="0" name="图片 3095"/>
                      <p:cNvPicPr/>
                      <p:nvPr/>
                    </p:nvPicPr>
                    <p:blipFill>
                      <a:blip r:embed="rId33"/>
                      <a:stretch>
                        <a:fillRect/>
                      </a:stretch>
                    </p:blipFill>
                    <p:spPr>
                      <a:xfrm>
                        <a:off x="4267200" y="5715000"/>
                        <a:ext cx="363538" cy="312738"/>
                      </a:xfrm>
                      <a:prstGeom prst="rect">
                        <a:avLst/>
                      </a:prstGeom>
                      <a:noFill/>
                      <a:ln w="38100">
                        <a:noFill/>
                        <a:miter/>
                      </a:ln>
                    </p:spPr>
                  </p:pic>
                </p:oleObj>
              </mc:Fallback>
            </mc:AlternateContent>
          </a:graphicData>
        </a:graphic>
      </p:graphicFrame>
      <p:graphicFrame>
        <p:nvGraphicFramePr>
          <p:cNvPr id="44112" name="Object 81"/>
          <p:cNvGraphicFramePr>
            <a:graphicFrameLocks noChangeAspect="1"/>
          </p:cNvGraphicFramePr>
          <p:nvPr/>
        </p:nvGraphicFramePr>
        <p:xfrm>
          <a:off x="5106988" y="3733800"/>
          <a:ext cx="449262" cy="220663"/>
        </p:xfrm>
        <a:graphic>
          <a:graphicData uri="http://schemas.openxmlformats.org/presentationml/2006/ole">
            <mc:AlternateContent xmlns:mc="http://schemas.openxmlformats.org/markup-compatibility/2006">
              <mc:Choice xmlns:v="urn:schemas-microsoft-com:vml" Requires="v">
                <p:oleObj spid="_x0000_s3097" name="" r:id="rId34" imgW="495300" imgH="241300" progId="Equation.3">
                  <p:embed/>
                </p:oleObj>
              </mc:Choice>
              <mc:Fallback>
                <p:oleObj name="" r:id="rId34" imgW="495300" imgH="241300" progId="Equation.3">
                  <p:embed/>
                  <p:pic>
                    <p:nvPicPr>
                      <p:cNvPr id="0" name="图片 3096"/>
                      <p:cNvPicPr/>
                      <p:nvPr/>
                    </p:nvPicPr>
                    <p:blipFill>
                      <a:blip r:embed="rId35"/>
                      <a:stretch>
                        <a:fillRect/>
                      </a:stretch>
                    </p:blipFill>
                    <p:spPr>
                      <a:xfrm>
                        <a:off x="5106988" y="3733800"/>
                        <a:ext cx="449262" cy="220663"/>
                      </a:xfrm>
                      <a:prstGeom prst="rect">
                        <a:avLst/>
                      </a:prstGeom>
                      <a:noFill/>
                      <a:ln w="38100">
                        <a:noFill/>
                        <a:miter/>
                      </a:ln>
                    </p:spPr>
                  </p:pic>
                </p:oleObj>
              </mc:Fallback>
            </mc:AlternateContent>
          </a:graphicData>
        </a:graphic>
      </p:graphicFrame>
      <p:graphicFrame>
        <p:nvGraphicFramePr>
          <p:cNvPr id="44113" name="Object 82"/>
          <p:cNvGraphicFramePr>
            <a:graphicFrameLocks noChangeAspect="1"/>
          </p:cNvGraphicFramePr>
          <p:nvPr/>
        </p:nvGraphicFramePr>
        <p:xfrm>
          <a:off x="5106988" y="3987800"/>
          <a:ext cx="449262" cy="219075"/>
        </p:xfrm>
        <a:graphic>
          <a:graphicData uri="http://schemas.openxmlformats.org/presentationml/2006/ole">
            <mc:AlternateContent xmlns:mc="http://schemas.openxmlformats.org/markup-compatibility/2006">
              <mc:Choice xmlns:v="urn:schemas-microsoft-com:vml" Requires="v">
                <p:oleObj spid="_x0000_s3113" name="" r:id="rId36" imgW="495300" imgH="241300" progId="Equation.3">
                  <p:embed/>
                </p:oleObj>
              </mc:Choice>
              <mc:Fallback>
                <p:oleObj name="" r:id="rId36" imgW="495300" imgH="241300" progId="Equation.3">
                  <p:embed/>
                  <p:pic>
                    <p:nvPicPr>
                      <p:cNvPr id="0" name="图片 3112"/>
                      <p:cNvPicPr/>
                      <p:nvPr/>
                    </p:nvPicPr>
                    <p:blipFill>
                      <a:blip r:embed="rId37"/>
                      <a:stretch>
                        <a:fillRect/>
                      </a:stretch>
                    </p:blipFill>
                    <p:spPr>
                      <a:xfrm>
                        <a:off x="5106988" y="3987800"/>
                        <a:ext cx="449262" cy="219075"/>
                      </a:xfrm>
                      <a:prstGeom prst="rect">
                        <a:avLst/>
                      </a:prstGeom>
                      <a:noFill/>
                      <a:ln w="38100">
                        <a:noFill/>
                        <a:miter/>
                      </a:ln>
                    </p:spPr>
                  </p:pic>
                </p:oleObj>
              </mc:Fallback>
            </mc:AlternateContent>
          </a:graphicData>
        </a:graphic>
      </p:graphicFrame>
      <p:graphicFrame>
        <p:nvGraphicFramePr>
          <p:cNvPr id="44114" name="Object 12"/>
          <p:cNvGraphicFramePr>
            <a:graphicFrameLocks noChangeAspect="1"/>
          </p:cNvGraphicFramePr>
          <p:nvPr/>
        </p:nvGraphicFramePr>
        <p:xfrm>
          <a:off x="5113338" y="4230688"/>
          <a:ext cx="439737" cy="219075"/>
        </p:xfrm>
        <a:graphic>
          <a:graphicData uri="http://schemas.openxmlformats.org/presentationml/2006/ole">
            <mc:AlternateContent xmlns:mc="http://schemas.openxmlformats.org/markup-compatibility/2006">
              <mc:Choice xmlns:v="urn:schemas-microsoft-com:vml" Requires="v">
                <p:oleObj spid="_x0000_s3082" name="" r:id="rId38" imgW="482600" imgH="241300" progId="Equation.3">
                  <p:embed/>
                </p:oleObj>
              </mc:Choice>
              <mc:Fallback>
                <p:oleObj name="" r:id="rId38" imgW="482600" imgH="241300" progId="Equation.3">
                  <p:embed/>
                  <p:pic>
                    <p:nvPicPr>
                      <p:cNvPr id="0" name="图片 3081"/>
                      <p:cNvPicPr/>
                      <p:nvPr/>
                    </p:nvPicPr>
                    <p:blipFill>
                      <a:blip r:embed="rId39"/>
                      <a:stretch>
                        <a:fillRect/>
                      </a:stretch>
                    </p:blipFill>
                    <p:spPr>
                      <a:xfrm>
                        <a:off x="5113338" y="4230688"/>
                        <a:ext cx="439737" cy="219075"/>
                      </a:xfrm>
                      <a:prstGeom prst="rect">
                        <a:avLst/>
                      </a:prstGeom>
                      <a:noFill/>
                      <a:ln w="38100">
                        <a:noFill/>
                        <a:miter/>
                      </a:ln>
                    </p:spPr>
                  </p:pic>
                </p:oleObj>
              </mc:Fallback>
            </mc:AlternateContent>
          </a:graphicData>
        </a:graphic>
      </p:graphicFrame>
      <p:graphicFrame>
        <p:nvGraphicFramePr>
          <p:cNvPr id="44115" name="Object 13"/>
          <p:cNvGraphicFramePr>
            <a:graphicFrameLocks noChangeAspect="1"/>
          </p:cNvGraphicFramePr>
          <p:nvPr/>
        </p:nvGraphicFramePr>
        <p:xfrm>
          <a:off x="5122863" y="4470400"/>
          <a:ext cx="439737" cy="220663"/>
        </p:xfrm>
        <a:graphic>
          <a:graphicData uri="http://schemas.openxmlformats.org/presentationml/2006/ole">
            <mc:AlternateContent xmlns:mc="http://schemas.openxmlformats.org/markup-compatibility/2006">
              <mc:Choice xmlns:v="urn:schemas-microsoft-com:vml" Requires="v">
                <p:oleObj spid="_x0000_s3081" name="" r:id="rId40" imgW="482600" imgH="241300" progId="Equation.3">
                  <p:embed/>
                </p:oleObj>
              </mc:Choice>
              <mc:Fallback>
                <p:oleObj name="" r:id="rId40" imgW="482600" imgH="241300" progId="Equation.3">
                  <p:embed/>
                  <p:pic>
                    <p:nvPicPr>
                      <p:cNvPr id="0" name="图片 3080"/>
                      <p:cNvPicPr/>
                      <p:nvPr/>
                    </p:nvPicPr>
                    <p:blipFill>
                      <a:blip r:embed="rId41"/>
                      <a:stretch>
                        <a:fillRect/>
                      </a:stretch>
                    </p:blipFill>
                    <p:spPr>
                      <a:xfrm>
                        <a:off x="5122863" y="4470400"/>
                        <a:ext cx="439737" cy="220663"/>
                      </a:xfrm>
                      <a:prstGeom prst="rect">
                        <a:avLst/>
                      </a:prstGeom>
                      <a:noFill/>
                      <a:ln w="38100">
                        <a:noFill/>
                        <a:miter/>
                      </a:ln>
                    </p:spPr>
                  </p:pic>
                </p:oleObj>
              </mc:Fallback>
            </mc:AlternateContent>
          </a:graphicData>
        </a:graphic>
      </p:graphicFrame>
      <p:graphicFrame>
        <p:nvGraphicFramePr>
          <p:cNvPr id="44116" name="Object 14"/>
          <p:cNvGraphicFramePr>
            <a:graphicFrameLocks noChangeAspect="1"/>
          </p:cNvGraphicFramePr>
          <p:nvPr/>
        </p:nvGraphicFramePr>
        <p:xfrm>
          <a:off x="5102225" y="4964113"/>
          <a:ext cx="439738" cy="219075"/>
        </p:xfrm>
        <a:graphic>
          <a:graphicData uri="http://schemas.openxmlformats.org/presentationml/2006/ole">
            <mc:AlternateContent xmlns:mc="http://schemas.openxmlformats.org/markup-compatibility/2006">
              <mc:Choice xmlns:v="urn:schemas-microsoft-com:vml" Requires="v">
                <p:oleObj spid="_x0000_s3076" name="" r:id="rId42" imgW="482600" imgH="241300" progId="Equation.3">
                  <p:embed/>
                </p:oleObj>
              </mc:Choice>
              <mc:Fallback>
                <p:oleObj name="" r:id="rId42" imgW="482600" imgH="241300" progId="Equation.3">
                  <p:embed/>
                  <p:pic>
                    <p:nvPicPr>
                      <p:cNvPr id="0" name="图片 3075"/>
                      <p:cNvPicPr/>
                      <p:nvPr/>
                    </p:nvPicPr>
                    <p:blipFill>
                      <a:blip r:embed="rId43"/>
                      <a:stretch>
                        <a:fillRect/>
                      </a:stretch>
                    </p:blipFill>
                    <p:spPr>
                      <a:xfrm>
                        <a:off x="5102225" y="4964113"/>
                        <a:ext cx="439738" cy="219075"/>
                      </a:xfrm>
                      <a:prstGeom prst="rect">
                        <a:avLst/>
                      </a:prstGeom>
                      <a:noFill/>
                      <a:ln w="38100">
                        <a:noFill/>
                        <a:miter/>
                      </a:ln>
                    </p:spPr>
                  </p:pic>
                </p:oleObj>
              </mc:Fallback>
            </mc:AlternateContent>
          </a:graphicData>
        </a:graphic>
      </p:graphicFrame>
      <p:graphicFrame>
        <p:nvGraphicFramePr>
          <p:cNvPr id="44117" name="Object 15"/>
          <p:cNvGraphicFramePr>
            <a:graphicFrameLocks noChangeAspect="1"/>
          </p:cNvGraphicFramePr>
          <p:nvPr/>
        </p:nvGraphicFramePr>
        <p:xfrm>
          <a:off x="5102225" y="4727575"/>
          <a:ext cx="439738" cy="219075"/>
        </p:xfrm>
        <a:graphic>
          <a:graphicData uri="http://schemas.openxmlformats.org/presentationml/2006/ole">
            <mc:AlternateContent xmlns:mc="http://schemas.openxmlformats.org/markup-compatibility/2006">
              <mc:Choice xmlns:v="urn:schemas-microsoft-com:vml" Requires="v">
                <p:oleObj spid="_x0000_s3085" name="" r:id="rId44" imgW="482600" imgH="241300" progId="Equation.3">
                  <p:embed/>
                </p:oleObj>
              </mc:Choice>
              <mc:Fallback>
                <p:oleObj name="" r:id="rId44" imgW="482600" imgH="241300" progId="Equation.3">
                  <p:embed/>
                  <p:pic>
                    <p:nvPicPr>
                      <p:cNvPr id="0" name="图片 3084"/>
                      <p:cNvPicPr/>
                      <p:nvPr/>
                    </p:nvPicPr>
                    <p:blipFill>
                      <a:blip r:embed="rId45"/>
                      <a:stretch>
                        <a:fillRect/>
                      </a:stretch>
                    </p:blipFill>
                    <p:spPr>
                      <a:xfrm>
                        <a:off x="5102225" y="4727575"/>
                        <a:ext cx="439738" cy="219075"/>
                      </a:xfrm>
                      <a:prstGeom prst="rect">
                        <a:avLst/>
                      </a:prstGeom>
                      <a:noFill/>
                      <a:ln w="38100">
                        <a:noFill/>
                        <a:miter/>
                      </a:ln>
                    </p:spPr>
                  </p:pic>
                </p:oleObj>
              </mc:Fallback>
            </mc:AlternateContent>
          </a:graphicData>
        </a:graphic>
      </p:graphicFrame>
      <p:graphicFrame>
        <p:nvGraphicFramePr>
          <p:cNvPr id="44118" name="Object 25"/>
          <p:cNvGraphicFramePr>
            <a:graphicFrameLocks noChangeAspect="1"/>
          </p:cNvGraphicFramePr>
          <p:nvPr/>
        </p:nvGraphicFramePr>
        <p:xfrm>
          <a:off x="5091113" y="5194300"/>
          <a:ext cx="450850" cy="220663"/>
        </p:xfrm>
        <a:graphic>
          <a:graphicData uri="http://schemas.openxmlformats.org/presentationml/2006/ole">
            <mc:AlternateContent xmlns:mc="http://schemas.openxmlformats.org/markup-compatibility/2006">
              <mc:Choice xmlns:v="urn:schemas-microsoft-com:vml" Requires="v">
                <p:oleObj spid="_x0000_s3079" name="" r:id="rId46" imgW="495300" imgH="241300" progId="Equation.3">
                  <p:embed/>
                </p:oleObj>
              </mc:Choice>
              <mc:Fallback>
                <p:oleObj name="" r:id="rId46" imgW="495300" imgH="241300" progId="Equation.3">
                  <p:embed/>
                  <p:pic>
                    <p:nvPicPr>
                      <p:cNvPr id="0" name="图片 3078"/>
                      <p:cNvPicPr/>
                      <p:nvPr/>
                    </p:nvPicPr>
                    <p:blipFill>
                      <a:blip r:embed="rId47"/>
                      <a:stretch>
                        <a:fillRect/>
                      </a:stretch>
                    </p:blipFill>
                    <p:spPr>
                      <a:xfrm>
                        <a:off x="5091113" y="5194300"/>
                        <a:ext cx="450850" cy="220663"/>
                      </a:xfrm>
                      <a:prstGeom prst="rect">
                        <a:avLst/>
                      </a:prstGeom>
                      <a:noFill/>
                      <a:ln w="38100">
                        <a:noFill/>
                        <a:miter/>
                      </a:ln>
                    </p:spPr>
                  </p:pic>
                </p:oleObj>
              </mc:Fallback>
            </mc:AlternateContent>
          </a:graphicData>
        </a:graphic>
      </p:graphicFrame>
      <p:graphicFrame>
        <p:nvGraphicFramePr>
          <p:cNvPr id="44119" name="Object 26"/>
          <p:cNvGraphicFramePr>
            <a:graphicFrameLocks noChangeAspect="1"/>
          </p:cNvGraphicFramePr>
          <p:nvPr/>
        </p:nvGraphicFramePr>
        <p:xfrm>
          <a:off x="5083175" y="5435600"/>
          <a:ext cx="450850" cy="219075"/>
        </p:xfrm>
        <a:graphic>
          <a:graphicData uri="http://schemas.openxmlformats.org/presentationml/2006/ole">
            <mc:AlternateContent xmlns:mc="http://schemas.openxmlformats.org/markup-compatibility/2006">
              <mc:Choice xmlns:v="urn:schemas-microsoft-com:vml" Requires="v">
                <p:oleObj spid="_x0000_s3084" name="" r:id="rId48" imgW="495300" imgH="241300" progId="Equation.3">
                  <p:embed/>
                </p:oleObj>
              </mc:Choice>
              <mc:Fallback>
                <p:oleObj name="" r:id="rId48" imgW="495300" imgH="241300" progId="Equation.3">
                  <p:embed/>
                  <p:pic>
                    <p:nvPicPr>
                      <p:cNvPr id="0" name="图片 3083"/>
                      <p:cNvPicPr/>
                      <p:nvPr/>
                    </p:nvPicPr>
                    <p:blipFill>
                      <a:blip r:embed="rId49"/>
                      <a:stretch>
                        <a:fillRect/>
                      </a:stretch>
                    </p:blipFill>
                    <p:spPr>
                      <a:xfrm>
                        <a:off x="5083175" y="5435600"/>
                        <a:ext cx="450850" cy="219075"/>
                      </a:xfrm>
                      <a:prstGeom prst="rect">
                        <a:avLst/>
                      </a:prstGeom>
                      <a:noFill/>
                      <a:ln w="38100">
                        <a:noFill/>
                        <a:miter/>
                      </a:ln>
                    </p:spPr>
                  </p:pic>
                </p:oleObj>
              </mc:Fallback>
            </mc:AlternateContent>
          </a:graphicData>
        </a:graphic>
      </p:graphicFrame>
      <p:graphicFrame>
        <p:nvGraphicFramePr>
          <p:cNvPr id="44120" name="Object 27"/>
          <p:cNvGraphicFramePr>
            <a:graphicFrameLocks noChangeAspect="1"/>
          </p:cNvGraphicFramePr>
          <p:nvPr/>
        </p:nvGraphicFramePr>
        <p:xfrm>
          <a:off x="5091113" y="5678488"/>
          <a:ext cx="461962" cy="219075"/>
        </p:xfrm>
        <a:graphic>
          <a:graphicData uri="http://schemas.openxmlformats.org/presentationml/2006/ole">
            <mc:AlternateContent xmlns:mc="http://schemas.openxmlformats.org/markup-compatibility/2006">
              <mc:Choice xmlns:v="urn:schemas-microsoft-com:vml" Requires="v">
                <p:oleObj spid="_x0000_s3078" name="" r:id="rId50" imgW="508000" imgH="241300" progId="Equation.3">
                  <p:embed/>
                </p:oleObj>
              </mc:Choice>
              <mc:Fallback>
                <p:oleObj name="" r:id="rId50" imgW="508000" imgH="241300" progId="Equation.3">
                  <p:embed/>
                  <p:pic>
                    <p:nvPicPr>
                      <p:cNvPr id="0" name="图片 3077"/>
                      <p:cNvPicPr/>
                      <p:nvPr/>
                    </p:nvPicPr>
                    <p:blipFill>
                      <a:blip r:embed="rId51"/>
                      <a:stretch>
                        <a:fillRect/>
                      </a:stretch>
                    </p:blipFill>
                    <p:spPr>
                      <a:xfrm>
                        <a:off x="5091113" y="5678488"/>
                        <a:ext cx="461962" cy="219075"/>
                      </a:xfrm>
                      <a:prstGeom prst="rect">
                        <a:avLst/>
                      </a:prstGeom>
                      <a:noFill/>
                      <a:ln w="38100">
                        <a:noFill/>
                        <a:miter/>
                      </a:ln>
                    </p:spPr>
                  </p:pic>
                </p:oleObj>
              </mc:Fallback>
            </mc:AlternateContent>
          </a:graphicData>
        </a:graphic>
      </p:graphicFrame>
      <p:graphicFrame>
        <p:nvGraphicFramePr>
          <p:cNvPr id="44121" name="Object 28"/>
          <p:cNvGraphicFramePr>
            <a:graphicFrameLocks noChangeAspect="1"/>
          </p:cNvGraphicFramePr>
          <p:nvPr/>
        </p:nvGraphicFramePr>
        <p:xfrm>
          <a:off x="5113338" y="6183313"/>
          <a:ext cx="461962" cy="219075"/>
        </p:xfrm>
        <a:graphic>
          <a:graphicData uri="http://schemas.openxmlformats.org/presentationml/2006/ole">
            <mc:AlternateContent xmlns:mc="http://schemas.openxmlformats.org/markup-compatibility/2006">
              <mc:Choice xmlns:v="urn:schemas-microsoft-com:vml" Requires="v">
                <p:oleObj spid="_x0000_s3083" name="" r:id="rId52" imgW="508000" imgH="241300" progId="Equation.3">
                  <p:embed/>
                </p:oleObj>
              </mc:Choice>
              <mc:Fallback>
                <p:oleObj name="" r:id="rId52" imgW="508000" imgH="241300" progId="Equation.3">
                  <p:embed/>
                  <p:pic>
                    <p:nvPicPr>
                      <p:cNvPr id="0" name="图片 3082"/>
                      <p:cNvPicPr/>
                      <p:nvPr/>
                    </p:nvPicPr>
                    <p:blipFill>
                      <a:blip r:embed="rId53"/>
                      <a:stretch>
                        <a:fillRect/>
                      </a:stretch>
                    </p:blipFill>
                    <p:spPr>
                      <a:xfrm>
                        <a:off x="5113338" y="6183313"/>
                        <a:ext cx="461962" cy="219075"/>
                      </a:xfrm>
                      <a:prstGeom prst="rect">
                        <a:avLst/>
                      </a:prstGeom>
                      <a:noFill/>
                      <a:ln w="38100">
                        <a:noFill/>
                        <a:miter/>
                      </a:ln>
                    </p:spPr>
                  </p:pic>
                </p:oleObj>
              </mc:Fallback>
            </mc:AlternateContent>
          </a:graphicData>
        </a:graphic>
      </p:graphicFrame>
      <p:graphicFrame>
        <p:nvGraphicFramePr>
          <p:cNvPr id="44122" name="Object 29"/>
          <p:cNvGraphicFramePr>
            <a:graphicFrameLocks noChangeAspect="1"/>
          </p:cNvGraphicFramePr>
          <p:nvPr/>
        </p:nvGraphicFramePr>
        <p:xfrm>
          <a:off x="5100638" y="5927725"/>
          <a:ext cx="461962" cy="219075"/>
        </p:xfrm>
        <a:graphic>
          <a:graphicData uri="http://schemas.openxmlformats.org/presentationml/2006/ole">
            <mc:AlternateContent xmlns:mc="http://schemas.openxmlformats.org/markup-compatibility/2006">
              <mc:Choice xmlns:v="urn:schemas-microsoft-com:vml" Requires="v">
                <p:oleObj spid="_x0000_s3080" name="" r:id="rId54" imgW="508000" imgH="241300" progId="Equation.3">
                  <p:embed/>
                </p:oleObj>
              </mc:Choice>
              <mc:Fallback>
                <p:oleObj name="" r:id="rId54" imgW="508000" imgH="241300" progId="Equation.3">
                  <p:embed/>
                  <p:pic>
                    <p:nvPicPr>
                      <p:cNvPr id="0" name="图片 3079"/>
                      <p:cNvPicPr/>
                      <p:nvPr/>
                    </p:nvPicPr>
                    <p:blipFill>
                      <a:blip r:embed="rId55"/>
                      <a:stretch>
                        <a:fillRect/>
                      </a:stretch>
                    </p:blipFill>
                    <p:spPr>
                      <a:xfrm>
                        <a:off x="5100638" y="5927725"/>
                        <a:ext cx="461962" cy="219075"/>
                      </a:xfrm>
                      <a:prstGeom prst="rect">
                        <a:avLst/>
                      </a:prstGeom>
                      <a:noFill/>
                      <a:ln w="38100">
                        <a:noFill/>
                        <a:miter/>
                      </a:ln>
                    </p:spPr>
                  </p:pic>
                </p:oleObj>
              </mc:Fallback>
            </mc:AlternateContent>
          </a:graphicData>
        </a:graphic>
      </p:graphicFrame>
      <p:graphicFrame>
        <p:nvGraphicFramePr>
          <p:cNvPr id="44123" name="Object 30"/>
          <p:cNvGraphicFramePr>
            <a:graphicFrameLocks noChangeAspect="1"/>
          </p:cNvGraphicFramePr>
          <p:nvPr/>
        </p:nvGraphicFramePr>
        <p:xfrm>
          <a:off x="5122863" y="6410325"/>
          <a:ext cx="461962" cy="219075"/>
        </p:xfrm>
        <a:graphic>
          <a:graphicData uri="http://schemas.openxmlformats.org/presentationml/2006/ole">
            <mc:AlternateContent xmlns:mc="http://schemas.openxmlformats.org/markup-compatibility/2006">
              <mc:Choice xmlns:v="urn:schemas-microsoft-com:vml" Requires="v">
                <p:oleObj spid="_x0000_s3077" name="" r:id="rId56" imgW="508000" imgH="241300" progId="Equation.3">
                  <p:embed/>
                </p:oleObj>
              </mc:Choice>
              <mc:Fallback>
                <p:oleObj name="" r:id="rId56" imgW="508000" imgH="241300" progId="Equation.3">
                  <p:embed/>
                  <p:pic>
                    <p:nvPicPr>
                      <p:cNvPr id="0" name="图片 3076"/>
                      <p:cNvPicPr/>
                      <p:nvPr/>
                    </p:nvPicPr>
                    <p:blipFill>
                      <a:blip r:embed="rId57"/>
                      <a:stretch>
                        <a:fillRect/>
                      </a:stretch>
                    </p:blipFill>
                    <p:spPr>
                      <a:xfrm>
                        <a:off x="5122863" y="6410325"/>
                        <a:ext cx="461962" cy="219075"/>
                      </a:xfrm>
                      <a:prstGeom prst="rect">
                        <a:avLst/>
                      </a:prstGeom>
                      <a:noFill/>
                      <a:ln w="38100">
                        <a:noFill/>
                        <a:miter/>
                      </a:ln>
                    </p:spPr>
                  </p:pic>
                </p:oleObj>
              </mc:Fallback>
            </mc:AlternateContent>
          </a:graphicData>
        </a:graphic>
      </p:graphicFrame>
      <p:cxnSp>
        <p:nvCxnSpPr>
          <p:cNvPr id="104" name="直接连接符 103"/>
          <p:cNvCxnSpPr>
            <a:cxnSpLocks noChangeAspect="1"/>
          </p:cNvCxnSpPr>
          <p:nvPr/>
        </p:nvCxnSpPr>
        <p:spPr>
          <a:xfrm>
            <a:off x="5091113" y="4835525"/>
            <a:ext cx="1123950" cy="158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5" name="直接连接符 104"/>
          <p:cNvCxnSpPr>
            <a:cxnSpLocks noChangeAspect="1"/>
          </p:cNvCxnSpPr>
          <p:nvPr/>
        </p:nvCxnSpPr>
        <p:spPr>
          <a:xfrm>
            <a:off x="5083175" y="5791200"/>
            <a:ext cx="1123950" cy="158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6" name="直接连接符 105"/>
          <p:cNvCxnSpPr>
            <a:cxnSpLocks noChangeAspect="1"/>
          </p:cNvCxnSpPr>
          <p:nvPr/>
        </p:nvCxnSpPr>
        <p:spPr>
          <a:xfrm>
            <a:off x="5106988" y="6288088"/>
            <a:ext cx="1123950" cy="158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4127" name="TextBox 38"/>
          <p:cNvSpPr txBox="1"/>
          <p:nvPr/>
        </p:nvSpPr>
        <p:spPr>
          <a:xfrm>
            <a:off x="6478588" y="3695700"/>
            <a:ext cx="1800225" cy="338138"/>
          </a:xfrm>
          <a:prstGeom prst="rect">
            <a:avLst/>
          </a:prstGeom>
          <a:noFill/>
          <a:ln w="9525">
            <a:noFill/>
          </a:ln>
        </p:spPr>
        <p:txBody>
          <a:bodyPr>
            <a:spAutoFit/>
          </a:bodyPr>
          <a:p>
            <a:r>
              <a:rPr lang="en-US" altLang="zh-CN" sz="1600">
                <a:solidFill>
                  <a:srgbClr val="FF0000"/>
                </a:solidFill>
                <a:latin typeface="Times New Roman" panose="02020603050405020304" pitchFamily="18" charset="0"/>
              </a:rPr>
              <a:t>minconfidence=1/2</a:t>
            </a:r>
            <a:endParaRPr lang="zh-CN" altLang="en-US" sz="140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down)">
                                      <p:cBhvr>
                                        <p:cTn id="7" dur="500"/>
                                        <p:tgtEl>
                                          <p:spTgt spid="105"/>
                                        </p:tgtEl>
                                      </p:cBhvr>
                                    </p:animEffect>
                                  </p:childTnLst>
                                </p:cTn>
                              </p:par>
                              <p:par>
                                <p:cTn id="8" presetID="22" presetClass="entr" presetSubtype="4"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down)">
                                      <p:cBhvr>
                                        <p:cTn id="10" dur="500"/>
                                        <p:tgtEl>
                                          <p:spTgt spid="106"/>
                                        </p:tgtEl>
                                      </p:cBhvr>
                                    </p:animEffect>
                                  </p:childTnLst>
                                </p:cTn>
                              </p:par>
                              <p:par>
                                <p:cTn id="11" presetID="22" presetClass="entr" presetSubtype="4"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wipe(down)">
                                      <p:cBhvr>
                                        <p:cTn id="1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ln/>
        </p:spPr>
        <p:txBody>
          <a:bodyPr vert="horz" wrap="square" lIns="91440" tIns="45720" rIns="91440" bIns="45720" anchor="ctr"/>
          <a:p>
            <a:r>
              <a:rPr lang="en-US" altLang="zh-CN"/>
              <a:t>Apriori</a:t>
            </a:r>
            <a:r>
              <a:rPr lang="zh-CN" altLang="en-US"/>
              <a:t>算法分析</a:t>
            </a:r>
            <a:endParaRPr lang="zh-CN" altLang="en-US"/>
          </a:p>
        </p:txBody>
      </p:sp>
      <p:sp>
        <p:nvSpPr>
          <p:cNvPr id="45058" name="内容占位符 2"/>
          <p:cNvSpPr>
            <a:spLocks noGrp="1"/>
          </p:cNvSpPr>
          <p:nvPr>
            <p:ph idx="1"/>
          </p:nvPr>
        </p:nvSpPr>
        <p:spPr>
          <a:xfrm>
            <a:off x="612775" y="1600200"/>
            <a:ext cx="8378825" cy="4525963"/>
          </a:xfrm>
          <a:ln/>
        </p:spPr>
        <p:txBody>
          <a:bodyPr vert="horz" wrap="square" lIns="91440" tIns="45720" rIns="91440" bIns="45720" anchor="t"/>
          <a:p>
            <a:pPr>
              <a:buFont typeface="Wingdings" panose="05000000000000000000" pitchFamily="2" charset="2"/>
              <a:buChar char="p"/>
            </a:pPr>
            <a:r>
              <a:rPr lang="zh-CN" altLang="en-US" sz="2000">
                <a:latin typeface="微软雅黑" panose="020B0503020204020204" pitchFamily="34" charset="-122"/>
                <a:ea typeface="微软雅黑" panose="020B0503020204020204" pitchFamily="34" charset="-122"/>
              </a:rPr>
              <a:t>简单</a:t>
            </a:r>
            <a:r>
              <a:rPr lang="zh-CN" altLang="zh-CN" sz="2000">
                <a:latin typeface="微软雅黑" panose="020B0503020204020204" pitchFamily="34" charset="-122"/>
                <a:ea typeface="微软雅黑" panose="020B0503020204020204" pitchFamily="34" charset="-122"/>
              </a:rPr>
              <a:t>且易于实现，</a:t>
            </a:r>
            <a:r>
              <a:rPr lang="zh-CN" altLang="en-US" sz="2000">
                <a:latin typeface="微软雅黑" panose="020B0503020204020204" pitchFamily="34" charset="-122"/>
                <a:ea typeface="微软雅黑" panose="020B0503020204020204" pitchFamily="34" charset="-122"/>
              </a:rPr>
              <a:t>是</a:t>
            </a:r>
            <a:r>
              <a:rPr lang="zh-CN" altLang="zh-CN" sz="2000">
                <a:latin typeface="微软雅黑" panose="020B0503020204020204" pitchFamily="34" charset="-122"/>
                <a:ea typeface="微软雅黑" panose="020B0503020204020204" pitchFamily="34" charset="-122"/>
              </a:rPr>
              <a:t>最具代表性的关联规则挖掘算法</a:t>
            </a:r>
            <a:endParaRPr lang="en-US" altLang="zh-CN" sz="2000">
              <a:latin typeface="微软雅黑" panose="020B0503020204020204" pitchFamily="34" charset="-122"/>
              <a:ea typeface="微软雅黑" panose="020B0503020204020204" pitchFamily="34" charset="-122"/>
            </a:endParaRPr>
          </a:p>
          <a:p>
            <a:pPr>
              <a:spcBef>
                <a:spcPts val="1800"/>
              </a:spcBef>
              <a:buFont typeface="Wingdings" panose="05000000000000000000" pitchFamily="2" charset="2"/>
              <a:buChar char="p"/>
            </a:pPr>
            <a:r>
              <a:rPr lang="zh-CN" altLang="zh-CN" sz="2000">
                <a:latin typeface="微软雅黑" panose="020B0503020204020204" pitchFamily="34" charset="-122"/>
                <a:ea typeface="微软雅黑" panose="020B0503020204020204" pitchFamily="34" charset="-122"/>
              </a:rPr>
              <a:t>随着数据集规模的不断增长，逐渐显现出一定的局限性：</a:t>
            </a:r>
            <a:endParaRPr lang="en-US" altLang="zh-CN" sz="2000">
              <a:latin typeface="微软雅黑" panose="020B0503020204020204" pitchFamily="34" charset="-122"/>
              <a:ea typeface="微软雅黑" panose="020B0503020204020204" pitchFamily="34" charset="-122"/>
            </a:endParaRPr>
          </a:p>
          <a:p>
            <a:pPr lvl="1"/>
            <a:r>
              <a:rPr lang="zh-CN" altLang="en-US" sz="1600"/>
              <a:t>需多次</a:t>
            </a:r>
            <a:r>
              <a:rPr lang="zh-CN" altLang="zh-CN" sz="1600">
                <a:latin typeface="Times New Roman" panose="02020603050405020304" pitchFamily="18" charset="0"/>
              </a:rPr>
              <a:t>扫描数据库，很大的</a:t>
            </a:r>
            <a:r>
              <a:rPr lang="en-US" altLang="zh-CN" sz="1600">
                <a:latin typeface="Times New Roman" panose="02020603050405020304" pitchFamily="18" charset="0"/>
              </a:rPr>
              <a:t>I/O</a:t>
            </a:r>
            <a:r>
              <a:rPr lang="zh-CN" altLang="zh-CN" sz="1600">
                <a:latin typeface="Times New Roman" panose="02020603050405020304" pitchFamily="18" charset="0"/>
              </a:rPr>
              <a:t>负载</a:t>
            </a:r>
            <a:r>
              <a:rPr lang="zh-CN" altLang="en-US" sz="1600">
                <a:latin typeface="Times New Roman" panose="02020603050405020304" pitchFamily="18" charset="0"/>
              </a:rPr>
              <a:t>，</a:t>
            </a:r>
            <a:r>
              <a:rPr lang="zh-CN" altLang="zh-CN" sz="1600">
                <a:latin typeface="Times New Roman" panose="02020603050405020304" pitchFamily="18" charset="0"/>
              </a:rPr>
              <a:t>算法的执行效率较低</a:t>
            </a:r>
            <a:r>
              <a:rPr lang="zh-CN" altLang="en-US" sz="1600">
                <a:latin typeface="Times New Roman" panose="02020603050405020304" pitchFamily="18" charset="0"/>
              </a:rPr>
              <a:t>；</a:t>
            </a:r>
            <a:endParaRPr lang="zh-CN" altLang="en-US" sz="1600"/>
          </a:p>
          <a:p>
            <a:pPr lvl="1"/>
            <a:r>
              <a:rPr lang="zh-CN" altLang="zh-CN" sz="1600">
                <a:latin typeface="Times New Roman" panose="02020603050405020304" pitchFamily="18" charset="0"/>
              </a:rPr>
              <a:t>产生大量的候选项目集，会消耗大量的内存</a:t>
            </a:r>
            <a:r>
              <a:rPr lang="zh-CN" altLang="en-US" sz="1600">
                <a:latin typeface="Times New Roman" panose="02020603050405020304" pitchFamily="18" charset="0"/>
              </a:rPr>
              <a:t>；</a:t>
            </a:r>
            <a:endParaRPr lang="en-US" altLang="zh-CN" sz="1600">
              <a:latin typeface="Times New Roman" panose="02020603050405020304" pitchFamily="18" charset="0"/>
            </a:endParaRPr>
          </a:p>
          <a:p>
            <a:pPr lvl="1">
              <a:lnSpc>
                <a:spcPct val="120000"/>
              </a:lnSpc>
            </a:pPr>
            <a:r>
              <a:rPr lang="zh-CN" altLang="zh-CN" sz="1600"/>
              <a:t>对于每一趟扫描，只有当内存大小足够容纳需要进行计数的候选集时才能正确执行</a:t>
            </a:r>
            <a:r>
              <a:rPr lang="zh-CN" altLang="en-US" sz="1600"/>
              <a:t>。</a:t>
            </a:r>
            <a:r>
              <a:rPr lang="zh-CN" altLang="zh-CN" sz="1600"/>
              <a:t>如果内存不够大，要么使用一种空间复杂度更小的算法，要么只能对一个候选集进行多次扫描，否则将会出现</a:t>
            </a:r>
            <a:r>
              <a:rPr lang="en-US" altLang="zh-CN" sz="1600">
                <a:solidFill>
                  <a:srgbClr val="C00000"/>
                </a:solidFill>
              </a:rPr>
              <a:t>“</a:t>
            </a:r>
            <a:r>
              <a:rPr lang="zh-CN" altLang="zh-CN" sz="1600">
                <a:solidFill>
                  <a:srgbClr val="C00000"/>
                </a:solidFill>
              </a:rPr>
              <a:t>内存抖动</a:t>
            </a:r>
            <a:r>
              <a:rPr lang="en-US" altLang="zh-CN" sz="1600">
                <a:solidFill>
                  <a:srgbClr val="C00000"/>
                </a:solidFill>
              </a:rPr>
              <a:t>”</a:t>
            </a:r>
            <a:r>
              <a:rPr lang="zh-CN" altLang="zh-CN" sz="1600"/>
              <a:t>的情况，即在一趟扫描中页面频繁地移进移出内存，造成运行时间的剧增</a:t>
            </a:r>
            <a:r>
              <a:rPr lang="zh-CN" altLang="en-US" sz="1600"/>
              <a:t>。</a:t>
            </a:r>
            <a:endParaRPr lang="zh-CN" altLang="en-US" sz="1600"/>
          </a:p>
          <a:p>
            <a:pPr>
              <a:spcBef>
                <a:spcPts val="1800"/>
              </a:spcBef>
              <a:buFont typeface="Wingdings" panose="05000000000000000000" pitchFamily="2" charset="2"/>
              <a:buChar char="p"/>
            </a:pPr>
            <a:r>
              <a:rPr lang="zh-CN" altLang="en-US" sz="2000">
                <a:latin typeface="微软雅黑" panose="020B0503020204020204" pitchFamily="34" charset="-122"/>
                <a:ea typeface="微软雅黑" panose="020B0503020204020204" pitchFamily="34" charset="-122"/>
              </a:rPr>
              <a:t>观察</a:t>
            </a:r>
            <a:endParaRPr lang="en-US" altLang="zh-CN" sz="2000">
              <a:latin typeface="微软雅黑" panose="020B0503020204020204" pitchFamily="34" charset="-122"/>
              <a:ea typeface="微软雅黑" panose="020B0503020204020204" pitchFamily="34" charset="-122"/>
            </a:endParaRPr>
          </a:p>
        </p:txBody>
      </p:sp>
      <p:sp>
        <p:nvSpPr>
          <p:cNvPr id="45059"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45060" name="图片 3"/>
          <p:cNvPicPr>
            <a:picLocks noChangeAspect="1"/>
          </p:cNvPicPr>
          <p:nvPr/>
        </p:nvPicPr>
        <p:blipFill>
          <a:blip r:embed="rId1"/>
          <a:stretch>
            <a:fillRect/>
          </a:stretch>
        </p:blipFill>
        <p:spPr>
          <a:xfrm>
            <a:off x="1066800" y="4953000"/>
            <a:ext cx="7010400" cy="13144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620713" y="303213"/>
            <a:ext cx="8272462" cy="914400"/>
          </a:xfrm>
          <a:ln/>
        </p:spPr>
        <p:txBody>
          <a:bodyPr vert="horz" wrap="square" lIns="92075" tIns="46038" rIns="92075" bIns="46038" anchor="ctr"/>
          <a:p>
            <a:r>
              <a:rPr lang="zh-CN" altLang="en-US">
                <a:latin typeface="黑体" panose="02010609060101010101" pitchFamily="49" charset="-122"/>
                <a:ea typeface="黑体" panose="02010609060101010101" pitchFamily="49" charset="-122"/>
              </a:rPr>
              <a:t>目录</a:t>
            </a:r>
            <a:endParaRPr lang="zh-CN" altLang="en-US">
              <a:latin typeface="黑体" panose="02010609060101010101" pitchFamily="49" charset="-122"/>
              <a:ea typeface="黑体" panose="02010609060101010101" pitchFamily="49" charset="-122"/>
            </a:endParaRPr>
          </a:p>
        </p:txBody>
      </p:sp>
      <p:sp>
        <p:nvSpPr>
          <p:cNvPr id="15362" name="AutoShape 6"/>
          <p:cNvSpPr/>
          <p:nvPr/>
        </p:nvSpPr>
        <p:spPr>
          <a:xfrm rot="5400000">
            <a:off x="-1570037" y="1581150"/>
            <a:ext cx="4822825" cy="501332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solidFill>
            <a:srgbClr val="CCCCFF">
              <a:alpha val="100000"/>
            </a:srgbClr>
          </a:solidFill>
          <a:ln w="9525" cap="flat" cmpd="sng">
            <a:solidFill>
              <a:schemeClr val="tx2">
                <a:alpha val="100000"/>
              </a:schemeClr>
            </a:solidFill>
            <a:prstDash val="solid"/>
            <a:miter lim="800000"/>
            <a:headEnd type="none" w="med" len="med"/>
            <a:tailEnd type="none" w="med" len="med"/>
          </a:ln>
        </p:spPr>
        <p:txBody>
          <a:bodyPr/>
          <a:p>
            <a:endParaRPr lang="zh-CN" altLang="en-US"/>
          </a:p>
        </p:txBody>
      </p:sp>
      <p:sp>
        <p:nvSpPr>
          <p:cNvPr id="15363" name="AutoShape 7"/>
          <p:cNvSpPr/>
          <p:nvPr/>
        </p:nvSpPr>
        <p:spPr>
          <a:xfrm rot="5400000" flipH="1">
            <a:off x="-1184275" y="2038350"/>
            <a:ext cx="4032250" cy="413067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0" y="2147483646"/>
              </a:cxn>
            </a:cxnLst>
            <a:rect l="txL" t="txT" r="txR" b="txB"/>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00FFFF">
              <a:alpha val="36078"/>
            </a:srgbClr>
          </a:solidFill>
          <a:ln w="9525">
            <a:noFill/>
          </a:ln>
        </p:spPr>
        <p:txBody>
          <a:bodyPr/>
          <a:p>
            <a:endParaRPr lang="zh-CN" altLang="en-US"/>
          </a:p>
        </p:txBody>
      </p:sp>
      <p:grpSp>
        <p:nvGrpSpPr>
          <p:cNvPr id="15364" name="Group 20"/>
          <p:cNvGrpSpPr/>
          <p:nvPr/>
        </p:nvGrpSpPr>
        <p:grpSpPr>
          <a:xfrm>
            <a:off x="2146300" y="5653088"/>
            <a:ext cx="400050" cy="796925"/>
            <a:chOff x="0" y="0"/>
            <a:chExt cx="1615" cy="3378"/>
          </a:xfrm>
        </p:grpSpPr>
        <p:sp>
          <p:nvSpPr>
            <p:cNvPr id="15395" name="Oval 23"/>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15396" name="Oval 24"/>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3" name="Oval 25"/>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98" name="Oval 26"/>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chemeClr val="bg2"/>
                </a:solidFill>
                <a:latin typeface="黑体" panose="02010609060101010101" pitchFamily="49" charset="-122"/>
                <a:ea typeface="黑体" panose="02010609060101010101" pitchFamily="49" charset="-122"/>
              </a:endParaRPr>
            </a:p>
          </p:txBody>
        </p:sp>
        <p:sp>
          <p:nvSpPr>
            <p:cNvPr id="5" name="Oval 27"/>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400" name="Oval 28"/>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chemeClr val="bg2"/>
                </a:solidFill>
                <a:latin typeface="黑体" panose="02010609060101010101" pitchFamily="49" charset="-122"/>
                <a:ea typeface="黑体" panose="02010609060101010101" pitchFamily="49" charset="-122"/>
              </a:endParaRPr>
            </a:p>
          </p:txBody>
        </p:sp>
      </p:grpSp>
      <p:grpSp>
        <p:nvGrpSpPr>
          <p:cNvPr id="15365" name="Group 27"/>
          <p:cNvGrpSpPr/>
          <p:nvPr/>
        </p:nvGrpSpPr>
        <p:grpSpPr>
          <a:xfrm>
            <a:off x="2895600" y="2895600"/>
            <a:ext cx="400050" cy="796925"/>
            <a:chOff x="0" y="0"/>
            <a:chExt cx="1615" cy="3378"/>
          </a:xfrm>
        </p:grpSpPr>
        <p:sp>
          <p:nvSpPr>
            <p:cNvPr id="15389" name="Oval 30"/>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15390" name="Oval 31"/>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6" name="Oval 32"/>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92" name="Oval 33"/>
            <p:cNvSpPr/>
            <p:nvPr/>
          </p:nvSpPr>
          <p:spPr>
            <a:xfrm>
              <a:off x="176" y="176"/>
              <a:ext cx="1049" cy="3119"/>
            </a:xfrm>
            <a:prstGeom prst="ellipse">
              <a:avLst/>
            </a:prstGeom>
            <a:gradFill rotWithShape="1">
              <a:gsLst>
                <a:gs pos="0">
                  <a:srgbClr val="21B3E1"/>
                </a:gs>
                <a:gs pos="100000">
                  <a:srgbClr val="0F5368"/>
                </a:gs>
              </a:gsLst>
              <a:lin ang="5400000" scaled="1"/>
              <a:tileRect/>
            </a:gradFill>
            <a:ln w="9525">
              <a:noFill/>
            </a:ln>
          </p:spPr>
          <p:txBody>
            <a:bodyPr wrap="none" anchor="ctr">
              <a:spAutoFit/>
            </a:bodyPr>
            <a:p>
              <a:endParaRPr lang="zh-CN" altLang="zh-CN">
                <a:solidFill>
                  <a:schemeClr val="bg2"/>
                </a:solidFill>
                <a:latin typeface="黑体" panose="02010609060101010101" pitchFamily="49" charset="-122"/>
                <a:ea typeface="黑体" panose="02010609060101010101" pitchFamily="49" charset="-122"/>
              </a:endParaRPr>
            </a:p>
          </p:txBody>
        </p:sp>
        <p:sp>
          <p:nvSpPr>
            <p:cNvPr id="5152" name="Oval 34"/>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94" name="Oval 35"/>
            <p:cNvSpPr/>
            <p:nvPr/>
          </p:nvSpPr>
          <p:spPr>
            <a:xfrm>
              <a:off x="259" y="259"/>
              <a:ext cx="1096" cy="3119"/>
            </a:xfrm>
            <a:prstGeom prst="ellipse">
              <a:avLst/>
            </a:prstGeom>
            <a:gradFill rotWithShape="1">
              <a:gsLst>
                <a:gs pos="0">
                  <a:srgbClr val="21B3E1"/>
                </a:gs>
                <a:gs pos="100000">
                  <a:srgbClr val="10576D"/>
                </a:gs>
              </a:gsLst>
              <a:lin ang="18900000" scaled="1"/>
              <a:tileRect/>
            </a:gradFill>
            <a:ln w="9525">
              <a:noFill/>
            </a:ln>
          </p:spPr>
          <p:txBody>
            <a:bodyPr anchor="ctr">
              <a:spAutoFit/>
            </a:bodyPr>
            <a:p>
              <a:endParaRPr lang="zh-CN" altLang="zh-CN">
                <a:solidFill>
                  <a:schemeClr val="bg2"/>
                </a:solidFill>
                <a:latin typeface="黑体" panose="02010609060101010101" pitchFamily="49" charset="-122"/>
                <a:ea typeface="黑体" panose="02010609060101010101" pitchFamily="49" charset="-122"/>
              </a:endParaRPr>
            </a:p>
          </p:txBody>
        </p:sp>
      </p:grpSp>
      <p:grpSp>
        <p:nvGrpSpPr>
          <p:cNvPr id="15366" name="Group 34"/>
          <p:cNvGrpSpPr/>
          <p:nvPr/>
        </p:nvGrpSpPr>
        <p:grpSpPr>
          <a:xfrm>
            <a:off x="2124075" y="2001838"/>
            <a:ext cx="400050" cy="796925"/>
            <a:chOff x="0" y="0"/>
            <a:chExt cx="1615" cy="3378"/>
          </a:xfrm>
        </p:grpSpPr>
        <p:sp>
          <p:nvSpPr>
            <p:cNvPr id="15383" name="Oval 37"/>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15384" name="Oval 38"/>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5157" name="Oval 39"/>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86" name="Oval 40"/>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chemeClr val="bg2"/>
                </a:solidFill>
                <a:latin typeface="黑体" panose="02010609060101010101" pitchFamily="49" charset="-122"/>
                <a:ea typeface="黑体" panose="02010609060101010101" pitchFamily="49" charset="-122"/>
              </a:endParaRPr>
            </a:p>
          </p:txBody>
        </p:sp>
        <p:sp>
          <p:nvSpPr>
            <p:cNvPr id="5159" name="Oval 41"/>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88" name="Oval 42"/>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chemeClr val="bg2"/>
                </a:solidFill>
                <a:latin typeface="黑体" panose="02010609060101010101" pitchFamily="49" charset="-122"/>
                <a:ea typeface="黑体" panose="02010609060101010101" pitchFamily="49" charset="-122"/>
              </a:endParaRPr>
            </a:p>
          </p:txBody>
        </p:sp>
      </p:grpSp>
      <p:sp>
        <p:nvSpPr>
          <p:cNvPr id="15367" name="AutoShape 43">
            <a:hlinkClick r:id="rId1" action="ppaction://hlinksldjump"/>
          </p:cNvPr>
          <p:cNvSpPr/>
          <p:nvPr/>
        </p:nvSpPr>
        <p:spPr>
          <a:xfrm>
            <a:off x="2555875" y="1858963"/>
            <a:ext cx="4532313" cy="531812"/>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latin typeface="黑体" panose="02010609060101010101" pitchFamily="49" charset="-122"/>
              <a:ea typeface="黑体" panose="02010609060101010101" pitchFamily="49" charset="-122"/>
            </a:endParaRPr>
          </a:p>
        </p:txBody>
      </p:sp>
      <p:sp>
        <p:nvSpPr>
          <p:cNvPr id="15368" name="AutoShape 44">
            <a:hlinkClick r:id="rId1" action="ppaction://hlinksldjump"/>
          </p:cNvPr>
          <p:cNvSpPr/>
          <p:nvPr/>
        </p:nvSpPr>
        <p:spPr>
          <a:xfrm>
            <a:off x="3352800" y="3109913"/>
            <a:ext cx="5705475" cy="5080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latin typeface="黑体" panose="02010609060101010101" pitchFamily="49" charset="-122"/>
              <a:ea typeface="黑体" panose="02010609060101010101" pitchFamily="49" charset="-122"/>
            </a:endParaRPr>
          </a:p>
        </p:txBody>
      </p:sp>
      <p:sp>
        <p:nvSpPr>
          <p:cNvPr id="15369" name="AutoShape 46">
            <a:hlinkClick r:id="rId1" action="ppaction://hlinksldjump"/>
          </p:cNvPr>
          <p:cNvSpPr/>
          <p:nvPr/>
        </p:nvSpPr>
        <p:spPr>
          <a:xfrm>
            <a:off x="3505200" y="4249738"/>
            <a:ext cx="5476875" cy="9906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latin typeface="黑体" panose="02010609060101010101" pitchFamily="49" charset="-122"/>
              <a:ea typeface="黑体" panose="02010609060101010101" pitchFamily="49" charset="-122"/>
            </a:endParaRPr>
          </a:p>
        </p:txBody>
      </p:sp>
      <p:sp>
        <p:nvSpPr>
          <p:cNvPr id="15370" name="文本框 8239"/>
          <p:cNvSpPr txBox="1"/>
          <p:nvPr/>
        </p:nvSpPr>
        <p:spPr>
          <a:xfrm>
            <a:off x="2743200" y="1828800"/>
            <a:ext cx="4178300" cy="579438"/>
          </a:xfrm>
          <a:prstGeom prst="rect">
            <a:avLst/>
          </a:prstGeom>
          <a:noFill/>
          <a:ln w="28575">
            <a:noFill/>
          </a:ln>
        </p:spPr>
        <p:txBody>
          <a:bodyPr>
            <a:spAutoFit/>
          </a:bodyPr>
          <a:p>
            <a:pPr>
              <a:spcBef>
                <a:spcPct val="50000"/>
              </a:spcBef>
            </a:pPr>
            <a:r>
              <a:rPr lang="zh-CN" altLang="en-US" sz="3200">
                <a:solidFill>
                  <a:srgbClr val="C00000"/>
                </a:solidFill>
                <a:latin typeface="黑体" panose="02010609060101010101" pitchFamily="49" charset="-122"/>
                <a:ea typeface="黑体" panose="02010609060101010101" pitchFamily="49" charset="-122"/>
              </a:rPr>
              <a:t>一、海量内存概述</a:t>
            </a:r>
            <a:endParaRPr lang="en-US" altLang="zh-CN" sz="3200">
              <a:solidFill>
                <a:srgbClr val="C00000"/>
              </a:solidFill>
              <a:latin typeface="黑体" panose="02010609060101010101" pitchFamily="49" charset="-122"/>
              <a:ea typeface="黑体" panose="02010609060101010101" pitchFamily="49" charset="-122"/>
            </a:endParaRPr>
          </a:p>
        </p:txBody>
      </p:sp>
      <p:sp>
        <p:nvSpPr>
          <p:cNvPr id="15371" name="文本框 8240"/>
          <p:cNvSpPr txBox="1"/>
          <p:nvPr/>
        </p:nvSpPr>
        <p:spPr>
          <a:xfrm>
            <a:off x="3495675" y="3048000"/>
            <a:ext cx="5715000" cy="584200"/>
          </a:xfrm>
          <a:prstGeom prst="rect">
            <a:avLst/>
          </a:prstGeom>
          <a:noFill/>
          <a:ln w="28575">
            <a:noFill/>
          </a:ln>
        </p:spPr>
        <p:txBody>
          <a:bodyPr>
            <a:spAutoFit/>
          </a:bodyPr>
          <a:p>
            <a:pPr>
              <a:spcBef>
                <a:spcPct val="50000"/>
              </a:spcBef>
            </a:pPr>
            <a:r>
              <a:rPr lang="zh-CN" altLang="en-US" sz="3200">
                <a:latin typeface="黑体" panose="02010609060101010101" pitchFamily="49" charset="-122"/>
                <a:ea typeface="黑体" panose="02010609060101010101" pitchFamily="49" charset="-122"/>
              </a:rPr>
              <a:t>二、</a:t>
            </a:r>
            <a:r>
              <a:rPr lang="zh-CN" altLang="zh-CN" sz="3200">
                <a:latin typeface="黑体" panose="02010609060101010101" pitchFamily="49" charset="-122"/>
                <a:ea typeface="黑体" panose="02010609060101010101" pitchFamily="49" charset="-122"/>
              </a:rPr>
              <a:t>基于单机版内存增大优势</a:t>
            </a:r>
            <a:endParaRPr lang="en-US" altLang="zh-CN" sz="3200">
              <a:latin typeface="黑体" panose="02010609060101010101" pitchFamily="49" charset="-122"/>
              <a:ea typeface="黑体" panose="02010609060101010101" pitchFamily="49" charset="-122"/>
            </a:endParaRPr>
          </a:p>
        </p:txBody>
      </p:sp>
      <p:sp>
        <p:nvSpPr>
          <p:cNvPr id="15372" name="文本框 8242"/>
          <p:cNvSpPr txBox="1"/>
          <p:nvPr/>
        </p:nvSpPr>
        <p:spPr>
          <a:xfrm>
            <a:off x="3721100" y="4179888"/>
            <a:ext cx="5095875" cy="1077912"/>
          </a:xfrm>
          <a:prstGeom prst="rect">
            <a:avLst/>
          </a:prstGeom>
          <a:noFill/>
          <a:ln w="28575">
            <a:noFill/>
          </a:ln>
        </p:spPr>
        <p:txBody>
          <a:bodyPr>
            <a:spAutoFit/>
          </a:bodyPr>
          <a:p>
            <a:pPr>
              <a:spcBef>
                <a:spcPct val="50000"/>
              </a:spcBef>
            </a:pPr>
            <a:r>
              <a:rPr lang="zh-CN" altLang="en-US" sz="3200">
                <a:latin typeface="黑体" panose="02010609060101010101" pitchFamily="49" charset="-122"/>
                <a:ea typeface="黑体" panose="02010609060101010101" pitchFamily="49" charset="-122"/>
              </a:rPr>
              <a:t>三、</a:t>
            </a:r>
            <a:r>
              <a:rPr lang="zh-CN" altLang="zh-CN" sz="3200">
                <a:latin typeface="黑体" panose="02010609060101010101" pitchFamily="49" charset="-122"/>
                <a:ea typeface="黑体" panose="02010609060101010101" pitchFamily="49" charset="-122"/>
              </a:rPr>
              <a:t>基于共享式内存和分布式内存结合架构优势</a:t>
            </a:r>
            <a:endParaRPr lang="zh-CN" altLang="en-US" sz="3200">
              <a:latin typeface="黑体" panose="02010609060101010101" pitchFamily="49" charset="-122"/>
              <a:ea typeface="黑体" panose="02010609060101010101" pitchFamily="49" charset="-122"/>
            </a:endParaRPr>
          </a:p>
        </p:txBody>
      </p:sp>
      <p:sp>
        <p:nvSpPr>
          <p:cNvPr id="15373" name="AutoShape 47">
            <a:hlinkClick r:id="rId1" action="ppaction://hlinksldjump"/>
          </p:cNvPr>
          <p:cNvSpPr/>
          <p:nvPr/>
        </p:nvSpPr>
        <p:spPr>
          <a:xfrm>
            <a:off x="2600325" y="5830888"/>
            <a:ext cx="4359275" cy="530225"/>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latin typeface="黑体" panose="02010609060101010101" pitchFamily="49" charset="-122"/>
              <a:ea typeface="黑体" panose="02010609060101010101" pitchFamily="49" charset="-122"/>
            </a:endParaRPr>
          </a:p>
        </p:txBody>
      </p:sp>
      <p:sp>
        <p:nvSpPr>
          <p:cNvPr id="15374" name="文本框 9"/>
          <p:cNvSpPr txBox="1"/>
          <p:nvPr/>
        </p:nvSpPr>
        <p:spPr>
          <a:xfrm>
            <a:off x="2743200" y="5791200"/>
            <a:ext cx="3700463" cy="579438"/>
          </a:xfrm>
          <a:prstGeom prst="rect">
            <a:avLst/>
          </a:prstGeom>
          <a:noFill/>
          <a:ln w="28575">
            <a:noFill/>
          </a:ln>
        </p:spPr>
        <p:txBody>
          <a:bodyPr>
            <a:spAutoFit/>
          </a:bodyPr>
          <a:p>
            <a:pPr>
              <a:spcBef>
                <a:spcPct val="50000"/>
              </a:spcBef>
            </a:pPr>
            <a:r>
              <a:rPr lang="zh-CN" altLang="en-US" sz="3200">
                <a:latin typeface="黑体" panose="02010609060101010101" pitchFamily="49" charset="-122"/>
                <a:ea typeface="黑体" panose="02010609060101010101" pitchFamily="49" charset="-122"/>
              </a:rPr>
              <a:t>四、总结</a:t>
            </a:r>
            <a:endParaRPr lang="zh-CN" altLang="en-US" sz="3200">
              <a:latin typeface="黑体" panose="02010609060101010101" pitchFamily="49" charset="-122"/>
              <a:ea typeface="黑体" panose="02010609060101010101" pitchFamily="49" charset="-122"/>
            </a:endParaRPr>
          </a:p>
        </p:txBody>
      </p:sp>
      <p:sp>
        <p:nvSpPr>
          <p:cNvPr id="15375" name="灯片编号占位符 1"/>
          <p:cNvSpPr>
            <a:spLocks noGrp="1"/>
          </p:cNvSpPr>
          <p:nvPr/>
        </p:nvSpPr>
        <p:spPr>
          <a:xfrm>
            <a:off x="0" y="1271588"/>
            <a:ext cx="533400" cy="244475"/>
          </a:xfrm>
          <a:prstGeom prst="rect">
            <a:avLst/>
          </a:prstGeom>
          <a:noFill/>
          <a:ln w="9525">
            <a:noFill/>
          </a:ln>
        </p:spPr>
        <p:txBody>
          <a:bodyPr anchor="ctr"/>
          <a:p>
            <a:pPr algn="ctr"/>
            <a:fld id="{9A0DB2DC-4C9A-4742-B13C-FB6460FD3503}" type="slidenum">
              <a:rPr lang="zh-CN" altLang="en-US" sz="1400" b="1">
                <a:solidFill>
                  <a:srgbClr val="FFFFFF"/>
                </a:solidFill>
                <a:latin typeface="Tw Cen MT" pitchFamily="34" charset="0"/>
                <a:sym typeface="Tw Cen MT" pitchFamily="34" charset="0"/>
              </a:rPr>
            </a:fld>
            <a:endParaRPr lang="zh-CN" altLang="en-US" sz="1400" b="1">
              <a:solidFill>
                <a:srgbClr val="FFFFFF"/>
              </a:solidFill>
              <a:latin typeface="Tw Cen MT" pitchFamily="34" charset="0"/>
              <a:sym typeface="Tw Cen MT" pitchFamily="34" charset="0"/>
            </a:endParaRPr>
          </a:p>
        </p:txBody>
      </p:sp>
      <p:grpSp>
        <p:nvGrpSpPr>
          <p:cNvPr id="15376" name="Group 6"/>
          <p:cNvGrpSpPr/>
          <p:nvPr/>
        </p:nvGrpSpPr>
        <p:grpSpPr>
          <a:xfrm>
            <a:off x="3030538" y="4264025"/>
            <a:ext cx="400050" cy="796925"/>
            <a:chOff x="0" y="0"/>
            <a:chExt cx="1615" cy="3378"/>
          </a:xfrm>
        </p:grpSpPr>
        <p:sp>
          <p:nvSpPr>
            <p:cNvPr id="15377" name="Oval 9"/>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15378" name="Oval 10"/>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chemeClr val="bg2"/>
                </a:solidFill>
                <a:latin typeface="黑体" panose="02010609060101010101" pitchFamily="49" charset="-122"/>
                <a:ea typeface="黑体" panose="02010609060101010101" pitchFamily="49" charset="-122"/>
              </a:endParaRPr>
            </a:p>
          </p:txBody>
        </p:sp>
        <p:sp>
          <p:nvSpPr>
            <p:cNvPr id="54" name="Oval 11"/>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80" name="Oval 12"/>
            <p:cNvSpPr/>
            <p:nvPr/>
          </p:nvSpPr>
          <p:spPr>
            <a:xfrm>
              <a:off x="176" y="176"/>
              <a:ext cx="1049" cy="3119"/>
            </a:xfrm>
            <a:prstGeom prst="ellipse">
              <a:avLst/>
            </a:prstGeom>
            <a:gradFill rotWithShape="1">
              <a:gsLst>
                <a:gs pos="0">
                  <a:srgbClr val="000000"/>
                </a:gs>
                <a:gs pos="100000">
                  <a:srgbClr val="FFCC00"/>
                </a:gs>
              </a:gsLst>
              <a:lin ang="18900000" scaled="1"/>
              <a:tileRect/>
            </a:gradFill>
            <a:ln w="9525">
              <a:noFill/>
            </a:ln>
          </p:spPr>
          <p:txBody>
            <a:bodyPr wrap="none" anchor="ctr">
              <a:spAutoFit/>
            </a:bodyPr>
            <a:p>
              <a:endParaRPr lang="zh-CN" altLang="zh-CN">
                <a:solidFill>
                  <a:schemeClr val="bg2"/>
                </a:solidFill>
                <a:latin typeface="黑体" panose="02010609060101010101" pitchFamily="49" charset="-122"/>
                <a:ea typeface="黑体" panose="02010609060101010101" pitchFamily="49" charset="-122"/>
              </a:endParaRPr>
            </a:p>
          </p:txBody>
        </p:sp>
        <p:sp>
          <p:nvSpPr>
            <p:cNvPr id="56" name="Oval 13"/>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2800" b="0" i="0" u="none" strike="noStrike" kern="1200" cap="none" spc="0" normalizeH="0" baseline="0" noProof="0">
                <a:ln>
                  <a:noFill/>
                </a:ln>
                <a:solidFill>
                  <a:schemeClr val="bg2"/>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15382" name="Oval 14"/>
            <p:cNvSpPr/>
            <p:nvPr/>
          </p:nvSpPr>
          <p:spPr>
            <a:xfrm>
              <a:off x="259" y="259"/>
              <a:ext cx="1096" cy="3119"/>
            </a:xfrm>
            <a:prstGeom prst="ellipse">
              <a:avLst/>
            </a:prstGeom>
            <a:gradFill rotWithShape="1">
              <a:gsLst>
                <a:gs pos="0">
                  <a:srgbClr val="FFCC00"/>
                </a:gs>
                <a:gs pos="100000">
                  <a:srgbClr val="7C6300"/>
                </a:gs>
              </a:gsLst>
              <a:lin ang="18900000" scaled="1"/>
              <a:tileRect/>
            </a:gradFill>
            <a:ln w="9525">
              <a:noFill/>
            </a:ln>
          </p:spPr>
          <p:txBody>
            <a:bodyPr anchor="ctr">
              <a:spAutoFit/>
            </a:bodyPr>
            <a:p>
              <a:endParaRPr lang="zh-CN" altLang="zh-CN">
                <a:solidFill>
                  <a:schemeClr val="bg2"/>
                </a:solidFill>
                <a:latin typeface="黑体" panose="02010609060101010101" pitchFamily="49" charset="-122"/>
                <a:ea typeface="黑体" panose="02010609060101010101" pitchFamily="49" charset="-122"/>
              </a:endParaRP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
          <p:cNvSpPr>
            <a:spLocks noGrp="1"/>
          </p:cNvSpPr>
          <p:nvPr>
            <p:ph type="title"/>
          </p:nvPr>
        </p:nvSpPr>
        <p:spPr>
          <a:ln/>
        </p:spPr>
        <p:txBody>
          <a:bodyPr vert="horz" wrap="square" lIns="91440" tIns="45720" rIns="91440" bIns="45720" anchor="b"/>
          <a:p>
            <a:pPr/>
            <a:r>
              <a:rPr lang="zh-CN" altLang="en-US" sz="4800" b="1" kern="1200">
                <a:latin typeface="华文楷体" pitchFamily="2" charset="-122"/>
                <a:ea typeface="华文楷体" pitchFamily="2" charset="-122"/>
                <a:cs typeface="+mj-cs"/>
                <a:sym typeface="Tw Cen MT" pitchFamily="34" charset="0"/>
              </a:rPr>
              <a:t>对</a:t>
            </a:r>
            <a:r>
              <a:rPr lang="en-US" altLang="zh-CN" sz="4800" b="1" kern="1200">
                <a:latin typeface="华文楷体" pitchFamily="2" charset="-122"/>
                <a:ea typeface="+mj-ea"/>
                <a:cs typeface="Times New Roman" panose="02020603050405020304" pitchFamily="18" charset="0"/>
                <a:sym typeface="Tw Cen MT" pitchFamily="34" charset="0"/>
              </a:rPr>
              <a:t>Apriori</a:t>
            </a:r>
            <a:r>
              <a:rPr lang="zh-CN" altLang="en-US" sz="4800" b="1" kern="1200">
                <a:latin typeface="华文楷体" pitchFamily="2" charset="-122"/>
                <a:ea typeface="华文楷体" pitchFamily="2" charset="-122"/>
                <a:cs typeface="+mj-cs"/>
                <a:sym typeface="Tw Cen MT" pitchFamily="34" charset="0"/>
              </a:rPr>
              <a:t>算法的改进</a:t>
            </a:r>
            <a:endParaRPr lang="zh-CN" altLang="en-US" sz="4800" b="1" kern="1200">
              <a:latin typeface="华文楷体" pitchFamily="2" charset="-122"/>
              <a:ea typeface="华文楷体" pitchFamily="2" charset="-122"/>
              <a:cs typeface="+mj-cs"/>
              <a:sym typeface="Tw Cen MT" pitchFamily="34" charset="0"/>
            </a:endParaRPr>
          </a:p>
        </p:txBody>
      </p:sp>
      <p:sp>
        <p:nvSpPr>
          <p:cNvPr id="6" name="文本占位符 5"/>
          <p:cNvSpPr>
            <a:spLocks noGrp="1"/>
          </p:cNvSpPr>
          <p:nvPr>
            <p:ph type="body" idx="1"/>
          </p:nvPr>
        </p:nvSpPr>
        <p:spPr>
          <a:xfrm>
            <a:off x="623888" y="4589463"/>
            <a:ext cx="7886700" cy="1500188"/>
          </a:xfrm>
        </p:spPr>
        <p:txBody>
          <a:bodyPr vert="horz" wrap="square" lIns="91440" tIns="45720" rIns="91440" bIns="45720" numCol="1" anchor="t" anchorCtr="0" compatLnSpc="1"/>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sym typeface="Tw Cen MT" pitchFamily="34" charset="0"/>
            </a:endParaRPr>
          </a:p>
        </p:txBody>
      </p:sp>
      <p:sp>
        <p:nvSpPr>
          <p:cNvPr id="46083"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ln/>
        </p:spPr>
        <p:txBody>
          <a:bodyPr vert="horz" wrap="square" lIns="91440" tIns="45720" rIns="91440" bIns="45720" anchor="ctr"/>
          <a:p>
            <a:r>
              <a:rPr lang="zh-CN" altLang="en-US"/>
              <a:t>对</a:t>
            </a:r>
            <a:r>
              <a:rPr lang="en-US" altLang="zh-CN"/>
              <a:t>Apriori</a:t>
            </a:r>
            <a:r>
              <a:rPr lang="zh-CN" altLang="en-US"/>
              <a:t>算法的改进</a:t>
            </a:r>
            <a:endParaRPr lang="zh-CN" altLang="en-US"/>
          </a:p>
        </p:txBody>
      </p:sp>
      <p:sp>
        <p:nvSpPr>
          <p:cNvPr id="48130"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48131" name="图片 3"/>
          <p:cNvPicPr>
            <a:picLocks noChangeAspect="1"/>
          </p:cNvPicPr>
          <p:nvPr/>
        </p:nvPicPr>
        <p:blipFill>
          <a:blip r:embed="rId1"/>
          <a:stretch>
            <a:fillRect/>
          </a:stretch>
        </p:blipFill>
        <p:spPr>
          <a:xfrm>
            <a:off x="685800" y="1676400"/>
            <a:ext cx="7315200" cy="2770188"/>
          </a:xfrm>
          <a:prstGeom prst="rect">
            <a:avLst/>
          </a:prstGeom>
          <a:noFill/>
          <a:ln w="9525">
            <a:noFill/>
          </a:ln>
        </p:spPr>
      </p:pic>
      <p:sp>
        <p:nvSpPr>
          <p:cNvPr id="36869" name="Rectangle 8"/>
          <p:cNvSpPr>
            <a:spLocks noChangeArrowheads="1"/>
          </p:cNvSpPr>
          <p:nvPr/>
        </p:nvSpPr>
        <p:spPr bwMode="auto">
          <a:xfrm flipV="1">
            <a:off x="4408488" y="4240213"/>
            <a:ext cx="3176588" cy="4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graphicFrame>
        <p:nvGraphicFramePr>
          <p:cNvPr id="48133" name="对象 2"/>
          <p:cNvGraphicFramePr>
            <a:graphicFrameLocks noChangeAspect="1"/>
          </p:cNvGraphicFramePr>
          <p:nvPr/>
        </p:nvGraphicFramePr>
        <p:xfrm>
          <a:off x="1752600" y="4572000"/>
          <a:ext cx="2684463" cy="2209800"/>
        </p:xfrm>
        <a:graphic>
          <a:graphicData uri="http://schemas.openxmlformats.org/presentationml/2006/ole">
            <mc:AlternateContent xmlns:mc="http://schemas.openxmlformats.org/markup-compatibility/2006">
              <mc:Choice xmlns:v="urn:schemas-microsoft-com:vml" Requires="v">
                <p:oleObj spid="_x0000_s3086" name="" r:id="rId2" imgW="12001500" imgH="9842500" progId="Visio.Drawing.11">
                  <p:embed/>
                </p:oleObj>
              </mc:Choice>
              <mc:Fallback>
                <p:oleObj name="" r:id="rId2" imgW="12001500" imgH="9842500" progId="Visio.Drawing.11">
                  <p:embed/>
                  <p:pic>
                    <p:nvPicPr>
                      <p:cNvPr id="0" name="图片 3085"/>
                      <p:cNvPicPr/>
                      <p:nvPr/>
                    </p:nvPicPr>
                    <p:blipFill>
                      <a:blip r:embed="rId3"/>
                      <a:stretch>
                        <a:fillRect/>
                      </a:stretch>
                    </p:blipFill>
                    <p:spPr>
                      <a:xfrm>
                        <a:off x="1752600" y="4572000"/>
                        <a:ext cx="2684463" cy="2209800"/>
                      </a:xfrm>
                      <a:prstGeom prst="rect">
                        <a:avLst/>
                      </a:prstGeom>
                      <a:noFill/>
                      <a:ln w="38100">
                        <a:noFill/>
                        <a:miter/>
                      </a:ln>
                    </p:spPr>
                  </p:pic>
                </p:oleObj>
              </mc:Fallback>
            </mc:AlternateContent>
          </a:graphicData>
        </a:graphic>
      </p:graphicFrame>
      <p:sp>
        <p:nvSpPr>
          <p:cNvPr id="36871" name="Rectangle 10"/>
          <p:cNvSpPr>
            <a:spLocks noChangeArrowheads="1"/>
          </p:cNvSpPr>
          <p:nvPr/>
        </p:nvSpPr>
        <p:spPr bwMode="auto">
          <a:xfrm>
            <a:off x="2943225" y="4259263"/>
            <a:ext cx="133191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graphicFrame>
        <p:nvGraphicFramePr>
          <p:cNvPr id="48135" name="对象 4"/>
          <p:cNvGraphicFramePr>
            <a:graphicFrameLocks noChangeAspect="1"/>
          </p:cNvGraphicFramePr>
          <p:nvPr/>
        </p:nvGraphicFramePr>
        <p:xfrm>
          <a:off x="5105400" y="4572000"/>
          <a:ext cx="2692400" cy="2209800"/>
        </p:xfrm>
        <a:graphic>
          <a:graphicData uri="http://schemas.openxmlformats.org/presentationml/2006/ole">
            <mc:AlternateContent xmlns:mc="http://schemas.openxmlformats.org/markup-compatibility/2006">
              <mc:Choice xmlns:v="urn:schemas-microsoft-com:vml" Requires="v">
                <p:oleObj spid="_x0000_s3087" name="" r:id="rId4" imgW="12001500" imgH="9842500" progId="Visio.Drawing.11">
                  <p:embed/>
                </p:oleObj>
              </mc:Choice>
              <mc:Fallback>
                <p:oleObj name="" r:id="rId4" imgW="12001500" imgH="9842500" progId="Visio.Drawing.11">
                  <p:embed/>
                  <p:pic>
                    <p:nvPicPr>
                      <p:cNvPr id="0" name="图片 3086"/>
                      <p:cNvPicPr/>
                      <p:nvPr/>
                    </p:nvPicPr>
                    <p:blipFill>
                      <a:blip r:embed="rId5"/>
                      <a:stretch>
                        <a:fillRect/>
                      </a:stretch>
                    </p:blipFill>
                    <p:spPr>
                      <a:xfrm>
                        <a:off x="5105400" y="4572000"/>
                        <a:ext cx="2692400" cy="220980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ln/>
        </p:spPr>
        <p:txBody>
          <a:bodyPr vert="horz" wrap="square" lIns="91440" tIns="45720" rIns="91440" bIns="45720" anchor="ctr"/>
          <a:p>
            <a:r>
              <a:rPr lang="en-US" altLang="zh-CN"/>
              <a:t>PCY</a:t>
            </a:r>
            <a:r>
              <a:rPr lang="zh-CN" altLang="en-US"/>
              <a:t>算法</a:t>
            </a:r>
            <a:endParaRPr lang="zh-CN" altLang="en-US"/>
          </a:p>
        </p:txBody>
      </p:sp>
      <p:sp>
        <p:nvSpPr>
          <p:cNvPr id="5017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9" name="内容占位符 2"/>
          <p:cNvSpPr>
            <a:spLocks noGrp="1" noRot="1" noChangeAspect="1" noMove="1" noResize="1" noEditPoints="1" noAdjustHandles="1" noChangeArrowheads="1" noChangeShapeType="1" noTextEdit="1"/>
          </p:cNvSpPr>
          <p:nvPr/>
        </p:nvSpPr>
        <p:spPr bwMode="auto">
          <a:xfrm>
            <a:off x="495300" y="1569966"/>
            <a:ext cx="8153400" cy="4525964"/>
          </a:xfrm>
          <a:prstGeom prst="rect">
            <a:avLst/>
          </a:prstGeom>
          <a:blipFill rotWithShape="0">
            <a:blip r:embed="rId1"/>
            <a:stretch>
              <a:fillRect l="-149" t="-1078" b="-2022"/>
            </a:stretch>
          </a:blip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5" name="图片 18"/>
          <p:cNvPicPr>
            <a:picLocks noChangeAspect="1"/>
          </p:cNvPicPr>
          <p:nvPr/>
        </p:nvPicPr>
        <p:blipFill>
          <a:blip r:embed="rId1"/>
          <a:stretch>
            <a:fillRect/>
          </a:stretch>
        </p:blipFill>
        <p:spPr>
          <a:xfrm>
            <a:off x="3221038" y="793750"/>
            <a:ext cx="5449887" cy="5602288"/>
          </a:xfrm>
          <a:prstGeom prst="rect">
            <a:avLst/>
          </a:prstGeom>
          <a:noFill/>
          <a:ln w="9525">
            <a:noFill/>
          </a:ln>
        </p:spPr>
      </p:pic>
      <p:sp>
        <p:nvSpPr>
          <p:cNvPr id="52226" name="标题 1"/>
          <p:cNvSpPr>
            <a:spLocks noGrp="1"/>
          </p:cNvSpPr>
          <p:nvPr>
            <p:ph type="title"/>
          </p:nvPr>
        </p:nvSpPr>
        <p:spPr>
          <a:xfrm>
            <a:off x="647700" y="211138"/>
            <a:ext cx="8153400" cy="990600"/>
          </a:xfrm>
          <a:ln/>
        </p:spPr>
        <p:txBody>
          <a:bodyPr vert="horz" wrap="square" lIns="91440" tIns="45720" rIns="91440" bIns="45720" anchor="ctr"/>
          <a:p>
            <a:r>
              <a:rPr lang="en-US" altLang="zh-CN"/>
              <a:t>PCY</a:t>
            </a:r>
            <a:r>
              <a:rPr lang="zh-CN" altLang="en-US"/>
              <a:t>算法</a:t>
            </a:r>
            <a:endParaRPr lang="zh-CN" altLang="en-US"/>
          </a:p>
        </p:txBody>
      </p:sp>
      <p:sp>
        <p:nvSpPr>
          <p:cNvPr id="52227" name="内容占位符 2"/>
          <p:cNvSpPr>
            <a:spLocks noGrp="1"/>
          </p:cNvSpPr>
          <p:nvPr>
            <p:ph idx="1"/>
          </p:nvPr>
        </p:nvSpPr>
        <p:spPr>
          <a:xfrm>
            <a:off x="612775" y="1600200"/>
            <a:ext cx="2740025" cy="609600"/>
          </a:xfrm>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步骤</a:t>
            </a:r>
            <a:endParaRPr lang="zh-CN" altLang="en-US" sz="2400">
              <a:latin typeface="微软雅黑" panose="020B0503020204020204" pitchFamily="34" charset="-122"/>
              <a:ea typeface="微软雅黑" panose="020B0503020204020204" pitchFamily="34" charset="-122"/>
            </a:endParaRPr>
          </a:p>
          <a:p>
            <a:pPr marL="368300" lvl="1" indent="0">
              <a:lnSpc>
                <a:spcPct val="120000"/>
              </a:lnSpc>
              <a:buNone/>
            </a:pPr>
            <a:endParaRPr lang="en-US" altLang="zh-CN" sz="2000"/>
          </a:p>
          <a:p>
            <a:pPr marL="368300" lvl="1" indent="0">
              <a:lnSpc>
                <a:spcPct val="120000"/>
              </a:lnSpc>
              <a:buNone/>
            </a:pPr>
            <a:r>
              <a:rPr lang="zh-CN" altLang="en-US" sz="2000"/>
              <a:t>    </a:t>
            </a:r>
            <a:endParaRPr lang="en-US" altLang="zh-CN" sz="2000"/>
          </a:p>
          <a:p>
            <a:endParaRPr lang="en-US" altLang="zh-CN" sz="2400">
              <a:latin typeface="微软雅黑" panose="020B0503020204020204" pitchFamily="34" charset="-122"/>
              <a:ea typeface="微软雅黑" panose="020B0503020204020204" pitchFamily="34" charset="-122"/>
            </a:endParaRPr>
          </a:p>
        </p:txBody>
      </p:sp>
      <p:sp>
        <p:nvSpPr>
          <p:cNvPr id="5222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52229" name="图片 4"/>
          <p:cNvPicPr>
            <a:picLocks noChangeAspect="1"/>
          </p:cNvPicPr>
          <p:nvPr/>
        </p:nvPicPr>
        <p:blipFill>
          <a:blip r:embed="rId2"/>
          <a:stretch>
            <a:fillRect/>
          </a:stretch>
        </p:blipFill>
        <p:spPr>
          <a:xfrm>
            <a:off x="609600" y="2354263"/>
            <a:ext cx="1619250" cy="1444625"/>
          </a:xfrm>
          <a:prstGeom prst="rect">
            <a:avLst/>
          </a:prstGeom>
          <a:noFill/>
          <a:ln w="9525">
            <a:noFill/>
          </a:ln>
        </p:spPr>
      </p:pic>
      <p:sp>
        <p:nvSpPr>
          <p:cNvPr id="7" name="矩形 6"/>
          <p:cNvSpPr/>
          <p:nvPr/>
        </p:nvSpPr>
        <p:spPr>
          <a:xfrm>
            <a:off x="5162550" y="747713"/>
            <a:ext cx="2438400" cy="153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52231" name="矩形 7"/>
          <p:cNvSpPr/>
          <p:nvPr/>
        </p:nvSpPr>
        <p:spPr>
          <a:xfrm>
            <a:off x="7239000" y="304800"/>
            <a:ext cx="1752600" cy="369888"/>
          </a:xfrm>
          <a:prstGeom prst="rect">
            <a:avLst/>
          </a:prstGeom>
          <a:noFill/>
          <a:ln w="9525">
            <a:noFill/>
          </a:ln>
        </p:spPr>
        <p:txBody>
          <a:bodyPr>
            <a:spAutoFit/>
          </a:bodyPr>
          <a:p>
            <a:r>
              <a:rPr lang="zh-CN" altLang="en-US">
                <a:solidFill>
                  <a:srgbClr val="FF0000"/>
                </a:solidFill>
                <a:latin typeface="Times New Roman" panose="02020603050405020304" pitchFamily="18" charset="0"/>
              </a:rPr>
              <a:t>生成频繁</a:t>
            </a:r>
            <a:r>
              <a:rPr lang="en-US" altLang="zh-CN">
                <a:solidFill>
                  <a:srgbClr val="FF0000"/>
                </a:solidFill>
                <a:latin typeface="Times New Roman" panose="02020603050405020304" pitchFamily="18" charset="0"/>
              </a:rPr>
              <a:t>1-</a:t>
            </a:r>
            <a:r>
              <a:rPr lang="zh-CN" altLang="en-US">
                <a:solidFill>
                  <a:srgbClr val="FF0000"/>
                </a:solidFill>
                <a:latin typeface="Times New Roman" panose="02020603050405020304" pitchFamily="18" charset="0"/>
              </a:rPr>
              <a:t>项集</a:t>
            </a:r>
            <a:endParaRPr lang="zh-CN" altLang="en-US">
              <a:solidFill>
                <a:srgbClr val="FF0000"/>
              </a:solidFill>
              <a:latin typeface="Arial" panose="020B0604020202020204" pitchFamily="34" charset="0"/>
            </a:endParaRPr>
          </a:p>
        </p:txBody>
      </p:sp>
      <p:sp>
        <p:nvSpPr>
          <p:cNvPr id="9" name="矩形 8"/>
          <p:cNvSpPr/>
          <p:nvPr/>
        </p:nvSpPr>
        <p:spPr>
          <a:xfrm>
            <a:off x="3201988" y="2184400"/>
            <a:ext cx="5654675" cy="276383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10" name="矩形 9"/>
          <p:cNvSpPr/>
          <p:nvPr/>
        </p:nvSpPr>
        <p:spPr>
          <a:xfrm>
            <a:off x="7889875" y="2640013"/>
            <a:ext cx="762000" cy="3683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sym typeface="Arial" panose="020B0604020202020204" pitchFamily="34" charset="0"/>
              </a:rPr>
              <a:t>哈希</a:t>
            </a:r>
            <a:endParaRPr kumimoji="0" lang="zh-CN" altLang="en-US" sz="1800" b="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cxnSp>
        <p:nvCxnSpPr>
          <p:cNvPr id="16" name="直接连接符 15"/>
          <p:cNvCxnSpPr/>
          <p:nvPr/>
        </p:nvCxnSpPr>
        <p:spPr>
          <a:xfrm>
            <a:off x="5791200" y="3292475"/>
            <a:ext cx="2743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08338" y="4978400"/>
            <a:ext cx="4183063" cy="14176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52236" name="矩形 20"/>
          <p:cNvSpPr/>
          <p:nvPr/>
        </p:nvSpPr>
        <p:spPr>
          <a:xfrm>
            <a:off x="7439025" y="5318125"/>
            <a:ext cx="1600200" cy="646113"/>
          </a:xfrm>
          <a:prstGeom prst="rect">
            <a:avLst/>
          </a:prstGeom>
          <a:noFill/>
          <a:ln w="9525">
            <a:noFill/>
          </a:ln>
        </p:spPr>
        <p:txBody>
          <a:bodyPr>
            <a:spAutoFit/>
          </a:bodyPr>
          <a:p>
            <a:r>
              <a:rPr lang="zh-CN" altLang="en-US">
                <a:solidFill>
                  <a:srgbClr val="FF0000"/>
                </a:solidFill>
                <a:latin typeface="Times New Roman" panose="02020603050405020304" pitchFamily="18" charset="0"/>
              </a:rPr>
              <a:t>候选</a:t>
            </a:r>
            <a:r>
              <a:rPr lang="en-US" altLang="zh-CN">
                <a:solidFill>
                  <a:srgbClr val="FF0000"/>
                </a:solidFill>
                <a:latin typeface="Times New Roman" panose="02020603050405020304" pitchFamily="18" charset="0"/>
              </a:rPr>
              <a:t>2-</a:t>
            </a:r>
            <a:r>
              <a:rPr lang="zh-CN" altLang="en-US">
                <a:solidFill>
                  <a:srgbClr val="FF0000"/>
                </a:solidFill>
                <a:latin typeface="Times New Roman" panose="02020603050405020304" pitchFamily="18" charset="0"/>
              </a:rPr>
              <a:t>项集的数目大大减少</a:t>
            </a:r>
            <a:endParaRPr lang="zh-CN" altLang="en-US">
              <a:solidFill>
                <a:srgbClr val="FF0000"/>
              </a:solidFill>
              <a:latin typeface="Arial" panose="020B0604020202020204" pitchFamily="34" charset="0"/>
            </a:endParaRPr>
          </a:p>
        </p:txBody>
      </p:sp>
      <p:cxnSp>
        <p:nvCxnSpPr>
          <p:cNvPr id="3" name="直接连接符 2"/>
          <p:cNvCxnSpPr/>
          <p:nvPr/>
        </p:nvCxnSpPr>
        <p:spPr>
          <a:xfrm>
            <a:off x="3352800" y="4262438"/>
            <a:ext cx="41910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2238" name="矩形 16"/>
          <p:cNvSpPr/>
          <p:nvPr/>
        </p:nvSpPr>
        <p:spPr>
          <a:xfrm>
            <a:off x="735013" y="3998913"/>
            <a:ext cx="2981325" cy="339725"/>
          </a:xfrm>
          <a:prstGeom prst="rect">
            <a:avLst/>
          </a:prstGeom>
          <a:noFill/>
          <a:ln w="9525">
            <a:noFill/>
          </a:ln>
        </p:spPr>
        <p:txBody>
          <a:bodyPr>
            <a:spAutoFit/>
          </a:bodyPr>
          <a:p>
            <a:r>
              <a:rPr lang="zh-CN" altLang="en-US" sz="1600">
                <a:solidFill>
                  <a:srgbClr val="0070C0"/>
                </a:solidFill>
                <a:latin typeface="Times New Roman" panose="02020603050405020304" pitchFamily="18" charset="0"/>
              </a:rPr>
              <a:t>得到位向量</a:t>
            </a:r>
            <a:r>
              <a:rPr lang="en-US" altLang="zh-CN" sz="1600">
                <a:solidFill>
                  <a:srgbClr val="0070C0"/>
                </a:solidFill>
                <a:latin typeface="Times New Roman" panose="02020603050405020304" pitchFamily="18" charset="0"/>
              </a:rPr>
              <a:t>&lt;1,0,1,0,1,0,1&gt;</a:t>
            </a:r>
            <a:endParaRPr lang="zh-CN" altLang="en-US" sz="1600">
              <a:solidFill>
                <a:srgbClr val="0070C0"/>
              </a:solidFill>
              <a:latin typeface="Arial" panose="020B0604020202020204" pitchFamily="34" charset="0"/>
            </a:endParaRPr>
          </a:p>
        </p:txBody>
      </p:sp>
      <p:sp>
        <p:nvSpPr>
          <p:cNvPr id="18" name="矩形 17"/>
          <p:cNvSpPr>
            <a:spLocks noRot="1" noChangeAspect="1" noMove="1" noResize="1" noEditPoints="1" noAdjustHandles="1" noChangeArrowheads="1" noChangeShapeType="1" noTextEdit="1"/>
          </p:cNvSpPr>
          <p:nvPr/>
        </p:nvSpPr>
        <p:spPr>
          <a:xfrm>
            <a:off x="3229137" y="5880808"/>
            <a:ext cx="1099519" cy="338553"/>
          </a:xfrm>
          <a:prstGeom prst="rect">
            <a:avLst/>
          </a:prstGeom>
          <a:blipFill rotWithShape="0">
            <a:blip r:embed="rId3"/>
            <a:stretch>
              <a:fillRect t="-7273" b="-21818"/>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cxnSp>
        <p:nvCxnSpPr>
          <p:cNvPr id="11" name="直接箭头连接符 10"/>
          <p:cNvCxnSpPr/>
          <p:nvPr/>
        </p:nvCxnSpPr>
        <p:spPr>
          <a:xfrm flipV="1">
            <a:off x="2225675" y="3068638"/>
            <a:ext cx="955675" cy="174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2225675" y="1643063"/>
            <a:ext cx="2917825" cy="1181100"/>
          </a:xfrm>
          <a:prstGeom prst="bentConnector3">
            <a:avLst>
              <a:gd name="adj1" fmla="val 1901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737100" y="5594350"/>
            <a:ext cx="762000" cy="33972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Arial" panose="020B0604020202020204" pitchFamily="34" charset="0"/>
              </a:rPr>
              <a:t>哈希</a:t>
            </a:r>
            <a:endParaRPr kumimoji="0" lang="zh-CN" altLang="en-US" sz="16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30" name="文本框 29"/>
          <p:cNvSpPr txBox="1"/>
          <p:nvPr/>
        </p:nvSpPr>
        <p:spPr>
          <a:xfrm>
            <a:off x="5410178" y="5253069"/>
            <a:ext cx="1219168" cy="1116000"/>
          </a:xfrm>
          <a:prstGeom prst="rect">
            <a:avLst/>
          </a:prstGeom>
          <a:solidFill>
            <a:srgbClr val="FFFFFF"/>
          </a:solidFill>
        </p:spPr>
        <p:txBody>
          <a:bodyPr>
            <a:spAutoFit/>
          </a:bodyPr>
          <a:lstStyle/>
          <a:p>
            <a:pPr marR="0" defTabSz="914400">
              <a:lnSpc>
                <a:spcPts val="1400"/>
              </a:lnSpc>
              <a:buClrTx/>
              <a:buSzTx/>
              <a:buFontTx/>
              <a:buNone/>
              <a:defRPr/>
            </a:pPr>
            <a:r>
              <a:rPr kumimoji="0" lang="en-US" altLang="zh-CN" sz="1400" b="1" strike="sngStrike"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5</a:t>
            </a:r>
            <a:endParaRPr kumimoji="0" lang="en-US" altLang="zh-CN" sz="1400" b="1" strike="sngStrike"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R="0" defTabSz="914400">
              <a:lnSpc>
                <a:spcPts val="1400"/>
              </a:lnSpc>
              <a:buClrTx/>
              <a:buSzTx/>
              <a:buFontTx/>
              <a:buNone/>
              <a:defRPr/>
            </a:pPr>
            <a:r>
              <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6</a:t>
            </a:r>
            <a:endPar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R="0" defTabSz="914400">
              <a:lnSpc>
                <a:spcPts val="1400"/>
              </a:lnSpc>
              <a:buClrTx/>
              <a:buSzTx/>
              <a:buFontTx/>
              <a:buNone/>
              <a:defRPr/>
            </a:pPr>
            <a:r>
              <a:rPr kumimoji="0" lang="en-US" altLang="zh-CN" sz="1400" b="1" strike="sngStrike"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1</a:t>
            </a:r>
            <a:endParaRPr kumimoji="0" lang="en-US" altLang="zh-CN" sz="1400" b="1" strike="sngStrike"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R="0" defTabSz="914400">
              <a:lnSpc>
                <a:spcPts val="1400"/>
              </a:lnSpc>
              <a:buClrTx/>
              <a:buSzTx/>
              <a:buFontTx/>
              <a:buNone/>
              <a:defRPr/>
            </a:pPr>
            <a:r>
              <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2</a:t>
            </a:r>
            <a:endPar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R="0" defTabSz="914400">
              <a:lnSpc>
                <a:spcPts val="1400"/>
              </a:lnSpc>
              <a:buClrTx/>
              <a:buSzTx/>
              <a:buFontTx/>
              <a:buNone/>
              <a:defRPr/>
            </a:pPr>
            <a:r>
              <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4</a:t>
            </a:r>
            <a:endPar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a:p>
            <a:pPr marR="0" defTabSz="914400">
              <a:lnSpc>
                <a:spcPts val="1400"/>
              </a:lnSpc>
              <a:buClrTx/>
              <a:buSzTx/>
              <a:buFontTx/>
              <a:buNone/>
              <a:defRPr/>
            </a:pPr>
            <a:r>
              <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rPr>
              <a:t>0</a:t>
            </a:r>
            <a:endParaRPr kumimoji="0" lang="en-US" altLang="zh-CN" sz="14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sym typeface="Arial" panose="020B0604020202020204" pitchFamily="34" charset="0"/>
            </a:endParaRPr>
          </a:p>
        </p:txBody>
      </p:sp>
      <p:sp>
        <p:nvSpPr>
          <p:cNvPr id="37" name="矩形 36"/>
          <p:cNvSpPr>
            <a:spLocks noRot="1" noChangeAspect="1" noMove="1" noResize="1" noEditPoints="1" noAdjustHandles="1" noChangeArrowheads="1" noChangeShapeType="1" noTextEdit="1"/>
          </p:cNvSpPr>
          <p:nvPr/>
        </p:nvSpPr>
        <p:spPr>
          <a:xfrm>
            <a:off x="5596277" y="5611599"/>
            <a:ext cx="1790739" cy="338555"/>
          </a:xfrm>
          <a:prstGeom prst="rect">
            <a:avLst/>
          </a:prstGeom>
          <a:blipFill rotWithShape="0">
            <a:blip r:embed="rId4"/>
            <a:stretch>
              <a:fillRect t="-7273" b="-21818"/>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52245" name="文本框 1"/>
          <p:cNvSpPr txBox="1"/>
          <p:nvPr/>
        </p:nvSpPr>
        <p:spPr>
          <a:xfrm>
            <a:off x="4037013" y="701675"/>
            <a:ext cx="779462" cy="392113"/>
          </a:xfrm>
          <a:prstGeom prst="rect">
            <a:avLst/>
          </a:prstGeom>
          <a:solidFill>
            <a:srgbClr val="FFFFFF"/>
          </a:solidFill>
          <a:ln w="9525">
            <a:noFill/>
          </a:ln>
        </p:spPr>
        <p:txBody>
          <a:bodyPr>
            <a:spAutoFit/>
          </a:bodyPr>
          <a:p>
            <a:endParaRPr lang="zh-CN" altLang="en-US">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ln/>
        </p:spPr>
        <p:txBody>
          <a:bodyPr vert="horz" wrap="square" lIns="91440" tIns="45720" rIns="91440" bIns="45720" anchor="ctr"/>
          <a:p>
            <a:r>
              <a:rPr lang="en-US" altLang="zh-CN"/>
              <a:t>PCY</a:t>
            </a:r>
            <a:r>
              <a:rPr lang="zh-CN" altLang="en-US"/>
              <a:t>算法</a:t>
            </a:r>
            <a:endParaRPr lang="zh-CN" altLang="en-US"/>
          </a:p>
        </p:txBody>
      </p:sp>
      <p:sp>
        <p:nvSpPr>
          <p:cNvPr id="53250" name="内容占位符 2"/>
          <p:cNvSpPr>
            <a:spLocks noGrp="1"/>
          </p:cNvSpPr>
          <p:nvPr>
            <p:ph idx="1"/>
          </p:nvPr>
        </p:nvSpPr>
        <p:spPr>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优点</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zh-CN" altLang="en-US" sz="2000"/>
              <a:t>高效地产生频繁项集，提升了性能</a:t>
            </a:r>
            <a:endParaRPr lang="en-US" altLang="zh-CN" sz="2000"/>
          </a:p>
          <a:p>
            <a:pPr lvl="1">
              <a:lnSpc>
                <a:spcPct val="120000"/>
              </a:lnSpc>
            </a:pPr>
            <a:r>
              <a:rPr lang="zh-CN" altLang="en-US" sz="2000"/>
              <a:t>减少了数据库的扫描次数</a:t>
            </a:r>
            <a:endParaRPr lang="en-US" altLang="zh-CN" sz="2000"/>
          </a:p>
          <a:p>
            <a:pPr lvl="1">
              <a:lnSpc>
                <a:spcPct val="120000"/>
              </a:lnSpc>
            </a:pPr>
            <a:r>
              <a:rPr lang="zh-CN" altLang="en-US" sz="2000"/>
              <a:t>减少计数所需的内存空间的大小</a:t>
            </a:r>
            <a:endParaRPr lang="en-US" altLang="zh-CN" sz="2000"/>
          </a:p>
          <a:p>
            <a:pPr>
              <a:buNone/>
            </a:pP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分析</a:t>
            </a:r>
            <a:endParaRPr lang="zh-CN" altLang="en-US" sz="2400">
              <a:latin typeface="微软雅黑" panose="020B0503020204020204" pitchFamily="34" charset="-122"/>
              <a:ea typeface="微软雅黑" panose="020B0503020204020204" pitchFamily="34" charset="-122"/>
            </a:endParaRPr>
          </a:p>
          <a:p>
            <a:pPr lvl="1">
              <a:lnSpc>
                <a:spcPct val="120000"/>
              </a:lnSpc>
            </a:pPr>
            <a:r>
              <a:rPr lang="zh-CN" altLang="en-US" sz="2000"/>
              <a:t>最差的情况：所有桶都是频繁桶，则</a:t>
            </a:r>
            <a:r>
              <a:rPr lang="zh-CN" altLang="zh-CN" sz="2000">
                <a:latin typeface="Times New Roman" panose="02020603050405020304" pitchFamily="18" charset="0"/>
              </a:rPr>
              <a:t>第二遍扫描中</a:t>
            </a:r>
            <a:r>
              <a:rPr lang="en-US" altLang="zh-CN" sz="2000">
                <a:latin typeface="Times New Roman" panose="02020603050405020304" pitchFamily="18" charset="0"/>
              </a:rPr>
              <a:t>PCY</a:t>
            </a:r>
            <a:r>
              <a:rPr lang="zh-CN" altLang="zh-CN" sz="2000">
                <a:latin typeface="Times New Roman" panose="02020603050405020304" pitchFamily="18" charset="0"/>
              </a:rPr>
              <a:t>算法需要计算的相对数目与</a:t>
            </a:r>
            <a:r>
              <a:rPr lang="en-US" altLang="zh-CN" sz="2000">
                <a:latin typeface="Times New Roman" panose="02020603050405020304" pitchFamily="18" charset="0"/>
              </a:rPr>
              <a:t>Apriori</a:t>
            </a:r>
            <a:r>
              <a:rPr lang="zh-CN" altLang="zh-CN" sz="2000">
                <a:latin typeface="Times New Roman" panose="02020603050405020304" pitchFamily="18" charset="0"/>
              </a:rPr>
              <a:t>算法相比没有任何减少</a:t>
            </a:r>
            <a:endParaRPr lang="en-US" altLang="zh-CN" sz="2000">
              <a:latin typeface="Times New Roman" panose="02020603050405020304" pitchFamily="18" charset="0"/>
            </a:endParaRPr>
          </a:p>
          <a:p>
            <a:pPr lvl="1">
              <a:lnSpc>
                <a:spcPct val="120000"/>
              </a:lnSpc>
            </a:pPr>
            <a:r>
              <a:rPr lang="zh-CN" altLang="en-US" sz="2000"/>
              <a:t>在寻找频繁</a:t>
            </a:r>
            <a:r>
              <a:rPr lang="en-US" altLang="zh-CN" sz="2000"/>
              <a:t>3-</a:t>
            </a:r>
            <a:r>
              <a:rPr lang="zh-CN" altLang="en-US" sz="2000"/>
              <a:t>项集以及更多项集时，</a:t>
            </a:r>
            <a:r>
              <a:rPr lang="en-US" altLang="zh-CN" sz="2000"/>
              <a:t>PCY</a:t>
            </a:r>
            <a:r>
              <a:rPr lang="zh-CN" altLang="en-US" sz="2000"/>
              <a:t>算法与</a:t>
            </a:r>
            <a:r>
              <a:rPr lang="en-US" altLang="zh-CN" sz="2000"/>
              <a:t>Apriori</a:t>
            </a:r>
            <a:r>
              <a:rPr lang="zh-CN" altLang="en-US" sz="2000"/>
              <a:t>算法相同</a:t>
            </a:r>
            <a:endParaRPr lang="zh-CN" altLang="en-US" sz="2000"/>
          </a:p>
          <a:p>
            <a:pPr lvl="1">
              <a:lnSpc>
                <a:spcPct val="120000"/>
              </a:lnSpc>
            </a:pPr>
            <a:endParaRPr lang="zh-CN" altLang="en-US" sz="2000"/>
          </a:p>
          <a:p>
            <a:pPr lvl="1">
              <a:lnSpc>
                <a:spcPct val="120000"/>
              </a:lnSpc>
            </a:pPr>
            <a:endParaRPr lang="en-US" altLang="zh-CN" sz="2000"/>
          </a:p>
          <a:p>
            <a:pPr lvl="1">
              <a:lnSpc>
                <a:spcPct val="120000"/>
              </a:lnSpc>
            </a:pPr>
            <a:endParaRPr lang="en-US" altLang="zh-CN" sz="1800"/>
          </a:p>
          <a:p>
            <a:endParaRPr lang="en-US" altLang="zh-CN" sz="2400">
              <a:latin typeface="微软雅黑" panose="020B0503020204020204" pitchFamily="34" charset="-122"/>
              <a:ea typeface="微软雅黑" panose="020B0503020204020204" pitchFamily="34" charset="-122"/>
            </a:endParaRPr>
          </a:p>
        </p:txBody>
      </p:sp>
      <p:sp>
        <p:nvSpPr>
          <p:cNvPr id="53251"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ln/>
        </p:spPr>
        <p:txBody>
          <a:bodyPr vert="horz" wrap="square" lIns="91440" tIns="45720" rIns="91440" bIns="45720" anchor="ctr"/>
          <a:p>
            <a:r>
              <a:rPr lang="zh-CN" altLang="en-US"/>
              <a:t>对</a:t>
            </a:r>
            <a:r>
              <a:rPr lang="en-US" altLang="zh-CN"/>
              <a:t>PCY</a:t>
            </a:r>
            <a:r>
              <a:rPr lang="zh-CN" altLang="en-US"/>
              <a:t>算法的改进</a:t>
            </a:r>
            <a:endParaRPr lang="zh-CN" altLang="en-US"/>
          </a:p>
        </p:txBody>
      </p:sp>
      <p:sp>
        <p:nvSpPr>
          <p:cNvPr id="54274"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 name="内容占位符 2"/>
          <p:cNvSpPr>
            <a:spLocks noGrp="1" noRot="1" noChangeAspect="1" noMove="1" noResize="1" noEditPoints="1" noAdjustHandles="1" noChangeArrowheads="1" noChangeShapeType="1" noTextEdit="1"/>
          </p:cNvSpPr>
          <p:nvPr>
            <p:ph idx="1"/>
          </p:nvPr>
        </p:nvSpPr>
        <p:spPr bwMode="auto">
          <a:xfrm>
            <a:off x="612775" y="1600200"/>
            <a:ext cx="8153400" cy="4525962"/>
          </a:xfrm>
          <a:blipFill rotWithShape="0">
            <a:blip r:embed="rId1"/>
            <a:stretch>
              <a:fillRect l="-150" t="-1078" r="-524"/>
            </a:stretch>
          </a:blipFill>
          <a:ln>
            <a:miter lim="800000"/>
          </a:ln>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19405" marR="0" lvl="0" indent="-319405"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defRPr/>
            </a:pPr>
            <a:r>
              <a:rPr kumimoji="0" lang="zh-CN" altLang="en-US" sz="2900" b="0" i="0" u="none" strike="noStrike" kern="1200" cap="none" spc="0" normalizeH="0" baseline="0" noProof="0">
                <a:ln>
                  <a:noFill/>
                </a:ln>
                <a:noFill/>
                <a:effectLst/>
                <a:uLnTx/>
                <a:uFillTx/>
                <a:latin typeface="+mn-lt"/>
                <a:ea typeface="+mn-ea"/>
                <a:cs typeface="+mn-cs"/>
                <a:sym typeface="Tw Cen MT" pitchFamily="34" charset="0"/>
              </a:rPr>
              <a:t> </a:t>
            </a:r>
            <a:endParaRPr kumimoji="0" lang="zh-CN" altLang="en-US" sz="2900" b="0" i="0" u="none" strike="noStrike" kern="1200" cap="none" spc="0" normalizeH="0" baseline="0" noProof="0">
              <a:ln>
                <a:noFill/>
              </a:ln>
              <a:noFill/>
              <a:effectLst/>
              <a:uLnTx/>
              <a:uFillTx/>
              <a:latin typeface="+mn-lt"/>
              <a:ea typeface="+mn-ea"/>
              <a:cs typeface="+mn-cs"/>
              <a:sym typeface="Tw Cen MT"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ln/>
        </p:spPr>
        <p:txBody>
          <a:bodyPr vert="horz" wrap="square" lIns="91440" tIns="45720" rIns="91440" bIns="45720" anchor="ctr"/>
          <a:p>
            <a:r>
              <a:rPr lang="zh-CN" altLang="en-US"/>
              <a:t>多阶段算法</a:t>
            </a:r>
            <a:endParaRPr lang="zh-CN" altLang="en-US"/>
          </a:p>
        </p:txBody>
      </p:sp>
      <p:sp>
        <p:nvSpPr>
          <p:cNvPr id="5529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5299" name="内容占位符 2"/>
          <p:cNvSpPr>
            <a:spLocks noGrp="1"/>
          </p:cNvSpPr>
          <p:nvPr>
            <p:ph idx="1"/>
          </p:nvPr>
        </p:nvSpPr>
        <p:spPr>
          <a:xfrm>
            <a:off x="612775" y="1600200"/>
            <a:ext cx="8226425" cy="4525963"/>
          </a:xfrm>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主要思路</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zh-CN" altLang="en-US" sz="2000"/>
              <a:t>在</a:t>
            </a:r>
            <a:r>
              <a:rPr lang="en-US" altLang="zh-CN" sz="2000"/>
              <a:t>PCY</a:t>
            </a:r>
            <a:r>
              <a:rPr lang="zh-CN" altLang="en-US" sz="2000"/>
              <a:t>的第一遍和第二遍之间插入额外的扫描过程，将</a:t>
            </a:r>
            <a:r>
              <a:rPr lang="en-US" altLang="zh-CN" sz="2000"/>
              <a:t>2-</a:t>
            </a:r>
            <a:r>
              <a:rPr lang="zh-CN" altLang="en-US" sz="2000"/>
              <a:t>项集哈希到</a:t>
            </a:r>
            <a:r>
              <a:rPr lang="zh-CN" altLang="en-US" sz="2000">
                <a:solidFill>
                  <a:srgbClr val="C00000"/>
                </a:solidFill>
              </a:rPr>
              <a:t>另外的独立的哈希表</a:t>
            </a:r>
            <a:r>
              <a:rPr lang="zh-CN" altLang="en-US" sz="2000"/>
              <a:t>中（使用不同的哈希函数）</a:t>
            </a:r>
            <a:endParaRPr lang="en-US" altLang="zh-CN" sz="2000"/>
          </a:p>
          <a:p>
            <a:pPr lvl="1">
              <a:lnSpc>
                <a:spcPct val="120000"/>
              </a:lnSpc>
            </a:pPr>
            <a:r>
              <a:rPr lang="zh-CN" altLang="en-US" sz="2000"/>
              <a:t>在每个中间过程中，只需哈希那些</a:t>
            </a:r>
            <a:r>
              <a:rPr lang="zh-CN" altLang="en-US" sz="2000">
                <a:solidFill>
                  <a:srgbClr val="C00000"/>
                </a:solidFill>
              </a:rPr>
              <a:t>在以往扫描中哈希到频繁桶的频繁项</a:t>
            </a:r>
            <a:r>
              <a:rPr lang="zh-CN" altLang="en-US" sz="2000"/>
              <a:t>。</a:t>
            </a:r>
            <a:endParaRPr lang="en-US" altLang="zh-CN" sz="2000"/>
          </a:p>
          <a:p>
            <a:pPr lvl="1">
              <a:lnSpc>
                <a:spcPct val="120000"/>
              </a:lnSpc>
            </a:pPr>
            <a:r>
              <a:rPr lang="zh-CN" altLang="en-US" sz="2000"/>
              <a:t>需要三次扫描数据库</a:t>
            </a:r>
            <a:endParaRPr lang="zh-CN" altLang="zh-CN" sz="2000"/>
          </a:p>
          <a:p>
            <a:pPr lvl="1">
              <a:lnSpc>
                <a:spcPct val="120000"/>
              </a:lnSpc>
            </a:pPr>
            <a:endParaRPr lang="en-US" altLang="zh-CN" sz="2000"/>
          </a:p>
          <a:p>
            <a:pPr lvl="1">
              <a:lnSpc>
                <a:spcPct val="120000"/>
              </a:lnSpc>
              <a:buNone/>
            </a:pPr>
            <a:endParaRPr lang="en-US" altLang="zh-CN" sz="2000"/>
          </a:p>
          <a:p>
            <a:pPr lvl="1">
              <a:lnSpc>
                <a:spcPct val="120000"/>
              </a:lnSpc>
            </a:pPr>
            <a:endParaRPr lang="en-US" altLang="zh-CN" sz="1800"/>
          </a:p>
          <a:p>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ln/>
        </p:spPr>
        <p:txBody>
          <a:bodyPr vert="horz" wrap="square" lIns="91440" tIns="45720" rIns="91440" bIns="45720" anchor="ctr"/>
          <a:p>
            <a:r>
              <a:rPr lang="zh-CN" altLang="en-US"/>
              <a:t>多阶段算法</a:t>
            </a:r>
            <a:endParaRPr lang="zh-CN" altLang="en-US"/>
          </a:p>
        </p:txBody>
      </p:sp>
      <p:sp>
        <p:nvSpPr>
          <p:cNvPr id="56322"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6323" name="TextBox 25"/>
          <p:cNvSpPr txBox="1"/>
          <p:nvPr/>
        </p:nvSpPr>
        <p:spPr>
          <a:xfrm>
            <a:off x="3517900" y="5108575"/>
            <a:ext cx="1968500" cy="1568450"/>
          </a:xfrm>
          <a:prstGeom prst="rect">
            <a:avLst/>
          </a:prstGeom>
          <a:noFill/>
          <a:ln w="9525">
            <a:noFill/>
          </a:ln>
        </p:spPr>
        <p:txBody>
          <a:bodyPr>
            <a:spAutoFit/>
          </a:bodyPr>
          <a:p>
            <a:pPr algn="just"/>
            <a:r>
              <a:rPr lang="en-US" altLang="zh-CN" sz="1600">
                <a:solidFill>
                  <a:srgbClr val="008000"/>
                </a:solidFill>
                <a:latin typeface="Arial" panose="020B0604020202020204" pitchFamily="34" charset="0"/>
              </a:rPr>
              <a:t>2-</a:t>
            </a:r>
            <a:r>
              <a:rPr lang="zh-CN" altLang="en-US" sz="1600">
                <a:solidFill>
                  <a:srgbClr val="008000"/>
                </a:solidFill>
                <a:latin typeface="Arial" panose="020B0604020202020204" pitchFamily="34" charset="0"/>
              </a:rPr>
              <a:t>项集</a:t>
            </a:r>
            <a:r>
              <a:rPr lang="en-US" altLang="zh-CN" sz="1600">
                <a:solidFill>
                  <a:srgbClr val="008000"/>
                </a:solidFill>
                <a:latin typeface="Arial" panose="020B0604020202020204" pitchFamily="34" charset="0"/>
              </a:rPr>
              <a:t>{i,j}</a:t>
            </a:r>
            <a:r>
              <a:rPr lang="zh-CN" altLang="en-US" sz="1600">
                <a:solidFill>
                  <a:srgbClr val="008000"/>
                </a:solidFill>
                <a:latin typeface="Arial" panose="020B0604020202020204" pitchFamily="34" charset="0"/>
              </a:rPr>
              <a:t>被哈希需</a:t>
            </a:r>
            <a:r>
              <a:rPr lang="zh-CN" altLang="zh-CN" sz="1600">
                <a:solidFill>
                  <a:srgbClr val="008000"/>
                </a:solidFill>
                <a:latin typeface="Arial" panose="020B0604020202020204" pitchFamily="34" charset="0"/>
              </a:rPr>
              <a:t>满足：</a:t>
            </a:r>
            <a:endParaRPr lang="en-US" altLang="zh-CN" sz="1600">
              <a:solidFill>
                <a:srgbClr val="008000"/>
              </a:solidFill>
              <a:latin typeface="Arial" panose="020B0604020202020204" pitchFamily="34" charset="0"/>
            </a:endParaRPr>
          </a:p>
          <a:p>
            <a:pPr algn="just"/>
            <a:r>
              <a:rPr lang="zh-CN" altLang="zh-CN" sz="1600">
                <a:solidFill>
                  <a:srgbClr val="008000"/>
                </a:solidFill>
                <a:latin typeface="Arial" panose="020B0604020202020204" pitchFamily="34" charset="0"/>
              </a:rPr>
              <a:t>①</a:t>
            </a:r>
            <a:r>
              <a:rPr lang="en-US" altLang="zh-CN" sz="1600">
                <a:solidFill>
                  <a:srgbClr val="008000"/>
                </a:solidFill>
                <a:latin typeface="Arial" panose="020B0604020202020204" pitchFamily="34" charset="0"/>
              </a:rPr>
              <a:t>i</a:t>
            </a:r>
            <a:r>
              <a:rPr lang="zh-CN" altLang="zh-CN" sz="1600">
                <a:solidFill>
                  <a:srgbClr val="008000"/>
                </a:solidFill>
                <a:latin typeface="Arial" panose="020B0604020202020204" pitchFamily="34" charset="0"/>
              </a:rPr>
              <a:t>和</a:t>
            </a:r>
            <a:r>
              <a:rPr lang="en-US" altLang="zh-CN" sz="1600">
                <a:solidFill>
                  <a:srgbClr val="008000"/>
                </a:solidFill>
                <a:latin typeface="Arial" panose="020B0604020202020204" pitchFamily="34" charset="0"/>
              </a:rPr>
              <a:t>j</a:t>
            </a:r>
            <a:r>
              <a:rPr lang="zh-CN" altLang="zh-CN" sz="1600">
                <a:solidFill>
                  <a:srgbClr val="008000"/>
                </a:solidFill>
                <a:latin typeface="Arial" panose="020B0604020202020204" pitchFamily="34" charset="0"/>
              </a:rPr>
              <a:t>都是频繁项；②第一趟扫描时</a:t>
            </a:r>
            <a:r>
              <a:rPr lang="en-US" altLang="zh-CN" sz="1600">
                <a:solidFill>
                  <a:srgbClr val="008000"/>
                </a:solidFill>
                <a:latin typeface="Arial" panose="020B0604020202020204" pitchFamily="34" charset="0"/>
              </a:rPr>
              <a:t>{i,j}</a:t>
            </a:r>
            <a:r>
              <a:rPr lang="zh-CN" altLang="zh-CN" sz="1600">
                <a:solidFill>
                  <a:srgbClr val="008000"/>
                </a:solidFill>
                <a:latin typeface="Arial" panose="020B0604020202020204" pitchFamily="34" charset="0"/>
              </a:rPr>
              <a:t>被哈希到了一个频繁桶</a:t>
            </a:r>
            <a:r>
              <a:rPr lang="zh-CN" altLang="en-US" sz="1600">
                <a:solidFill>
                  <a:srgbClr val="008000"/>
                </a:solidFill>
                <a:latin typeface="Arial" panose="020B0604020202020204" pitchFamily="34" charset="0"/>
              </a:rPr>
              <a:t>。</a:t>
            </a:r>
            <a:endParaRPr lang="en-US" altLang="zh-CN" sz="1600">
              <a:solidFill>
                <a:srgbClr val="008000"/>
              </a:solidFill>
              <a:latin typeface="Arial" panose="020B0604020202020204" pitchFamily="34" charset="0"/>
            </a:endParaRPr>
          </a:p>
        </p:txBody>
      </p:sp>
      <p:sp>
        <p:nvSpPr>
          <p:cNvPr id="56324" name="TextBox 26"/>
          <p:cNvSpPr txBox="1"/>
          <p:nvPr/>
        </p:nvSpPr>
        <p:spPr>
          <a:xfrm>
            <a:off x="5715000" y="5103813"/>
            <a:ext cx="2819400" cy="1568450"/>
          </a:xfrm>
          <a:prstGeom prst="rect">
            <a:avLst/>
          </a:prstGeom>
          <a:noFill/>
          <a:ln w="9525">
            <a:noFill/>
          </a:ln>
        </p:spPr>
        <p:txBody>
          <a:bodyPr>
            <a:spAutoFit/>
          </a:bodyPr>
          <a:p>
            <a:pPr algn="just"/>
            <a:r>
              <a:rPr lang="en-US" altLang="zh-CN" sz="1600">
                <a:solidFill>
                  <a:srgbClr val="008000"/>
                </a:solidFill>
                <a:latin typeface="Arial" panose="020B0604020202020204" pitchFamily="34" charset="0"/>
              </a:rPr>
              <a:t>{i,j}</a:t>
            </a:r>
            <a:r>
              <a:rPr lang="zh-CN" altLang="zh-CN" sz="1600">
                <a:solidFill>
                  <a:srgbClr val="008000"/>
                </a:solidFill>
                <a:latin typeface="Arial" panose="020B0604020202020204" pitchFamily="34" charset="0"/>
              </a:rPr>
              <a:t>是候选</a:t>
            </a:r>
            <a:r>
              <a:rPr lang="en-US" altLang="zh-CN" sz="1600">
                <a:solidFill>
                  <a:srgbClr val="008000"/>
                </a:solidFill>
                <a:latin typeface="Arial" panose="020B0604020202020204" pitchFamily="34" charset="0"/>
              </a:rPr>
              <a:t>2-</a:t>
            </a:r>
            <a:r>
              <a:rPr lang="zh-CN" altLang="zh-CN" sz="1600">
                <a:solidFill>
                  <a:srgbClr val="008000"/>
                </a:solidFill>
                <a:latin typeface="Arial" panose="020B0604020202020204" pitchFamily="34" charset="0"/>
              </a:rPr>
              <a:t>项集，</a:t>
            </a:r>
            <a:r>
              <a:rPr lang="zh-CN" altLang="en-US" sz="1600">
                <a:solidFill>
                  <a:srgbClr val="008000"/>
                </a:solidFill>
                <a:latin typeface="Arial" panose="020B0604020202020204" pitchFamily="34" charset="0"/>
              </a:rPr>
              <a:t>需</a:t>
            </a:r>
            <a:r>
              <a:rPr lang="zh-CN" altLang="zh-CN" sz="1600">
                <a:solidFill>
                  <a:srgbClr val="008000"/>
                </a:solidFill>
                <a:latin typeface="Arial" panose="020B0604020202020204" pitchFamily="34" charset="0"/>
              </a:rPr>
              <a:t>满足：</a:t>
            </a:r>
            <a:endParaRPr lang="en-US" altLang="zh-CN" sz="1600">
              <a:solidFill>
                <a:srgbClr val="008000"/>
              </a:solidFill>
              <a:latin typeface="Arial" panose="020B0604020202020204" pitchFamily="34" charset="0"/>
            </a:endParaRPr>
          </a:p>
          <a:p>
            <a:pPr algn="just"/>
            <a:r>
              <a:rPr lang="zh-CN" altLang="zh-CN" sz="1600">
                <a:solidFill>
                  <a:srgbClr val="008000"/>
                </a:solidFill>
                <a:latin typeface="Arial" panose="020B0604020202020204" pitchFamily="34" charset="0"/>
              </a:rPr>
              <a:t>①</a:t>
            </a:r>
            <a:r>
              <a:rPr lang="en-US" altLang="zh-CN" sz="1600">
                <a:solidFill>
                  <a:srgbClr val="008000"/>
                </a:solidFill>
                <a:latin typeface="Arial" panose="020B0604020202020204" pitchFamily="34" charset="0"/>
              </a:rPr>
              <a:t>i</a:t>
            </a:r>
            <a:r>
              <a:rPr lang="zh-CN" altLang="zh-CN" sz="1600">
                <a:solidFill>
                  <a:srgbClr val="008000"/>
                </a:solidFill>
                <a:latin typeface="Arial" panose="020B0604020202020204" pitchFamily="34" charset="0"/>
              </a:rPr>
              <a:t>和</a:t>
            </a:r>
            <a:r>
              <a:rPr lang="en-US" altLang="zh-CN" sz="1600">
                <a:solidFill>
                  <a:srgbClr val="008000"/>
                </a:solidFill>
                <a:latin typeface="Arial" panose="020B0604020202020204" pitchFamily="34" charset="0"/>
              </a:rPr>
              <a:t>j</a:t>
            </a:r>
            <a:r>
              <a:rPr lang="zh-CN" altLang="zh-CN" sz="1600">
                <a:solidFill>
                  <a:srgbClr val="008000"/>
                </a:solidFill>
                <a:latin typeface="Arial" panose="020B0604020202020204" pitchFamily="34" charset="0"/>
              </a:rPr>
              <a:t>都是频繁项；</a:t>
            </a:r>
            <a:endParaRPr lang="en-US" altLang="zh-CN" sz="1600">
              <a:solidFill>
                <a:srgbClr val="008000"/>
              </a:solidFill>
              <a:latin typeface="Arial" panose="020B0604020202020204" pitchFamily="34" charset="0"/>
            </a:endParaRPr>
          </a:p>
          <a:p>
            <a:pPr algn="just"/>
            <a:r>
              <a:rPr lang="zh-CN" altLang="zh-CN" sz="1600">
                <a:solidFill>
                  <a:srgbClr val="008000"/>
                </a:solidFill>
                <a:latin typeface="Arial" panose="020B0604020202020204" pitchFamily="34" charset="0"/>
              </a:rPr>
              <a:t>②第一趟扫描时</a:t>
            </a:r>
            <a:r>
              <a:rPr lang="en-US" altLang="zh-CN" sz="1600">
                <a:solidFill>
                  <a:srgbClr val="008000"/>
                </a:solidFill>
                <a:latin typeface="Arial" panose="020B0604020202020204" pitchFamily="34" charset="0"/>
              </a:rPr>
              <a:t>{i,j}</a:t>
            </a:r>
            <a:r>
              <a:rPr lang="zh-CN" altLang="zh-CN" sz="1600">
                <a:solidFill>
                  <a:srgbClr val="008000"/>
                </a:solidFill>
                <a:latin typeface="Arial" panose="020B0604020202020204" pitchFamily="34" charset="0"/>
              </a:rPr>
              <a:t>被哈希到频繁桶</a:t>
            </a:r>
            <a:r>
              <a:rPr lang="en-US" altLang="zh-CN" sz="1600">
                <a:solidFill>
                  <a:srgbClr val="008000"/>
                </a:solidFill>
                <a:latin typeface="Arial" panose="020B0604020202020204" pitchFamily="34" charset="0"/>
              </a:rPr>
              <a:t>(</a:t>
            </a:r>
            <a:r>
              <a:rPr lang="zh-CN" altLang="zh-CN" sz="1600">
                <a:solidFill>
                  <a:srgbClr val="008000"/>
                </a:solidFill>
                <a:latin typeface="Arial" panose="020B0604020202020204" pitchFamily="34" charset="0"/>
              </a:rPr>
              <a:t>查询</a:t>
            </a:r>
            <a:r>
              <a:rPr lang="en-US" altLang="zh-CN" sz="1600">
                <a:solidFill>
                  <a:srgbClr val="008000"/>
                </a:solidFill>
                <a:latin typeface="Arial" panose="020B0604020202020204" pitchFamily="34" charset="0"/>
              </a:rPr>
              <a:t>Bitmap1)</a:t>
            </a:r>
            <a:r>
              <a:rPr lang="zh-CN" altLang="zh-CN" sz="1600">
                <a:solidFill>
                  <a:srgbClr val="008000"/>
                </a:solidFill>
                <a:latin typeface="Arial" panose="020B0604020202020204" pitchFamily="34" charset="0"/>
              </a:rPr>
              <a:t>；</a:t>
            </a:r>
            <a:endParaRPr lang="en-US" altLang="zh-CN" sz="1600">
              <a:solidFill>
                <a:srgbClr val="008000"/>
              </a:solidFill>
              <a:latin typeface="Arial" panose="020B0604020202020204" pitchFamily="34" charset="0"/>
            </a:endParaRPr>
          </a:p>
          <a:p>
            <a:pPr algn="just"/>
            <a:r>
              <a:rPr lang="zh-CN" altLang="zh-CN" sz="1600">
                <a:solidFill>
                  <a:srgbClr val="008000"/>
                </a:solidFill>
                <a:latin typeface="Arial" panose="020B0604020202020204" pitchFamily="34" charset="0"/>
              </a:rPr>
              <a:t>③第二趟扫描时</a:t>
            </a:r>
            <a:r>
              <a:rPr lang="en-US" altLang="zh-CN" sz="1600">
                <a:solidFill>
                  <a:srgbClr val="008000"/>
                </a:solidFill>
                <a:latin typeface="Arial" panose="020B0604020202020204" pitchFamily="34" charset="0"/>
              </a:rPr>
              <a:t>{i,j}</a:t>
            </a:r>
            <a:r>
              <a:rPr lang="zh-CN" altLang="zh-CN" sz="1600">
                <a:solidFill>
                  <a:srgbClr val="008000"/>
                </a:solidFill>
                <a:latin typeface="Arial" panose="020B0604020202020204" pitchFamily="34" charset="0"/>
              </a:rPr>
              <a:t>被哈希到频繁桶</a:t>
            </a:r>
            <a:r>
              <a:rPr lang="en-US" altLang="zh-CN" sz="1600">
                <a:solidFill>
                  <a:srgbClr val="008000"/>
                </a:solidFill>
                <a:latin typeface="Arial" panose="020B0604020202020204" pitchFamily="34" charset="0"/>
              </a:rPr>
              <a:t>(</a:t>
            </a:r>
            <a:r>
              <a:rPr lang="zh-CN" altLang="en-US" sz="1600">
                <a:solidFill>
                  <a:srgbClr val="008000"/>
                </a:solidFill>
                <a:latin typeface="Arial" panose="020B0604020202020204" pitchFamily="34" charset="0"/>
              </a:rPr>
              <a:t>查询</a:t>
            </a:r>
            <a:r>
              <a:rPr lang="en-US" altLang="zh-CN" sz="1600">
                <a:solidFill>
                  <a:srgbClr val="008000"/>
                </a:solidFill>
                <a:latin typeface="Arial" panose="020B0604020202020204" pitchFamily="34" charset="0"/>
              </a:rPr>
              <a:t>Bitmap2)</a:t>
            </a:r>
            <a:r>
              <a:rPr lang="zh-CN" altLang="zh-CN" sz="1600">
                <a:solidFill>
                  <a:srgbClr val="008000"/>
                </a:solidFill>
                <a:latin typeface="Arial" panose="020B0604020202020204" pitchFamily="34" charset="0"/>
              </a:rPr>
              <a:t>。</a:t>
            </a:r>
            <a:endParaRPr lang="en-US" altLang="zh-CN" sz="1600">
              <a:solidFill>
                <a:srgbClr val="008000"/>
              </a:solidFill>
              <a:latin typeface="Arial" panose="020B0604020202020204" pitchFamily="34" charset="0"/>
            </a:endParaRPr>
          </a:p>
        </p:txBody>
      </p:sp>
      <p:sp>
        <p:nvSpPr>
          <p:cNvPr id="56325" name="矩形 30"/>
          <p:cNvSpPr/>
          <p:nvPr/>
        </p:nvSpPr>
        <p:spPr>
          <a:xfrm>
            <a:off x="1295400" y="5108575"/>
            <a:ext cx="1525588" cy="584200"/>
          </a:xfrm>
          <a:prstGeom prst="rect">
            <a:avLst/>
          </a:prstGeom>
          <a:noFill/>
          <a:ln w="9525">
            <a:noFill/>
          </a:ln>
        </p:spPr>
        <p:txBody>
          <a:bodyPr>
            <a:spAutoFit/>
          </a:bodyPr>
          <a:p>
            <a:pPr algn="just"/>
            <a:r>
              <a:rPr lang="zh-CN" altLang="en-US" sz="1600">
                <a:solidFill>
                  <a:srgbClr val="008000"/>
                </a:solidFill>
                <a:latin typeface="Arial" panose="020B0604020202020204" pitchFamily="34" charset="0"/>
              </a:rPr>
              <a:t>第一趟扫描与</a:t>
            </a:r>
            <a:r>
              <a:rPr lang="en-US" altLang="zh-CN" sz="1600">
                <a:solidFill>
                  <a:srgbClr val="008000"/>
                </a:solidFill>
                <a:latin typeface="Arial" panose="020B0604020202020204" pitchFamily="34" charset="0"/>
              </a:rPr>
              <a:t>PCY</a:t>
            </a:r>
            <a:r>
              <a:rPr lang="zh-CN" altLang="en-US" sz="1600">
                <a:solidFill>
                  <a:srgbClr val="008000"/>
                </a:solidFill>
                <a:latin typeface="Arial" panose="020B0604020202020204" pitchFamily="34" charset="0"/>
              </a:rPr>
              <a:t>算法相同</a:t>
            </a:r>
            <a:endParaRPr lang="zh-CN" altLang="en-US" sz="1600">
              <a:solidFill>
                <a:srgbClr val="008000"/>
              </a:solidFill>
              <a:latin typeface="Arial" panose="020B0604020202020204" pitchFamily="34" charset="0"/>
            </a:endParaRPr>
          </a:p>
        </p:txBody>
      </p:sp>
      <p:sp>
        <p:nvSpPr>
          <p:cNvPr id="45063" name="Rectangle 30"/>
          <p:cNvSpPr>
            <a:spLocks noChangeArrowheads="1"/>
          </p:cNvSpPr>
          <p:nvPr/>
        </p:nvSpPr>
        <p:spPr bwMode="auto">
          <a:xfrm>
            <a:off x="1136650" y="2151063"/>
            <a:ext cx="113680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graphicFrame>
        <p:nvGraphicFramePr>
          <p:cNvPr id="56327" name="对象 2"/>
          <p:cNvGraphicFramePr>
            <a:graphicFrameLocks noChangeAspect="1"/>
          </p:cNvGraphicFramePr>
          <p:nvPr/>
        </p:nvGraphicFramePr>
        <p:xfrm>
          <a:off x="1114425" y="1644650"/>
          <a:ext cx="6657975" cy="3459163"/>
        </p:xfrm>
        <a:graphic>
          <a:graphicData uri="http://schemas.openxmlformats.org/presentationml/2006/ole">
            <mc:AlternateContent xmlns:mc="http://schemas.openxmlformats.org/markup-compatibility/2006">
              <mc:Choice xmlns:v="urn:schemas-microsoft-com:vml" Requires="v">
                <p:oleObj spid="_x0000_s3088" name="" r:id="rId1" imgW="18923000" imgH="9842500" progId="Visio.Drawing.11">
                  <p:embed/>
                </p:oleObj>
              </mc:Choice>
              <mc:Fallback>
                <p:oleObj name="" r:id="rId1" imgW="18923000" imgH="9842500" progId="Visio.Drawing.11">
                  <p:embed/>
                  <p:pic>
                    <p:nvPicPr>
                      <p:cNvPr id="0" name="图片 3087"/>
                      <p:cNvPicPr/>
                      <p:nvPr/>
                    </p:nvPicPr>
                    <p:blipFill>
                      <a:blip r:embed="rId2"/>
                      <a:stretch>
                        <a:fillRect/>
                      </a:stretch>
                    </p:blipFill>
                    <p:spPr>
                      <a:xfrm>
                        <a:off x="1114425" y="1644650"/>
                        <a:ext cx="6657975" cy="3459163"/>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ln/>
        </p:spPr>
        <p:txBody>
          <a:bodyPr vert="horz" wrap="square" lIns="91440" tIns="45720" rIns="91440" bIns="45720" anchor="ctr"/>
          <a:p>
            <a:r>
              <a:rPr lang="zh-CN" altLang="en-US"/>
              <a:t>多阶段算法</a:t>
            </a:r>
            <a:endParaRPr lang="zh-CN" altLang="en-US"/>
          </a:p>
        </p:txBody>
      </p:sp>
      <p:sp>
        <p:nvSpPr>
          <p:cNvPr id="58370" name="内容占位符 2"/>
          <p:cNvSpPr>
            <a:spLocks noGrp="1"/>
          </p:cNvSpPr>
          <p:nvPr>
            <p:ph idx="1"/>
          </p:nvPr>
        </p:nvSpPr>
        <p:spPr>
          <a:xfrm>
            <a:off x="533400" y="1600200"/>
            <a:ext cx="8382000" cy="5181600"/>
          </a:xfrm>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分析</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en-US" altLang="zh-CN" sz="2000" b="1"/>
              <a:t>Pass3</a:t>
            </a:r>
            <a:r>
              <a:rPr lang="zh-CN" altLang="en-US" sz="2000" b="1"/>
              <a:t>的第</a:t>
            </a:r>
            <a:r>
              <a:rPr lang="en-US" altLang="zh-CN" sz="2000" b="1">
                <a:latin typeface="宋体" panose="02010600030101010101" pitchFamily="2" charset="-122"/>
              </a:rPr>
              <a:t>③</a:t>
            </a:r>
            <a:r>
              <a:rPr lang="zh-CN" altLang="en-US" sz="2000" b="1"/>
              <a:t>个条件是多阶段算法与</a:t>
            </a:r>
            <a:r>
              <a:rPr lang="en-US" altLang="zh-CN" sz="2000" b="1"/>
              <a:t>PCY</a:t>
            </a:r>
            <a:r>
              <a:rPr lang="zh-CN" altLang="en-US" sz="2000" b="1"/>
              <a:t>算法</a:t>
            </a:r>
            <a:r>
              <a:rPr lang="zh-CN" altLang="en-US" sz="2000" b="1">
                <a:solidFill>
                  <a:srgbClr val="C00000"/>
                </a:solidFill>
              </a:rPr>
              <a:t>最本质的区别</a:t>
            </a:r>
            <a:r>
              <a:rPr lang="zh-CN" altLang="en-US" sz="2000" b="1"/>
              <a:t>：</a:t>
            </a:r>
            <a:endParaRPr lang="en-US" altLang="zh-CN" sz="2000" b="1"/>
          </a:p>
          <a:p>
            <a:pPr lvl="1">
              <a:lnSpc>
                <a:spcPct val="120000"/>
              </a:lnSpc>
              <a:buNone/>
            </a:pPr>
            <a:r>
              <a:rPr lang="zh-CN" altLang="en-US" sz="1600">
                <a:latin typeface="宋体" panose="02010600030101010101" pitchFamily="2" charset="-122"/>
              </a:rPr>
              <a:t>因为</a:t>
            </a:r>
            <a:r>
              <a:rPr lang="zh-CN" altLang="zh-CN" sz="1600">
                <a:latin typeface="宋体" panose="02010600030101010101" pitchFamily="2" charset="-122"/>
              </a:rPr>
              <a:t>在第二趟扫描时，不是所有的</a:t>
            </a:r>
            <a:r>
              <a:rPr lang="en-US" altLang="zh-CN" sz="1600">
                <a:latin typeface="宋体" panose="02010600030101010101" pitchFamily="2" charset="-122"/>
              </a:rPr>
              <a:t>2-</a:t>
            </a:r>
            <a:r>
              <a:rPr lang="zh-CN" altLang="en-US" sz="1600">
                <a:latin typeface="宋体" panose="02010600030101010101" pitchFamily="2" charset="-122"/>
              </a:rPr>
              <a:t>项</a:t>
            </a:r>
            <a:r>
              <a:rPr lang="zh-CN" altLang="zh-CN" sz="1600">
                <a:latin typeface="宋体" panose="02010600030101010101" pitchFamily="2" charset="-122"/>
              </a:rPr>
              <a:t>集都被散列到桶中，因此桶的计数值变得比第一趟扫描时更小，最终结果是更多的桶变成非频繁</a:t>
            </a:r>
            <a:r>
              <a:rPr lang="zh-CN" altLang="en-US" sz="1600">
                <a:latin typeface="宋体" panose="02010600030101010101" pitchFamily="2" charset="-122"/>
              </a:rPr>
              <a:t>桶；</a:t>
            </a:r>
            <a:endParaRPr lang="en-US" altLang="zh-CN" sz="1600">
              <a:latin typeface="宋体" panose="02010600030101010101" pitchFamily="2" charset="-122"/>
            </a:endParaRPr>
          </a:p>
          <a:p>
            <a:pPr lvl="1">
              <a:lnSpc>
                <a:spcPct val="120000"/>
              </a:lnSpc>
              <a:buNone/>
            </a:pPr>
            <a:r>
              <a:rPr lang="zh-CN" altLang="zh-CN" sz="1600">
                <a:latin typeface="宋体" panose="02010600030101010101" pitchFamily="2" charset="-122"/>
              </a:rPr>
              <a:t>由于两次扫描采用的哈希函数不同，那些在第一趟扫描时被散列到频繁桶中的非频繁</a:t>
            </a:r>
            <a:r>
              <a:rPr lang="en-US" altLang="zh-CN" sz="1600">
                <a:latin typeface="宋体" panose="02010600030101010101" pitchFamily="2" charset="-122"/>
              </a:rPr>
              <a:t>2-</a:t>
            </a:r>
            <a:r>
              <a:rPr lang="zh-CN" altLang="zh-CN" sz="1600">
                <a:latin typeface="宋体" panose="02010600030101010101" pitchFamily="2" charset="-122"/>
              </a:rPr>
              <a:t>项集很可能在第二趟扫描时被哈希到一个非频繁桶中</a:t>
            </a:r>
            <a:r>
              <a:rPr lang="zh-CN" altLang="en-US" sz="1600">
                <a:latin typeface="宋体" panose="02010600030101010101" pitchFamily="2" charset="-122"/>
              </a:rPr>
              <a:t>。</a:t>
            </a:r>
            <a:endParaRPr lang="en-US" altLang="zh-CN" sz="1600">
              <a:latin typeface="宋体" panose="02010600030101010101" pitchFamily="2" charset="-122"/>
            </a:endParaRPr>
          </a:p>
          <a:p>
            <a:pPr lvl="1">
              <a:lnSpc>
                <a:spcPct val="120000"/>
              </a:lnSpc>
              <a:buNone/>
            </a:pPr>
            <a:endParaRPr lang="en-US" altLang="zh-CN" sz="1800">
              <a:latin typeface="宋体" panose="02010600030101010101" pitchFamily="2" charset="-122"/>
            </a:endParaRPr>
          </a:p>
          <a:p>
            <a:pPr lvl="1">
              <a:lnSpc>
                <a:spcPct val="120000"/>
              </a:lnSpc>
              <a:spcBef>
                <a:spcPts val="1500"/>
              </a:spcBef>
            </a:pPr>
            <a:r>
              <a:rPr lang="zh-CN" altLang="en-US" sz="2000" b="1"/>
              <a:t>多阶段算法</a:t>
            </a:r>
            <a:r>
              <a:rPr lang="zh-CN" altLang="zh-CN" sz="2000" b="1"/>
              <a:t>寻找频繁</a:t>
            </a:r>
            <a:r>
              <a:rPr lang="en-US" altLang="zh-CN" sz="2000" b="1"/>
              <a:t>2-</a:t>
            </a:r>
            <a:r>
              <a:rPr lang="zh-CN" altLang="zh-CN" sz="2000" b="1"/>
              <a:t>项集</a:t>
            </a:r>
            <a:r>
              <a:rPr lang="zh-CN" altLang="zh-CN" sz="2000" b="1">
                <a:solidFill>
                  <a:srgbClr val="C00000"/>
                </a:solidFill>
              </a:rPr>
              <a:t>不只局限于使用</a:t>
            </a:r>
            <a:r>
              <a:rPr lang="en-US" altLang="zh-CN" sz="2000" b="1">
                <a:solidFill>
                  <a:srgbClr val="C00000"/>
                </a:solidFill>
              </a:rPr>
              <a:t>3</a:t>
            </a:r>
            <a:r>
              <a:rPr lang="zh-CN" altLang="zh-CN" sz="2000" b="1">
                <a:solidFill>
                  <a:srgbClr val="C00000"/>
                </a:solidFill>
              </a:rPr>
              <a:t>次扫描</a:t>
            </a:r>
            <a:r>
              <a:rPr lang="zh-CN" altLang="en-US" sz="2000" b="1"/>
              <a:t>：</a:t>
            </a:r>
            <a:endParaRPr lang="en-US" altLang="zh-CN" sz="2000" b="1"/>
          </a:p>
          <a:p>
            <a:pPr lvl="1">
              <a:lnSpc>
                <a:spcPct val="120000"/>
              </a:lnSpc>
              <a:buNone/>
            </a:pPr>
            <a:r>
              <a:rPr lang="zh-CN" altLang="zh-CN" sz="1600">
                <a:latin typeface="宋体" panose="02010600030101010101" pitchFamily="2" charset="-122"/>
              </a:rPr>
              <a:t>可以执行更多次用桶进行哈希的扫描，并且每次使用不同的哈希函数</a:t>
            </a:r>
            <a:r>
              <a:rPr lang="zh-CN" altLang="en-US" sz="1600">
                <a:latin typeface="宋体" panose="02010600030101010101" pitchFamily="2" charset="-122"/>
              </a:rPr>
              <a:t>，</a:t>
            </a:r>
            <a:r>
              <a:rPr lang="zh-CN" altLang="zh-CN" sz="1600">
                <a:latin typeface="宋体" panose="02010600030101010101" pitchFamily="2" charset="-122"/>
              </a:rPr>
              <a:t>后面的每一趟扫描都能排除更多的</a:t>
            </a:r>
            <a:r>
              <a:rPr lang="en-US" altLang="zh-CN" sz="1600">
                <a:latin typeface="宋体" panose="02010600030101010101" pitchFamily="2" charset="-122"/>
              </a:rPr>
              <a:t>2-</a:t>
            </a:r>
            <a:r>
              <a:rPr lang="zh-CN" altLang="zh-CN" sz="1600">
                <a:latin typeface="宋体" panose="02010600030101010101" pitchFamily="2" charset="-122"/>
              </a:rPr>
              <a:t>项集</a:t>
            </a:r>
            <a:r>
              <a:rPr lang="zh-CN" altLang="en-US" sz="1600">
                <a:latin typeface="宋体" panose="02010600030101010101" pitchFamily="2" charset="-122"/>
              </a:rPr>
              <a:t>；</a:t>
            </a:r>
            <a:endParaRPr lang="en-US" altLang="zh-CN" sz="1600">
              <a:latin typeface="宋体" panose="02010600030101010101" pitchFamily="2" charset="-122"/>
            </a:endParaRPr>
          </a:p>
          <a:p>
            <a:pPr lvl="1">
              <a:lnSpc>
                <a:spcPct val="120000"/>
              </a:lnSpc>
              <a:buNone/>
            </a:pPr>
            <a:r>
              <a:rPr lang="zh-CN" altLang="en-US" sz="1600">
                <a:latin typeface="宋体" panose="02010600030101010101" pitchFamily="2" charset="-122"/>
              </a:rPr>
              <a:t>但是</a:t>
            </a:r>
            <a:r>
              <a:rPr lang="zh-CN" altLang="zh-CN" sz="1600">
                <a:latin typeface="宋体" panose="02010600030101010101" pitchFamily="2" charset="-122"/>
              </a:rPr>
              <a:t>如果扫描的次数过多，不仅算法的执行次数更长，也有可能导致最终可用的内存小到无法对所有的频繁</a:t>
            </a:r>
            <a:r>
              <a:rPr lang="en-US" altLang="zh-CN" sz="1600">
                <a:latin typeface="宋体" panose="02010600030101010101" pitchFamily="2" charset="-122"/>
              </a:rPr>
              <a:t>2-</a:t>
            </a:r>
            <a:r>
              <a:rPr lang="zh-CN" altLang="zh-CN" sz="1600">
                <a:latin typeface="宋体" panose="02010600030101010101" pitchFamily="2" charset="-122"/>
              </a:rPr>
              <a:t>项集进行计数</a:t>
            </a:r>
            <a:r>
              <a:rPr lang="zh-CN" altLang="en-US" sz="1600">
                <a:latin typeface="宋体" panose="02010600030101010101" pitchFamily="2" charset="-122"/>
              </a:rPr>
              <a:t>。</a:t>
            </a:r>
            <a:endParaRPr lang="en-US" altLang="zh-CN" sz="1600">
              <a:latin typeface="宋体" panose="02010600030101010101" pitchFamily="2" charset="-122"/>
            </a:endParaRPr>
          </a:p>
          <a:p>
            <a:pPr lvl="1">
              <a:lnSpc>
                <a:spcPct val="120000"/>
              </a:lnSpc>
            </a:pPr>
            <a:endParaRPr lang="zh-CN" altLang="zh-CN" sz="2000"/>
          </a:p>
          <a:p>
            <a:pPr lvl="1">
              <a:lnSpc>
                <a:spcPct val="120000"/>
              </a:lnSpc>
            </a:pPr>
            <a:endParaRPr lang="en-US" altLang="zh-CN" sz="2000"/>
          </a:p>
          <a:p>
            <a:pPr>
              <a:buNone/>
            </a:pPr>
            <a:endParaRPr lang="zh-CN" altLang="en-US"/>
          </a:p>
        </p:txBody>
      </p:sp>
      <p:sp>
        <p:nvSpPr>
          <p:cNvPr id="58371"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8372" name="文本框 1"/>
          <p:cNvSpPr txBox="1"/>
          <p:nvPr/>
        </p:nvSpPr>
        <p:spPr>
          <a:xfrm>
            <a:off x="1371600" y="3821113"/>
            <a:ext cx="4573588" cy="369887"/>
          </a:xfrm>
          <a:prstGeom prst="rect">
            <a:avLst/>
          </a:prstGeom>
          <a:noFill/>
          <a:ln w="12700">
            <a:noFill/>
          </a:ln>
        </p:spPr>
        <p:txBody>
          <a:bodyPr wrap="none">
            <a:spAutoFit/>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defTabSz="914400">
              <a:spcBef>
                <a:spcPct val="0"/>
              </a:spcBef>
              <a:buClrTx/>
              <a:buSzPct val="100000"/>
              <a:buNone/>
            </a:pPr>
            <a:r>
              <a:rPr lang="zh-CN" altLang="en-US" sz="1800" b="1">
                <a:solidFill>
                  <a:srgbClr val="C00000"/>
                </a:solidFill>
              </a:rPr>
              <a:t>故</a:t>
            </a:r>
            <a:r>
              <a:rPr lang="zh-CN" altLang="zh-CN" sz="1800" b="1">
                <a:solidFill>
                  <a:srgbClr val="C00000"/>
                </a:solidFill>
              </a:rPr>
              <a:t>排除很多通过了前两个条件判断的</a:t>
            </a:r>
            <a:r>
              <a:rPr lang="en-US" altLang="zh-CN" sz="1800" b="1">
                <a:solidFill>
                  <a:srgbClr val="C00000"/>
                </a:solidFill>
              </a:rPr>
              <a:t>2-</a:t>
            </a:r>
            <a:r>
              <a:rPr lang="zh-CN" altLang="zh-CN" sz="1800" b="1">
                <a:solidFill>
                  <a:srgbClr val="C00000"/>
                </a:solidFill>
              </a:rPr>
              <a:t>项集</a:t>
            </a:r>
            <a:endParaRPr lang="zh-CN" altLang="en-US" sz="1800" b="1">
              <a:solidFill>
                <a:srgbClr val="C00000"/>
              </a:solidFill>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ln/>
        </p:spPr>
        <p:txBody>
          <a:bodyPr vert="horz" wrap="square" lIns="91440" tIns="45720" rIns="91440" bIns="45720" anchor="ctr"/>
          <a:p>
            <a:r>
              <a:rPr lang="en-US" altLang="zh-CN"/>
              <a:t>PCY</a:t>
            </a:r>
            <a:r>
              <a:rPr lang="zh-CN" altLang="en-US"/>
              <a:t>算法的变形</a:t>
            </a:r>
            <a:endParaRPr lang="zh-CN" altLang="en-US"/>
          </a:p>
        </p:txBody>
      </p:sp>
      <p:sp>
        <p:nvSpPr>
          <p:cNvPr id="59394"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9395" name="内容占位符 1"/>
          <p:cNvSpPr>
            <a:spLocks noGrp="1"/>
          </p:cNvSpPr>
          <p:nvPr>
            <p:ph idx="1"/>
          </p:nvPr>
        </p:nvSpPr>
        <p:spPr>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多哈希算法（</a:t>
            </a:r>
            <a:r>
              <a:rPr lang="en-US" altLang="zh-CN" sz="2400"/>
              <a:t>Multihash Algorithm</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zh-CN" altLang="en-US" sz="2000" b="1"/>
              <a:t>是</a:t>
            </a:r>
            <a:r>
              <a:rPr lang="en-US" altLang="zh-CN" sz="2000" b="1"/>
              <a:t>PCY</a:t>
            </a:r>
            <a:r>
              <a:rPr lang="zh-CN" altLang="en-US" sz="2000" b="1"/>
              <a:t>算法的一种变形</a:t>
            </a:r>
            <a:r>
              <a:rPr lang="zh-CN" altLang="en-US" sz="2400" b="1"/>
              <a:t>：</a:t>
            </a:r>
            <a:endParaRPr lang="en-US" altLang="zh-CN" sz="2400" b="1"/>
          </a:p>
          <a:p>
            <a:pPr lvl="1">
              <a:lnSpc>
                <a:spcPct val="120000"/>
              </a:lnSpc>
              <a:buNone/>
            </a:pPr>
            <a:r>
              <a:rPr lang="zh-CN" altLang="zh-CN" sz="1800"/>
              <a:t>对</a:t>
            </a:r>
            <a:r>
              <a:rPr lang="en-US" altLang="zh-CN" sz="1800"/>
              <a:t>PCY</a:t>
            </a:r>
            <a:r>
              <a:rPr lang="zh-CN" altLang="zh-CN" sz="1800"/>
              <a:t>算法的第一遍扫描进行修改，将内存划分为多张哈希表，第二遍扫描只需对</a:t>
            </a:r>
            <a:r>
              <a:rPr lang="zh-CN" altLang="zh-CN" sz="1800">
                <a:solidFill>
                  <a:srgbClr val="C00000"/>
                </a:solidFill>
              </a:rPr>
              <a:t>所有哈希表中都哈希到频繁桶</a:t>
            </a:r>
            <a:r>
              <a:rPr lang="zh-CN" altLang="zh-CN" sz="1800"/>
              <a:t>的两个频繁项组成的项对计数。</a:t>
            </a:r>
            <a:endParaRPr lang="en-US" altLang="zh-CN" sz="1800"/>
          </a:p>
          <a:p>
            <a:pPr lvl="1">
              <a:lnSpc>
                <a:spcPct val="120000"/>
              </a:lnSpc>
            </a:pPr>
            <a:r>
              <a:rPr lang="zh-CN" altLang="en-US" sz="2000" b="1"/>
              <a:t>与多阶段算法的区别： </a:t>
            </a:r>
            <a:endParaRPr lang="en-US" altLang="zh-CN" sz="2000" b="1"/>
          </a:p>
          <a:p>
            <a:pPr lvl="1">
              <a:lnSpc>
                <a:spcPct val="120000"/>
              </a:lnSpc>
              <a:buNone/>
            </a:pPr>
            <a:r>
              <a:rPr lang="zh-CN" altLang="zh-CN" sz="1800"/>
              <a:t>多阶段算法是在</a:t>
            </a:r>
            <a:r>
              <a:rPr lang="zh-CN" altLang="zh-CN" sz="1800">
                <a:solidFill>
                  <a:srgbClr val="C00000"/>
                </a:solidFill>
              </a:rPr>
              <a:t>连续的扫描过程中</a:t>
            </a:r>
            <a:r>
              <a:rPr lang="zh-CN" altLang="zh-CN" sz="1800"/>
              <a:t>使用两个不同的哈希函数和哈希表，多哈希算法是在</a:t>
            </a:r>
            <a:r>
              <a:rPr lang="zh-CN" altLang="zh-CN" sz="1800">
                <a:solidFill>
                  <a:srgbClr val="C00000"/>
                </a:solidFill>
              </a:rPr>
              <a:t>第一次扫描的过程中</a:t>
            </a:r>
            <a:r>
              <a:rPr lang="zh-CN" altLang="zh-CN" sz="1800"/>
              <a:t>同时使用两个哈希函数和两张哈希表。</a:t>
            </a:r>
            <a:endParaRPr lang="zh-CN" altLang="zh-CN" sz="1800"/>
          </a:p>
          <a:p>
            <a:pPr lvl="1">
              <a:lnSpc>
                <a:spcPct val="120000"/>
              </a:lnSpc>
              <a:buNone/>
            </a:pPr>
            <a:endParaRPr lang="en-US" altLang="zh-CN" sz="1800"/>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2"/>
          <p:cNvSpPr>
            <a:spLocks noGrp="1"/>
          </p:cNvSpPr>
          <p:nvPr>
            <p:ph type="title"/>
          </p:nvPr>
        </p:nvSpPr>
        <p:spPr>
          <a:ln/>
        </p:spPr>
        <p:txBody>
          <a:bodyPr vert="horz" wrap="square" lIns="91440" tIns="45720" rIns="91440" bIns="45720" anchor="b"/>
          <a:p>
            <a:pPr>
              <a:lnSpc>
                <a:spcPct val="120000"/>
              </a:lnSpc>
            </a:pPr>
            <a:r>
              <a:rPr lang="zh-CN" altLang="en-US" sz="4800" b="1" kern="1200">
                <a:latin typeface="华文楷体" pitchFamily="2" charset="-122"/>
                <a:ea typeface="华文楷体" pitchFamily="2" charset="-122"/>
                <a:cs typeface="+mj-cs"/>
                <a:sym typeface="Tw Cen MT" pitchFamily="34" charset="0"/>
              </a:rPr>
              <a:t>海量内存技术的发展以及给数据挖掘带来的技术变革</a:t>
            </a:r>
            <a:endParaRPr lang="zh-CN" altLang="en-US" sz="4800" b="1" kern="1200">
              <a:latin typeface="华文楷体" pitchFamily="2" charset="-122"/>
              <a:ea typeface="华文楷体" pitchFamily="2" charset="-122"/>
              <a:cs typeface="+mj-cs"/>
              <a:sym typeface="Tw Cen MT" pitchFamily="34" charset="0"/>
            </a:endParaRPr>
          </a:p>
        </p:txBody>
      </p:sp>
      <p:sp>
        <p:nvSpPr>
          <p:cNvPr id="4" name="文本占位符 3"/>
          <p:cNvSpPr>
            <a:spLocks noGrp="1"/>
          </p:cNvSpPr>
          <p:nvPr>
            <p:ph type="body" idx="1"/>
          </p:nvPr>
        </p:nvSpPr>
        <p:spPr>
          <a:xfrm>
            <a:off x="623888" y="4589463"/>
            <a:ext cx="7886700" cy="1500188"/>
          </a:xfrm>
        </p:spPr>
        <p:txBody>
          <a:bodyPr vert="horz" wrap="square" lIns="91440" tIns="45720" rIns="91440" bIns="45720" numCol="1" anchor="t" anchorCtr="0" compatLnSpc="1"/>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sym typeface="Tw Cen MT" pitchFamily="34" charset="0"/>
            </a:endParaRPr>
          </a:p>
        </p:txBody>
      </p:sp>
      <p:sp>
        <p:nvSpPr>
          <p:cNvPr id="17411"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vert="horz" wrap="square" lIns="91440" tIns="45720" rIns="91440" bIns="45720" anchor="ctr"/>
          <a:p>
            <a:r>
              <a:rPr lang="zh-CN" altLang="en-US"/>
              <a:t>多哈希算法</a:t>
            </a:r>
            <a:endParaRPr lang="zh-CN" altLang="en-US"/>
          </a:p>
        </p:txBody>
      </p:sp>
      <p:sp>
        <p:nvSpPr>
          <p:cNvPr id="6041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60419" name="Slide Number Placeholder 4"/>
          <p:cNvSpPr txBox="1"/>
          <p:nvPr/>
        </p:nvSpPr>
        <p:spPr>
          <a:xfrm>
            <a:off x="8486775" y="6430963"/>
            <a:ext cx="733425" cy="274637"/>
          </a:xfrm>
          <a:prstGeom prst="rect">
            <a:avLst/>
          </a:prstGeom>
          <a:noFill/>
          <a:ln w="9525">
            <a:noFill/>
          </a:ln>
        </p:spPr>
        <p:txBody>
          <a:bodyPr anchor="ctr"/>
          <a:p>
            <a:pPr algn="ctr" eaLnBrk="1" hangingPunct="1">
              <a:buFont typeface="Arial" panose="020B0604020202020204" pitchFamily="34" charset="0"/>
              <a:buNone/>
            </a:pPr>
            <a:fld id="{9A0DB2DC-4C9A-4742-B13C-FB6460FD3503}" type="slidenum">
              <a:rPr lang="" altLang="zh-CN" sz="1400" b="1">
                <a:solidFill>
                  <a:srgbClr val="FFFFFF"/>
                </a:solidFill>
                <a:latin typeface="Tw Cen MT" pitchFamily="34" charset="0"/>
                <a:sym typeface="Tw Cen MT" pitchFamily="34" charset="0"/>
              </a:rPr>
            </a:fld>
            <a:endParaRPr lang="" altLang="zh-CN" sz="1400" b="1">
              <a:solidFill>
                <a:srgbClr val="FFFFFF"/>
              </a:solidFill>
              <a:latin typeface="Tw Cen MT" pitchFamily="34" charset="0"/>
              <a:sym typeface="Tw Cen MT" pitchFamily="34" charset="0"/>
            </a:endParaRPr>
          </a:p>
        </p:txBody>
      </p:sp>
      <p:sp>
        <p:nvSpPr>
          <p:cNvPr id="49157" name="Rectangle 27"/>
          <p:cNvSpPr>
            <a:spLocks noChangeArrowheads="1"/>
          </p:cNvSpPr>
          <p:nvPr/>
        </p:nvSpPr>
        <p:spPr bwMode="auto">
          <a:xfrm>
            <a:off x="3898900" y="2471738"/>
            <a:ext cx="69691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graphicFrame>
        <p:nvGraphicFramePr>
          <p:cNvPr id="60421" name="对象 2"/>
          <p:cNvGraphicFramePr>
            <a:graphicFrameLocks noChangeAspect="1"/>
          </p:cNvGraphicFramePr>
          <p:nvPr/>
        </p:nvGraphicFramePr>
        <p:xfrm>
          <a:off x="1981200" y="1819275"/>
          <a:ext cx="4946650" cy="4027488"/>
        </p:xfrm>
        <a:graphic>
          <a:graphicData uri="http://schemas.openxmlformats.org/presentationml/2006/ole">
            <mc:AlternateContent xmlns:mc="http://schemas.openxmlformats.org/markup-compatibility/2006">
              <mc:Choice xmlns:v="urn:schemas-microsoft-com:vml" Requires="v">
                <p:oleObj spid="_x0000_s3089" name="" r:id="rId1" imgW="12103100" imgH="9842500" progId="Visio.Drawing.11">
                  <p:embed/>
                </p:oleObj>
              </mc:Choice>
              <mc:Fallback>
                <p:oleObj name="" r:id="rId1" imgW="12103100" imgH="9842500" progId="Visio.Drawing.11">
                  <p:embed/>
                  <p:pic>
                    <p:nvPicPr>
                      <p:cNvPr id="0" name="图片 3088"/>
                      <p:cNvPicPr/>
                      <p:nvPr/>
                    </p:nvPicPr>
                    <p:blipFill>
                      <a:blip r:embed="rId2"/>
                      <a:stretch>
                        <a:fillRect/>
                      </a:stretch>
                    </p:blipFill>
                    <p:spPr>
                      <a:xfrm>
                        <a:off x="1981200" y="1819275"/>
                        <a:ext cx="4946650" cy="4027488"/>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ln/>
        </p:spPr>
        <p:txBody>
          <a:bodyPr vert="horz" wrap="square" lIns="91440" tIns="45720" rIns="91440" bIns="45720" anchor="ctr"/>
          <a:p>
            <a:r>
              <a:rPr lang="zh-CN" altLang="en-US"/>
              <a:t>多哈希算法</a:t>
            </a:r>
            <a:endParaRPr lang="zh-CN" altLang="en-US"/>
          </a:p>
        </p:txBody>
      </p:sp>
      <p:sp>
        <p:nvSpPr>
          <p:cNvPr id="61442" name="内容占位符 2"/>
          <p:cNvSpPr>
            <a:spLocks noGrp="1"/>
          </p:cNvSpPr>
          <p:nvPr>
            <p:ph idx="1"/>
          </p:nvPr>
        </p:nvSpPr>
        <p:spPr>
          <a:xfrm>
            <a:off x="533400" y="1600200"/>
            <a:ext cx="8382000" cy="5181600"/>
          </a:xfrm>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分析</a:t>
            </a:r>
            <a:endParaRPr lang="en-US" altLang="zh-CN" sz="2400">
              <a:latin typeface="微软雅黑" panose="020B0503020204020204" pitchFamily="34" charset="-122"/>
              <a:ea typeface="微软雅黑" panose="020B0503020204020204" pitchFamily="34" charset="-122"/>
            </a:endParaRPr>
          </a:p>
          <a:p>
            <a:pPr lvl="1">
              <a:lnSpc>
                <a:spcPct val="120000"/>
              </a:lnSpc>
            </a:pPr>
            <a:r>
              <a:rPr lang="zh-CN" altLang="en-US" sz="2000" b="1">
                <a:latin typeface="Times New Roman" panose="02020603050405020304" pitchFamily="18" charset="0"/>
              </a:rPr>
              <a:t>优点：</a:t>
            </a:r>
            <a:endParaRPr lang="en-US" altLang="zh-CN" sz="2000" b="1">
              <a:latin typeface="Times New Roman" panose="02020603050405020304" pitchFamily="18" charset="0"/>
            </a:endParaRPr>
          </a:p>
          <a:p>
            <a:pPr lvl="1">
              <a:lnSpc>
                <a:spcPct val="120000"/>
              </a:lnSpc>
              <a:buNone/>
            </a:pPr>
            <a:r>
              <a:rPr lang="zh-CN" altLang="zh-CN" sz="1600">
                <a:latin typeface="宋体" panose="02010600030101010101" pitchFamily="2" charset="-122"/>
              </a:rPr>
              <a:t>只要桶的平均计数不小于阈值，频繁桶的数目仍然比较多，这样一个非频繁</a:t>
            </a:r>
            <a:r>
              <a:rPr lang="en-US" altLang="zh-CN" sz="1600">
                <a:latin typeface="宋体" panose="02010600030101010101" pitchFamily="2" charset="-122"/>
              </a:rPr>
              <a:t>2-</a:t>
            </a:r>
            <a:r>
              <a:rPr lang="zh-CN" altLang="zh-CN" sz="1600">
                <a:latin typeface="宋体" panose="02010600030101010101" pitchFamily="2" charset="-122"/>
              </a:rPr>
              <a:t>项集同时哈希到两个哈希表的频繁桶内的概率就更低，可以减少第二遍扫描的运算量</a:t>
            </a:r>
            <a:endParaRPr lang="en-US" altLang="zh-CN" sz="1600">
              <a:latin typeface="宋体" panose="02010600030101010101" pitchFamily="2" charset="-122"/>
            </a:endParaRPr>
          </a:p>
          <a:p>
            <a:pPr lvl="1">
              <a:lnSpc>
                <a:spcPct val="120000"/>
              </a:lnSpc>
              <a:spcBef>
                <a:spcPts val="1500"/>
              </a:spcBef>
            </a:pPr>
            <a:r>
              <a:rPr lang="zh-CN" altLang="en-US" sz="2000" b="1"/>
              <a:t>风险：</a:t>
            </a:r>
            <a:endParaRPr lang="en-US" altLang="zh-CN" sz="2000" b="1"/>
          </a:p>
          <a:p>
            <a:pPr lvl="1">
              <a:lnSpc>
                <a:spcPct val="120000"/>
              </a:lnSpc>
              <a:buNone/>
            </a:pPr>
            <a:r>
              <a:rPr lang="zh-CN" altLang="en-US" sz="1600"/>
              <a:t>使用两个哈希表时，每个哈希表仅有</a:t>
            </a:r>
            <a:r>
              <a:rPr lang="en-US" altLang="zh-CN" sz="1600"/>
              <a:t>PCY</a:t>
            </a:r>
            <a:r>
              <a:rPr lang="zh-CN" altLang="en-US" sz="1600"/>
              <a:t>算法的一半的桶，这样每个桶上的平均计数会翻倍，必须保证大多数桶的计数不会达到阈值</a:t>
            </a:r>
            <a:endParaRPr lang="en-US" altLang="zh-CN" sz="1600"/>
          </a:p>
          <a:p>
            <a:pPr lvl="1">
              <a:lnSpc>
                <a:spcPct val="120000"/>
              </a:lnSpc>
              <a:spcBef>
                <a:spcPts val="1500"/>
              </a:spcBef>
            </a:pPr>
            <a:r>
              <a:rPr lang="zh-CN" altLang="en-US" sz="2000" b="1"/>
              <a:t>多哈希算法也</a:t>
            </a:r>
            <a:r>
              <a:rPr lang="zh-CN" altLang="zh-CN" sz="2000" b="1">
                <a:solidFill>
                  <a:srgbClr val="C00000"/>
                </a:solidFill>
              </a:rPr>
              <a:t>不只局限于使用</a:t>
            </a:r>
            <a:r>
              <a:rPr lang="zh-CN" altLang="en-US" sz="2000" b="1">
                <a:solidFill>
                  <a:srgbClr val="C00000"/>
                </a:solidFill>
              </a:rPr>
              <a:t>两个哈希表</a:t>
            </a:r>
            <a:r>
              <a:rPr lang="zh-CN" altLang="en-US" sz="2000" b="1"/>
              <a:t>：</a:t>
            </a:r>
            <a:endParaRPr lang="en-US" altLang="zh-CN" sz="2000" b="1"/>
          </a:p>
          <a:p>
            <a:pPr lvl="1">
              <a:lnSpc>
                <a:spcPct val="120000"/>
              </a:lnSpc>
              <a:buNone/>
            </a:pPr>
            <a:r>
              <a:rPr lang="zh-CN" altLang="en-US" sz="1600"/>
              <a:t>风险是桶的平均计数可能会超过阈值</a:t>
            </a:r>
            <a:endParaRPr lang="en-US" altLang="zh-CN" sz="1600">
              <a:latin typeface="宋体" panose="02010600030101010101" pitchFamily="2" charset="-122"/>
            </a:endParaRPr>
          </a:p>
          <a:p>
            <a:pPr lvl="1">
              <a:lnSpc>
                <a:spcPct val="120000"/>
              </a:lnSpc>
              <a:buNone/>
            </a:pPr>
            <a:endParaRPr lang="en-US" altLang="zh-CN" sz="1600">
              <a:latin typeface="宋体" panose="02010600030101010101" pitchFamily="2" charset="-122"/>
            </a:endParaRPr>
          </a:p>
          <a:p>
            <a:pPr lvl="1">
              <a:lnSpc>
                <a:spcPct val="120000"/>
              </a:lnSpc>
              <a:buNone/>
            </a:pPr>
            <a:endParaRPr lang="zh-CN" altLang="zh-CN" sz="2000"/>
          </a:p>
          <a:p>
            <a:pPr lvl="1">
              <a:lnSpc>
                <a:spcPct val="120000"/>
              </a:lnSpc>
            </a:pPr>
            <a:endParaRPr lang="en-US" altLang="zh-CN" sz="2000"/>
          </a:p>
          <a:p>
            <a:pPr>
              <a:buNone/>
            </a:pPr>
            <a:endParaRPr lang="zh-CN" altLang="en-US"/>
          </a:p>
        </p:txBody>
      </p:sp>
      <p:sp>
        <p:nvSpPr>
          <p:cNvPr id="61443"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620713" y="303213"/>
            <a:ext cx="8272462" cy="914400"/>
          </a:xfrm>
          <a:ln/>
        </p:spPr>
        <p:txBody>
          <a:bodyPr vert="horz" wrap="square" lIns="92075" tIns="46038" rIns="92075" bIns="46038" anchor="ctr"/>
          <a:p>
            <a:r>
              <a:rPr lang="zh-CN" altLang="en-US">
                <a:latin typeface="黑体" panose="02010609060101010101" pitchFamily="49" charset="-122"/>
                <a:ea typeface="黑体" panose="02010609060101010101" pitchFamily="49" charset="-122"/>
              </a:rPr>
              <a:t>目录</a:t>
            </a:r>
            <a:endParaRPr lang="zh-CN" altLang="en-US">
              <a:latin typeface="黑体" panose="02010609060101010101" pitchFamily="49" charset="-122"/>
              <a:ea typeface="黑体" panose="02010609060101010101" pitchFamily="49" charset="-122"/>
            </a:endParaRPr>
          </a:p>
        </p:txBody>
      </p:sp>
      <p:sp>
        <p:nvSpPr>
          <p:cNvPr id="63490" name="AutoShape 6"/>
          <p:cNvSpPr/>
          <p:nvPr/>
        </p:nvSpPr>
        <p:spPr>
          <a:xfrm rot="5400000">
            <a:off x="-1570037" y="1581150"/>
            <a:ext cx="4822825" cy="501332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solidFill>
            <a:srgbClr val="CCCCFF">
              <a:alpha val="100000"/>
            </a:srgbClr>
          </a:solidFill>
          <a:ln w="9525" cap="flat" cmpd="sng">
            <a:solidFill>
              <a:schemeClr val="tx2">
                <a:alpha val="100000"/>
              </a:schemeClr>
            </a:solidFill>
            <a:prstDash val="solid"/>
            <a:miter lim="800000"/>
            <a:headEnd type="none" w="med" len="med"/>
            <a:tailEnd type="none" w="med" len="med"/>
          </a:ln>
        </p:spPr>
        <p:txBody>
          <a:bodyPr/>
          <a:p>
            <a:endParaRPr lang="zh-CN" altLang="en-US"/>
          </a:p>
        </p:txBody>
      </p:sp>
      <p:sp>
        <p:nvSpPr>
          <p:cNvPr id="63491" name="AutoShape 7"/>
          <p:cNvSpPr/>
          <p:nvPr/>
        </p:nvSpPr>
        <p:spPr>
          <a:xfrm rot="5400000" flipH="1">
            <a:off x="-1184275" y="2038350"/>
            <a:ext cx="4032250" cy="413067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0" y="2147483646"/>
              </a:cxn>
            </a:cxnLst>
            <a:rect l="txL" t="txT" r="txR" b="txB"/>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00FFFF">
              <a:alpha val="36078"/>
            </a:srgbClr>
          </a:solidFill>
          <a:ln w="9525">
            <a:noFill/>
          </a:ln>
        </p:spPr>
        <p:txBody>
          <a:bodyPr/>
          <a:p>
            <a:endParaRPr lang="zh-CN" altLang="en-US"/>
          </a:p>
        </p:txBody>
      </p:sp>
      <p:grpSp>
        <p:nvGrpSpPr>
          <p:cNvPr id="63492" name="Group 20"/>
          <p:cNvGrpSpPr/>
          <p:nvPr/>
        </p:nvGrpSpPr>
        <p:grpSpPr>
          <a:xfrm>
            <a:off x="2146300" y="5653088"/>
            <a:ext cx="400050" cy="796925"/>
            <a:chOff x="0" y="0"/>
            <a:chExt cx="1615" cy="3378"/>
          </a:xfrm>
        </p:grpSpPr>
        <p:sp>
          <p:nvSpPr>
            <p:cNvPr id="63523" name="Oval 23"/>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63524" name="Oval 24"/>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43" name="Oval 25"/>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26" name="Oval 26"/>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45" name="Oval 27"/>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28" name="Oval 28"/>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grpSp>
        <p:nvGrpSpPr>
          <p:cNvPr id="63493" name="Group 27"/>
          <p:cNvGrpSpPr/>
          <p:nvPr/>
        </p:nvGrpSpPr>
        <p:grpSpPr>
          <a:xfrm>
            <a:off x="2895600" y="2895600"/>
            <a:ext cx="400050" cy="796925"/>
            <a:chOff x="0" y="0"/>
            <a:chExt cx="1615" cy="3378"/>
          </a:xfrm>
        </p:grpSpPr>
        <p:sp>
          <p:nvSpPr>
            <p:cNvPr id="63517" name="Oval 30"/>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63518" name="Oval 31"/>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50" name="Oval 32"/>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20" name="Oval 33"/>
            <p:cNvSpPr/>
            <p:nvPr/>
          </p:nvSpPr>
          <p:spPr>
            <a:xfrm>
              <a:off x="176" y="176"/>
              <a:ext cx="1049" cy="3119"/>
            </a:xfrm>
            <a:prstGeom prst="ellipse">
              <a:avLst/>
            </a:prstGeom>
            <a:gradFill rotWithShape="1">
              <a:gsLst>
                <a:gs pos="0">
                  <a:srgbClr val="21B3E1"/>
                </a:gs>
                <a:gs pos="100000">
                  <a:srgbClr val="0F5368"/>
                </a:gs>
              </a:gsLst>
              <a:lin ang="54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52" name="Oval 34"/>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22" name="Oval 35"/>
            <p:cNvSpPr/>
            <p:nvPr/>
          </p:nvSpPr>
          <p:spPr>
            <a:xfrm>
              <a:off x="259" y="259"/>
              <a:ext cx="1096" cy="3119"/>
            </a:xfrm>
            <a:prstGeom prst="ellipse">
              <a:avLst/>
            </a:prstGeom>
            <a:gradFill rotWithShape="1">
              <a:gsLst>
                <a:gs pos="0">
                  <a:srgbClr val="21B3E1"/>
                </a:gs>
                <a:gs pos="100000">
                  <a:srgbClr val="1057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grpSp>
        <p:nvGrpSpPr>
          <p:cNvPr id="63494" name="Group 34"/>
          <p:cNvGrpSpPr/>
          <p:nvPr/>
        </p:nvGrpSpPr>
        <p:grpSpPr>
          <a:xfrm>
            <a:off x="2124075" y="2001838"/>
            <a:ext cx="400050" cy="796925"/>
            <a:chOff x="0" y="0"/>
            <a:chExt cx="1615" cy="3378"/>
          </a:xfrm>
        </p:grpSpPr>
        <p:sp>
          <p:nvSpPr>
            <p:cNvPr id="63511" name="Oval 37"/>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63512" name="Oval 38"/>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57" name="Oval 39"/>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14" name="Oval 40"/>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59" name="Oval 41"/>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16" name="Oval 42"/>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sp>
        <p:nvSpPr>
          <p:cNvPr id="63495" name="AutoShape 43">
            <a:hlinkClick r:id="rId1" action="ppaction://hlinksldjump"/>
          </p:cNvPr>
          <p:cNvSpPr/>
          <p:nvPr/>
        </p:nvSpPr>
        <p:spPr>
          <a:xfrm>
            <a:off x="2555875" y="1858963"/>
            <a:ext cx="4532313" cy="531812"/>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solidFill>
                <a:srgbClr val="000000"/>
              </a:solidFill>
              <a:latin typeface="黑体" panose="02010609060101010101" pitchFamily="49" charset="-122"/>
              <a:ea typeface="黑体" panose="02010609060101010101" pitchFamily="49" charset="-122"/>
            </a:endParaRPr>
          </a:p>
        </p:txBody>
      </p:sp>
      <p:sp>
        <p:nvSpPr>
          <p:cNvPr id="63496" name="AutoShape 44">
            <a:hlinkClick r:id="rId1" action="ppaction://hlinksldjump"/>
          </p:cNvPr>
          <p:cNvSpPr/>
          <p:nvPr/>
        </p:nvSpPr>
        <p:spPr>
          <a:xfrm>
            <a:off x="3352800" y="3109913"/>
            <a:ext cx="5705475" cy="5080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solidFill>
                <a:srgbClr val="000000"/>
              </a:solidFill>
              <a:latin typeface="黑体" panose="02010609060101010101" pitchFamily="49" charset="-122"/>
              <a:ea typeface="黑体" panose="02010609060101010101" pitchFamily="49" charset="-122"/>
            </a:endParaRPr>
          </a:p>
        </p:txBody>
      </p:sp>
      <p:sp>
        <p:nvSpPr>
          <p:cNvPr id="63497" name="AutoShape 46">
            <a:hlinkClick r:id="rId1" action="ppaction://hlinksldjump"/>
          </p:cNvPr>
          <p:cNvSpPr/>
          <p:nvPr/>
        </p:nvSpPr>
        <p:spPr>
          <a:xfrm>
            <a:off x="3505200" y="4249738"/>
            <a:ext cx="5476875" cy="9906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solidFill>
                <a:srgbClr val="000000"/>
              </a:solidFill>
              <a:latin typeface="黑体" panose="02010609060101010101" pitchFamily="49" charset="-122"/>
              <a:ea typeface="黑体" panose="02010609060101010101" pitchFamily="49" charset="-122"/>
            </a:endParaRPr>
          </a:p>
        </p:txBody>
      </p:sp>
      <p:sp>
        <p:nvSpPr>
          <p:cNvPr id="63498" name="文本框 8239"/>
          <p:cNvSpPr txBox="1"/>
          <p:nvPr/>
        </p:nvSpPr>
        <p:spPr>
          <a:xfrm>
            <a:off x="2743200" y="1828800"/>
            <a:ext cx="4178300" cy="579438"/>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一、海量内存概述</a:t>
            </a:r>
            <a:endParaRPr lang="en-US" altLang="zh-CN" sz="3200">
              <a:solidFill>
                <a:srgbClr val="000000"/>
              </a:solidFill>
              <a:latin typeface="黑体" panose="02010609060101010101" pitchFamily="49" charset="-122"/>
              <a:ea typeface="黑体" panose="02010609060101010101" pitchFamily="49" charset="-122"/>
            </a:endParaRPr>
          </a:p>
        </p:txBody>
      </p:sp>
      <p:sp>
        <p:nvSpPr>
          <p:cNvPr id="63499" name="文本框 8240"/>
          <p:cNvSpPr txBox="1"/>
          <p:nvPr/>
        </p:nvSpPr>
        <p:spPr>
          <a:xfrm>
            <a:off x="3495675" y="3048000"/>
            <a:ext cx="5715000" cy="584200"/>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二、</a:t>
            </a:r>
            <a:r>
              <a:rPr lang="zh-CN" altLang="zh-CN" sz="3200">
                <a:solidFill>
                  <a:srgbClr val="000000"/>
                </a:solidFill>
                <a:latin typeface="黑体" panose="02010609060101010101" pitchFamily="49" charset="-122"/>
                <a:ea typeface="黑体" panose="02010609060101010101" pitchFamily="49" charset="-122"/>
              </a:rPr>
              <a:t>基于单机版内存增大优势</a:t>
            </a:r>
            <a:endParaRPr lang="en-US" altLang="zh-CN" sz="3200">
              <a:solidFill>
                <a:srgbClr val="000000"/>
              </a:solidFill>
              <a:latin typeface="黑体" panose="02010609060101010101" pitchFamily="49" charset="-122"/>
              <a:ea typeface="黑体" panose="02010609060101010101" pitchFamily="49" charset="-122"/>
            </a:endParaRPr>
          </a:p>
        </p:txBody>
      </p:sp>
      <p:sp>
        <p:nvSpPr>
          <p:cNvPr id="63500" name="文本框 8242"/>
          <p:cNvSpPr txBox="1"/>
          <p:nvPr/>
        </p:nvSpPr>
        <p:spPr>
          <a:xfrm>
            <a:off x="3721100" y="4179888"/>
            <a:ext cx="5095875" cy="1077912"/>
          </a:xfrm>
          <a:prstGeom prst="rect">
            <a:avLst/>
          </a:prstGeom>
          <a:noFill/>
          <a:ln w="28575">
            <a:noFill/>
          </a:ln>
        </p:spPr>
        <p:txBody>
          <a:bodyPr>
            <a:spAutoFit/>
          </a:bodyPr>
          <a:p>
            <a:pPr>
              <a:spcBef>
                <a:spcPct val="50000"/>
              </a:spcBef>
            </a:pPr>
            <a:r>
              <a:rPr lang="zh-CN" altLang="en-US" sz="3200">
                <a:solidFill>
                  <a:srgbClr val="C00000"/>
                </a:solidFill>
                <a:latin typeface="黑体" panose="02010609060101010101" pitchFamily="49" charset="-122"/>
                <a:ea typeface="黑体" panose="02010609060101010101" pitchFamily="49" charset="-122"/>
              </a:rPr>
              <a:t>三、</a:t>
            </a:r>
            <a:r>
              <a:rPr lang="zh-CN" altLang="zh-CN" sz="3200">
                <a:solidFill>
                  <a:srgbClr val="C00000"/>
                </a:solidFill>
                <a:latin typeface="黑体" panose="02010609060101010101" pitchFamily="49" charset="-122"/>
                <a:ea typeface="黑体" panose="02010609060101010101" pitchFamily="49" charset="-122"/>
              </a:rPr>
              <a:t>基于共享式内存和分布式内存结合架构优势</a:t>
            </a:r>
            <a:endParaRPr lang="zh-CN" altLang="en-US" sz="3200">
              <a:solidFill>
                <a:srgbClr val="C00000"/>
              </a:solidFill>
              <a:latin typeface="黑体" panose="02010609060101010101" pitchFamily="49" charset="-122"/>
              <a:ea typeface="黑体" panose="02010609060101010101" pitchFamily="49" charset="-122"/>
            </a:endParaRPr>
          </a:p>
        </p:txBody>
      </p:sp>
      <p:sp>
        <p:nvSpPr>
          <p:cNvPr id="63501" name="AutoShape 47">
            <a:hlinkClick r:id="rId1" action="ppaction://hlinksldjump"/>
          </p:cNvPr>
          <p:cNvSpPr/>
          <p:nvPr/>
        </p:nvSpPr>
        <p:spPr>
          <a:xfrm>
            <a:off x="2600325" y="5830888"/>
            <a:ext cx="4359275" cy="530225"/>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solidFill>
                <a:srgbClr val="000000"/>
              </a:solidFill>
              <a:latin typeface="黑体" panose="02010609060101010101" pitchFamily="49" charset="-122"/>
              <a:ea typeface="黑体" panose="02010609060101010101" pitchFamily="49" charset="-122"/>
            </a:endParaRPr>
          </a:p>
        </p:txBody>
      </p:sp>
      <p:sp>
        <p:nvSpPr>
          <p:cNvPr id="63502" name="文本框 9"/>
          <p:cNvSpPr txBox="1"/>
          <p:nvPr/>
        </p:nvSpPr>
        <p:spPr>
          <a:xfrm>
            <a:off x="2743200" y="5791200"/>
            <a:ext cx="3700463" cy="579438"/>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四、总结</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63503" name="灯片编号占位符 1"/>
          <p:cNvSpPr>
            <a:spLocks noGrp="1"/>
          </p:cNvSpPr>
          <p:nvPr/>
        </p:nvSpPr>
        <p:spPr>
          <a:xfrm>
            <a:off x="0" y="1271588"/>
            <a:ext cx="533400" cy="244475"/>
          </a:xfrm>
          <a:prstGeom prst="rect">
            <a:avLst/>
          </a:prstGeom>
          <a:noFill/>
          <a:ln w="9525">
            <a:noFill/>
          </a:ln>
        </p:spPr>
        <p:txBody>
          <a:bodyPr anchor="ctr"/>
          <a:p>
            <a:pPr algn="ctr"/>
            <a:fld id="{9A0DB2DC-4C9A-4742-B13C-FB6460FD3503}" type="slidenum">
              <a:rPr lang="zh-CN" altLang="en-US" sz="1400" b="1">
                <a:solidFill>
                  <a:srgbClr val="FFFFFF"/>
                </a:solidFill>
                <a:latin typeface="Tw Cen MT" pitchFamily="34" charset="0"/>
                <a:sym typeface="Tw Cen MT" pitchFamily="34" charset="0"/>
              </a:rPr>
            </a:fld>
            <a:endParaRPr lang="zh-CN" altLang="en-US" sz="1400" b="1">
              <a:solidFill>
                <a:srgbClr val="FFFFFF"/>
              </a:solidFill>
              <a:latin typeface="Tw Cen MT" pitchFamily="34" charset="0"/>
              <a:sym typeface="Tw Cen MT" pitchFamily="34" charset="0"/>
            </a:endParaRPr>
          </a:p>
        </p:txBody>
      </p:sp>
      <p:grpSp>
        <p:nvGrpSpPr>
          <p:cNvPr id="63504" name="Group 6"/>
          <p:cNvGrpSpPr/>
          <p:nvPr/>
        </p:nvGrpSpPr>
        <p:grpSpPr>
          <a:xfrm>
            <a:off x="3030538" y="4264025"/>
            <a:ext cx="400050" cy="796925"/>
            <a:chOff x="0" y="0"/>
            <a:chExt cx="1615" cy="3378"/>
          </a:xfrm>
        </p:grpSpPr>
        <p:sp>
          <p:nvSpPr>
            <p:cNvPr id="63505" name="Oval 9"/>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63506" name="Oval 10"/>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4" name="Oval 11"/>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08" name="Oval 12"/>
            <p:cNvSpPr/>
            <p:nvPr/>
          </p:nvSpPr>
          <p:spPr>
            <a:xfrm>
              <a:off x="176" y="176"/>
              <a:ext cx="1049" cy="3119"/>
            </a:xfrm>
            <a:prstGeom prst="ellipse">
              <a:avLst/>
            </a:prstGeom>
            <a:gradFill rotWithShape="1">
              <a:gsLst>
                <a:gs pos="0">
                  <a:srgbClr val="000000"/>
                </a:gs>
                <a:gs pos="100000">
                  <a:srgbClr val="FFCC00"/>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6" name="Oval 13"/>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63510" name="Oval 14"/>
            <p:cNvSpPr/>
            <p:nvPr/>
          </p:nvSpPr>
          <p:spPr>
            <a:xfrm>
              <a:off x="259" y="259"/>
              <a:ext cx="1096" cy="3119"/>
            </a:xfrm>
            <a:prstGeom prst="ellipse">
              <a:avLst/>
            </a:prstGeom>
            <a:gradFill rotWithShape="1">
              <a:gsLst>
                <a:gs pos="0">
                  <a:srgbClr val="FFCC00"/>
                </a:gs>
                <a:gs pos="100000">
                  <a:srgbClr val="7C6300"/>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3"/>
          <p:cNvSpPr>
            <a:spLocks noGrp="1"/>
          </p:cNvSpPr>
          <p:nvPr>
            <p:ph type="title"/>
          </p:nvPr>
        </p:nvSpPr>
        <p:spPr>
          <a:ln/>
        </p:spPr>
        <p:txBody>
          <a:bodyPr vert="horz" wrap="square" lIns="91440" tIns="45720" rIns="91440" bIns="45720" anchor="b"/>
          <a:p>
            <a:pPr/>
            <a:r>
              <a:rPr lang="en-US" altLang="zh-CN" sz="4800" b="1" kern="1200">
                <a:latin typeface="华文楷体" pitchFamily="2" charset="-122"/>
                <a:ea typeface="+mj-ea"/>
                <a:cs typeface="Times New Roman" panose="02020603050405020304" pitchFamily="18" charset="0"/>
                <a:sym typeface="Tw Cen MT" pitchFamily="34" charset="0"/>
              </a:rPr>
              <a:t>SMP</a:t>
            </a:r>
            <a:r>
              <a:rPr lang="zh-CN" altLang="en-US" sz="4800" b="1" kern="1200">
                <a:latin typeface="华文楷体" pitchFamily="2" charset="-122"/>
                <a:ea typeface="华文楷体" pitchFamily="2" charset="-122"/>
                <a:cs typeface="+mj-cs"/>
                <a:sym typeface="Tw Cen MT" pitchFamily="34" charset="0"/>
              </a:rPr>
              <a:t>架构、</a:t>
            </a:r>
            <a:r>
              <a:rPr lang="en-US" altLang="zh-CN" sz="4800" b="1" kern="1200">
                <a:latin typeface="华文楷体" pitchFamily="2" charset="-122"/>
                <a:ea typeface="+mj-ea"/>
                <a:cs typeface="Times New Roman" panose="02020603050405020304" pitchFamily="18" charset="0"/>
                <a:sym typeface="Tw Cen MT" pitchFamily="34" charset="0"/>
              </a:rPr>
              <a:t>MPP</a:t>
            </a:r>
            <a:r>
              <a:rPr lang="zh-CN" altLang="en-US" sz="4800" b="1" kern="1200">
                <a:latin typeface="华文楷体" pitchFamily="2" charset="-122"/>
                <a:ea typeface="华文楷体" pitchFamily="2" charset="-122"/>
                <a:cs typeface="+mj-cs"/>
                <a:sym typeface="Tw Cen MT" pitchFamily="34" charset="0"/>
              </a:rPr>
              <a:t>架构、</a:t>
            </a:r>
            <a:r>
              <a:rPr lang="en-US" altLang="zh-CN" sz="4800" b="1" kern="1200">
                <a:latin typeface="华文楷体" pitchFamily="2" charset="-122"/>
                <a:ea typeface="+mj-ea"/>
                <a:cs typeface="Times New Roman" panose="02020603050405020304" pitchFamily="18" charset="0"/>
                <a:sym typeface="Tw Cen MT" pitchFamily="34" charset="0"/>
              </a:rPr>
              <a:t>NUMA</a:t>
            </a:r>
            <a:r>
              <a:rPr lang="zh-CN" altLang="en-US" sz="4800" b="1" kern="1200">
                <a:latin typeface="华文楷体" pitchFamily="2" charset="-122"/>
                <a:ea typeface="华文楷体" pitchFamily="2" charset="-122"/>
                <a:cs typeface="+mj-cs"/>
                <a:sym typeface="Tw Cen MT" pitchFamily="34" charset="0"/>
              </a:rPr>
              <a:t>架构</a:t>
            </a:r>
            <a:endParaRPr lang="zh-CN" altLang="en-US" sz="4800" b="1" kern="1200">
              <a:latin typeface="华文楷体" pitchFamily="2" charset="-122"/>
              <a:ea typeface="华文楷体" pitchFamily="2" charset="-122"/>
              <a:cs typeface="+mj-cs"/>
              <a:sym typeface="Tw Cen MT" pitchFamily="34" charset="0"/>
            </a:endParaRPr>
          </a:p>
        </p:txBody>
      </p:sp>
      <p:sp>
        <p:nvSpPr>
          <p:cNvPr id="5" name="文本占位符 4"/>
          <p:cNvSpPr>
            <a:spLocks noGrp="1"/>
          </p:cNvSpPr>
          <p:nvPr>
            <p:ph type="body" idx="1"/>
          </p:nvPr>
        </p:nvSpPr>
        <p:spPr>
          <a:xfrm>
            <a:off x="623888" y="4589463"/>
            <a:ext cx="7886700" cy="1500188"/>
          </a:xfrm>
        </p:spPr>
        <p:txBody>
          <a:bodyPr vert="horz" wrap="square" lIns="91440" tIns="45720" rIns="91440" bIns="45720" numCol="1" anchor="t" anchorCtr="0" compatLnSpc="1"/>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1800" b="0" i="0" u="none" strike="noStrike" kern="1200" cap="none" spc="0" normalizeH="0" baseline="0" noProof="0">
              <a:ln>
                <a:noFill/>
              </a:ln>
              <a:solidFill>
                <a:schemeClr val="tx1">
                  <a:tint val="75000"/>
                </a:schemeClr>
              </a:solidFill>
              <a:effectLst/>
              <a:uLnTx/>
              <a:uFillTx/>
              <a:latin typeface="+mn-lt"/>
              <a:ea typeface="+mn-ea"/>
              <a:cs typeface="+mn-cs"/>
              <a:sym typeface="Tw Cen MT" pitchFamily="34" charset="0"/>
            </a:endParaRPr>
          </a:p>
        </p:txBody>
      </p:sp>
      <p:sp>
        <p:nvSpPr>
          <p:cNvPr id="65539" name="灯片编号占位符 2"/>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67586" name="内容占位符 1"/>
          <p:cNvSpPr>
            <a:spLocks noGrp="1"/>
          </p:cNvSpPr>
          <p:nvPr>
            <p:ph idx="1"/>
          </p:nvPr>
        </p:nvSpPr>
        <p:spPr>
          <a:ln/>
        </p:spPr>
        <p:txBody>
          <a:bodyPr vert="horz" wrap="square" lIns="91440" tIns="45720" rIns="91440" bIns="45720" anchor="t"/>
          <a:p>
            <a:pPr marL="319405" lvl="1" indent="-319405">
              <a:spcBef>
                <a:spcPts val="700"/>
              </a:spcBef>
              <a:buClr>
                <a:schemeClr val="accent2"/>
              </a:buClr>
              <a:buSzPct val="60000"/>
              <a:buFont typeface="Wingdings" panose="05000000000000000000" pitchFamily="2" charset="2"/>
              <a:buChar char=""/>
            </a:pPr>
            <a:r>
              <a:rPr lang="en-US" altLang="zh-CN" sz="2400" b="1"/>
              <a:t>SMP(Symmetric Multi-Processor</a:t>
            </a:r>
            <a:r>
              <a:rPr lang="zh-CN" altLang="en-US" sz="2400"/>
              <a:t>，对称多处理</a:t>
            </a:r>
            <a:r>
              <a:rPr lang="en-US" altLang="zh-CN" sz="2400" b="1"/>
              <a:t>)</a:t>
            </a:r>
            <a:endParaRPr lang="zh-CN" altLang="zh-CN" sz="2400" b="1"/>
          </a:p>
          <a:p>
            <a:pPr marL="319405" lvl="1" indent="-319405">
              <a:lnSpc>
                <a:spcPct val="120000"/>
              </a:lnSpc>
              <a:buChar char="•"/>
            </a:pPr>
            <a:endParaRPr lang="en-US" altLang="zh-CN" sz="2000" b="1"/>
          </a:p>
          <a:p>
            <a:pPr marL="319405" lvl="1" indent="-319405">
              <a:lnSpc>
                <a:spcPct val="120000"/>
              </a:lnSpc>
              <a:buNone/>
            </a:pPr>
            <a:endParaRPr lang="en-US" altLang="zh-CN" sz="2000" b="1"/>
          </a:p>
          <a:p>
            <a:pPr marL="319405" lvl="1" indent="-319405">
              <a:lnSpc>
                <a:spcPct val="120000"/>
              </a:lnSpc>
              <a:buNone/>
            </a:pPr>
            <a:endParaRPr lang="en-US" altLang="zh-CN" sz="2000" b="1"/>
          </a:p>
          <a:p>
            <a:pPr marL="319405" lvl="1" indent="-319405">
              <a:lnSpc>
                <a:spcPct val="120000"/>
              </a:lnSpc>
              <a:buNone/>
            </a:pPr>
            <a:endParaRPr lang="en-US" altLang="zh-CN" sz="2000" b="1"/>
          </a:p>
          <a:p>
            <a:pPr marL="319405" lvl="1" indent="-319405">
              <a:lnSpc>
                <a:spcPct val="120000"/>
              </a:lnSpc>
              <a:buNone/>
            </a:pPr>
            <a:endParaRPr lang="en-US" altLang="zh-CN" sz="2000" b="1"/>
          </a:p>
          <a:p>
            <a:pPr marL="319405" lvl="1" indent="-319405">
              <a:lnSpc>
                <a:spcPct val="120000"/>
              </a:lnSpc>
              <a:buNone/>
            </a:pPr>
            <a:endParaRPr lang="en-US" altLang="zh-CN" sz="2000" b="1"/>
          </a:p>
          <a:p>
            <a:pPr marL="319405" lvl="1" indent="-319405">
              <a:lnSpc>
                <a:spcPct val="120000"/>
              </a:lnSpc>
              <a:buNone/>
            </a:pPr>
            <a:endParaRPr lang="en-US" altLang="zh-CN" sz="2000" b="1"/>
          </a:p>
          <a:p>
            <a:pPr marL="319405" lvl="1" indent="-319405">
              <a:lnSpc>
                <a:spcPct val="120000"/>
              </a:lnSpc>
              <a:spcBef>
                <a:spcPts val="2400"/>
              </a:spcBef>
              <a:buNone/>
            </a:pPr>
            <a:r>
              <a:rPr lang="zh-CN" altLang="en-US" sz="2000" b="1">
                <a:solidFill>
                  <a:srgbClr val="C00000"/>
                </a:solidFill>
              </a:rPr>
              <a:t>也称作“</a:t>
            </a:r>
            <a:r>
              <a:rPr lang="en-US" altLang="zh-CN" sz="2000" b="1">
                <a:solidFill>
                  <a:srgbClr val="C00000"/>
                </a:solidFill>
              </a:rPr>
              <a:t>UMA(Uniform Memory Access,</a:t>
            </a:r>
            <a:r>
              <a:rPr lang="zh-CN" altLang="zh-CN" sz="2000" b="1">
                <a:solidFill>
                  <a:srgbClr val="C00000"/>
                </a:solidFill>
              </a:rPr>
              <a:t>一致性</a:t>
            </a:r>
            <a:r>
              <a:rPr lang="zh-CN" altLang="en-US" sz="2000" b="1">
                <a:solidFill>
                  <a:srgbClr val="C00000"/>
                </a:solidFill>
              </a:rPr>
              <a:t>存储</a:t>
            </a:r>
            <a:r>
              <a:rPr lang="zh-CN" altLang="zh-CN" sz="2000" b="1">
                <a:solidFill>
                  <a:srgbClr val="C00000"/>
                </a:solidFill>
              </a:rPr>
              <a:t>访问</a:t>
            </a:r>
            <a:r>
              <a:rPr lang="en-US" altLang="zh-CN" sz="2000" b="1">
                <a:solidFill>
                  <a:srgbClr val="C00000"/>
                </a:solidFill>
              </a:rPr>
              <a:t>)</a:t>
            </a:r>
            <a:r>
              <a:rPr lang="zh-CN" altLang="en-US" sz="2000" b="1">
                <a:solidFill>
                  <a:srgbClr val="C00000"/>
                </a:solidFill>
              </a:rPr>
              <a:t>”</a:t>
            </a:r>
            <a:r>
              <a:rPr lang="zh-CN" altLang="en-US" sz="2000" b="1"/>
              <a:t>：</a:t>
            </a:r>
            <a:endParaRPr lang="en-US" altLang="zh-CN" sz="2000" b="1"/>
          </a:p>
          <a:p>
            <a:pPr marL="319405" lvl="1" indent="-319405">
              <a:lnSpc>
                <a:spcPct val="120000"/>
              </a:lnSpc>
              <a:spcBef>
                <a:spcPct val="0"/>
              </a:spcBef>
              <a:buNone/>
            </a:pPr>
            <a:r>
              <a:rPr lang="zh-CN" altLang="en-US" sz="2000"/>
              <a:t>各处理器是平等的，访问内存中的任何地址所需时间是相同的</a:t>
            </a:r>
            <a:endParaRPr lang="en-US" altLang="zh-CN" sz="2000"/>
          </a:p>
        </p:txBody>
      </p:sp>
      <p:sp>
        <p:nvSpPr>
          <p:cNvPr id="67587" name="内容占位符 1"/>
          <p:cNvSpPr txBox="1"/>
          <p:nvPr/>
        </p:nvSpPr>
        <p:spPr>
          <a:xfrm>
            <a:off x="4114800" y="2255838"/>
            <a:ext cx="4727575" cy="3001962"/>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640080" lvl="1" indent="-271780" defTabSz="0">
              <a:lnSpc>
                <a:spcPct val="120000"/>
              </a:lnSpc>
            </a:pPr>
            <a:r>
              <a:rPr lang="zh-CN" altLang="zh-CN" sz="1800"/>
              <a:t>一个计算机</a:t>
            </a:r>
            <a:r>
              <a:rPr lang="zh-CN" altLang="en-US" sz="1800"/>
              <a:t>中</a:t>
            </a:r>
            <a:r>
              <a:rPr lang="zh-CN" altLang="zh-CN" sz="1800"/>
              <a:t>汇集一组处理器，各处理器之间共享相同的物理内存以及总线结构，平等地访问内存、</a:t>
            </a:r>
            <a:r>
              <a:rPr lang="en-US" altLang="zh-CN" sz="1800"/>
              <a:t>I/O</a:t>
            </a:r>
            <a:r>
              <a:rPr lang="zh-CN" altLang="zh-CN" sz="1800"/>
              <a:t>和外部中断等系统资源</a:t>
            </a:r>
            <a:endParaRPr lang="en-US" altLang="zh-CN" sz="1800"/>
          </a:p>
          <a:p>
            <a:pPr marL="640080" lvl="1" indent="-271780" defTabSz="0">
              <a:lnSpc>
                <a:spcPct val="120000"/>
              </a:lnSpc>
            </a:pPr>
            <a:r>
              <a:rPr lang="zh-CN" altLang="zh-CN" sz="1800">
                <a:solidFill>
                  <a:srgbClr val="C00000"/>
                </a:solidFill>
              </a:rPr>
              <a:t>主要特征是</a:t>
            </a:r>
            <a:r>
              <a:rPr lang="zh-CN" altLang="en-US" sz="1800">
                <a:solidFill>
                  <a:srgbClr val="C00000"/>
                </a:solidFill>
              </a:rPr>
              <a:t>“</a:t>
            </a:r>
            <a:r>
              <a:rPr lang="zh-CN" altLang="zh-CN" sz="1800">
                <a:solidFill>
                  <a:srgbClr val="C00000"/>
                </a:solidFill>
              </a:rPr>
              <a:t>共享</a:t>
            </a:r>
            <a:r>
              <a:rPr lang="zh-CN" altLang="en-US" sz="1800">
                <a:solidFill>
                  <a:srgbClr val="C00000"/>
                </a:solidFill>
              </a:rPr>
              <a:t>”</a:t>
            </a:r>
            <a:endParaRPr lang="zh-CN" altLang="en-US" sz="1800">
              <a:solidFill>
                <a:srgbClr val="C00000"/>
              </a:solidFill>
            </a:endParaRPr>
          </a:p>
          <a:p>
            <a:pPr marL="640080" lvl="1" indent="-271780" defTabSz="0">
              <a:lnSpc>
                <a:spcPct val="120000"/>
              </a:lnSpc>
            </a:pPr>
            <a:r>
              <a:rPr lang="zh-CN" altLang="zh-CN" sz="1800">
                <a:solidFill>
                  <a:srgbClr val="444444"/>
                </a:solidFill>
              </a:rPr>
              <a:t>单一</a:t>
            </a:r>
            <a:r>
              <a:rPr lang="zh-CN" altLang="en-US" sz="1800">
                <a:solidFill>
                  <a:srgbClr val="444444"/>
                </a:solidFill>
              </a:rPr>
              <a:t>的</a:t>
            </a:r>
            <a:r>
              <a:rPr lang="zh-CN" altLang="zh-CN" sz="1800">
                <a:solidFill>
                  <a:srgbClr val="444444"/>
                </a:solidFill>
              </a:rPr>
              <a:t>寻址空间</a:t>
            </a:r>
            <a:r>
              <a:rPr lang="zh-CN" altLang="en-US" sz="1800">
                <a:solidFill>
                  <a:srgbClr val="444444"/>
                </a:solidFill>
              </a:rPr>
              <a:t>，</a:t>
            </a:r>
            <a:r>
              <a:rPr lang="zh-CN" altLang="zh-CN" sz="1800">
                <a:solidFill>
                  <a:srgbClr val="444444"/>
                </a:solidFill>
              </a:rPr>
              <a:t>简单的编程方式</a:t>
            </a:r>
            <a:r>
              <a:rPr lang="zh-CN" altLang="en-US" sz="1800">
                <a:solidFill>
                  <a:srgbClr val="444444"/>
                </a:solidFill>
              </a:rPr>
              <a:t>，</a:t>
            </a:r>
            <a:r>
              <a:rPr lang="zh-CN" altLang="zh-CN" sz="1800"/>
              <a:t>工作负载能够均匀地分配到所有处理器上</a:t>
            </a:r>
            <a:endParaRPr lang="en-US" altLang="zh-CN" sz="1800" b="1"/>
          </a:p>
          <a:p>
            <a:pPr marL="640080" lvl="1" indent="-271780" defTabSz="0">
              <a:lnSpc>
                <a:spcPct val="120000"/>
              </a:lnSpc>
            </a:pPr>
            <a:r>
              <a:rPr lang="zh-CN" altLang="en-US" sz="1800"/>
              <a:t>由于受到总线的限制，可扩展性差</a:t>
            </a:r>
            <a:endParaRPr lang="en-US" altLang="zh-CN" sz="2000" b="1"/>
          </a:p>
        </p:txBody>
      </p:sp>
      <p:pic>
        <p:nvPicPr>
          <p:cNvPr id="67588" name="图片 4"/>
          <p:cNvPicPr>
            <a:picLocks noChangeAspect="1"/>
          </p:cNvPicPr>
          <p:nvPr/>
        </p:nvPicPr>
        <p:blipFill>
          <a:blip r:embed="rId1"/>
          <a:srcRect b="7144"/>
          <a:stretch>
            <a:fillRect/>
          </a:stretch>
        </p:blipFill>
        <p:spPr>
          <a:xfrm>
            <a:off x="39688" y="2209800"/>
            <a:ext cx="4456112" cy="2890838"/>
          </a:xfrm>
          <a:prstGeom prst="rect">
            <a:avLst/>
          </a:prstGeom>
          <a:noFill/>
          <a:ln w="9525">
            <a:noFill/>
          </a:ln>
        </p:spPr>
      </p:pic>
      <p:sp>
        <p:nvSpPr>
          <p:cNvPr id="67589" name="标题 2"/>
          <p:cNvSpPr>
            <a:spLocks noGrp="1"/>
          </p:cNvSpPr>
          <p:nvPr>
            <p:ph type="title"/>
          </p:nvPr>
        </p:nvSpPr>
        <p:spPr>
          <a:ln/>
        </p:spPr>
        <p:txBody>
          <a:bodyPr vert="horz" wrap="square" lIns="91440" tIns="45720" rIns="91440" bIns="45720" anchor="ctr"/>
          <a:p>
            <a:r>
              <a:rPr lang="zh-CN" altLang="en-US"/>
              <a:t>主流商用服务器的三种系统架构</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1"/>
          <p:cNvSpPr>
            <a:spLocks noGrp="1"/>
          </p:cNvSpPr>
          <p:nvPr>
            <p:ph type="title"/>
          </p:nvPr>
        </p:nvSpPr>
        <p:spPr>
          <a:ln/>
        </p:spPr>
        <p:txBody>
          <a:bodyPr vert="horz" wrap="square" lIns="91440" tIns="45720" rIns="91440" bIns="45720" anchor="ctr"/>
          <a:p>
            <a:r>
              <a:rPr lang="zh-CN" altLang="en-US"/>
              <a:t>主流商用服务器的三种系统架构</a:t>
            </a:r>
            <a:endParaRPr lang="zh-CN" altLang="en-US"/>
          </a:p>
        </p:txBody>
      </p:sp>
      <p:sp>
        <p:nvSpPr>
          <p:cNvPr id="69634"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69635" name="内容占位符 1"/>
          <p:cNvSpPr>
            <a:spLocks noGrp="1"/>
          </p:cNvSpPr>
          <p:nvPr>
            <p:ph idx="1"/>
          </p:nvPr>
        </p:nvSpPr>
        <p:spPr>
          <a:ln/>
        </p:spPr>
        <p:txBody>
          <a:bodyPr vert="horz" wrap="square" lIns="91440" tIns="45720" rIns="91440" bIns="45720" anchor="t"/>
          <a:p>
            <a:pPr marL="319405" lvl="1" indent="-319405">
              <a:spcBef>
                <a:spcPts val="700"/>
              </a:spcBef>
              <a:buClr>
                <a:schemeClr val="accent2"/>
              </a:buClr>
              <a:buSzPct val="60000"/>
              <a:buFont typeface="Wingdings" panose="05000000000000000000" pitchFamily="2" charset="2"/>
              <a:buChar char=""/>
            </a:pPr>
            <a:r>
              <a:rPr lang="en-US" altLang="zh-CN" sz="2400" b="1"/>
              <a:t>MPP(Massive Parallel Processing</a:t>
            </a:r>
            <a:r>
              <a:rPr lang="zh-CN" altLang="en-US" sz="2400"/>
              <a:t>，</a:t>
            </a:r>
            <a:r>
              <a:rPr lang="zh-CN" altLang="en-US" sz="2400">
                <a:solidFill>
                  <a:srgbClr val="404040"/>
                </a:solidFill>
              </a:rPr>
              <a:t>大规模</a:t>
            </a:r>
            <a:r>
              <a:rPr lang="zh-CN" altLang="zh-CN" sz="2400">
                <a:solidFill>
                  <a:srgbClr val="404040"/>
                </a:solidFill>
              </a:rPr>
              <a:t>并行处理</a:t>
            </a:r>
            <a:r>
              <a:rPr lang="en-US" altLang="zh-CN" sz="2400" b="1"/>
              <a:t>)</a:t>
            </a:r>
            <a:endParaRPr lang="en-US" altLang="zh-CN" sz="2400" b="1"/>
          </a:p>
          <a:p>
            <a:pPr marL="319405" lvl="1" indent="-319405">
              <a:spcBef>
                <a:spcPts val="700"/>
              </a:spcBef>
              <a:buClr>
                <a:schemeClr val="accent2"/>
              </a:buClr>
              <a:buSzPct val="60000"/>
              <a:buFont typeface="Wingdings" panose="05000000000000000000" pitchFamily="2" charset="2"/>
              <a:buChar char=""/>
            </a:pPr>
            <a:endParaRPr lang="zh-CN" altLang="zh-CN" sz="2400" b="1"/>
          </a:p>
          <a:p>
            <a:pPr marL="319405" lvl="1" indent="-319405">
              <a:lnSpc>
                <a:spcPct val="120000"/>
              </a:lnSpc>
              <a:buChar char="•"/>
            </a:pPr>
            <a:endParaRPr lang="zh-CN" altLang="zh-CN" sz="2000" b="1"/>
          </a:p>
        </p:txBody>
      </p:sp>
      <p:sp>
        <p:nvSpPr>
          <p:cNvPr id="69636" name="内容占位符 1"/>
          <p:cNvSpPr txBox="1"/>
          <p:nvPr/>
        </p:nvSpPr>
        <p:spPr>
          <a:xfrm>
            <a:off x="5029200" y="2449513"/>
            <a:ext cx="3962400" cy="3875087"/>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640080" lvl="1" indent="-271780" defTabSz="0">
              <a:lnSpc>
                <a:spcPct val="120000"/>
              </a:lnSpc>
            </a:pPr>
            <a:r>
              <a:rPr lang="zh-CN" altLang="en-US" sz="1800">
                <a:solidFill>
                  <a:srgbClr val="404040"/>
                </a:solidFill>
              </a:rPr>
              <a:t>多个</a:t>
            </a:r>
            <a:r>
              <a:rPr lang="en-US" altLang="zh-CN" sz="1800">
                <a:solidFill>
                  <a:srgbClr val="404040"/>
                </a:solidFill>
              </a:rPr>
              <a:t>SMP</a:t>
            </a:r>
            <a:r>
              <a:rPr lang="zh-CN" altLang="en-US" sz="1800">
                <a:solidFill>
                  <a:srgbClr val="404040"/>
                </a:solidFill>
              </a:rPr>
              <a:t>服务器通过互联网络进行连接，每个节点只能访问自己的本地资源，节点之间通过消息传递机制实现信息交互</a:t>
            </a:r>
            <a:endParaRPr lang="en-US" altLang="zh-CN" sz="1800">
              <a:solidFill>
                <a:srgbClr val="404040"/>
              </a:solidFill>
            </a:endParaRPr>
          </a:p>
          <a:p>
            <a:pPr marL="640080" lvl="1" indent="-271780" defTabSz="0">
              <a:lnSpc>
                <a:spcPct val="120000"/>
              </a:lnSpc>
            </a:pPr>
            <a:r>
              <a:rPr lang="zh-CN" altLang="en-US" sz="1800">
                <a:solidFill>
                  <a:srgbClr val="C00000"/>
                </a:solidFill>
              </a:rPr>
              <a:t>“完全无共享</a:t>
            </a:r>
            <a:r>
              <a:rPr lang="en-US" altLang="zh-CN" sz="1800">
                <a:solidFill>
                  <a:srgbClr val="C00000"/>
                </a:solidFill>
              </a:rPr>
              <a:t>(shared-nothing)</a:t>
            </a:r>
            <a:r>
              <a:rPr lang="zh-CN" altLang="en-US" sz="1800">
                <a:solidFill>
                  <a:srgbClr val="C00000"/>
                </a:solidFill>
              </a:rPr>
              <a:t>”</a:t>
            </a:r>
            <a:r>
              <a:rPr lang="en-US" altLang="zh-CN" sz="1800">
                <a:solidFill>
                  <a:srgbClr val="C00000"/>
                </a:solidFill>
              </a:rPr>
              <a:t> </a:t>
            </a:r>
            <a:endParaRPr lang="zh-CN" altLang="en-US" sz="1800">
              <a:solidFill>
                <a:srgbClr val="C00000"/>
              </a:solidFill>
            </a:endParaRPr>
          </a:p>
          <a:p>
            <a:pPr marL="640080" lvl="1" indent="-271780" defTabSz="0">
              <a:lnSpc>
                <a:spcPct val="120000"/>
              </a:lnSpc>
            </a:pPr>
            <a:r>
              <a:rPr lang="zh-CN" altLang="en-US" sz="1800">
                <a:solidFill>
                  <a:srgbClr val="404040"/>
                </a:solidFill>
              </a:rPr>
              <a:t>可扩展性好</a:t>
            </a:r>
            <a:endParaRPr lang="en-US" altLang="zh-CN" sz="1800" b="1"/>
          </a:p>
          <a:p>
            <a:pPr marL="640080" lvl="1" indent="-271780" defTabSz="0">
              <a:lnSpc>
                <a:spcPct val="120000"/>
              </a:lnSpc>
            </a:pPr>
            <a:r>
              <a:rPr lang="zh-CN" altLang="en-US" sz="1800">
                <a:solidFill>
                  <a:srgbClr val="404040"/>
                </a:solidFill>
              </a:rPr>
              <a:t>通信开销大，编程较困难</a:t>
            </a:r>
            <a:endParaRPr lang="en-US" altLang="zh-CN" sz="2000" b="1"/>
          </a:p>
        </p:txBody>
      </p:sp>
      <p:pic>
        <p:nvPicPr>
          <p:cNvPr id="69637" name="图片 2"/>
          <p:cNvPicPr>
            <a:picLocks noChangeAspect="1"/>
          </p:cNvPicPr>
          <p:nvPr/>
        </p:nvPicPr>
        <p:blipFill>
          <a:blip r:embed="rId1"/>
          <a:srcRect t="53551"/>
          <a:stretch>
            <a:fillRect/>
          </a:stretch>
        </p:blipFill>
        <p:spPr>
          <a:xfrm>
            <a:off x="284163" y="2724150"/>
            <a:ext cx="4876800" cy="24923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1"/>
          <p:cNvSpPr>
            <a:spLocks noGrp="1"/>
          </p:cNvSpPr>
          <p:nvPr>
            <p:ph type="title"/>
          </p:nvPr>
        </p:nvSpPr>
        <p:spPr>
          <a:ln/>
        </p:spPr>
        <p:txBody>
          <a:bodyPr vert="horz" wrap="square" lIns="91440" tIns="45720" rIns="91440" bIns="45720" anchor="ctr"/>
          <a:p>
            <a:r>
              <a:rPr lang="zh-CN" altLang="en-US"/>
              <a:t>主流商用服务器的三种系统架构</a:t>
            </a:r>
            <a:endParaRPr lang="zh-CN" altLang="en-US"/>
          </a:p>
        </p:txBody>
      </p:sp>
      <p:sp>
        <p:nvSpPr>
          <p:cNvPr id="7065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70659" name="内容占位符 1"/>
          <p:cNvSpPr>
            <a:spLocks noGrp="1"/>
          </p:cNvSpPr>
          <p:nvPr>
            <p:ph idx="1"/>
          </p:nvPr>
        </p:nvSpPr>
        <p:spPr>
          <a:xfrm>
            <a:off x="612775" y="1600200"/>
            <a:ext cx="8153400" cy="5257800"/>
          </a:xfrm>
          <a:ln/>
        </p:spPr>
        <p:txBody>
          <a:bodyPr vert="horz" wrap="square" lIns="91440" tIns="45720" rIns="91440" bIns="45720" anchor="t"/>
          <a:p>
            <a:pPr marL="319405" lvl="1" indent="-319405">
              <a:spcBef>
                <a:spcPts val="700"/>
              </a:spcBef>
              <a:buClr>
                <a:schemeClr val="accent2"/>
              </a:buClr>
              <a:buSzPct val="60000"/>
              <a:buFont typeface="Wingdings" panose="05000000000000000000" pitchFamily="2" charset="2"/>
              <a:buChar char=""/>
            </a:pPr>
            <a:r>
              <a:rPr lang="en-US" altLang="zh-CN" sz="2400" b="1"/>
              <a:t>NUMA(Non-Uniform Memory Access</a:t>
            </a:r>
            <a:r>
              <a:rPr lang="zh-CN" altLang="en-US" sz="2400"/>
              <a:t> ，</a:t>
            </a:r>
            <a:r>
              <a:rPr lang="zh-CN" altLang="zh-CN" sz="2400">
                <a:solidFill>
                  <a:srgbClr val="404040"/>
                </a:solidFill>
              </a:rPr>
              <a:t>非一致</a:t>
            </a:r>
            <a:r>
              <a:rPr lang="zh-CN" altLang="en-US" sz="2400">
                <a:solidFill>
                  <a:srgbClr val="404040"/>
                </a:solidFill>
              </a:rPr>
              <a:t>性存储</a:t>
            </a:r>
            <a:r>
              <a:rPr lang="zh-CN" altLang="zh-CN" sz="2400">
                <a:solidFill>
                  <a:srgbClr val="404040"/>
                </a:solidFill>
              </a:rPr>
              <a:t>访问</a:t>
            </a:r>
            <a:r>
              <a:rPr lang="en-US" altLang="zh-CN" sz="2400" b="1"/>
              <a:t>)</a:t>
            </a:r>
            <a:endParaRPr lang="zh-CN" altLang="zh-CN" sz="2400" b="1"/>
          </a:p>
          <a:p>
            <a:pPr marL="319405" lvl="1" indent="-319405">
              <a:spcBef>
                <a:spcPts val="700"/>
              </a:spcBef>
              <a:buClr>
                <a:schemeClr val="accent2"/>
              </a:buClr>
              <a:buSzPct val="60000"/>
              <a:buFont typeface="Wingdings" panose="05000000000000000000" pitchFamily="2" charset="2"/>
              <a:buChar char=""/>
            </a:pPr>
            <a:endParaRPr lang="zh-CN" altLang="zh-CN" sz="2400" b="1"/>
          </a:p>
          <a:p>
            <a:pPr marL="319405" lvl="1" indent="-319405">
              <a:spcBef>
                <a:spcPts val="700"/>
              </a:spcBef>
              <a:buClr>
                <a:schemeClr val="accent2"/>
              </a:buClr>
              <a:buSzPct val="60000"/>
              <a:buNone/>
            </a:pPr>
            <a:endParaRPr lang="en-US" altLang="zh-CN" sz="2000">
              <a:solidFill>
                <a:srgbClr val="404040"/>
              </a:solidFill>
            </a:endParaRPr>
          </a:p>
          <a:p>
            <a:pPr marL="319405" lvl="1" indent="-319405">
              <a:spcBef>
                <a:spcPts val="700"/>
              </a:spcBef>
              <a:buClr>
                <a:schemeClr val="accent2"/>
              </a:buClr>
              <a:buSzPct val="60000"/>
              <a:buNone/>
            </a:pPr>
            <a:endParaRPr lang="en-US" altLang="zh-CN" sz="2000">
              <a:solidFill>
                <a:srgbClr val="404040"/>
              </a:solidFill>
            </a:endParaRPr>
          </a:p>
          <a:p>
            <a:pPr marL="319405" lvl="1" indent="-319405">
              <a:spcBef>
                <a:spcPts val="700"/>
              </a:spcBef>
              <a:buClr>
                <a:schemeClr val="accent2"/>
              </a:buClr>
              <a:buSzPct val="60000"/>
              <a:buNone/>
            </a:pPr>
            <a:endParaRPr lang="en-US" altLang="zh-CN" sz="2000">
              <a:solidFill>
                <a:srgbClr val="404040"/>
              </a:solidFill>
            </a:endParaRPr>
          </a:p>
          <a:p>
            <a:pPr marL="319405" lvl="1" indent="-319405">
              <a:spcBef>
                <a:spcPts val="700"/>
              </a:spcBef>
              <a:buClr>
                <a:schemeClr val="accent2"/>
              </a:buClr>
              <a:buSzPct val="60000"/>
              <a:buNone/>
            </a:pPr>
            <a:endParaRPr lang="en-US" altLang="zh-CN" sz="2000">
              <a:solidFill>
                <a:srgbClr val="404040"/>
              </a:solidFill>
            </a:endParaRPr>
          </a:p>
          <a:p>
            <a:pPr marL="319405" lvl="1" indent="-319405">
              <a:spcBef>
                <a:spcPts val="700"/>
              </a:spcBef>
              <a:buClr>
                <a:schemeClr val="accent2"/>
              </a:buClr>
              <a:buSzPct val="60000"/>
              <a:buNone/>
            </a:pPr>
            <a:endParaRPr lang="en-US" altLang="zh-CN" sz="2000">
              <a:solidFill>
                <a:srgbClr val="404040"/>
              </a:solidFill>
            </a:endParaRPr>
          </a:p>
          <a:p>
            <a:pPr marL="319405" lvl="1" indent="-319405">
              <a:spcBef>
                <a:spcPts val="700"/>
              </a:spcBef>
              <a:buClr>
                <a:schemeClr val="accent2"/>
              </a:buClr>
              <a:buSzPct val="60000"/>
              <a:buNone/>
            </a:pPr>
            <a:endParaRPr lang="en-US" altLang="zh-CN" sz="2000">
              <a:solidFill>
                <a:srgbClr val="404040"/>
              </a:solidFill>
            </a:endParaRPr>
          </a:p>
          <a:p>
            <a:pPr marL="319405" lvl="1" indent="-319405">
              <a:lnSpc>
                <a:spcPct val="120000"/>
              </a:lnSpc>
              <a:spcBef>
                <a:spcPts val="1200"/>
              </a:spcBef>
              <a:buNone/>
            </a:pPr>
            <a:r>
              <a:rPr lang="zh-CN" altLang="en-US" sz="2000">
                <a:solidFill>
                  <a:srgbClr val="404040"/>
                </a:solidFill>
              </a:rPr>
              <a:t>由于</a:t>
            </a:r>
            <a:r>
              <a:rPr lang="zh-CN" altLang="zh-CN" sz="2000">
                <a:solidFill>
                  <a:srgbClr val="C00000"/>
                </a:solidFill>
              </a:rPr>
              <a:t>访问本地内存的速度远远高于访问远端内存</a:t>
            </a:r>
            <a:r>
              <a:rPr lang="zh-CN" altLang="en-US" sz="2000">
                <a:solidFill>
                  <a:srgbClr val="404040"/>
                </a:solidFill>
              </a:rPr>
              <a:t>（系统中其他节点的内存）</a:t>
            </a:r>
            <a:r>
              <a:rPr lang="zh-CN" altLang="zh-CN" sz="2000">
                <a:solidFill>
                  <a:srgbClr val="404040"/>
                </a:solidFill>
              </a:rPr>
              <a:t>的速度，</a:t>
            </a:r>
            <a:r>
              <a:rPr lang="zh-CN" altLang="en-US" sz="2000">
                <a:solidFill>
                  <a:srgbClr val="404040"/>
                </a:solidFill>
              </a:rPr>
              <a:t>故得名为</a:t>
            </a:r>
            <a:r>
              <a:rPr lang="zh-CN" altLang="zh-CN" sz="2000" b="1">
                <a:solidFill>
                  <a:srgbClr val="404040"/>
                </a:solidFill>
              </a:rPr>
              <a:t>“非一致性存储访问”</a:t>
            </a:r>
            <a:endParaRPr lang="zh-CN" altLang="zh-CN" sz="2000" b="1">
              <a:solidFill>
                <a:srgbClr val="404040"/>
              </a:solidFill>
            </a:endParaRPr>
          </a:p>
          <a:p>
            <a:pPr marL="319405" lvl="1" indent="-319405">
              <a:lnSpc>
                <a:spcPct val="120000"/>
              </a:lnSpc>
              <a:buNone/>
            </a:pPr>
            <a:endParaRPr lang="zh-CN" altLang="zh-CN" sz="2000" b="1"/>
          </a:p>
          <a:p>
            <a:pPr marL="319405" lvl="1" indent="-319405">
              <a:lnSpc>
                <a:spcPct val="120000"/>
              </a:lnSpc>
              <a:buChar char="•"/>
            </a:pPr>
            <a:endParaRPr lang="en-US" altLang="zh-CN" sz="2000" b="1"/>
          </a:p>
        </p:txBody>
      </p:sp>
      <p:sp>
        <p:nvSpPr>
          <p:cNvPr id="70660" name="内容占位符 1"/>
          <p:cNvSpPr txBox="1"/>
          <p:nvPr/>
        </p:nvSpPr>
        <p:spPr>
          <a:xfrm>
            <a:off x="5184775" y="2522538"/>
            <a:ext cx="3813175" cy="2506662"/>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640080" lvl="1" indent="-271780" defTabSz="0">
              <a:lnSpc>
                <a:spcPct val="120000"/>
              </a:lnSpc>
            </a:pPr>
            <a:r>
              <a:rPr lang="zh-CN" altLang="en-US" sz="1800">
                <a:solidFill>
                  <a:srgbClr val="404040"/>
                </a:solidFill>
              </a:rPr>
              <a:t>具有多个</a:t>
            </a:r>
            <a:r>
              <a:rPr lang="en-US" altLang="zh-CN" sz="1800">
                <a:solidFill>
                  <a:srgbClr val="404040"/>
                </a:solidFill>
              </a:rPr>
              <a:t>CPU</a:t>
            </a:r>
            <a:r>
              <a:rPr lang="zh-CN" altLang="en-US" sz="1800">
                <a:solidFill>
                  <a:srgbClr val="404040"/>
                </a:solidFill>
              </a:rPr>
              <a:t>模块，每个</a:t>
            </a:r>
            <a:r>
              <a:rPr lang="en-US" altLang="zh-CN" sz="1800">
                <a:solidFill>
                  <a:srgbClr val="404040"/>
                </a:solidFill>
              </a:rPr>
              <a:t>CPU</a:t>
            </a:r>
            <a:r>
              <a:rPr lang="zh-CN" altLang="en-US" sz="1800">
                <a:solidFill>
                  <a:srgbClr val="404040"/>
                </a:solidFill>
              </a:rPr>
              <a:t>模块有多个</a:t>
            </a:r>
            <a:r>
              <a:rPr lang="en-US" altLang="zh-CN" sz="1800">
                <a:solidFill>
                  <a:srgbClr val="404040"/>
                </a:solidFill>
              </a:rPr>
              <a:t>CPU</a:t>
            </a:r>
            <a:r>
              <a:rPr lang="zh-CN" altLang="en-US" sz="1800">
                <a:solidFill>
                  <a:srgbClr val="404040"/>
                </a:solidFill>
              </a:rPr>
              <a:t>和独立的内存、</a:t>
            </a:r>
            <a:r>
              <a:rPr lang="en-US" altLang="zh-CN" sz="1800">
                <a:solidFill>
                  <a:srgbClr val="404040"/>
                </a:solidFill>
              </a:rPr>
              <a:t>I/O</a:t>
            </a:r>
            <a:r>
              <a:rPr lang="zh-CN" altLang="en-US" sz="1800">
                <a:solidFill>
                  <a:srgbClr val="404040"/>
                </a:solidFill>
              </a:rPr>
              <a:t>等，节点之间可以通过互联模块进行连接和信息交互</a:t>
            </a:r>
            <a:endParaRPr lang="en-US" altLang="zh-CN" sz="1800"/>
          </a:p>
          <a:p>
            <a:pPr marL="640080" lvl="1" indent="-271780" defTabSz="0">
              <a:lnSpc>
                <a:spcPct val="120000"/>
              </a:lnSpc>
            </a:pPr>
            <a:r>
              <a:rPr lang="zh-CN" altLang="zh-CN" sz="1800">
                <a:solidFill>
                  <a:srgbClr val="C00000"/>
                </a:solidFill>
              </a:rPr>
              <a:t>每个</a:t>
            </a:r>
            <a:r>
              <a:rPr lang="en-US" altLang="zh-CN" sz="1800">
                <a:solidFill>
                  <a:srgbClr val="C00000"/>
                </a:solidFill>
              </a:rPr>
              <a:t>CPU</a:t>
            </a:r>
            <a:r>
              <a:rPr lang="zh-CN" altLang="zh-CN" sz="1800">
                <a:solidFill>
                  <a:srgbClr val="C00000"/>
                </a:solidFill>
              </a:rPr>
              <a:t>可以访问系统中所有物理内存空间</a:t>
            </a:r>
            <a:endParaRPr lang="zh-CN" altLang="en-US" sz="1800">
              <a:solidFill>
                <a:srgbClr val="C00000"/>
              </a:solidFill>
            </a:endParaRPr>
          </a:p>
        </p:txBody>
      </p:sp>
      <p:pic>
        <p:nvPicPr>
          <p:cNvPr id="70661" name="图片 2"/>
          <p:cNvPicPr>
            <a:picLocks noChangeAspect="1"/>
          </p:cNvPicPr>
          <p:nvPr/>
        </p:nvPicPr>
        <p:blipFill>
          <a:blip r:embed="rId1"/>
          <a:srcRect t="6146" b="48587"/>
          <a:stretch>
            <a:fillRect/>
          </a:stretch>
        </p:blipFill>
        <p:spPr>
          <a:xfrm>
            <a:off x="430213" y="2522538"/>
            <a:ext cx="4903787" cy="2443162"/>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533400" y="5105400"/>
            <a:ext cx="8153400" cy="14303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72706" name="标题 1"/>
          <p:cNvSpPr>
            <a:spLocks noGrp="1"/>
          </p:cNvSpPr>
          <p:nvPr>
            <p:ph type="title"/>
          </p:nvPr>
        </p:nvSpPr>
        <p:spPr>
          <a:ln/>
        </p:spPr>
        <p:txBody>
          <a:bodyPr vert="horz" wrap="square" lIns="91440" tIns="45720" rIns="91440" bIns="45720" anchor="ctr"/>
          <a:p>
            <a:r>
              <a:rPr lang="zh-CN" altLang="en-US"/>
              <a:t>主流商用服务器的三种系统架构</a:t>
            </a:r>
            <a:endParaRPr lang="zh-CN" altLang="en-US"/>
          </a:p>
        </p:txBody>
      </p:sp>
      <p:sp>
        <p:nvSpPr>
          <p:cNvPr id="72707"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72708" name="内容占位符 1"/>
          <p:cNvSpPr>
            <a:spLocks noGrp="1"/>
          </p:cNvSpPr>
          <p:nvPr>
            <p:ph idx="1"/>
          </p:nvPr>
        </p:nvSpPr>
        <p:spPr>
          <a:xfrm>
            <a:off x="612775" y="1600200"/>
            <a:ext cx="8153400" cy="3300413"/>
          </a:xfrm>
          <a:ln/>
        </p:spPr>
        <p:txBody>
          <a:bodyPr vert="horz" wrap="square" lIns="91440" tIns="45720" rIns="91440" bIns="45720" anchor="t"/>
          <a:p>
            <a:pPr marL="319405" lvl="1" indent="-319405">
              <a:spcBef>
                <a:spcPts val="700"/>
              </a:spcBef>
              <a:buClr>
                <a:schemeClr val="accent2"/>
              </a:buClr>
              <a:buSzPct val="60000"/>
              <a:buFont typeface="Wingdings" panose="05000000000000000000" pitchFamily="2" charset="2"/>
              <a:buChar char=""/>
            </a:pPr>
            <a:r>
              <a:rPr lang="en-US" altLang="zh-CN" sz="2400" b="1"/>
              <a:t>NUMA(Non-Uniform Memory Access</a:t>
            </a:r>
            <a:r>
              <a:rPr lang="zh-CN" altLang="en-US" sz="2400"/>
              <a:t> ，</a:t>
            </a:r>
            <a:r>
              <a:rPr lang="zh-CN" altLang="zh-CN" sz="2400">
                <a:solidFill>
                  <a:srgbClr val="404040"/>
                </a:solidFill>
              </a:rPr>
              <a:t>非一致</a:t>
            </a:r>
            <a:r>
              <a:rPr lang="zh-CN" altLang="en-US" sz="2400">
                <a:solidFill>
                  <a:srgbClr val="404040"/>
                </a:solidFill>
              </a:rPr>
              <a:t>性存储</a:t>
            </a:r>
            <a:r>
              <a:rPr lang="zh-CN" altLang="zh-CN" sz="2400">
                <a:solidFill>
                  <a:srgbClr val="404040"/>
                </a:solidFill>
              </a:rPr>
              <a:t>访问</a:t>
            </a:r>
            <a:r>
              <a:rPr lang="en-US" altLang="zh-CN" sz="2400" b="1"/>
              <a:t>)</a:t>
            </a:r>
            <a:endParaRPr lang="zh-CN" altLang="zh-CN" sz="2400" b="1"/>
          </a:p>
          <a:p>
            <a:pPr marL="319405" lvl="1" indent="-319405">
              <a:lnSpc>
                <a:spcPct val="120000"/>
              </a:lnSpc>
              <a:buChar char="•"/>
            </a:pPr>
            <a:r>
              <a:rPr lang="zh-CN" altLang="en-US" sz="2000" b="1"/>
              <a:t>结合了</a:t>
            </a:r>
            <a:r>
              <a:rPr lang="en-US" altLang="zh-CN" sz="2000" b="1"/>
              <a:t>SMP</a:t>
            </a:r>
            <a:r>
              <a:rPr lang="zh-CN" altLang="en-US" sz="2000" b="1"/>
              <a:t>和</a:t>
            </a:r>
            <a:r>
              <a:rPr lang="en-US" altLang="zh-CN" sz="2000" b="1"/>
              <a:t>MPP</a:t>
            </a:r>
            <a:r>
              <a:rPr lang="zh-CN" altLang="en-US" sz="2000" b="1"/>
              <a:t>的优势：</a:t>
            </a:r>
            <a:endParaRPr lang="en-US" altLang="zh-CN" sz="2000" b="1"/>
          </a:p>
          <a:p>
            <a:pPr marL="319405" lvl="1" indent="-319405">
              <a:lnSpc>
                <a:spcPct val="120000"/>
              </a:lnSpc>
              <a:buNone/>
            </a:pPr>
            <a:r>
              <a:rPr lang="zh-CN" altLang="zh-CN" sz="1800">
                <a:latin typeface="Times New Roman" panose="02020603050405020304" pitchFamily="18" charset="0"/>
              </a:rPr>
              <a:t>保持了</a:t>
            </a:r>
            <a:r>
              <a:rPr lang="en-US" altLang="zh-CN" sz="1800">
                <a:latin typeface="Times New Roman" panose="02020603050405020304" pitchFamily="18" charset="0"/>
              </a:rPr>
              <a:t>SMP</a:t>
            </a:r>
            <a:r>
              <a:rPr lang="zh-CN" altLang="zh-CN" sz="1800">
                <a:latin typeface="Times New Roman" panose="02020603050405020304" pitchFamily="18" charset="0"/>
              </a:rPr>
              <a:t>的对称性、单一地址空间和单一系统映像等优点，</a:t>
            </a:r>
            <a:r>
              <a:rPr lang="zh-CN" altLang="en-US" sz="1800">
                <a:latin typeface="Times New Roman" panose="02020603050405020304" pitchFamily="18" charset="0"/>
              </a:rPr>
              <a:t>同时吸纳了</a:t>
            </a:r>
            <a:r>
              <a:rPr lang="en-US" altLang="zh-CN" sz="1800">
                <a:latin typeface="Times New Roman" panose="02020603050405020304" pitchFamily="18" charset="0"/>
              </a:rPr>
              <a:t>MPP</a:t>
            </a:r>
            <a:r>
              <a:rPr lang="zh-CN" altLang="en-US" sz="1800">
                <a:latin typeface="Times New Roman" panose="02020603050405020304" pitchFamily="18" charset="0"/>
              </a:rPr>
              <a:t>的可扩展能力，使</a:t>
            </a:r>
            <a:r>
              <a:rPr lang="zh-CN" altLang="zh-CN" sz="1800">
                <a:latin typeface="Times New Roman" panose="02020603050405020304" pitchFamily="18" charset="0"/>
              </a:rPr>
              <a:t>处理器的自治性</a:t>
            </a:r>
            <a:r>
              <a:rPr lang="zh-CN" altLang="en-US" sz="1800">
                <a:latin typeface="Times New Roman" panose="02020603050405020304" pitchFamily="18" charset="0"/>
              </a:rPr>
              <a:t>提高，</a:t>
            </a:r>
            <a:r>
              <a:rPr lang="zh-CN" altLang="zh-CN" sz="1800">
                <a:latin typeface="Times New Roman" panose="02020603050405020304" pitchFamily="18" charset="0"/>
              </a:rPr>
              <a:t>在一个物理服务器内可以支持上百个</a:t>
            </a:r>
            <a:r>
              <a:rPr lang="en-US" altLang="zh-CN" sz="1800">
                <a:latin typeface="Times New Roman" panose="02020603050405020304" pitchFamily="18" charset="0"/>
              </a:rPr>
              <a:t>CPU</a:t>
            </a:r>
            <a:endParaRPr lang="zh-CN" altLang="en-US" sz="2000"/>
          </a:p>
          <a:p>
            <a:pPr marL="319405" lvl="1" indent="-319405">
              <a:lnSpc>
                <a:spcPct val="120000"/>
              </a:lnSpc>
              <a:buChar char="•"/>
            </a:pPr>
            <a:r>
              <a:rPr lang="zh-CN" altLang="en-US" sz="2000" b="1"/>
              <a:t>在节点之间共享的主存储器是分布式的</a:t>
            </a:r>
            <a:endParaRPr lang="zh-CN" altLang="en-US" sz="2000" b="1"/>
          </a:p>
          <a:p>
            <a:pPr marL="319405" lvl="1" indent="-319405">
              <a:lnSpc>
                <a:spcPct val="120000"/>
              </a:lnSpc>
              <a:buChar char="•"/>
            </a:pPr>
            <a:r>
              <a:rPr lang="zh-CN" altLang="zh-CN" sz="2000" b="1">
                <a:latin typeface="Times New Roman" panose="02020603050405020304" pitchFamily="18" charset="0"/>
              </a:rPr>
              <a:t>在科学计算和商业服务等领域有着良好的发展前景</a:t>
            </a:r>
            <a:endParaRPr lang="zh-CN" altLang="en-US" sz="2000" b="1"/>
          </a:p>
          <a:p>
            <a:pPr marL="319405" lvl="1" indent="-319405">
              <a:spcBef>
                <a:spcPts val="700"/>
              </a:spcBef>
              <a:buClr>
                <a:schemeClr val="accent2"/>
              </a:buClr>
              <a:buSzPct val="60000"/>
              <a:buNone/>
            </a:pPr>
            <a:endParaRPr lang="en-US" altLang="zh-CN" sz="2000">
              <a:solidFill>
                <a:srgbClr val="404040"/>
              </a:solidFill>
            </a:endParaRPr>
          </a:p>
          <a:p>
            <a:pPr marL="319405" lvl="1" indent="-319405">
              <a:lnSpc>
                <a:spcPct val="120000"/>
              </a:lnSpc>
              <a:spcBef>
                <a:spcPts val="1200"/>
              </a:spcBef>
              <a:buNone/>
            </a:pPr>
            <a:endParaRPr lang="zh-CN" altLang="zh-CN" sz="2000" b="1">
              <a:solidFill>
                <a:srgbClr val="404040"/>
              </a:solidFill>
            </a:endParaRPr>
          </a:p>
          <a:p>
            <a:pPr marL="319405" lvl="1" indent="-319405">
              <a:lnSpc>
                <a:spcPct val="120000"/>
              </a:lnSpc>
              <a:buChar char="•"/>
            </a:pPr>
            <a:endParaRPr lang="en-US" altLang="zh-CN" sz="2000" b="1"/>
          </a:p>
        </p:txBody>
      </p:sp>
      <p:sp>
        <p:nvSpPr>
          <p:cNvPr id="72709" name="内容占位符 2"/>
          <p:cNvSpPr txBox="1"/>
          <p:nvPr/>
        </p:nvSpPr>
        <p:spPr>
          <a:xfrm>
            <a:off x="533400" y="5121275"/>
            <a:ext cx="2438400"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a:buNone/>
            </a:pPr>
            <a:r>
              <a:rPr lang="zh-CN" altLang="en-US" sz="2400" b="1">
                <a:solidFill>
                  <a:srgbClr val="C00000"/>
                </a:solidFill>
                <a:latin typeface="宋体" panose="02010600030101010101" pitchFamily="2" charset="-122"/>
              </a:rPr>
              <a:t>共享式内存结构</a:t>
            </a:r>
            <a:endParaRPr lang="en-US" altLang="zh-CN" sz="2400" b="1">
              <a:solidFill>
                <a:srgbClr val="C00000"/>
              </a:solidFill>
              <a:latin typeface="宋体" panose="02010600030101010101" pitchFamily="2" charset="-122"/>
            </a:endParaRPr>
          </a:p>
          <a:p>
            <a:pPr marL="368300" lvl="1" indent="0">
              <a:lnSpc>
                <a:spcPct val="120000"/>
              </a:lnSpc>
              <a:buNone/>
            </a:pPr>
            <a:r>
              <a:rPr lang="zh-CN" altLang="en-US" sz="2000"/>
              <a:t>    </a:t>
            </a:r>
            <a:endParaRPr lang="en-US" altLang="zh-CN" sz="2000"/>
          </a:p>
          <a:p>
            <a:pPr marL="0" lvl="0" indent="0"/>
            <a:endParaRPr lang="en-US" altLang="zh-CN" sz="2400">
              <a:latin typeface="微软雅黑" panose="020B0503020204020204" pitchFamily="34" charset="-122"/>
              <a:ea typeface="微软雅黑" panose="020B0503020204020204" pitchFamily="34" charset="-122"/>
            </a:endParaRPr>
          </a:p>
        </p:txBody>
      </p:sp>
      <p:sp>
        <p:nvSpPr>
          <p:cNvPr id="72710" name="内容占位符 2"/>
          <p:cNvSpPr txBox="1"/>
          <p:nvPr/>
        </p:nvSpPr>
        <p:spPr>
          <a:xfrm>
            <a:off x="3249613" y="5121275"/>
            <a:ext cx="2398712"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a:buNone/>
            </a:pPr>
            <a:r>
              <a:rPr lang="zh-CN" altLang="en-US" sz="2400" b="1">
                <a:solidFill>
                  <a:srgbClr val="C00000"/>
                </a:solidFill>
                <a:latin typeface="宋体" panose="02010600030101010101" pitchFamily="2" charset="-122"/>
                <a:sym typeface="Arial" panose="020B0604020202020204" pitchFamily="34" charset="0"/>
              </a:rPr>
              <a:t>分布式内存结构</a:t>
            </a:r>
            <a:endParaRPr lang="en-US" altLang="zh-CN" sz="2400" b="1">
              <a:solidFill>
                <a:srgbClr val="C00000"/>
              </a:solidFill>
              <a:latin typeface="宋体" panose="02010600030101010101" pitchFamily="2" charset="-122"/>
              <a:sym typeface="Arial" panose="020B0604020202020204" pitchFamily="34" charset="0"/>
            </a:endParaRPr>
          </a:p>
          <a:p>
            <a:pPr marL="368300" lvl="1" indent="0">
              <a:lnSpc>
                <a:spcPct val="120000"/>
              </a:lnSpc>
              <a:spcBef>
                <a:spcPct val="0"/>
              </a:spcBef>
              <a:buClrTx/>
              <a:buSzPct val="100000"/>
              <a:buNone/>
            </a:pPr>
            <a:r>
              <a:rPr lang="zh-CN" altLang="en-US" sz="2000">
                <a:sym typeface="Arial" panose="020B0604020202020204" pitchFamily="34" charset="0"/>
              </a:rPr>
              <a:t>    </a:t>
            </a:r>
            <a:endParaRPr lang="en-US" altLang="zh-CN" sz="2000">
              <a:sym typeface="Arial" panose="020B0604020202020204" pitchFamily="34" charset="0"/>
            </a:endParaRPr>
          </a:p>
          <a:p>
            <a:pPr marL="0" lvl="0" indent="0">
              <a:spcBef>
                <a:spcPct val="0"/>
              </a:spcBef>
              <a:buClrTx/>
              <a:buSzPct val="100000"/>
              <a:buNone/>
            </a:pPr>
            <a:endParaRPr lang="en-US" altLang="zh-CN" sz="2400">
              <a:latin typeface="微软雅黑" panose="020B0503020204020204" pitchFamily="34" charset="-122"/>
              <a:ea typeface="微软雅黑" panose="020B0503020204020204" pitchFamily="34" charset="-122"/>
              <a:sym typeface="Arial" panose="020B0604020202020204" pitchFamily="34" charset="0"/>
            </a:endParaRPr>
          </a:p>
        </p:txBody>
      </p:sp>
      <p:sp>
        <p:nvSpPr>
          <p:cNvPr id="72711" name="内容占位符 2"/>
          <p:cNvSpPr txBox="1"/>
          <p:nvPr/>
        </p:nvSpPr>
        <p:spPr>
          <a:xfrm>
            <a:off x="5926138" y="5121275"/>
            <a:ext cx="2895600"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a:buNone/>
            </a:pPr>
            <a:r>
              <a:rPr lang="zh-CN" altLang="en-US" sz="2400" b="1">
                <a:solidFill>
                  <a:srgbClr val="C00000"/>
                </a:solidFill>
                <a:latin typeface="宋体" panose="02010600030101010101" pitchFamily="2" charset="-122"/>
              </a:rPr>
              <a:t>分布</a:t>
            </a:r>
            <a:r>
              <a:rPr lang="en-US" altLang="zh-CN" sz="2400" b="1">
                <a:solidFill>
                  <a:srgbClr val="C00000"/>
                </a:solidFill>
                <a:latin typeface="宋体" panose="02010600030101010101" pitchFamily="2" charset="-122"/>
              </a:rPr>
              <a:t>/</a:t>
            </a:r>
            <a:r>
              <a:rPr lang="zh-CN" altLang="en-US" sz="2400" b="1">
                <a:solidFill>
                  <a:srgbClr val="C00000"/>
                </a:solidFill>
                <a:latin typeface="宋体" panose="02010600030101010101" pitchFamily="2" charset="-122"/>
              </a:rPr>
              <a:t>共享内存结构</a:t>
            </a:r>
            <a:endParaRPr lang="en-US" altLang="zh-CN" sz="2400" b="1">
              <a:solidFill>
                <a:srgbClr val="C00000"/>
              </a:solidFill>
              <a:latin typeface="宋体" panose="02010600030101010101" pitchFamily="2" charset="-122"/>
            </a:endParaRPr>
          </a:p>
          <a:p>
            <a:pPr marL="368300" lvl="1" indent="0">
              <a:lnSpc>
                <a:spcPct val="120000"/>
              </a:lnSpc>
              <a:buNone/>
            </a:pPr>
            <a:r>
              <a:rPr lang="zh-CN" altLang="en-US" sz="2000"/>
              <a:t>    </a:t>
            </a:r>
            <a:endParaRPr lang="en-US" altLang="zh-CN" sz="2000"/>
          </a:p>
          <a:p>
            <a:pPr marL="0" lvl="0" indent="0"/>
            <a:endParaRPr lang="en-US" altLang="zh-CN" sz="2400">
              <a:latin typeface="微软雅黑" panose="020B0503020204020204" pitchFamily="34" charset="-122"/>
              <a:ea typeface="微软雅黑" panose="020B0503020204020204" pitchFamily="34" charset="-122"/>
            </a:endParaRPr>
          </a:p>
        </p:txBody>
      </p:sp>
      <p:sp>
        <p:nvSpPr>
          <p:cNvPr id="8" name="内容占位符 2"/>
          <p:cNvSpPr txBox="1"/>
          <p:nvPr/>
        </p:nvSpPr>
        <p:spPr>
          <a:xfrm>
            <a:off x="1181100" y="6096000"/>
            <a:ext cx="1143000" cy="609600"/>
          </a:xfrm>
          <a:prstGeom prst="rect">
            <a:avLst/>
          </a:prstGeom>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vl6pPr marL="2514600" lvl="5"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6pPr>
            <a:lvl7pPr marL="2971800" lvl="6"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7pPr>
            <a:lvl8pPr marL="3429000" lvl="7"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8pPr>
            <a:lvl9pPr marL="3886200" lvl="8" indent="-228600" algn="l" defTabSz="0" eaLnBrk="0" fontAlgn="base" latinLnBrk="0" hangingPunct="0">
              <a:spcBef>
                <a:spcPts val="400"/>
              </a:spcBef>
              <a:spcAft>
                <a:spcPct val="0"/>
              </a:spcAft>
              <a:buClr>
                <a:srgbClr val="D8B25C"/>
              </a:buClr>
              <a:buSzPct val="65000"/>
              <a:buFont typeface="Wingdings" panose="05000000000000000000" pitchFamily="2" charset="2"/>
              <a:buChar char=""/>
              <a:defRPr sz="2000" b="0" i="0" u="none" kern="1200" baseline="0">
                <a:solidFill>
                  <a:schemeClr val="tx1"/>
                </a:solidFill>
                <a:latin typeface="+mn-lt"/>
                <a:ea typeface="+mn-ea"/>
                <a:cs typeface="+mn-cs"/>
                <a:sym typeface="Tw Cen MT" pitchFamily="34" charset="0"/>
              </a:defRPr>
            </a:lvl9pPr>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r>
              <a:rPr kumimoji="0" lang="en-US" altLang="zh-CN" sz="2400" b="0" i="0" u="none" strike="noStrike" kern="1200" cap="none" spc="0" normalizeH="0" baseline="0" noProof="0" dirty="0" smtClean="0">
                <a:ln>
                  <a:noFill/>
                </a:ln>
                <a:solidFill>
                  <a:srgbClr val="0070C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Tw Cen MT" pitchFamily="34" charset="0"/>
              </a:rPr>
              <a:t>SMP</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sym typeface="Tw Cen MT" pitchFamily="34" charset="0"/>
              </a:rPr>
              <a:t>    </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sym typeface="Tw Cen MT" pitchFamily="34" charset="0"/>
            </a:endParaRPr>
          </a:p>
          <a:p>
            <a:pPr marL="319405" marR="0" lvl="0" indent="-319405"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defRPr/>
            </a:pPr>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Tw Cen MT" pitchFamily="34" charset="0"/>
            </a:endParaRPr>
          </a:p>
        </p:txBody>
      </p:sp>
      <p:sp>
        <p:nvSpPr>
          <p:cNvPr id="72713" name="内容占位符 2"/>
          <p:cNvSpPr txBox="1"/>
          <p:nvPr/>
        </p:nvSpPr>
        <p:spPr>
          <a:xfrm>
            <a:off x="3963988" y="6096000"/>
            <a:ext cx="1141412" cy="609600"/>
          </a:xfrm>
          <a:prstGeom prst="rect">
            <a:avLst/>
          </a:prstGeom>
          <a:noFill/>
          <a:ln w="9525">
            <a:noFill/>
          </a:ln>
        </p:spPr>
        <p:txBody>
          <a:bodyPr/>
          <a:p>
            <a:r>
              <a:rPr lang="en-US" altLang="zh-CN" sz="2400">
                <a:solidFill>
                  <a:srgbClr val="0070C0"/>
                </a:solidFill>
                <a:latin typeface="Times New Roman" panose="02020603050405020304" pitchFamily="18" charset="0"/>
                <a:cs typeface="Times New Roman" panose="02020603050405020304" pitchFamily="18" charset="0"/>
              </a:rPr>
              <a:t>MPP</a:t>
            </a:r>
            <a:r>
              <a:rPr lang="zh-CN" altLang="en-US" sz="2400">
                <a:latin typeface="Times New Roman" panose="02020603050405020304" pitchFamily="18" charset="0"/>
                <a:ea typeface="微软雅黑" panose="020B0503020204020204" pitchFamily="34" charset="-122"/>
              </a:rPr>
              <a:t> </a:t>
            </a:r>
            <a:r>
              <a:rPr lang="zh-CN" altLang="en-US" sz="2000">
                <a:latin typeface="Arial" panose="020B0604020202020204" pitchFamily="34" charset="0"/>
                <a:ea typeface="微软雅黑" panose="020B0503020204020204" pitchFamily="34" charset="-122"/>
              </a:rPr>
              <a:t>   </a:t>
            </a:r>
            <a:endParaRPr lang="en-US" altLang="zh-CN" sz="2000">
              <a:latin typeface="Arial" panose="020B0604020202020204" pitchFamily="34" charset="0"/>
              <a:cs typeface="Times New Roman" panose="02020603050405020304" pitchFamily="18" charset="0"/>
            </a:endParaRPr>
          </a:p>
          <a:p>
            <a:endParaRPr lang="en-US" altLang="zh-CN" sz="2400">
              <a:latin typeface="微软雅黑" panose="020B0503020204020204" pitchFamily="34" charset="-122"/>
              <a:ea typeface="Times New Roman" panose="02020603050405020304" pitchFamily="18" charset="0"/>
            </a:endParaRPr>
          </a:p>
        </p:txBody>
      </p:sp>
      <p:sp>
        <p:nvSpPr>
          <p:cNvPr id="72714" name="内容占位符 2"/>
          <p:cNvSpPr txBox="1"/>
          <p:nvPr/>
        </p:nvSpPr>
        <p:spPr>
          <a:xfrm>
            <a:off x="6745288" y="6084888"/>
            <a:ext cx="1257300" cy="609600"/>
          </a:xfrm>
          <a:prstGeom prst="rect">
            <a:avLst/>
          </a:prstGeom>
          <a:noFill/>
          <a:ln w="9525">
            <a:noFill/>
          </a:ln>
        </p:spPr>
        <p:txBody>
          <a:bodyPr/>
          <a:p>
            <a:r>
              <a:rPr lang="en-US" altLang="zh-CN" sz="2400">
                <a:solidFill>
                  <a:srgbClr val="0070C0"/>
                </a:solidFill>
                <a:latin typeface="Times New Roman" panose="02020603050405020304" pitchFamily="18" charset="0"/>
                <a:cs typeface="Times New Roman" panose="02020603050405020304" pitchFamily="18" charset="0"/>
              </a:rPr>
              <a:t>NUMA</a:t>
            </a:r>
            <a:r>
              <a:rPr lang="zh-CN" altLang="en-US" sz="2400">
                <a:solidFill>
                  <a:srgbClr val="0070C0"/>
                </a:solidFill>
                <a:latin typeface="Times New Roman" panose="02020603050405020304" pitchFamily="18" charset="0"/>
                <a:ea typeface="微软雅黑" panose="020B0503020204020204" pitchFamily="34" charset="-122"/>
              </a:rPr>
              <a:t> </a:t>
            </a:r>
            <a:r>
              <a:rPr lang="zh-CN" altLang="en-US" sz="2400">
                <a:latin typeface="Times New Roman" panose="02020603050405020304" pitchFamily="18" charset="0"/>
                <a:ea typeface="微软雅黑" panose="020B0503020204020204" pitchFamily="34" charset="-122"/>
              </a:rPr>
              <a:t>   </a:t>
            </a:r>
            <a:endParaRPr lang="en-US" altLang="zh-CN" sz="2400">
              <a:latin typeface="Times New Roman" panose="02020603050405020304" pitchFamily="18" charset="0"/>
              <a:cs typeface="Times New Roman" panose="02020603050405020304" pitchFamily="18" charset="0"/>
            </a:endParaRPr>
          </a:p>
          <a:p>
            <a:endParaRPr lang="en-US" altLang="zh-CN" sz="2400">
              <a:latin typeface="微软雅黑" panose="020B0503020204020204" pitchFamily="34" charset="-122"/>
              <a:ea typeface="Times New Roman" panose="02020603050405020304" pitchFamily="18" charset="0"/>
            </a:endParaRPr>
          </a:p>
        </p:txBody>
      </p:sp>
      <p:cxnSp>
        <p:nvCxnSpPr>
          <p:cNvPr id="72715" name="直接箭头连接符 10"/>
          <p:cNvCxnSpPr/>
          <p:nvPr/>
        </p:nvCxnSpPr>
        <p:spPr>
          <a:xfrm>
            <a:off x="1582738" y="5559425"/>
            <a:ext cx="0" cy="612775"/>
          </a:xfrm>
          <a:prstGeom prst="straightConnector1">
            <a:avLst/>
          </a:prstGeom>
          <a:ln w="25400" cap="flat" cmpd="sng">
            <a:solidFill>
              <a:srgbClr val="000000"/>
            </a:solidFill>
            <a:prstDash val="solid"/>
            <a:headEnd type="none" w="med" len="med"/>
            <a:tailEnd type="triangle" w="med" len="med"/>
          </a:ln>
          <a:effectLst>
            <a:outerShdw dist="20000" dir="5400000" rotWithShape="0">
              <a:srgbClr val="808080">
                <a:alpha val="37999"/>
              </a:srgbClr>
            </a:outerShdw>
          </a:effectLst>
        </p:spPr>
      </p:cxnSp>
      <p:cxnSp>
        <p:nvCxnSpPr>
          <p:cNvPr id="72716" name="直接箭头连接符 11"/>
          <p:cNvCxnSpPr/>
          <p:nvPr/>
        </p:nvCxnSpPr>
        <p:spPr>
          <a:xfrm>
            <a:off x="4325938" y="5559425"/>
            <a:ext cx="0" cy="612775"/>
          </a:xfrm>
          <a:prstGeom prst="straightConnector1">
            <a:avLst/>
          </a:prstGeom>
          <a:ln w="25400" cap="flat" cmpd="sng">
            <a:solidFill>
              <a:srgbClr val="000000"/>
            </a:solidFill>
            <a:prstDash val="solid"/>
            <a:headEnd type="none" w="med" len="med"/>
            <a:tailEnd type="triangle" w="med" len="med"/>
          </a:ln>
          <a:effectLst>
            <a:outerShdw dist="20000" dir="5400000" rotWithShape="0">
              <a:srgbClr val="808080">
                <a:alpha val="37999"/>
              </a:srgbClr>
            </a:outerShdw>
          </a:effectLst>
        </p:spPr>
      </p:cxnSp>
      <p:cxnSp>
        <p:nvCxnSpPr>
          <p:cNvPr id="72717" name="直接箭头连接符 12"/>
          <p:cNvCxnSpPr/>
          <p:nvPr/>
        </p:nvCxnSpPr>
        <p:spPr>
          <a:xfrm>
            <a:off x="7297738" y="5559425"/>
            <a:ext cx="0" cy="612775"/>
          </a:xfrm>
          <a:prstGeom prst="straightConnector1">
            <a:avLst/>
          </a:prstGeom>
          <a:ln w="25400" cap="flat" cmpd="sng">
            <a:solidFill>
              <a:srgbClr val="000000"/>
            </a:solidFill>
            <a:prstDash val="solid"/>
            <a:headEnd type="none" w="med" len="med"/>
            <a:tailEnd type="triangle" w="med" len="med"/>
          </a:ln>
          <a:effectLst>
            <a:outerShdw dist="20000" dir="5400000" rotWithShape="0">
              <a:srgbClr val="808080">
                <a:alpha val="37999"/>
              </a:srgbClr>
            </a:outerShdw>
          </a:effec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4754" name="标题 4"/>
          <p:cNvSpPr>
            <a:spLocks noGrp="1"/>
          </p:cNvSpPr>
          <p:nvPr>
            <p:ph type="title"/>
          </p:nvPr>
        </p:nvSpPr>
        <p:spPr>
          <a:ln/>
        </p:spPr>
        <p:txBody>
          <a:bodyPr vert="horz" wrap="square" lIns="91440" tIns="45720" rIns="91440" bIns="45720" anchor="b"/>
          <a:p>
            <a:pPr/>
            <a:r>
              <a:rPr lang="zh-CN" altLang="en-US" sz="4800" b="1" kern="1200">
                <a:latin typeface="华文楷体" pitchFamily="2" charset="-122"/>
                <a:ea typeface="华文楷体" pitchFamily="2" charset="-122"/>
                <a:cs typeface="+mj-cs"/>
                <a:sym typeface="Tw Cen MT" pitchFamily="34" charset="0"/>
              </a:rPr>
              <a:t>基于分布式共享存储架构的</a:t>
            </a:r>
            <a:r>
              <a:rPr lang="zh-CN" altLang="zh-CN" sz="4800" b="1" kern="1200">
                <a:latin typeface="华文楷体" pitchFamily="2" charset="-122"/>
                <a:ea typeface="华文楷体" pitchFamily="2" charset="-122"/>
                <a:cs typeface="+mj-cs"/>
                <a:sym typeface="Tw Cen MT" pitchFamily="34" charset="0"/>
              </a:rPr>
              <a:t>序列模式挖掘算法</a:t>
            </a:r>
            <a:r>
              <a:rPr lang="en-US" altLang="zh-CN" sz="4800" b="1" kern="1200">
                <a:latin typeface="华文楷体" pitchFamily="2" charset="-122"/>
                <a:ea typeface="+mj-ea"/>
                <a:cs typeface="Times New Roman" panose="02020603050405020304" pitchFamily="18" charset="0"/>
                <a:sym typeface="Tw Cen MT" pitchFamily="34" charset="0"/>
              </a:rPr>
              <a:t>pSPADE</a:t>
            </a:r>
            <a:endParaRPr lang="zh-CN" altLang="en-US" b="1" kern="1200">
              <a:latin typeface="+mj-lt"/>
              <a:ea typeface="华文楷体" pitchFamily="2" charset="-122"/>
              <a:cs typeface="+mj-cs"/>
              <a:sym typeface="Tw Cen MT" pitchFamily="34" charset="0"/>
            </a:endParaRPr>
          </a:p>
        </p:txBody>
      </p:sp>
      <p:sp>
        <p:nvSpPr>
          <p:cNvPr id="6" name="文本占位符 5"/>
          <p:cNvSpPr>
            <a:spLocks noGrp="1"/>
          </p:cNvSpPr>
          <p:nvPr>
            <p:ph type="body" idx="1"/>
          </p:nvPr>
        </p:nvSpPr>
        <p:spPr>
          <a:xfrm>
            <a:off x="623888" y="4589463"/>
            <a:ext cx="7886700" cy="1500188"/>
          </a:xfrm>
        </p:spPr>
        <p:txBody>
          <a:bodyPr vert="horz" wrap="square" lIns="91440" tIns="45720" rIns="91440" bIns="45720" numCol="1" anchor="t" anchorCtr="0" compatLnSpc="1"/>
          <a:lstStyle/>
          <a:p>
            <a:pPr marL="0" marR="0" lvl="0" indent="0" algn="l" defTabSz="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endParaRPr kumimoji="0" lang="zh-CN" altLang="en-US" sz="1800" b="0" i="0" u="none" strike="noStrike" kern="1200" cap="none" spc="0" normalizeH="0" baseline="0" noProof="0" dirty="0">
              <a:ln>
                <a:noFill/>
              </a:ln>
              <a:solidFill>
                <a:schemeClr val="tx1">
                  <a:tint val="75000"/>
                </a:schemeClr>
              </a:solidFill>
              <a:effectLst/>
              <a:uLnTx/>
              <a:uFillTx/>
              <a:latin typeface="+mn-lt"/>
              <a:ea typeface="+mn-ea"/>
              <a:cs typeface="+mn-cs"/>
              <a:sym typeface="Tw Cen MT" pitchFamily="34" charset="0"/>
            </a:endParaRPr>
          </a:p>
        </p:txBody>
      </p:sp>
      <p:sp>
        <p:nvSpPr>
          <p:cNvPr id="74756"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1"/>
          <p:cNvSpPr>
            <a:spLocks noGrp="1"/>
          </p:cNvSpPr>
          <p:nvPr>
            <p:ph type="title"/>
          </p:nvPr>
        </p:nvSpPr>
        <p:spPr>
          <a:ln/>
        </p:spPr>
        <p:txBody>
          <a:bodyPr vert="horz" wrap="square" lIns="91440" tIns="45720" rIns="91440" bIns="45720" anchor="ctr"/>
          <a:p>
            <a:r>
              <a:rPr lang="en-US" altLang="zh-CN"/>
              <a:t>pSPADE</a:t>
            </a:r>
            <a:r>
              <a:rPr lang="zh-CN" altLang="en-US"/>
              <a:t>算法</a:t>
            </a:r>
            <a:endParaRPr lang="zh-CN" altLang="en-US"/>
          </a:p>
        </p:txBody>
      </p:sp>
      <p:sp>
        <p:nvSpPr>
          <p:cNvPr id="7577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75779" name="内容占位符 2"/>
          <p:cNvSpPr>
            <a:spLocks noGrp="1"/>
          </p:cNvSpPr>
          <p:nvPr>
            <p:ph idx="1"/>
          </p:nvPr>
        </p:nvSpPr>
        <p:spPr>
          <a:xfrm>
            <a:off x="612775" y="1600200"/>
            <a:ext cx="8302625" cy="4525963"/>
          </a:xfrm>
          <a:ln/>
        </p:spPr>
        <p:txBody>
          <a:bodyPr vert="horz" wrap="square" lIns="91440" tIns="45720" rIns="91440" bIns="45720" anchor="t"/>
          <a:p>
            <a:pPr>
              <a:spcBef>
                <a:spcPts val="1200"/>
              </a:spcBef>
            </a:pPr>
            <a:r>
              <a:rPr lang="en-US" altLang="zh-CN" sz="2400" b="1"/>
              <a:t>pSPADE</a:t>
            </a:r>
            <a:r>
              <a:rPr lang="zh-CN" altLang="en-US" sz="2400" b="1"/>
              <a:t>算法</a:t>
            </a:r>
            <a:endParaRPr lang="en-US" altLang="zh-CN" sz="2400" b="1">
              <a:latin typeface="微软雅黑" panose="020B0503020204020204" pitchFamily="34" charset="-122"/>
              <a:cs typeface="Times New Roman" panose="02020603050405020304" pitchFamily="18" charset="0"/>
            </a:endParaRPr>
          </a:p>
          <a:p>
            <a:pPr>
              <a:buNone/>
            </a:pPr>
            <a:r>
              <a:rPr lang="en-US" altLang="zh-CN" sz="1600">
                <a:latin typeface="Times New Roman" panose="02020603050405020304" pitchFamily="18" charset="0"/>
                <a:cs typeface="Times New Roman" panose="02020603050405020304" pitchFamily="18" charset="0"/>
              </a:rPr>
              <a:t>      Mohammed J. Zaki. Parallel Sequence Mining on Shared-Memory Machines. Journal of Parallel and Distributed Computing 61, pages 401-426, 2001.</a:t>
            </a:r>
            <a:endParaRPr lang="zh-CN" altLang="zh-CN" sz="1600">
              <a:latin typeface="Times New Roman" panose="02020603050405020304" pitchFamily="18" charset="0"/>
              <a:ea typeface="微软雅黑" panose="020B0503020204020204" pitchFamily="34" charset="-122"/>
            </a:endParaRPr>
          </a:p>
          <a:p>
            <a:pPr>
              <a:spcBef>
                <a:spcPts val="1200"/>
              </a:spcBef>
            </a:pPr>
            <a:r>
              <a:rPr lang="zh-CN" altLang="en-US" sz="2000" b="1">
                <a:solidFill>
                  <a:srgbClr val="C00000"/>
                </a:solidFill>
                <a:latin typeface="宋体" panose="02010600030101010101" pitchFamily="2" charset="-122"/>
              </a:rPr>
              <a:t>第一个</a:t>
            </a:r>
            <a:r>
              <a:rPr lang="zh-CN" altLang="zh-CN" sz="2000" b="1">
                <a:latin typeface="宋体" panose="02010600030101010101" pitchFamily="2" charset="-122"/>
              </a:rPr>
              <a:t>应用</a:t>
            </a:r>
            <a:r>
              <a:rPr lang="zh-CN" altLang="zh-CN" sz="2000" b="1">
                <a:solidFill>
                  <a:srgbClr val="C00000"/>
                </a:solidFill>
                <a:latin typeface="宋体" panose="02010600030101010101" pitchFamily="2" charset="-122"/>
              </a:rPr>
              <a:t>共享式内存架构</a:t>
            </a:r>
            <a:r>
              <a:rPr lang="zh-CN" altLang="zh-CN" sz="2000" b="1">
                <a:latin typeface="宋体" panose="02010600030101010101" pitchFamily="2" charset="-122"/>
              </a:rPr>
              <a:t>进行</a:t>
            </a:r>
            <a:r>
              <a:rPr lang="zh-CN" altLang="zh-CN" sz="2000" b="1">
                <a:solidFill>
                  <a:srgbClr val="C00000"/>
                </a:solidFill>
                <a:latin typeface="宋体" panose="02010600030101010101" pitchFamily="2" charset="-122"/>
              </a:rPr>
              <a:t>并行序列模式挖掘</a:t>
            </a:r>
            <a:r>
              <a:rPr lang="zh-CN" altLang="en-US" sz="2000" b="1">
                <a:latin typeface="宋体" panose="02010600030101010101" pitchFamily="2" charset="-122"/>
              </a:rPr>
              <a:t>的算法</a:t>
            </a:r>
            <a:endParaRPr lang="en-US" altLang="zh-CN" sz="2000" b="1">
              <a:latin typeface="宋体" panose="02010600030101010101" pitchFamily="2" charset="-122"/>
            </a:endParaRPr>
          </a:p>
          <a:p>
            <a:pPr lvl="1">
              <a:lnSpc>
                <a:spcPct val="120000"/>
              </a:lnSpc>
              <a:spcBef>
                <a:spcPts val="1200"/>
              </a:spcBef>
            </a:pPr>
            <a:r>
              <a:rPr lang="zh-CN" altLang="zh-CN" sz="1800" b="1">
                <a:latin typeface="Times New Roman" panose="02020603050405020304" pitchFamily="18" charset="0"/>
              </a:rPr>
              <a:t>硬件分布式共享存储</a:t>
            </a:r>
            <a:r>
              <a:rPr lang="en-US" altLang="zh-CN" sz="1800">
                <a:latin typeface="Times New Roman" panose="02020603050405020304" pitchFamily="18" charset="0"/>
              </a:rPr>
              <a:t>(HDSM</a:t>
            </a:r>
            <a:r>
              <a:rPr lang="zh-CN" altLang="zh-CN" sz="1800">
                <a:latin typeface="Times New Roman" panose="02020603050405020304" pitchFamily="18" charset="0"/>
              </a:rPr>
              <a:t>，</a:t>
            </a:r>
            <a:r>
              <a:rPr lang="en-US" altLang="zh-CN" sz="1800">
                <a:latin typeface="Times New Roman" panose="02020603050405020304" pitchFamily="18" charset="0"/>
              </a:rPr>
              <a:t>Hardware Distributed-Shared Memory)</a:t>
            </a:r>
            <a:r>
              <a:rPr lang="zh-CN" altLang="en-US" sz="1800">
                <a:latin typeface="Times New Roman" panose="02020603050405020304" pitchFamily="18" charset="0"/>
              </a:rPr>
              <a:t>架构：</a:t>
            </a:r>
            <a:endParaRPr lang="en-US" altLang="zh-CN" sz="1800">
              <a:latin typeface="Times New Roman" panose="02020603050405020304" pitchFamily="18" charset="0"/>
            </a:endParaRPr>
          </a:p>
          <a:p>
            <a:pPr lvl="1">
              <a:lnSpc>
                <a:spcPct val="120000"/>
              </a:lnSpc>
              <a:spcBef>
                <a:spcPts val="600"/>
              </a:spcBef>
              <a:buNone/>
            </a:pPr>
            <a:r>
              <a:rPr lang="zh-CN" altLang="en-US" sz="1800"/>
              <a:t>   在实际分布式存储系统上提供一个全局的共享逻辑地址的抽象</a:t>
            </a:r>
            <a:endParaRPr lang="en-US" altLang="zh-CN" sz="1800">
              <a:latin typeface="Times New Roman" panose="02020603050405020304" pitchFamily="18" charset="0"/>
            </a:endParaRPr>
          </a:p>
          <a:p>
            <a:pPr lvl="1">
              <a:lnSpc>
                <a:spcPct val="120000"/>
              </a:lnSpc>
              <a:spcBef>
                <a:spcPts val="600"/>
              </a:spcBef>
            </a:pPr>
            <a:r>
              <a:rPr lang="zh-CN" altLang="zh-CN" sz="1800"/>
              <a:t>工作在</a:t>
            </a:r>
            <a:r>
              <a:rPr lang="en-US" altLang="zh-CN" sz="1800"/>
              <a:t>SGI Origin 2000</a:t>
            </a:r>
            <a:r>
              <a:rPr lang="zh-CN" altLang="zh-CN" sz="1800"/>
              <a:t>系统上的</a:t>
            </a:r>
            <a:r>
              <a:rPr lang="en-US" altLang="zh-CN" sz="1800"/>
              <a:t>12</a:t>
            </a:r>
            <a:r>
              <a:rPr lang="zh-CN" altLang="zh-CN" sz="1800"/>
              <a:t>台处理器</a:t>
            </a:r>
            <a:r>
              <a:rPr lang="zh-CN" altLang="en-US" sz="1800"/>
              <a:t>：</a:t>
            </a:r>
            <a:r>
              <a:rPr lang="en-US" altLang="zh-CN" sz="1800" b="1">
                <a:latin typeface="Times New Roman" panose="02020603050405020304" pitchFamily="18" charset="0"/>
              </a:rPr>
              <a:t>NUMA</a:t>
            </a:r>
            <a:r>
              <a:rPr lang="zh-CN" altLang="en-US" sz="1800" b="1">
                <a:latin typeface="Times New Roman" panose="02020603050405020304" pitchFamily="18" charset="0"/>
              </a:rPr>
              <a:t>体系结构</a:t>
            </a:r>
            <a:endParaRPr lang="en-US" altLang="zh-CN" sz="1800" b="1">
              <a:latin typeface="Times New Roman" panose="02020603050405020304" pitchFamily="18" charset="0"/>
            </a:endParaRPr>
          </a:p>
          <a:p>
            <a:pPr lvl="1">
              <a:lnSpc>
                <a:spcPct val="120000"/>
              </a:lnSpc>
              <a:spcBef>
                <a:spcPts val="600"/>
              </a:spcBef>
              <a:buNone/>
            </a:pPr>
            <a:endParaRPr lang="en-US" altLang="zh-CN" sz="1800"/>
          </a:p>
          <a:p>
            <a:pPr>
              <a:spcBef>
                <a:spcPts val="1200"/>
              </a:spcBef>
              <a:buNone/>
            </a:pPr>
            <a:endParaRPr lang="en-US" altLang="zh-CN" sz="2400">
              <a:latin typeface="宋体" panose="02010600030101010101" pitchFamily="2" charset="-122"/>
            </a:endParaRPr>
          </a:p>
          <a:p>
            <a:pPr>
              <a:buNone/>
            </a:pPr>
            <a:r>
              <a:rPr lang="zh-CN" altLang="en-US" sz="2400"/>
              <a:t>    </a:t>
            </a:r>
            <a:endParaRPr lang="en-US" altLang="zh-CN" sz="2400"/>
          </a:p>
          <a:p>
            <a:pPr>
              <a:buNone/>
            </a:pPr>
            <a:br>
              <a:rPr lang="en-US" altLang="zh-CN" sz="1600"/>
            </a:br>
            <a:endParaRPr lang="zh-CN" altLang="en-US">
              <a:latin typeface="Times New Roman" panose="02020603050405020304" pitchFamily="18" charset="0"/>
            </a:endParaRPr>
          </a:p>
        </p:txBody>
      </p:sp>
      <p:pic>
        <p:nvPicPr>
          <p:cNvPr id="75780" name="图片 5"/>
          <p:cNvPicPr>
            <a:picLocks noChangeAspect="1"/>
          </p:cNvPicPr>
          <p:nvPr/>
        </p:nvPicPr>
        <p:blipFill>
          <a:blip r:embed="rId1"/>
          <a:stretch>
            <a:fillRect/>
          </a:stretch>
        </p:blipFill>
        <p:spPr>
          <a:xfrm>
            <a:off x="1905000" y="4495800"/>
            <a:ext cx="2384425" cy="1916113"/>
          </a:xfrm>
          <a:prstGeom prst="rect">
            <a:avLst/>
          </a:prstGeom>
          <a:noFill/>
          <a:ln w="9525">
            <a:noFill/>
          </a:ln>
        </p:spPr>
      </p:pic>
      <p:sp>
        <p:nvSpPr>
          <p:cNvPr id="7" name="文本框 6"/>
          <p:cNvSpPr txBox="1"/>
          <p:nvPr/>
        </p:nvSpPr>
        <p:spPr>
          <a:xfrm>
            <a:off x="4624388" y="4724400"/>
            <a:ext cx="2736850" cy="830263"/>
          </a:xfrm>
          <a:prstGeom prst="rect">
            <a:avLst/>
          </a:prstGeom>
          <a:solidFill>
            <a:schemeClr val="accent1">
              <a:lumMod val="40000"/>
              <a:lumOff val="60000"/>
            </a:schemeClr>
          </a:solidFill>
        </p:spPr>
        <p:txBody>
          <a:bodyPr>
            <a:spAutoFit/>
          </a:bodyPr>
          <a:p>
            <a:r>
              <a:rPr lang="en-US" altLang="zh-CN" sz="1600">
                <a:latin typeface="Arial" panose="020B0604020202020204" pitchFamily="34" charset="0"/>
              </a:rPr>
              <a:t>P</a:t>
            </a:r>
            <a:r>
              <a:rPr lang="zh-CN" altLang="en-US" sz="1600">
                <a:latin typeface="Arial" panose="020B0604020202020204" pitchFamily="34" charset="0"/>
              </a:rPr>
              <a:t>：处理器</a:t>
            </a:r>
            <a:endParaRPr lang="en-US" altLang="zh-CN" sz="1600">
              <a:latin typeface="Arial" panose="020B0604020202020204" pitchFamily="34" charset="0"/>
            </a:endParaRPr>
          </a:p>
          <a:p>
            <a:r>
              <a:rPr lang="en-US" altLang="zh-CN" sz="1600">
                <a:latin typeface="Arial" panose="020B0604020202020204" pitchFamily="34" charset="0"/>
              </a:rPr>
              <a:t>N</a:t>
            </a:r>
            <a:r>
              <a:rPr lang="zh-CN" altLang="en-US" sz="1600">
                <a:latin typeface="Arial" panose="020B0604020202020204" pitchFamily="34" charset="0"/>
              </a:rPr>
              <a:t>：节点</a:t>
            </a:r>
            <a:r>
              <a:rPr lang="en-US" altLang="zh-CN" sz="1600">
                <a:latin typeface="Arial" panose="020B0604020202020204" pitchFamily="34" charset="0"/>
              </a:rPr>
              <a:t>(</a:t>
            </a:r>
            <a:r>
              <a:rPr lang="zh-CN" altLang="en-US" sz="1600">
                <a:latin typeface="Arial" panose="020B0604020202020204" pitchFamily="34" charset="0"/>
              </a:rPr>
              <a:t>包含处理器和内存</a:t>
            </a:r>
            <a:r>
              <a:rPr lang="en-US" altLang="zh-CN" sz="1600">
                <a:latin typeface="Arial" panose="020B0604020202020204" pitchFamily="34" charset="0"/>
              </a:rPr>
              <a:t>)</a:t>
            </a:r>
            <a:endParaRPr lang="en-US" altLang="zh-CN" sz="1600">
              <a:latin typeface="Arial" panose="020B0604020202020204" pitchFamily="34" charset="0"/>
            </a:endParaRPr>
          </a:p>
          <a:p>
            <a:r>
              <a:rPr lang="en-US" altLang="zh-CN" sz="1600">
                <a:latin typeface="Arial" panose="020B0604020202020204" pitchFamily="34" charset="0"/>
              </a:rPr>
              <a:t>R</a:t>
            </a:r>
            <a:r>
              <a:rPr lang="zh-CN" altLang="en-US" sz="1600">
                <a:latin typeface="Arial" panose="020B0604020202020204" pitchFamily="34" charset="0"/>
              </a:rPr>
              <a:t>：路由器</a:t>
            </a:r>
            <a:endParaRPr lang="en-US" altLang="zh-CN" sz="1600">
              <a:latin typeface="Arial" panose="020B0604020202020204" pitchFamily="34" charset="0"/>
            </a:endParaRPr>
          </a:p>
        </p:txBody>
      </p:sp>
      <p:sp>
        <p:nvSpPr>
          <p:cNvPr id="3" name="圆角矩形 2"/>
          <p:cNvSpPr/>
          <p:nvPr/>
        </p:nvSpPr>
        <p:spPr>
          <a:xfrm>
            <a:off x="3276600" y="5554663"/>
            <a:ext cx="1066800" cy="92233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19458" name="标题 3"/>
          <p:cNvSpPr>
            <a:spLocks noGrp="1"/>
          </p:cNvSpPr>
          <p:nvPr>
            <p:ph type="title"/>
          </p:nvPr>
        </p:nvSpPr>
        <p:spPr>
          <a:ln/>
        </p:spPr>
        <p:txBody>
          <a:bodyPr vert="horz" wrap="square" lIns="91440" tIns="45720" rIns="91440" bIns="45720" anchor="ctr"/>
          <a:p>
            <a:r>
              <a:rPr lang="zh-CN" altLang="en-US" b="1"/>
              <a:t>海量内存技术的发展</a:t>
            </a:r>
            <a:endParaRPr lang="zh-CN" altLang="en-US" b="1"/>
          </a:p>
        </p:txBody>
      </p:sp>
      <p:sp>
        <p:nvSpPr>
          <p:cNvPr id="19459" name="矩形 5"/>
          <p:cNvSpPr/>
          <p:nvPr/>
        </p:nvSpPr>
        <p:spPr>
          <a:xfrm>
            <a:off x="2438400" y="4841875"/>
            <a:ext cx="3756025" cy="960438"/>
          </a:xfrm>
          <a:prstGeom prst="rect">
            <a:avLst/>
          </a:prstGeom>
          <a:noFill/>
          <a:ln w="9525">
            <a:noFill/>
          </a:ln>
        </p:spPr>
        <p:txBody>
          <a:bodyPr>
            <a:spAutoFit/>
          </a:bodyPr>
          <a:p>
            <a:pPr>
              <a:lnSpc>
                <a:spcPct val="150000"/>
              </a:lnSpc>
            </a:pPr>
            <a:r>
              <a:rPr lang="en-US" altLang="zh-CN" sz="2000">
                <a:latin typeface="Arial" panose="020B0604020202020204" pitchFamily="34" charset="0"/>
              </a:rPr>
              <a:t> ——Jim Gray </a:t>
            </a:r>
            <a:endParaRPr lang="en-US" altLang="zh-CN" sz="2000">
              <a:latin typeface="Arial" panose="020B0604020202020204" pitchFamily="34" charset="0"/>
            </a:endParaRPr>
          </a:p>
          <a:p>
            <a:pPr>
              <a:lnSpc>
                <a:spcPct val="150000"/>
              </a:lnSpc>
            </a:pPr>
            <a:r>
              <a:rPr lang="en-US" altLang="zh-CN" sz="2000">
                <a:latin typeface="Arial" panose="020B0604020202020204" pitchFamily="34" charset="0"/>
              </a:rPr>
              <a:t> December 2006</a:t>
            </a:r>
            <a:endParaRPr lang="zh-CN" altLang="en-US" sz="2000">
              <a:latin typeface="微软雅黑" panose="020B0503020204020204" pitchFamily="34" charset="-122"/>
              <a:ea typeface="微软雅黑" panose="020B0503020204020204" pitchFamily="34" charset="-122"/>
            </a:endParaRPr>
          </a:p>
        </p:txBody>
      </p:sp>
      <p:sp>
        <p:nvSpPr>
          <p:cNvPr id="21512" name="矩形 9"/>
          <p:cNvSpPr/>
          <p:nvPr/>
        </p:nvSpPr>
        <p:spPr>
          <a:xfrm>
            <a:off x="33338" y="2182813"/>
            <a:ext cx="5072062" cy="2308225"/>
          </a:xfrm>
          <a:prstGeom prst="rect">
            <a:avLst/>
          </a:prstGeom>
          <a:noFill/>
          <a:ln w="9525">
            <a:noFill/>
          </a:ln>
        </p:spPr>
        <p:txBody>
          <a:bodyPr>
            <a:spAutoFit/>
          </a:bodyPr>
          <a:p>
            <a:pPr algn="ctr">
              <a:lnSpc>
                <a:spcPct val="150000"/>
              </a:lnSpc>
            </a:pPr>
            <a:r>
              <a:rPr lang="en-US" altLang="zh-CN" sz="2400">
                <a:latin typeface="微软雅黑" panose="020B0503020204020204" pitchFamily="34" charset="-122"/>
                <a:ea typeface="微软雅黑" panose="020B0503020204020204" pitchFamily="34" charset="-122"/>
              </a:rPr>
              <a:t>Tape is Dead </a:t>
            </a:r>
            <a:endParaRPr lang="en-US" altLang="zh-CN" sz="2400">
              <a:latin typeface="微软雅黑" panose="020B0503020204020204" pitchFamily="34" charset="-122"/>
              <a:ea typeface="微软雅黑" panose="020B0503020204020204" pitchFamily="34" charset="-122"/>
            </a:endParaRPr>
          </a:p>
          <a:p>
            <a:pPr algn="ctr">
              <a:lnSpc>
                <a:spcPct val="150000"/>
              </a:lnSpc>
            </a:pPr>
            <a:r>
              <a:rPr lang="en-US" altLang="zh-CN" sz="2400">
                <a:latin typeface="微软雅黑" panose="020B0503020204020204" pitchFamily="34" charset="-122"/>
                <a:ea typeface="微软雅黑" panose="020B0503020204020204" pitchFamily="34" charset="-122"/>
              </a:rPr>
              <a:t>Disk is Tape </a:t>
            </a:r>
            <a:endParaRPr lang="en-US" altLang="zh-CN" sz="2400">
              <a:latin typeface="微软雅黑" panose="020B0503020204020204" pitchFamily="34" charset="-122"/>
              <a:ea typeface="微软雅黑" panose="020B0503020204020204" pitchFamily="34" charset="-122"/>
            </a:endParaRPr>
          </a:p>
          <a:p>
            <a:pPr algn="ctr">
              <a:lnSpc>
                <a:spcPct val="150000"/>
              </a:lnSpc>
            </a:pPr>
            <a:r>
              <a:rPr lang="en-US" altLang="zh-CN" sz="2400">
                <a:latin typeface="微软雅黑" panose="020B0503020204020204" pitchFamily="34" charset="-122"/>
                <a:ea typeface="微软雅黑" panose="020B0503020204020204" pitchFamily="34" charset="-122"/>
              </a:rPr>
              <a:t>Flash is Disk </a:t>
            </a:r>
            <a:endParaRPr lang="en-US" altLang="zh-CN" sz="2400">
              <a:latin typeface="微软雅黑" panose="020B0503020204020204" pitchFamily="34" charset="-122"/>
              <a:ea typeface="微软雅黑" panose="020B0503020204020204" pitchFamily="34" charset="-122"/>
            </a:endParaRPr>
          </a:p>
          <a:p>
            <a:pPr algn="ctr">
              <a:lnSpc>
                <a:spcPct val="150000"/>
              </a:lnSpc>
            </a:pPr>
            <a:r>
              <a:rPr lang="en-US" altLang="zh-CN" sz="2400">
                <a:latin typeface="微软雅黑" panose="020B0503020204020204" pitchFamily="34" charset="-122"/>
                <a:ea typeface="微软雅黑" panose="020B0503020204020204" pitchFamily="34" charset="-122"/>
              </a:rPr>
              <a:t>RAM Locality is King</a:t>
            </a:r>
            <a:endParaRPr lang="en-US" altLang="zh-CN" sz="2400">
              <a:latin typeface="微软雅黑" panose="020B0503020204020204" pitchFamily="34" charset="-122"/>
              <a:ea typeface="微软雅黑" panose="020B0503020204020204" pitchFamily="34" charset="-122"/>
            </a:endParaRPr>
          </a:p>
        </p:txBody>
      </p:sp>
      <p:pic>
        <p:nvPicPr>
          <p:cNvPr id="19461" name="图片 1"/>
          <p:cNvPicPr>
            <a:picLocks noChangeAspect="1"/>
          </p:cNvPicPr>
          <p:nvPr/>
        </p:nvPicPr>
        <p:blipFill>
          <a:blip r:embed="rId1"/>
          <a:stretch>
            <a:fillRect/>
          </a:stretch>
        </p:blipFill>
        <p:spPr>
          <a:xfrm>
            <a:off x="5410200" y="1831975"/>
            <a:ext cx="2501900" cy="3009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 calcmode="lin" valueType="num">
                                      <p:cBhvr>
                                        <p:cTn id="7" dur="500" fill="hold"/>
                                        <p:tgtEl>
                                          <p:spTgt spid="21512"/>
                                        </p:tgtEl>
                                        <p:attrNameLst>
                                          <p:attrName>ppt_w</p:attrName>
                                        </p:attrNameLst>
                                      </p:cBhvr>
                                      <p:tavLst>
                                        <p:tav tm="0">
                                          <p:val>
                                            <p:fltVal val="0.000000"/>
                                          </p:val>
                                        </p:tav>
                                        <p:tav tm="100000">
                                          <p:val>
                                            <p:strVal val="#ppt_w"/>
                                          </p:val>
                                        </p:tav>
                                      </p:tavLst>
                                    </p:anim>
                                    <p:anim calcmode="lin" valueType="num">
                                      <p:cBhvr>
                                        <p:cTn id="8" dur="500" fill="hold"/>
                                        <p:tgtEl>
                                          <p:spTgt spid="21512"/>
                                        </p:tgtEl>
                                        <p:attrNameLst>
                                          <p:attrName>ppt_h</p:attrName>
                                        </p:attrNameLst>
                                      </p:cBhvr>
                                      <p:tavLst>
                                        <p:tav tm="0">
                                          <p:val>
                                            <p:fltVal val="0.000000"/>
                                          </p:val>
                                        </p:tav>
                                        <p:tav tm="100000">
                                          <p:val>
                                            <p:strVal val="#ppt_h"/>
                                          </p:val>
                                        </p:tav>
                                      </p:tavLst>
                                    </p:anim>
                                    <p:animEffect transition="in" filter="fade">
                                      <p:cBhvr>
                                        <p:cTn id="9"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1"/>
          <p:cNvSpPr>
            <a:spLocks noGrp="1"/>
          </p:cNvSpPr>
          <p:nvPr>
            <p:ph type="title"/>
          </p:nvPr>
        </p:nvSpPr>
        <p:spPr>
          <a:ln/>
        </p:spPr>
        <p:txBody>
          <a:bodyPr vert="horz" wrap="square" lIns="91440" tIns="45720" rIns="91440" bIns="45720" anchor="ctr"/>
          <a:p>
            <a:r>
              <a:rPr lang="en-US" altLang="zh-CN"/>
              <a:t>pSPADE</a:t>
            </a:r>
            <a:r>
              <a:rPr lang="zh-CN" altLang="en-US"/>
              <a:t>算法</a:t>
            </a:r>
            <a:endParaRPr lang="zh-CN" altLang="en-US"/>
          </a:p>
        </p:txBody>
      </p:sp>
      <p:sp>
        <p:nvSpPr>
          <p:cNvPr id="77826" name="内容占位符 2"/>
          <p:cNvSpPr>
            <a:spLocks noGrp="1"/>
          </p:cNvSpPr>
          <p:nvPr>
            <p:ph idx="1"/>
          </p:nvPr>
        </p:nvSpPr>
        <p:spPr>
          <a:xfrm>
            <a:off x="533400" y="2667000"/>
            <a:ext cx="8153400" cy="4525963"/>
          </a:xfrm>
          <a:ln/>
        </p:spPr>
        <p:txBody>
          <a:bodyPr vert="horz" wrap="square" lIns="91440" tIns="45720" rIns="91440" bIns="45720" anchor="t"/>
          <a:p>
            <a:pPr>
              <a:lnSpc>
                <a:spcPct val="150000"/>
              </a:lnSpc>
            </a:pPr>
            <a:r>
              <a:rPr lang="zh-CN" altLang="en-US" sz="2400" b="1"/>
              <a:t>分布式共享内存架构带来的问题</a:t>
            </a:r>
            <a:endParaRPr lang="en-US" altLang="zh-CN" sz="2400" b="1"/>
          </a:p>
          <a:p>
            <a:pPr lvl="1">
              <a:lnSpc>
                <a:spcPct val="150000"/>
              </a:lnSpc>
              <a:spcBef>
                <a:spcPts val="600"/>
              </a:spcBef>
            </a:pPr>
            <a:r>
              <a:rPr lang="zh-CN" altLang="en-US" sz="2400">
                <a:latin typeface="Times New Roman" panose="02020603050405020304" pitchFamily="18" charset="0"/>
              </a:rPr>
              <a:t>任务拆分</a:t>
            </a:r>
            <a:r>
              <a:rPr lang="en-US" altLang="zh-CN" sz="2400">
                <a:latin typeface="Times New Roman" panose="02020603050405020304" pitchFamily="18" charset="0"/>
              </a:rPr>
              <a:t>——</a:t>
            </a:r>
            <a:r>
              <a:rPr lang="zh-CN" altLang="en-US" sz="2400">
                <a:latin typeface="Times New Roman" panose="02020603050405020304" pitchFamily="18" charset="0"/>
              </a:rPr>
              <a:t>利用</a:t>
            </a:r>
            <a:r>
              <a:rPr lang="en-US" altLang="zh-CN" sz="2400">
                <a:latin typeface="Times New Roman" panose="02020603050405020304" pitchFamily="18" charset="0"/>
              </a:rPr>
              <a:t>SPADE</a:t>
            </a:r>
            <a:r>
              <a:rPr lang="zh-CN" altLang="en-US" sz="2400">
                <a:latin typeface="Times New Roman" panose="02020603050405020304" pitchFamily="18" charset="0"/>
              </a:rPr>
              <a:t>算法的等价类划分性质</a:t>
            </a:r>
            <a:endParaRPr lang="en-US" altLang="zh-CN" sz="2400">
              <a:latin typeface="Times New Roman" panose="02020603050405020304" pitchFamily="18" charset="0"/>
            </a:endParaRPr>
          </a:p>
          <a:p>
            <a:pPr lvl="1">
              <a:lnSpc>
                <a:spcPct val="150000"/>
              </a:lnSpc>
              <a:spcBef>
                <a:spcPts val="600"/>
              </a:spcBef>
            </a:pPr>
            <a:r>
              <a:rPr lang="zh-CN" altLang="en-US" sz="2400">
                <a:latin typeface="Times New Roman" panose="02020603050405020304" pitchFamily="18" charset="0"/>
              </a:rPr>
              <a:t>负载均衡</a:t>
            </a:r>
            <a:r>
              <a:rPr lang="en-US" altLang="zh-CN" sz="2400">
                <a:latin typeface="Times New Roman" panose="02020603050405020304" pitchFamily="18" charset="0"/>
              </a:rPr>
              <a:t>——</a:t>
            </a:r>
            <a:r>
              <a:rPr lang="zh-CN" altLang="en-US" sz="2400">
                <a:latin typeface="Times New Roman" panose="02020603050405020304" pitchFamily="18" charset="0"/>
              </a:rPr>
              <a:t>递归动态负载均衡策略</a:t>
            </a:r>
            <a:endParaRPr lang="en-US" altLang="zh-CN" sz="2400">
              <a:latin typeface="Times New Roman" panose="02020603050405020304" pitchFamily="18" charset="0"/>
            </a:endParaRPr>
          </a:p>
          <a:p>
            <a:pPr lvl="1">
              <a:spcBef>
                <a:spcPts val="600"/>
              </a:spcBef>
            </a:pPr>
            <a:endParaRPr lang="en-US" altLang="zh-CN" sz="1800"/>
          </a:p>
        </p:txBody>
      </p:sp>
      <p:sp>
        <p:nvSpPr>
          <p:cNvPr id="77827"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1"/>
          <p:cNvSpPr>
            <a:spLocks noGrp="1"/>
          </p:cNvSpPr>
          <p:nvPr>
            <p:ph type="title"/>
          </p:nvPr>
        </p:nvSpPr>
        <p:spPr>
          <a:xfrm>
            <a:off x="609600" y="228600"/>
            <a:ext cx="8305800" cy="990600"/>
          </a:xfrm>
          <a:ln/>
        </p:spPr>
        <p:txBody>
          <a:bodyPr vert="horz" wrap="square" lIns="91440" tIns="45720" rIns="91440" bIns="45720" anchor="ctr"/>
          <a:p>
            <a:r>
              <a:rPr lang="zh-CN" altLang="en-US"/>
              <a:t>序列模式挖掘</a:t>
            </a:r>
            <a:endParaRPr lang="zh-CN" altLang="en-US" sz="3200"/>
          </a:p>
        </p:txBody>
      </p:sp>
      <p:sp>
        <p:nvSpPr>
          <p:cNvPr id="79874" name="内容占位符 2"/>
          <p:cNvSpPr>
            <a:spLocks noGrp="1"/>
          </p:cNvSpPr>
          <p:nvPr>
            <p:ph idx="1"/>
          </p:nvPr>
        </p:nvSpPr>
        <p:spPr>
          <a:ln/>
        </p:spPr>
        <p:txBody>
          <a:bodyPr vert="horz" wrap="square" lIns="91440" tIns="45720" rIns="91440" bIns="45720" anchor="t"/>
          <a:p>
            <a:pPr>
              <a:buFont typeface="Wingdings" panose="05000000000000000000" pitchFamily="2" charset="2"/>
              <a:buChar char="p"/>
            </a:pPr>
            <a:r>
              <a:rPr lang="zh-CN" altLang="en-US" sz="2800" b="1">
                <a:latin typeface="Times New Roman" panose="02020603050405020304" pitchFamily="18" charset="0"/>
              </a:rPr>
              <a:t>提出</a:t>
            </a:r>
            <a:endParaRPr lang="en-US" altLang="zh-CN" sz="2800" b="1">
              <a:latin typeface="Times New Roman" panose="02020603050405020304" pitchFamily="18" charset="0"/>
            </a:endParaRPr>
          </a:p>
          <a:p>
            <a:pPr marL="0" lvl="1" indent="457200">
              <a:lnSpc>
                <a:spcPct val="120000"/>
              </a:lnSpc>
              <a:spcBef>
                <a:spcPct val="0"/>
              </a:spcBef>
              <a:buNone/>
            </a:pPr>
            <a:r>
              <a:rPr lang="zh-CN" altLang="zh-CN" sz="1800">
                <a:latin typeface="Times New Roman" panose="02020603050405020304" pitchFamily="18" charset="0"/>
              </a:rPr>
              <a:t>在大型连锁超市中</a:t>
            </a:r>
            <a:r>
              <a:rPr lang="zh-CN" altLang="zh-CN" sz="1800">
                <a:solidFill>
                  <a:srgbClr val="C00000"/>
                </a:solidFill>
                <a:latin typeface="Times New Roman" panose="02020603050405020304" pitchFamily="18" charset="0"/>
              </a:rPr>
              <a:t>带有交易时间属性的交易数据库</a:t>
            </a:r>
            <a:r>
              <a:rPr lang="zh-CN" altLang="zh-CN" sz="1800">
                <a:latin typeface="Times New Roman" panose="02020603050405020304" pitchFamily="18" charset="0"/>
              </a:rPr>
              <a:t>中挖掘一定时间段内用户的购买行为规律，以采取更有针对性的营销措施</a:t>
            </a:r>
            <a:endParaRPr lang="en-US" altLang="zh-CN" sz="1800">
              <a:latin typeface="Times New Roman" panose="02020603050405020304" pitchFamily="18" charset="0"/>
            </a:endParaRPr>
          </a:p>
          <a:p>
            <a:pPr marL="0" lvl="1" indent="457200">
              <a:lnSpc>
                <a:spcPct val="120000"/>
              </a:lnSpc>
              <a:spcBef>
                <a:spcPts val="1200"/>
              </a:spcBef>
              <a:buNone/>
            </a:pPr>
            <a:endParaRPr lang="en-US" altLang="zh-CN" sz="1800">
              <a:latin typeface="Times New Roman" panose="02020603050405020304" pitchFamily="18" charset="0"/>
            </a:endParaRPr>
          </a:p>
          <a:p>
            <a:pPr marL="0" lvl="1" indent="457200">
              <a:lnSpc>
                <a:spcPct val="120000"/>
              </a:lnSpc>
              <a:spcBef>
                <a:spcPts val="1200"/>
              </a:spcBef>
              <a:buNone/>
            </a:pPr>
            <a:endParaRPr lang="en-US" altLang="zh-CN" sz="1800">
              <a:latin typeface="Times New Roman" panose="02020603050405020304" pitchFamily="18" charset="0"/>
            </a:endParaRPr>
          </a:p>
          <a:p>
            <a:pPr>
              <a:spcBef>
                <a:spcPts val="2400"/>
              </a:spcBef>
              <a:buFont typeface="Wingdings" panose="05000000000000000000" pitchFamily="2" charset="2"/>
              <a:buChar char="p"/>
            </a:pPr>
            <a:r>
              <a:rPr lang="zh-CN" altLang="en-US" sz="2800" b="1">
                <a:latin typeface="宋体" panose="02010600030101010101" pitchFamily="2" charset="-122"/>
              </a:rPr>
              <a:t>与关联规则</a:t>
            </a:r>
            <a:endParaRPr lang="en-US" altLang="zh-CN" sz="2800" b="1">
              <a:latin typeface="宋体" panose="02010600030101010101" pitchFamily="2" charset="-122"/>
            </a:endParaRPr>
          </a:p>
          <a:p>
            <a:pPr>
              <a:lnSpc>
                <a:spcPct val="120000"/>
              </a:lnSpc>
              <a:spcBef>
                <a:spcPct val="0"/>
              </a:spcBef>
              <a:buNone/>
            </a:pPr>
            <a:r>
              <a:rPr lang="zh-CN" altLang="zh-CN" sz="1800">
                <a:latin typeface="Times New Roman" panose="02020603050405020304" pitchFamily="18" charset="0"/>
              </a:rPr>
              <a:t>序列模式可看成是一种特定的关联规则，在关联规则中</a:t>
            </a:r>
            <a:r>
              <a:rPr lang="zh-CN" altLang="zh-CN" sz="1800">
                <a:solidFill>
                  <a:srgbClr val="C00000"/>
                </a:solidFill>
                <a:latin typeface="Times New Roman" panose="02020603050405020304" pitchFamily="18" charset="0"/>
              </a:rPr>
              <a:t>增加了时间属性</a:t>
            </a:r>
            <a:r>
              <a:rPr lang="zh-CN" altLang="en-US" sz="1800">
                <a:solidFill>
                  <a:srgbClr val="C00000"/>
                </a:solidFill>
                <a:latin typeface="Times New Roman" panose="02020603050405020304" pitchFamily="18" charset="0"/>
              </a:rPr>
              <a:t>，</a:t>
            </a:r>
            <a:r>
              <a:rPr lang="zh-CN" altLang="en-US" sz="1800">
                <a:latin typeface="Times New Roman" panose="02020603050405020304" pitchFamily="18" charset="0"/>
              </a:rPr>
              <a:t>寻找的是事件之间在时间上的先后次序关系</a:t>
            </a:r>
            <a:endParaRPr lang="en-US" altLang="zh-CN" sz="1800">
              <a:latin typeface="Times New Roman" panose="02020603050405020304" pitchFamily="18" charset="0"/>
            </a:endParaRPr>
          </a:p>
          <a:p>
            <a:pPr>
              <a:lnSpc>
                <a:spcPct val="120000"/>
              </a:lnSpc>
              <a:spcBef>
                <a:spcPts val="1200"/>
              </a:spcBef>
              <a:buFont typeface="Wingdings" panose="05000000000000000000" pitchFamily="2" charset="2"/>
              <a:buChar char="p"/>
            </a:pPr>
            <a:r>
              <a:rPr lang="zh-CN" altLang="en-US" sz="2800" b="1">
                <a:latin typeface="宋体" panose="02010600030101010101" pitchFamily="2" charset="-122"/>
              </a:rPr>
              <a:t>序列模式挖掘</a:t>
            </a:r>
            <a:endParaRPr lang="en-US" altLang="zh-CN" sz="2800" b="1">
              <a:latin typeface="宋体" panose="02010600030101010101" pitchFamily="2" charset="-122"/>
            </a:endParaRPr>
          </a:p>
          <a:p>
            <a:pPr>
              <a:lnSpc>
                <a:spcPct val="120000"/>
              </a:lnSpc>
              <a:spcBef>
                <a:spcPct val="0"/>
              </a:spcBef>
              <a:buNone/>
            </a:pPr>
            <a:r>
              <a:rPr lang="zh-CN" altLang="en-US" sz="1800">
                <a:latin typeface="Times New Roman" panose="02020603050405020304" pitchFamily="18" charset="0"/>
              </a:rPr>
              <a:t>从序列数据库中找出</a:t>
            </a:r>
            <a:r>
              <a:rPr lang="zh-CN" altLang="en-US" sz="1800">
                <a:solidFill>
                  <a:srgbClr val="C00000"/>
                </a:solidFill>
                <a:latin typeface="Times New Roman" panose="02020603050405020304" pitchFamily="18" charset="0"/>
              </a:rPr>
              <a:t>带有时间特征的序列数据集中</a:t>
            </a:r>
            <a:r>
              <a:rPr lang="zh-CN" altLang="en-US" sz="1800">
                <a:latin typeface="Times New Roman" panose="02020603050405020304" pitchFamily="18" charset="0"/>
              </a:rPr>
              <a:t>所有超过最小支持度阈值的序列模式</a:t>
            </a:r>
            <a:endParaRPr lang="zh-CN" altLang="en-US" sz="1800">
              <a:latin typeface="Times New Roman" panose="02020603050405020304" pitchFamily="18" charset="0"/>
            </a:endParaRPr>
          </a:p>
          <a:p>
            <a:pPr>
              <a:buNone/>
            </a:pPr>
            <a:endParaRPr lang="en-US" altLang="zh-CN" sz="1800">
              <a:solidFill>
                <a:srgbClr val="C00000"/>
              </a:solidFill>
              <a:latin typeface="Times New Roman" panose="02020603050405020304" pitchFamily="18" charset="0"/>
            </a:endParaRPr>
          </a:p>
          <a:p>
            <a:pPr>
              <a:buNone/>
            </a:pPr>
            <a:endParaRPr lang="en-US" altLang="zh-CN"/>
          </a:p>
          <a:p>
            <a:pPr>
              <a:buNone/>
            </a:pPr>
            <a:endParaRPr lang="zh-CN" altLang="en-US"/>
          </a:p>
        </p:txBody>
      </p:sp>
      <p:sp>
        <p:nvSpPr>
          <p:cNvPr id="79875"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79876" name="图片 5"/>
          <p:cNvPicPr>
            <a:picLocks noChangeAspect="1"/>
          </p:cNvPicPr>
          <p:nvPr/>
        </p:nvPicPr>
        <p:blipFill>
          <a:blip r:embed="rId1"/>
          <a:stretch>
            <a:fillRect/>
          </a:stretch>
        </p:blipFill>
        <p:spPr>
          <a:xfrm>
            <a:off x="1755775" y="2778125"/>
            <a:ext cx="5867400" cy="105727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1"/>
          <p:cNvSpPr>
            <a:spLocks noGrp="1"/>
          </p:cNvSpPr>
          <p:nvPr>
            <p:ph type="title"/>
          </p:nvPr>
        </p:nvSpPr>
        <p:spPr>
          <a:ln/>
        </p:spPr>
        <p:txBody>
          <a:bodyPr vert="horz" wrap="square" lIns="91440" tIns="45720" rIns="91440" bIns="45720" anchor="ctr"/>
          <a:p>
            <a:r>
              <a:rPr lang="zh-CN" altLang="en-US"/>
              <a:t>序列模式挖掘</a:t>
            </a:r>
            <a:endParaRPr lang="zh-CN" altLang="en-US"/>
          </a:p>
        </p:txBody>
      </p:sp>
      <p:sp>
        <p:nvSpPr>
          <p:cNvPr id="8089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80899" name="图片 4"/>
          <p:cNvPicPr>
            <a:picLocks noChangeAspect="1"/>
          </p:cNvPicPr>
          <p:nvPr/>
        </p:nvPicPr>
        <p:blipFill>
          <a:blip r:embed="rId1"/>
          <a:stretch>
            <a:fillRect/>
          </a:stretch>
        </p:blipFill>
        <p:spPr>
          <a:xfrm>
            <a:off x="266700" y="1981200"/>
            <a:ext cx="4330700" cy="3038475"/>
          </a:xfrm>
          <a:prstGeom prst="rect">
            <a:avLst/>
          </a:prstGeom>
          <a:noFill/>
          <a:ln w="9525">
            <a:noFill/>
          </a:ln>
        </p:spPr>
      </p:pic>
      <p:pic>
        <p:nvPicPr>
          <p:cNvPr id="80900" name="图片 5"/>
          <p:cNvPicPr>
            <a:picLocks noChangeAspect="1"/>
          </p:cNvPicPr>
          <p:nvPr/>
        </p:nvPicPr>
        <p:blipFill>
          <a:blip r:embed="rId2"/>
          <a:stretch>
            <a:fillRect/>
          </a:stretch>
        </p:blipFill>
        <p:spPr>
          <a:xfrm>
            <a:off x="4824413" y="2073275"/>
            <a:ext cx="3876675" cy="1508125"/>
          </a:xfrm>
          <a:prstGeom prst="rect">
            <a:avLst/>
          </a:prstGeom>
          <a:noFill/>
          <a:ln w="9525">
            <a:noFill/>
          </a:ln>
        </p:spPr>
      </p:pic>
      <p:pic>
        <p:nvPicPr>
          <p:cNvPr id="80901" name="图片 6"/>
          <p:cNvPicPr>
            <a:picLocks noChangeAspect="1"/>
          </p:cNvPicPr>
          <p:nvPr/>
        </p:nvPicPr>
        <p:blipFill>
          <a:blip r:embed="rId3"/>
          <a:stretch>
            <a:fillRect/>
          </a:stretch>
        </p:blipFill>
        <p:spPr>
          <a:xfrm>
            <a:off x="5029200" y="3792538"/>
            <a:ext cx="3467100" cy="1227137"/>
          </a:xfrm>
          <a:prstGeom prst="rect">
            <a:avLst/>
          </a:prstGeom>
          <a:noFill/>
          <a:ln w="9525">
            <a:noFill/>
          </a:ln>
        </p:spPr>
      </p:pic>
      <p:cxnSp>
        <p:nvCxnSpPr>
          <p:cNvPr id="7" name="直接连接符 6"/>
          <p:cNvCxnSpPr>
            <a:cxnSpLocks noChangeAspect="1"/>
          </p:cNvCxnSpPr>
          <p:nvPr/>
        </p:nvCxnSpPr>
        <p:spPr>
          <a:xfrm>
            <a:off x="6454775" y="2962275"/>
            <a:ext cx="5746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 name="直接连接符 8"/>
          <p:cNvCxnSpPr>
            <a:cxnSpLocks noChangeAspect="1"/>
          </p:cNvCxnSpPr>
          <p:nvPr/>
        </p:nvCxnSpPr>
        <p:spPr>
          <a:xfrm>
            <a:off x="7512050" y="2971800"/>
            <a:ext cx="98425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 name="直接连接符 10"/>
          <p:cNvCxnSpPr>
            <a:cxnSpLocks noChangeAspect="1"/>
          </p:cNvCxnSpPr>
          <p:nvPr/>
        </p:nvCxnSpPr>
        <p:spPr>
          <a:xfrm>
            <a:off x="7140575" y="2962275"/>
            <a:ext cx="2698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80905" name="矩形 13"/>
          <p:cNvSpPr/>
          <p:nvPr/>
        </p:nvSpPr>
        <p:spPr>
          <a:xfrm>
            <a:off x="381000" y="5392738"/>
            <a:ext cx="4443413" cy="369887"/>
          </a:xfrm>
          <a:prstGeom prst="rect">
            <a:avLst/>
          </a:prstGeom>
          <a:noFill/>
          <a:ln w="9525">
            <a:noFill/>
          </a:ln>
        </p:spPr>
        <p:txBody>
          <a:bodyPr>
            <a:spAutoFit/>
          </a:bodyPr>
          <a:p>
            <a:r>
              <a:rPr lang="zh-CN" altLang="en-US" b="1">
                <a:latin typeface="Times New Roman" panose="02020603050405020304" pitchFamily="18" charset="0"/>
                <a:sym typeface="Tw Cen MT" pitchFamily="34" charset="0"/>
              </a:rPr>
              <a:t>序列是项目集的有序列表（时间顺序）：</a:t>
            </a:r>
            <a:endParaRPr lang="zh-CN" altLang="en-US" b="1">
              <a:latin typeface="Times New Roman" panose="02020603050405020304" pitchFamily="18" charset="0"/>
              <a:sym typeface="Tw Cen MT" pitchFamily="34" charset="0"/>
            </a:endParaRPr>
          </a:p>
        </p:txBody>
      </p:sp>
      <p:pic>
        <p:nvPicPr>
          <p:cNvPr id="80906" name="图片 7"/>
          <p:cNvPicPr>
            <a:picLocks noChangeAspect="1"/>
          </p:cNvPicPr>
          <p:nvPr/>
        </p:nvPicPr>
        <p:blipFill>
          <a:blip r:embed="rId4"/>
          <a:stretch>
            <a:fillRect/>
          </a:stretch>
        </p:blipFill>
        <p:spPr>
          <a:xfrm>
            <a:off x="4597400" y="5416550"/>
            <a:ext cx="2392363" cy="320675"/>
          </a:xfrm>
          <a:prstGeom prst="rect">
            <a:avLst/>
          </a:prstGeom>
          <a:noFill/>
          <a:ln w="9525">
            <a:noFill/>
          </a:ln>
        </p:spPr>
      </p:pic>
      <p:sp>
        <p:nvSpPr>
          <p:cNvPr id="80907" name="矩形 15"/>
          <p:cNvSpPr/>
          <p:nvPr/>
        </p:nvSpPr>
        <p:spPr>
          <a:xfrm>
            <a:off x="863600" y="5829300"/>
            <a:ext cx="7467600" cy="338138"/>
          </a:xfrm>
          <a:prstGeom prst="rect">
            <a:avLst/>
          </a:prstGeom>
          <a:noFill/>
          <a:ln w="9525">
            <a:noFill/>
          </a:ln>
        </p:spPr>
        <p:txBody>
          <a:bodyPr>
            <a:spAutoFit/>
          </a:bodyPr>
          <a:p>
            <a:r>
              <a:rPr lang="zh-CN" altLang="en-US" sz="1600" b="1">
                <a:latin typeface="Times New Roman" panose="02020603050405020304" pitchFamily="18" charset="0"/>
                <a:sym typeface="Tw Cen MT" pitchFamily="34" charset="0"/>
              </a:rPr>
              <a:t>一个项只能在项目集中出现</a:t>
            </a:r>
            <a:r>
              <a:rPr lang="en-US" altLang="zh-CN" sz="1600" b="1">
                <a:latin typeface="Times New Roman" panose="02020603050405020304" pitchFamily="18" charset="0"/>
                <a:sym typeface="Tw Cen MT" pitchFamily="34" charset="0"/>
              </a:rPr>
              <a:t>1</a:t>
            </a:r>
            <a:r>
              <a:rPr lang="zh-CN" altLang="en-US" sz="1600" b="1">
                <a:latin typeface="Times New Roman" panose="02020603050405020304" pitchFamily="18" charset="0"/>
                <a:sym typeface="Tw Cen MT" pitchFamily="34" charset="0"/>
              </a:rPr>
              <a:t>次，但是可以在一个序列的不同项目集中出现多次</a:t>
            </a:r>
            <a:endParaRPr lang="zh-CN" altLang="en-US" sz="1600" b="1">
              <a:latin typeface="Times New Roman" panose="02020603050405020304" pitchFamily="18" charset="0"/>
              <a:sym typeface="Tw Cen MT"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82946"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82947" name="内容占位符 2"/>
          <p:cNvSpPr txBox="1"/>
          <p:nvPr/>
        </p:nvSpPr>
        <p:spPr>
          <a:xfrm>
            <a:off x="460375" y="1676400"/>
            <a:ext cx="8302625" cy="4525963"/>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defTabSz="0">
              <a:spcBef>
                <a:spcPts val="1200"/>
              </a:spcBef>
            </a:pPr>
            <a:r>
              <a:rPr lang="zh-CN" altLang="en-US" sz="2400" b="1"/>
              <a:t>具有代表意义的序列模式挖掘算法</a:t>
            </a:r>
            <a:endParaRPr lang="en-US" altLang="zh-CN" sz="2400" b="1"/>
          </a:p>
          <a:p>
            <a:pPr marL="319405" lvl="0" indent="-319405" defTabSz="0">
              <a:buNone/>
            </a:pPr>
            <a:r>
              <a:rPr lang="en-US" altLang="zh-CN" sz="1600">
                <a:latin typeface="Times New Roman" panose="02020603050405020304" pitchFamily="18" charset="0"/>
                <a:cs typeface="Times New Roman" panose="02020603050405020304" pitchFamily="18" charset="0"/>
              </a:rPr>
              <a:t>      Mohammed J. Zaki. SPADE: An efficient algorithm for mining frequent sequences. Machine learning, 2001, 42(1-2): 31-60.</a:t>
            </a:r>
            <a:endParaRPr lang="zh-CN" altLang="en-US" sz="1600">
              <a:latin typeface="Times New Roman" panose="02020603050405020304" pitchFamily="18" charset="0"/>
              <a:ea typeface="微软雅黑" panose="020B0503020204020204" pitchFamily="34" charset="-122"/>
            </a:endParaRPr>
          </a:p>
          <a:p>
            <a:pPr marL="319405" lvl="0" indent="-319405" defTabSz="0">
              <a:spcBef>
                <a:spcPts val="1200"/>
              </a:spcBef>
            </a:pPr>
            <a:r>
              <a:rPr lang="zh-CN" altLang="en-US" sz="2000" b="1">
                <a:latin typeface="宋体" panose="02010600030101010101" pitchFamily="2" charset="-122"/>
              </a:rPr>
              <a:t>利用</a:t>
            </a:r>
            <a:r>
              <a:rPr lang="zh-CN" altLang="en-US" sz="2000" b="1">
                <a:solidFill>
                  <a:srgbClr val="C00000"/>
                </a:solidFill>
                <a:latin typeface="宋体" panose="02010600030101010101" pitchFamily="2" charset="-122"/>
              </a:rPr>
              <a:t>垂直数据格式</a:t>
            </a:r>
            <a:r>
              <a:rPr lang="zh-CN" altLang="en-US" sz="2000" b="1">
                <a:latin typeface="宋体" panose="02010600030101010101" pitchFamily="2" charset="-122"/>
              </a:rPr>
              <a:t>和连接</a:t>
            </a:r>
            <a:r>
              <a:rPr lang="en-US" altLang="zh-CN" sz="2000" b="1">
                <a:latin typeface="宋体" panose="02010600030101010101" pitchFamily="2" charset="-122"/>
              </a:rPr>
              <a:t>-</a:t>
            </a:r>
            <a:r>
              <a:rPr lang="zh-CN" altLang="en-US" sz="2000" b="1">
                <a:latin typeface="宋体" panose="02010600030101010101" pitchFamily="2" charset="-122"/>
              </a:rPr>
              <a:t>剪枝策略，在产生频繁序列时只需对垂直数据序列进行</a:t>
            </a:r>
            <a:r>
              <a:rPr lang="zh-CN" altLang="en-US" sz="2000" b="1">
                <a:solidFill>
                  <a:srgbClr val="C00000"/>
                </a:solidFill>
                <a:latin typeface="宋体" panose="02010600030101010101" pitchFamily="2" charset="-122"/>
              </a:rPr>
              <a:t>交集</a:t>
            </a:r>
            <a:r>
              <a:rPr lang="zh-CN" altLang="en-US" sz="2000" b="1">
                <a:latin typeface="宋体" panose="02010600030101010101" pitchFamily="2" charset="-122"/>
              </a:rPr>
              <a:t>操作，只需对数据库进行</a:t>
            </a:r>
            <a:r>
              <a:rPr lang="zh-CN" altLang="en-US" sz="2000" b="1">
                <a:solidFill>
                  <a:srgbClr val="C00000"/>
                </a:solidFill>
                <a:latin typeface="宋体" panose="02010600030101010101" pitchFamily="2" charset="-122"/>
              </a:rPr>
              <a:t>三次扫描</a:t>
            </a:r>
            <a:endParaRPr lang="en-US" altLang="zh-CN" sz="2000" b="1">
              <a:solidFill>
                <a:srgbClr val="C00000"/>
              </a:solidFill>
              <a:latin typeface="宋体" panose="02010600030101010101" pitchFamily="2" charset="-122"/>
            </a:endParaRPr>
          </a:p>
          <a:p>
            <a:pPr marL="319405" lvl="0" indent="-319405" defTabSz="0">
              <a:spcBef>
                <a:spcPts val="1200"/>
              </a:spcBef>
            </a:pPr>
            <a:r>
              <a:rPr lang="zh-CN" altLang="en-US" sz="2000" b="1">
                <a:latin typeface="宋体" panose="02010600030101010101" pitchFamily="2" charset="-122"/>
              </a:rPr>
              <a:t>是</a:t>
            </a:r>
            <a:r>
              <a:rPr lang="en-US" altLang="zh-CN" sz="2000" b="1">
                <a:latin typeface="宋体" panose="02010600030101010101" pitchFamily="2" charset="-122"/>
              </a:rPr>
              <a:t>pSPADE</a:t>
            </a:r>
            <a:r>
              <a:rPr lang="zh-CN" altLang="en-US" sz="2000" b="1">
                <a:latin typeface="宋体" panose="02010600030101010101" pitchFamily="2" charset="-122"/>
              </a:rPr>
              <a:t>算法的基础</a:t>
            </a:r>
            <a:endParaRPr lang="en-US" altLang="zh-CN" sz="2000" b="1">
              <a:latin typeface="宋体" panose="02010600030101010101" pitchFamily="2" charset="-122"/>
            </a:endParaRPr>
          </a:p>
          <a:p>
            <a:pPr marL="368300" lvl="1" indent="457200" defTabSz="0">
              <a:lnSpc>
                <a:spcPct val="120000"/>
              </a:lnSpc>
              <a:spcBef>
                <a:spcPts val="600"/>
              </a:spcBef>
              <a:buNone/>
            </a:pPr>
            <a:endParaRPr lang="en-US" altLang="zh-CN" sz="1800"/>
          </a:p>
          <a:p>
            <a:pPr marL="319405" lvl="0" indent="-319405" defTabSz="0">
              <a:spcBef>
                <a:spcPts val="1200"/>
              </a:spcBef>
              <a:buNone/>
            </a:pPr>
            <a:endParaRPr lang="en-US" altLang="zh-CN" sz="2400">
              <a:latin typeface="宋体" panose="02010600030101010101" pitchFamily="2" charset="-122"/>
            </a:endParaRPr>
          </a:p>
          <a:p>
            <a:pPr marL="319405" lvl="0" indent="-319405" defTabSz="0">
              <a:buNone/>
            </a:pPr>
            <a:r>
              <a:rPr lang="zh-CN" altLang="en-US" sz="2400"/>
              <a:t>    </a:t>
            </a:r>
            <a:endParaRPr lang="en-US" altLang="zh-CN" sz="2400"/>
          </a:p>
          <a:p>
            <a:pPr marL="319405" lvl="0" indent="-319405" defTabSz="0">
              <a:buNone/>
            </a:pPr>
            <a:br>
              <a:rPr lang="en-US" altLang="zh-CN" sz="1600"/>
            </a:br>
            <a:endParaRPr lang="zh-CN" altLang="en-US">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83970"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83971" name="图片 2"/>
          <p:cNvPicPr>
            <a:picLocks noChangeAspect="1"/>
          </p:cNvPicPr>
          <p:nvPr/>
        </p:nvPicPr>
        <p:blipFill>
          <a:blip r:embed="rId1"/>
          <a:stretch>
            <a:fillRect/>
          </a:stretch>
        </p:blipFill>
        <p:spPr>
          <a:xfrm>
            <a:off x="388938" y="1885950"/>
            <a:ext cx="2884487" cy="1960563"/>
          </a:xfrm>
          <a:prstGeom prst="rect">
            <a:avLst/>
          </a:prstGeom>
          <a:noFill/>
          <a:ln w="9525">
            <a:noFill/>
          </a:ln>
        </p:spPr>
      </p:pic>
      <p:pic>
        <p:nvPicPr>
          <p:cNvPr id="83972" name="图片 7"/>
          <p:cNvPicPr>
            <a:picLocks noChangeAspect="1"/>
          </p:cNvPicPr>
          <p:nvPr/>
        </p:nvPicPr>
        <p:blipFill>
          <a:blip r:embed="rId2"/>
          <a:stretch>
            <a:fillRect/>
          </a:stretch>
        </p:blipFill>
        <p:spPr>
          <a:xfrm>
            <a:off x="5530850" y="1908175"/>
            <a:ext cx="2422525" cy="4343400"/>
          </a:xfrm>
          <a:prstGeom prst="rect">
            <a:avLst/>
          </a:prstGeom>
          <a:noFill/>
          <a:ln w="9525">
            <a:noFill/>
          </a:ln>
        </p:spPr>
      </p:pic>
      <p:cxnSp>
        <p:nvCxnSpPr>
          <p:cNvPr id="83973" name="直接箭头连接符 22"/>
          <p:cNvCxnSpPr/>
          <p:nvPr/>
        </p:nvCxnSpPr>
        <p:spPr>
          <a:xfrm flipH="1">
            <a:off x="3159125" y="5105400"/>
            <a:ext cx="2297113" cy="0"/>
          </a:xfrm>
          <a:prstGeom prst="straightConnector1">
            <a:avLst/>
          </a:prstGeom>
          <a:ln w="57150" cap="flat" cmpd="sng">
            <a:solidFill>
              <a:srgbClr val="C00000"/>
            </a:solidFill>
            <a:prstDash val="solid"/>
            <a:headEnd type="none" w="med" len="med"/>
            <a:tailEnd type="triangle" w="med" len="med"/>
          </a:ln>
          <a:effectLst>
            <a:outerShdw dist="23000" dir="5400000" rotWithShape="0">
              <a:srgbClr val="808080">
                <a:alpha val="34998"/>
              </a:srgbClr>
            </a:outerShdw>
          </a:effectLst>
        </p:spPr>
      </p:cxnSp>
      <p:sp>
        <p:nvSpPr>
          <p:cNvPr id="83974" name="矩形 24"/>
          <p:cNvSpPr/>
          <p:nvPr/>
        </p:nvSpPr>
        <p:spPr>
          <a:xfrm>
            <a:off x="3041650" y="4513263"/>
            <a:ext cx="2578100" cy="461962"/>
          </a:xfrm>
          <a:prstGeom prst="rect">
            <a:avLst/>
          </a:prstGeom>
          <a:noFill/>
          <a:ln w="9525">
            <a:noFill/>
          </a:ln>
        </p:spPr>
        <p:txBody>
          <a:bodyPr>
            <a:spAutoFit/>
          </a:bodyPr>
          <a:p>
            <a:pPr>
              <a:lnSpc>
                <a:spcPct val="150000"/>
              </a:lnSpc>
            </a:pPr>
            <a:r>
              <a:rPr lang="zh-CN" altLang="en-US" sz="1600" b="1">
                <a:solidFill>
                  <a:srgbClr val="C00000"/>
                </a:solidFill>
                <a:latin typeface="Times New Roman" panose="02020603050405020304" pitchFamily="18" charset="0"/>
              </a:rPr>
              <a:t>项的</a:t>
            </a:r>
            <a:r>
              <a:rPr lang="en-US" altLang="zh-CN" sz="1600" b="1">
                <a:solidFill>
                  <a:srgbClr val="C00000"/>
                </a:solidFill>
                <a:latin typeface="Times New Roman" panose="02020603050405020304" pitchFamily="18" charset="0"/>
              </a:rPr>
              <a:t>ID_</a:t>
            </a:r>
            <a:r>
              <a:rPr lang="zh-CN" altLang="en-US" sz="1600" b="1">
                <a:solidFill>
                  <a:srgbClr val="C00000"/>
                </a:solidFill>
                <a:latin typeface="Times New Roman" panose="02020603050405020304" pitchFamily="18" charset="0"/>
              </a:rPr>
              <a:t>list：(</a:t>
            </a:r>
            <a:r>
              <a:rPr lang="en-US" altLang="zh-CN" sz="1600" b="1">
                <a:solidFill>
                  <a:srgbClr val="C00000"/>
                </a:solidFill>
                <a:latin typeface="Times New Roman" panose="02020603050405020304" pitchFamily="18" charset="0"/>
              </a:rPr>
              <a:t>C</a:t>
            </a:r>
            <a:r>
              <a:rPr lang="zh-CN" altLang="en-US" sz="1600" b="1">
                <a:solidFill>
                  <a:srgbClr val="C00000"/>
                </a:solidFill>
                <a:latin typeface="Times New Roman" panose="02020603050405020304" pitchFamily="18" charset="0"/>
              </a:rPr>
              <a:t>ID,</a:t>
            </a:r>
            <a:r>
              <a:rPr lang="en-US" altLang="zh-CN" sz="1600" b="1">
                <a:solidFill>
                  <a:srgbClr val="C00000"/>
                </a:solidFill>
                <a:latin typeface="Times New Roman" panose="02020603050405020304" pitchFamily="18" charset="0"/>
              </a:rPr>
              <a:t>T</a:t>
            </a:r>
            <a:r>
              <a:rPr lang="zh-CN" altLang="en-US" sz="1600" b="1">
                <a:solidFill>
                  <a:srgbClr val="C00000"/>
                </a:solidFill>
                <a:latin typeface="Times New Roman" panose="02020603050405020304" pitchFamily="18" charset="0"/>
              </a:rPr>
              <a:t>ID)对</a:t>
            </a:r>
            <a:endParaRPr lang="en-US" altLang="zh-CN" sz="1600" b="1">
              <a:solidFill>
                <a:srgbClr val="C00000"/>
              </a:solidFill>
              <a:latin typeface="Times New Roman" panose="02020603050405020304" pitchFamily="18" charset="0"/>
            </a:endParaRPr>
          </a:p>
        </p:txBody>
      </p:sp>
      <p:pic>
        <p:nvPicPr>
          <p:cNvPr id="83975" name="图片 13"/>
          <p:cNvPicPr>
            <a:picLocks noChangeAspect="1"/>
          </p:cNvPicPr>
          <p:nvPr/>
        </p:nvPicPr>
        <p:blipFill>
          <a:blip r:embed="rId3"/>
          <a:stretch>
            <a:fillRect/>
          </a:stretch>
        </p:blipFill>
        <p:spPr>
          <a:xfrm>
            <a:off x="381000" y="4267200"/>
            <a:ext cx="2730500" cy="2273300"/>
          </a:xfrm>
          <a:prstGeom prst="rect">
            <a:avLst/>
          </a:prstGeom>
          <a:noFill/>
          <a:ln w="9525">
            <a:noFill/>
          </a:ln>
        </p:spPr>
      </p:pic>
      <p:cxnSp>
        <p:nvCxnSpPr>
          <p:cNvPr id="83976" name="直接箭头连接符 17"/>
          <p:cNvCxnSpPr/>
          <p:nvPr/>
        </p:nvCxnSpPr>
        <p:spPr>
          <a:xfrm>
            <a:off x="3395663" y="2971800"/>
            <a:ext cx="2060575" cy="0"/>
          </a:xfrm>
          <a:prstGeom prst="straightConnector1">
            <a:avLst/>
          </a:prstGeom>
          <a:ln w="57150" cap="flat" cmpd="sng">
            <a:solidFill>
              <a:srgbClr val="C00000"/>
            </a:solidFill>
            <a:prstDash val="solid"/>
            <a:headEnd type="none" w="med" len="med"/>
            <a:tailEnd type="triangle" w="med" len="med"/>
          </a:ln>
          <a:effectLst>
            <a:outerShdw dist="23000" dir="5400000" rotWithShape="0">
              <a:srgbClr val="808080">
                <a:alpha val="34998"/>
              </a:srgbClr>
            </a:outerShdw>
          </a:effectLst>
        </p:spPr>
      </p:cxnSp>
      <p:sp>
        <p:nvSpPr>
          <p:cNvPr id="83977" name="文本框 8"/>
          <p:cNvSpPr txBox="1"/>
          <p:nvPr/>
        </p:nvSpPr>
        <p:spPr>
          <a:xfrm>
            <a:off x="3975100" y="2532063"/>
            <a:ext cx="685800" cy="369887"/>
          </a:xfrm>
          <a:prstGeom prst="rect">
            <a:avLst/>
          </a:prstGeom>
          <a:noFill/>
          <a:ln w="9525">
            <a:noFill/>
          </a:ln>
        </p:spPr>
        <p:txBody>
          <a:bodyPr>
            <a:spAutoFit/>
          </a:bodyPr>
          <a:p>
            <a:r>
              <a:rPr lang="zh-CN" altLang="en-US" b="1">
                <a:solidFill>
                  <a:srgbClr val="C00000"/>
                </a:solidFill>
                <a:latin typeface="Arial" panose="020B0604020202020204" pitchFamily="34" charset="0"/>
              </a:rPr>
              <a:t>扫描</a:t>
            </a:r>
            <a:endParaRPr lang="zh-CN" altLang="en-US" b="1">
              <a:solidFill>
                <a:srgbClr val="C00000"/>
              </a:solidFill>
              <a:latin typeface="Arial" panose="020B0604020202020204" pitchFamily="34" charset="0"/>
            </a:endParaRPr>
          </a:p>
        </p:txBody>
      </p:sp>
      <p:sp>
        <p:nvSpPr>
          <p:cNvPr id="83978" name="文本框 7"/>
          <p:cNvSpPr txBox="1"/>
          <p:nvPr/>
        </p:nvSpPr>
        <p:spPr>
          <a:xfrm>
            <a:off x="588963" y="2286000"/>
            <a:ext cx="579437" cy="307975"/>
          </a:xfrm>
          <a:prstGeom prst="rect">
            <a:avLst/>
          </a:prstGeom>
          <a:solidFill>
            <a:srgbClr val="FFFFFF"/>
          </a:solidFill>
          <a:ln w="9525">
            <a:noFill/>
          </a:ln>
        </p:spPr>
        <p:txBody>
          <a:bodyPr>
            <a:spAutoFit/>
          </a:bodyPr>
          <a:p>
            <a:r>
              <a:rPr lang="en-US" altLang="zh-CN" sz="1400">
                <a:latin typeface="Times New Roman" panose="02020603050405020304" pitchFamily="18" charset="0"/>
              </a:rPr>
              <a:t>CID</a:t>
            </a:r>
            <a:endParaRPr lang="zh-CN" altLang="en-US" sz="1400">
              <a:latin typeface="Times New Roman" panose="02020603050405020304" pitchFamily="18" charset="0"/>
            </a:endParaRPr>
          </a:p>
        </p:txBody>
      </p:sp>
      <p:sp>
        <p:nvSpPr>
          <p:cNvPr id="83979" name="文本框 23"/>
          <p:cNvSpPr txBox="1"/>
          <p:nvPr/>
        </p:nvSpPr>
        <p:spPr>
          <a:xfrm>
            <a:off x="388938" y="4441825"/>
            <a:ext cx="468312" cy="215900"/>
          </a:xfrm>
          <a:prstGeom prst="rect">
            <a:avLst/>
          </a:prstGeom>
          <a:solidFill>
            <a:srgbClr val="FFFFFF"/>
          </a:solidFill>
          <a:ln w="9525">
            <a:noFill/>
          </a:ln>
        </p:spPr>
        <p:txBody>
          <a:bodyPr>
            <a:spAutoFit/>
          </a:bodyPr>
          <a:p>
            <a:r>
              <a:rPr lang="en-US" altLang="zh-CN" sz="1200" b="1">
                <a:latin typeface="Arial" panose="020B0604020202020204" pitchFamily="34" charset="0"/>
              </a:rPr>
              <a:t>CID</a:t>
            </a:r>
            <a:endParaRPr lang="zh-CN" altLang="en-US" sz="1200" b="1">
              <a:latin typeface="Arial" panose="020B0604020202020204" pitchFamily="34" charset="0"/>
            </a:endParaRPr>
          </a:p>
        </p:txBody>
      </p:sp>
      <p:sp>
        <p:nvSpPr>
          <p:cNvPr id="83980" name="文本框 24"/>
          <p:cNvSpPr txBox="1"/>
          <p:nvPr/>
        </p:nvSpPr>
        <p:spPr>
          <a:xfrm>
            <a:off x="1598613" y="4441825"/>
            <a:ext cx="466725" cy="215900"/>
          </a:xfrm>
          <a:prstGeom prst="rect">
            <a:avLst/>
          </a:prstGeom>
          <a:solidFill>
            <a:srgbClr val="FFFFFF"/>
          </a:solidFill>
          <a:ln w="9525">
            <a:noFill/>
          </a:ln>
        </p:spPr>
        <p:txBody>
          <a:bodyPr>
            <a:spAutoFit/>
          </a:bodyPr>
          <a:p>
            <a:r>
              <a:rPr lang="en-US" altLang="zh-CN" sz="1200" b="1">
                <a:latin typeface="Arial" panose="020B0604020202020204" pitchFamily="34" charset="0"/>
              </a:rPr>
              <a:t>CID</a:t>
            </a:r>
            <a:endParaRPr lang="zh-CN" altLang="en-US" sz="1200" b="1">
              <a:latin typeface="Arial" panose="020B0604020202020204" pitchFamily="34" charset="0"/>
            </a:endParaRPr>
          </a:p>
        </p:txBody>
      </p:sp>
      <p:sp>
        <p:nvSpPr>
          <p:cNvPr id="83981" name="文本框 25"/>
          <p:cNvSpPr txBox="1"/>
          <p:nvPr/>
        </p:nvSpPr>
        <p:spPr>
          <a:xfrm>
            <a:off x="928688" y="4441825"/>
            <a:ext cx="468312" cy="215900"/>
          </a:xfrm>
          <a:prstGeom prst="rect">
            <a:avLst/>
          </a:prstGeom>
          <a:solidFill>
            <a:srgbClr val="FFFFFF"/>
          </a:solidFill>
          <a:ln w="9525">
            <a:noFill/>
          </a:ln>
        </p:spPr>
        <p:txBody>
          <a:bodyPr>
            <a:spAutoFit/>
          </a:bodyPr>
          <a:p>
            <a:r>
              <a:rPr lang="en-US" altLang="zh-CN" sz="1200" b="1">
                <a:latin typeface="Arial" panose="020B0604020202020204" pitchFamily="34" charset="0"/>
              </a:rPr>
              <a:t>TID</a:t>
            </a:r>
            <a:endParaRPr lang="zh-CN" altLang="en-US" sz="1200" b="1">
              <a:latin typeface="Arial" panose="020B0604020202020204" pitchFamily="34" charset="0"/>
            </a:endParaRPr>
          </a:p>
        </p:txBody>
      </p:sp>
      <p:sp>
        <p:nvSpPr>
          <p:cNvPr id="83982" name="文本框 27"/>
          <p:cNvSpPr txBox="1"/>
          <p:nvPr/>
        </p:nvSpPr>
        <p:spPr>
          <a:xfrm>
            <a:off x="2146300" y="4441825"/>
            <a:ext cx="468313" cy="215900"/>
          </a:xfrm>
          <a:prstGeom prst="rect">
            <a:avLst/>
          </a:prstGeom>
          <a:solidFill>
            <a:srgbClr val="FFFFFF"/>
          </a:solidFill>
          <a:ln w="9525">
            <a:noFill/>
          </a:ln>
        </p:spPr>
        <p:txBody>
          <a:bodyPr>
            <a:spAutoFit/>
          </a:bodyPr>
          <a:p>
            <a:r>
              <a:rPr lang="en-US" altLang="zh-CN" sz="1200" b="1">
                <a:latin typeface="Arial" panose="020B0604020202020204" pitchFamily="34" charset="0"/>
              </a:rPr>
              <a:t>TID</a:t>
            </a:r>
            <a:endParaRPr lang="zh-CN" altLang="en-US" sz="1200" b="1">
              <a:latin typeface="Arial" panose="020B0604020202020204" pitchFamily="34" charset="0"/>
            </a:endParaRPr>
          </a:p>
        </p:txBody>
      </p:sp>
      <p:sp>
        <p:nvSpPr>
          <p:cNvPr id="83983" name="文本框 28"/>
          <p:cNvSpPr txBox="1"/>
          <p:nvPr/>
        </p:nvSpPr>
        <p:spPr>
          <a:xfrm>
            <a:off x="5667375" y="2378075"/>
            <a:ext cx="581025" cy="215900"/>
          </a:xfrm>
          <a:prstGeom prst="rect">
            <a:avLst/>
          </a:prstGeom>
          <a:solidFill>
            <a:srgbClr val="FFFFFF"/>
          </a:solidFill>
          <a:ln w="9525">
            <a:noFill/>
          </a:ln>
        </p:spPr>
        <p:txBody>
          <a:bodyPr>
            <a:spAutoFit/>
          </a:bodyPr>
          <a:p>
            <a:r>
              <a:rPr lang="en-US" altLang="zh-CN" sz="1400">
                <a:latin typeface="Times New Roman" panose="02020603050405020304" pitchFamily="18" charset="0"/>
              </a:rPr>
              <a:t>CID</a:t>
            </a:r>
            <a:endParaRPr lang="zh-CN" altLang="en-US" sz="1400">
              <a:latin typeface="Times New Roman" panose="02020603050405020304" pitchFamily="18" charset="0"/>
            </a:endParaRPr>
          </a:p>
        </p:txBody>
      </p:sp>
      <p:sp>
        <p:nvSpPr>
          <p:cNvPr id="83984" name="文本框 29"/>
          <p:cNvSpPr txBox="1"/>
          <p:nvPr/>
        </p:nvSpPr>
        <p:spPr>
          <a:xfrm>
            <a:off x="6276975" y="2378075"/>
            <a:ext cx="504825" cy="215900"/>
          </a:xfrm>
          <a:prstGeom prst="rect">
            <a:avLst/>
          </a:prstGeom>
          <a:solidFill>
            <a:srgbClr val="FFFFFF"/>
          </a:solidFill>
          <a:ln w="9525">
            <a:noFill/>
          </a:ln>
        </p:spPr>
        <p:txBody>
          <a:bodyPr>
            <a:spAutoFit/>
          </a:bodyPr>
          <a:p>
            <a:r>
              <a:rPr lang="en-US" altLang="zh-CN" sz="1400">
                <a:latin typeface="Times New Roman" panose="02020603050405020304" pitchFamily="18" charset="0"/>
              </a:rPr>
              <a:t>TID</a:t>
            </a:r>
            <a:endParaRPr lang="zh-CN" altLang="en-US" sz="1400">
              <a:latin typeface="Times New Roman" panose="02020603050405020304" pitchFamily="18" charset="0"/>
            </a:endParaRPr>
          </a:p>
        </p:txBody>
      </p:sp>
      <p:sp>
        <p:nvSpPr>
          <p:cNvPr id="31" name="矩形 30"/>
          <p:cNvSpPr/>
          <p:nvPr/>
        </p:nvSpPr>
        <p:spPr>
          <a:xfrm>
            <a:off x="1495425" y="5575300"/>
            <a:ext cx="1600200" cy="369888"/>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sym typeface="Arial" panose="020B0604020202020204" pitchFamily="34" charset="0"/>
              </a:rPr>
              <a:t>support=3</a:t>
            </a:r>
            <a:endParaRPr kumimoji="0" lang="zh-CN" altLang="en-US" sz="1800" b="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8601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2" name="矩形 1"/>
          <p:cNvSpPr/>
          <p:nvPr/>
        </p:nvSpPr>
        <p:spPr>
          <a:xfrm>
            <a:off x="704850" y="1671638"/>
            <a:ext cx="7429500" cy="369888"/>
          </a:xfrm>
          <a:prstGeom prst="rect">
            <a:avLst/>
          </a:prstGeom>
          <a:solidFill>
            <a:schemeClr val="accent1">
              <a:lumMod val="40000"/>
              <a:lumOff val="60000"/>
            </a:schemeClr>
          </a:solidFill>
        </p:spPr>
        <p:txBody>
          <a:bodyPr>
            <a:spAutoFit/>
          </a:bodyPr>
          <a:p>
            <a:r>
              <a:rPr lang="zh-CN" altLang="en-US">
                <a:latin typeface="Times New Roman" panose="02020603050405020304" pitchFamily="18" charset="0"/>
              </a:rPr>
              <a:t>将各单项的ID_ list中</a:t>
            </a:r>
            <a:r>
              <a:rPr lang="en-US" altLang="zh-CN">
                <a:latin typeface="Times New Roman" panose="02020603050405020304" pitchFamily="18" charset="0"/>
              </a:rPr>
              <a:t>distinct CID</a:t>
            </a:r>
            <a:r>
              <a:rPr lang="zh-CN" altLang="en-US">
                <a:latin typeface="Times New Roman" panose="02020603050405020304" pitchFamily="18" charset="0"/>
              </a:rPr>
              <a:t>数目与minsup</a:t>
            </a:r>
            <a:r>
              <a:rPr lang="en-US" altLang="zh-CN">
                <a:latin typeface="Times New Roman" panose="02020603050405020304" pitchFamily="18" charset="0"/>
              </a:rPr>
              <a:t>port</a:t>
            </a:r>
            <a:r>
              <a:rPr lang="zh-CN" altLang="en-US">
                <a:latin typeface="Times New Roman" panose="02020603050405020304" pitchFamily="18" charset="0"/>
              </a:rPr>
              <a:t>比较，得到频繁</a:t>
            </a:r>
            <a:r>
              <a:rPr lang="en-US" altLang="zh-CN">
                <a:latin typeface="Times New Roman" panose="02020603050405020304" pitchFamily="18" charset="0"/>
              </a:rPr>
              <a:t>1-</a:t>
            </a:r>
            <a:r>
              <a:rPr lang="zh-CN" altLang="en-US">
                <a:latin typeface="Times New Roman" panose="02020603050405020304" pitchFamily="18" charset="0"/>
              </a:rPr>
              <a:t>序列</a:t>
            </a:r>
            <a:endParaRPr lang="zh-CN" altLang="en-US">
              <a:latin typeface="Times New Roman" panose="02020603050405020304" pitchFamily="18" charset="0"/>
            </a:endParaRPr>
          </a:p>
        </p:txBody>
      </p:sp>
      <p:sp>
        <p:nvSpPr>
          <p:cNvPr id="5" name="矩形 4"/>
          <p:cNvSpPr/>
          <p:nvPr/>
        </p:nvSpPr>
        <p:spPr>
          <a:xfrm>
            <a:off x="1905000" y="3363913"/>
            <a:ext cx="5562600" cy="369888"/>
          </a:xfrm>
          <a:prstGeom prst="rect">
            <a:avLst/>
          </a:prstGeom>
          <a:solidFill>
            <a:schemeClr val="accent1">
              <a:lumMod val="40000"/>
              <a:lumOff val="60000"/>
            </a:schemeClr>
          </a:solidFill>
        </p:spPr>
        <p:txBody>
          <a:bodyPr>
            <a:spAutoFit/>
          </a:bodyPr>
          <a:p>
            <a:r>
              <a:rPr lang="zh-CN" altLang="en-US">
                <a:latin typeface="Times New Roman" panose="02020603050405020304" pitchFamily="18" charset="0"/>
              </a:rPr>
              <a:t>频繁(k-1)</a:t>
            </a:r>
            <a:r>
              <a:rPr lang="en-US" altLang="zh-CN">
                <a:latin typeface="Times New Roman" panose="02020603050405020304" pitchFamily="18" charset="0"/>
              </a:rPr>
              <a:t>-</a:t>
            </a:r>
            <a:r>
              <a:rPr lang="zh-CN" altLang="en-US">
                <a:latin typeface="Times New Roman" panose="02020603050405020304" pitchFamily="18" charset="0"/>
              </a:rPr>
              <a:t>序列与频繁(k-1)</a:t>
            </a:r>
            <a:r>
              <a:rPr lang="en-US" altLang="zh-CN">
                <a:latin typeface="Times New Roman" panose="02020603050405020304" pitchFamily="18" charset="0"/>
              </a:rPr>
              <a:t>-</a:t>
            </a:r>
            <a:r>
              <a:rPr lang="zh-CN" altLang="en-US">
                <a:latin typeface="Times New Roman" panose="02020603050405020304" pitchFamily="18" charset="0"/>
              </a:rPr>
              <a:t>序列连接形成候选k</a:t>
            </a:r>
            <a:r>
              <a:rPr lang="en-US" altLang="zh-CN">
                <a:latin typeface="Times New Roman" panose="02020603050405020304" pitchFamily="18" charset="0"/>
              </a:rPr>
              <a:t>-</a:t>
            </a:r>
            <a:r>
              <a:rPr lang="zh-CN" altLang="en-US">
                <a:latin typeface="Times New Roman" panose="02020603050405020304" pitchFamily="18" charset="0"/>
              </a:rPr>
              <a:t>序列</a:t>
            </a:r>
            <a:endParaRPr lang="en-US" altLang="zh-CN">
              <a:latin typeface="Times New Roman" panose="02020603050405020304" pitchFamily="18" charset="0"/>
            </a:endParaRPr>
          </a:p>
        </p:txBody>
      </p:sp>
      <p:cxnSp>
        <p:nvCxnSpPr>
          <p:cNvPr id="86021" name="直接箭头连接符 21"/>
          <p:cNvCxnSpPr/>
          <p:nvPr/>
        </p:nvCxnSpPr>
        <p:spPr>
          <a:xfrm>
            <a:off x="4419600" y="2133600"/>
            <a:ext cx="0" cy="1187450"/>
          </a:xfrm>
          <a:prstGeom prst="straightConnector1">
            <a:avLst/>
          </a:prstGeom>
          <a:ln w="57150" cap="flat" cmpd="sng">
            <a:solidFill>
              <a:srgbClr val="C00000"/>
            </a:solidFill>
            <a:prstDash val="solid"/>
            <a:headEnd type="none" w="med" len="med"/>
            <a:tailEnd type="triangle" w="med" len="med"/>
          </a:ln>
          <a:effectLst>
            <a:outerShdw dist="23000" dir="5400000" rotWithShape="0">
              <a:srgbClr val="808080">
                <a:alpha val="34998"/>
              </a:srgbClr>
            </a:outerShdw>
          </a:effectLst>
        </p:spPr>
      </p:cxnSp>
      <p:sp>
        <p:nvSpPr>
          <p:cNvPr id="86022" name="矩形 23"/>
          <p:cNvSpPr/>
          <p:nvPr/>
        </p:nvSpPr>
        <p:spPr>
          <a:xfrm>
            <a:off x="4700588" y="2133600"/>
            <a:ext cx="3962400" cy="1127125"/>
          </a:xfrm>
          <a:prstGeom prst="rect">
            <a:avLst/>
          </a:prstGeom>
          <a:noFill/>
          <a:ln w="9525">
            <a:noFill/>
          </a:ln>
        </p:spPr>
        <p:txBody>
          <a:bodyPr>
            <a:spAutoFit/>
          </a:bodyPr>
          <a:p>
            <a:pPr>
              <a:lnSpc>
                <a:spcPct val="120000"/>
              </a:lnSpc>
            </a:pPr>
            <a:r>
              <a:rPr lang="zh-CN" altLang="en-US" sz="1400" b="1">
                <a:solidFill>
                  <a:srgbClr val="C00000"/>
                </a:solidFill>
                <a:latin typeface="Times New Roman" panose="02020603050405020304" pitchFamily="18" charset="0"/>
              </a:rPr>
              <a:t>连接时遵循：</a:t>
            </a:r>
            <a:endParaRPr lang="en-US" altLang="zh-CN" sz="1400" b="1">
              <a:solidFill>
                <a:srgbClr val="C00000"/>
              </a:solidFill>
              <a:latin typeface="Times New Roman" panose="02020603050405020304" pitchFamily="18" charset="0"/>
            </a:endParaRPr>
          </a:p>
          <a:p>
            <a:pPr>
              <a:lnSpc>
                <a:spcPct val="120000"/>
              </a:lnSpc>
            </a:pPr>
            <a:r>
              <a:rPr lang="en-US" altLang="zh-CN" sz="1400">
                <a:solidFill>
                  <a:srgbClr val="C00000"/>
                </a:solidFill>
                <a:latin typeface="Times New Roman" panose="02020603050405020304" pitchFamily="18" charset="0"/>
              </a:rPr>
              <a:t>1.</a:t>
            </a:r>
            <a:r>
              <a:rPr lang="zh-CN" altLang="en-US" sz="1400">
                <a:solidFill>
                  <a:srgbClr val="C00000"/>
                </a:solidFill>
                <a:latin typeface="Times New Roman" panose="02020603050405020304" pitchFamily="18" charset="0"/>
              </a:rPr>
              <a:t>共享相同的</a:t>
            </a:r>
            <a:r>
              <a:rPr lang="en-US" altLang="zh-CN" sz="1400">
                <a:solidFill>
                  <a:srgbClr val="C00000"/>
                </a:solidFill>
                <a:latin typeface="Times New Roman" panose="02020603050405020304" pitchFamily="18" charset="0"/>
              </a:rPr>
              <a:t>CID</a:t>
            </a:r>
            <a:endParaRPr lang="en-US" altLang="zh-CN" sz="1400">
              <a:solidFill>
                <a:srgbClr val="C00000"/>
              </a:solidFill>
              <a:latin typeface="Times New Roman" panose="02020603050405020304" pitchFamily="18" charset="0"/>
            </a:endParaRPr>
          </a:p>
          <a:p>
            <a:pPr>
              <a:lnSpc>
                <a:spcPct val="120000"/>
              </a:lnSpc>
            </a:pPr>
            <a:r>
              <a:rPr lang="en-US" altLang="zh-CN" sz="1400">
                <a:solidFill>
                  <a:srgbClr val="C00000"/>
                </a:solidFill>
                <a:latin typeface="Times New Roman" panose="02020603050405020304" pitchFamily="18" charset="0"/>
              </a:rPr>
              <a:t>2.</a:t>
            </a:r>
            <a:r>
              <a:rPr lang="zh-CN" altLang="en-US" sz="1400">
                <a:solidFill>
                  <a:srgbClr val="C00000"/>
                </a:solidFill>
                <a:latin typeface="Times New Roman" panose="02020603050405020304" pitchFamily="18" charset="0"/>
              </a:rPr>
              <a:t>前面项的</a:t>
            </a:r>
            <a:r>
              <a:rPr lang="en-US" altLang="zh-CN" sz="1400">
                <a:solidFill>
                  <a:srgbClr val="C00000"/>
                </a:solidFill>
                <a:latin typeface="Times New Roman" panose="02020603050405020304" pitchFamily="18" charset="0"/>
              </a:rPr>
              <a:t>TID</a:t>
            </a:r>
            <a:r>
              <a:rPr lang="zh-CN" altLang="en-US" sz="1400">
                <a:solidFill>
                  <a:srgbClr val="C00000"/>
                </a:solidFill>
                <a:latin typeface="Times New Roman" panose="02020603050405020304" pitchFamily="18" charset="0"/>
              </a:rPr>
              <a:t>必须在后面项的</a:t>
            </a:r>
            <a:r>
              <a:rPr lang="en-US" altLang="zh-CN" sz="1400">
                <a:solidFill>
                  <a:srgbClr val="C00000"/>
                </a:solidFill>
                <a:latin typeface="Times New Roman" panose="02020603050405020304" pitchFamily="18" charset="0"/>
              </a:rPr>
              <a:t>TID</a:t>
            </a:r>
            <a:r>
              <a:rPr lang="zh-CN" altLang="en-US" sz="1400">
                <a:solidFill>
                  <a:srgbClr val="C00000"/>
                </a:solidFill>
                <a:latin typeface="Times New Roman" panose="02020603050405020304" pitchFamily="18" charset="0"/>
              </a:rPr>
              <a:t>之前，即遵守它们所涉及事件的时间顺序</a:t>
            </a:r>
            <a:endParaRPr lang="en-US" altLang="zh-CN" sz="1400">
              <a:solidFill>
                <a:srgbClr val="C00000"/>
              </a:solidFill>
              <a:latin typeface="Times New Roman" panose="02020603050405020304" pitchFamily="18" charset="0"/>
            </a:endParaRPr>
          </a:p>
        </p:txBody>
      </p:sp>
      <p:pic>
        <p:nvPicPr>
          <p:cNvPr id="86023" name="图片 25"/>
          <p:cNvPicPr>
            <a:picLocks noChangeAspect="1"/>
          </p:cNvPicPr>
          <p:nvPr/>
        </p:nvPicPr>
        <p:blipFill>
          <a:blip r:embed="rId1"/>
          <a:stretch>
            <a:fillRect/>
          </a:stretch>
        </p:blipFill>
        <p:spPr>
          <a:xfrm>
            <a:off x="469900" y="4038600"/>
            <a:ext cx="2730500" cy="2273300"/>
          </a:xfrm>
          <a:prstGeom prst="rect">
            <a:avLst/>
          </a:prstGeom>
          <a:noFill/>
          <a:ln w="9525">
            <a:noFill/>
          </a:ln>
        </p:spPr>
      </p:pic>
      <p:pic>
        <p:nvPicPr>
          <p:cNvPr id="86024" name="图片 18"/>
          <p:cNvPicPr>
            <a:picLocks noChangeAspect="1"/>
          </p:cNvPicPr>
          <p:nvPr/>
        </p:nvPicPr>
        <p:blipFill>
          <a:blip r:embed="rId2"/>
          <a:stretch>
            <a:fillRect/>
          </a:stretch>
        </p:blipFill>
        <p:spPr>
          <a:xfrm>
            <a:off x="3554413" y="4170363"/>
            <a:ext cx="5181600" cy="2001837"/>
          </a:xfrm>
          <a:prstGeom prst="rect">
            <a:avLst/>
          </a:prstGeom>
          <a:noFill/>
          <a:ln w="9525">
            <a:noFill/>
          </a:ln>
        </p:spPr>
      </p:pic>
      <p:sp>
        <p:nvSpPr>
          <p:cNvPr id="86025" name="文本框 23"/>
          <p:cNvSpPr txBox="1"/>
          <p:nvPr/>
        </p:nvSpPr>
        <p:spPr>
          <a:xfrm>
            <a:off x="522288" y="4219575"/>
            <a:ext cx="468312" cy="215900"/>
          </a:xfrm>
          <a:prstGeom prst="rect">
            <a:avLst/>
          </a:prstGeom>
          <a:solidFill>
            <a:srgbClr val="FFFFFF"/>
          </a:solidFill>
          <a:ln w="9525">
            <a:noFill/>
          </a:ln>
        </p:spPr>
        <p:txBody>
          <a:bodyPr>
            <a:spAutoFit/>
          </a:bodyPr>
          <a:p>
            <a:r>
              <a:rPr lang="en-US" altLang="zh-CN" sz="1200" b="1">
                <a:latin typeface="Arial" panose="020B0604020202020204" pitchFamily="34" charset="0"/>
              </a:rPr>
              <a:t>CID</a:t>
            </a:r>
            <a:endParaRPr lang="zh-CN" altLang="en-US" sz="1200" b="1">
              <a:latin typeface="Arial" panose="020B0604020202020204" pitchFamily="34" charset="0"/>
            </a:endParaRPr>
          </a:p>
        </p:txBody>
      </p:sp>
      <p:sp>
        <p:nvSpPr>
          <p:cNvPr id="86026" name="文本框 23"/>
          <p:cNvSpPr txBox="1"/>
          <p:nvPr/>
        </p:nvSpPr>
        <p:spPr>
          <a:xfrm>
            <a:off x="1660525" y="4216400"/>
            <a:ext cx="468313" cy="215900"/>
          </a:xfrm>
          <a:prstGeom prst="rect">
            <a:avLst/>
          </a:prstGeom>
          <a:solidFill>
            <a:srgbClr val="FFFFFF"/>
          </a:solidFill>
          <a:ln w="9525">
            <a:noFill/>
          </a:ln>
        </p:spPr>
        <p:txBody>
          <a:bodyPr>
            <a:spAutoFit/>
          </a:bodyPr>
          <a:p>
            <a:r>
              <a:rPr lang="en-US" altLang="zh-CN" sz="1200" b="1">
                <a:latin typeface="Arial" panose="020B0604020202020204" pitchFamily="34" charset="0"/>
              </a:rPr>
              <a:t>CID</a:t>
            </a:r>
            <a:endParaRPr lang="zh-CN" altLang="en-US" sz="1200" b="1">
              <a:latin typeface="Arial" panose="020B0604020202020204" pitchFamily="34" charset="0"/>
            </a:endParaRPr>
          </a:p>
        </p:txBody>
      </p:sp>
      <p:sp>
        <p:nvSpPr>
          <p:cNvPr id="86027" name="文本框 23"/>
          <p:cNvSpPr txBox="1"/>
          <p:nvPr/>
        </p:nvSpPr>
        <p:spPr>
          <a:xfrm>
            <a:off x="3582988" y="4378325"/>
            <a:ext cx="608012" cy="252413"/>
          </a:xfrm>
          <a:prstGeom prst="rect">
            <a:avLst/>
          </a:prstGeom>
          <a:solidFill>
            <a:srgbClr val="FFFFFF"/>
          </a:solidFill>
          <a:ln w="9525">
            <a:noFill/>
          </a:ln>
        </p:spPr>
        <p:txBody>
          <a:bodyPr>
            <a:spAutoFit/>
          </a:bodyPr>
          <a:p>
            <a:r>
              <a:rPr lang="en-US" altLang="zh-CN" sz="1400" b="1">
                <a:latin typeface="Arial" panose="020B0604020202020204" pitchFamily="34" charset="0"/>
              </a:rPr>
              <a:t>CID</a:t>
            </a:r>
            <a:endParaRPr lang="zh-CN" altLang="en-US" sz="1400" b="1">
              <a:latin typeface="Arial" panose="020B0604020202020204" pitchFamily="34" charset="0"/>
            </a:endParaRPr>
          </a:p>
        </p:txBody>
      </p:sp>
      <p:sp>
        <p:nvSpPr>
          <p:cNvPr id="86028" name="文本框 23"/>
          <p:cNvSpPr txBox="1"/>
          <p:nvPr/>
        </p:nvSpPr>
        <p:spPr>
          <a:xfrm>
            <a:off x="5943600" y="4378325"/>
            <a:ext cx="608013" cy="252413"/>
          </a:xfrm>
          <a:prstGeom prst="rect">
            <a:avLst/>
          </a:prstGeom>
          <a:solidFill>
            <a:srgbClr val="FFFFFF"/>
          </a:solidFill>
          <a:ln w="9525">
            <a:noFill/>
          </a:ln>
        </p:spPr>
        <p:txBody>
          <a:bodyPr>
            <a:spAutoFit/>
          </a:bodyPr>
          <a:p>
            <a:r>
              <a:rPr lang="en-US" altLang="zh-CN" sz="1400" b="1">
                <a:latin typeface="Arial" panose="020B0604020202020204" pitchFamily="34" charset="0"/>
              </a:rPr>
              <a:t>CID</a:t>
            </a:r>
            <a:endParaRPr lang="zh-CN" altLang="en-US" sz="1400" b="1">
              <a:latin typeface="Arial" panose="020B0604020202020204" pitchFamily="34" charset="0"/>
            </a:endParaRPr>
          </a:p>
        </p:txBody>
      </p:sp>
      <p:sp>
        <p:nvSpPr>
          <p:cNvPr id="86029" name="文本框 16"/>
          <p:cNvSpPr txBox="1"/>
          <p:nvPr/>
        </p:nvSpPr>
        <p:spPr>
          <a:xfrm>
            <a:off x="1023938" y="4222750"/>
            <a:ext cx="468312" cy="215900"/>
          </a:xfrm>
          <a:prstGeom prst="rect">
            <a:avLst/>
          </a:prstGeom>
          <a:solidFill>
            <a:srgbClr val="FFFFFF"/>
          </a:solidFill>
          <a:ln w="9525">
            <a:noFill/>
          </a:ln>
        </p:spPr>
        <p:txBody>
          <a:bodyPr>
            <a:spAutoFit/>
          </a:bodyPr>
          <a:p>
            <a:r>
              <a:rPr lang="en-US" altLang="zh-CN" sz="1200" b="1">
                <a:latin typeface="Arial" panose="020B0604020202020204" pitchFamily="34" charset="0"/>
              </a:rPr>
              <a:t>TID</a:t>
            </a:r>
            <a:endParaRPr lang="zh-CN" altLang="en-US" sz="1200" b="1">
              <a:latin typeface="Arial" panose="020B0604020202020204" pitchFamily="34" charset="0"/>
            </a:endParaRPr>
          </a:p>
        </p:txBody>
      </p:sp>
      <p:sp>
        <p:nvSpPr>
          <p:cNvPr id="86030" name="文本框 25"/>
          <p:cNvSpPr txBox="1"/>
          <p:nvPr/>
        </p:nvSpPr>
        <p:spPr>
          <a:xfrm>
            <a:off x="2214563" y="4216400"/>
            <a:ext cx="468312" cy="215900"/>
          </a:xfrm>
          <a:prstGeom prst="rect">
            <a:avLst/>
          </a:prstGeom>
          <a:solidFill>
            <a:srgbClr val="FFFFFF"/>
          </a:solidFill>
          <a:ln w="9525">
            <a:noFill/>
          </a:ln>
        </p:spPr>
        <p:txBody>
          <a:bodyPr>
            <a:spAutoFit/>
          </a:bodyPr>
          <a:p>
            <a:r>
              <a:rPr lang="en-US" altLang="zh-CN" sz="1200" b="1">
                <a:latin typeface="Arial" panose="020B0604020202020204" pitchFamily="34" charset="0"/>
              </a:rPr>
              <a:t>TID</a:t>
            </a:r>
            <a:endParaRPr lang="zh-CN" altLang="en-US" sz="1200" b="1">
              <a:latin typeface="Arial" panose="020B0604020202020204" pitchFamily="34" charset="0"/>
            </a:endParaRPr>
          </a:p>
        </p:txBody>
      </p:sp>
      <p:sp>
        <p:nvSpPr>
          <p:cNvPr id="86031" name="文本框 23"/>
          <p:cNvSpPr txBox="1"/>
          <p:nvPr/>
        </p:nvSpPr>
        <p:spPr>
          <a:xfrm>
            <a:off x="4225925" y="4378325"/>
            <a:ext cx="720725" cy="252413"/>
          </a:xfrm>
          <a:prstGeom prst="rect">
            <a:avLst/>
          </a:prstGeom>
          <a:solidFill>
            <a:srgbClr val="FFFFFF"/>
          </a:solidFill>
          <a:ln w="9525">
            <a:noFill/>
          </a:ln>
        </p:spPr>
        <p:txBody>
          <a:bodyPr>
            <a:spAutoFit/>
          </a:bodyPr>
          <a:p>
            <a:r>
              <a:rPr lang="en-US" altLang="zh-CN" sz="1400" b="1">
                <a:latin typeface="Arial" panose="020B0604020202020204" pitchFamily="34" charset="0"/>
              </a:rPr>
              <a:t>TID(b)</a:t>
            </a:r>
            <a:endParaRPr lang="zh-CN" altLang="en-US" sz="1400" b="1">
              <a:latin typeface="Arial" panose="020B0604020202020204" pitchFamily="34" charset="0"/>
            </a:endParaRPr>
          </a:p>
        </p:txBody>
      </p:sp>
      <p:sp>
        <p:nvSpPr>
          <p:cNvPr id="86032" name="文本框 23"/>
          <p:cNvSpPr txBox="1"/>
          <p:nvPr/>
        </p:nvSpPr>
        <p:spPr>
          <a:xfrm>
            <a:off x="5029200" y="4378325"/>
            <a:ext cx="719138" cy="287338"/>
          </a:xfrm>
          <a:prstGeom prst="rect">
            <a:avLst/>
          </a:prstGeom>
          <a:solidFill>
            <a:srgbClr val="FFFFFF"/>
          </a:solidFill>
          <a:ln w="9525">
            <a:noFill/>
          </a:ln>
        </p:spPr>
        <p:txBody>
          <a:bodyPr>
            <a:spAutoFit/>
          </a:bodyPr>
          <a:p>
            <a:r>
              <a:rPr lang="en-US" altLang="zh-CN" sz="1400" b="1">
                <a:latin typeface="Arial" panose="020B0604020202020204" pitchFamily="34" charset="0"/>
              </a:rPr>
              <a:t>TID(c)</a:t>
            </a:r>
            <a:endParaRPr lang="zh-CN" altLang="en-US" sz="1400" b="1">
              <a:latin typeface="Arial" panose="020B0604020202020204" pitchFamily="34" charset="0"/>
            </a:endParaRPr>
          </a:p>
        </p:txBody>
      </p:sp>
      <p:sp>
        <p:nvSpPr>
          <p:cNvPr id="86033" name="文本框 23"/>
          <p:cNvSpPr txBox="1"/>
          <p:nvPr/>
        </p:nvSpPr>
        <p:spPr>
          <a:xfrm>
            <a:off x="6564313" y="4387850"/>
            <a:ext cx="719137" cy="252413"/>
          </a:xfrm>
          <a:prstGeom prst="rect">
            <a:avLst/>
          </a:prstGeom>
          <a:solidFill>
            <a:srgbClr val="FFFFFF"/>
          </a:solidFill>
          <a:ln w="9525">
            <a:noFill/>
          </a:ln>
        </p:spPr>
        <p:txBody>
          <a:bodyPr>
            <a:spAutoFit/>
          </a:bodyPr>
          <a:p>
            <a:r>
              <a:rPr lang="en-US" altLang="zh-CN" sz="1400" b="1">
                <a:latin typeface="Arial" panose="020B0604020202020204" pitchFamily="34" charset="0"/>
              </a:rPr>
              <a:t>TID(c)</a:t>
            </a:r>
            <a:endParaRPr lang="zh-CN" altLang="en-US" sz="1400" b="1">
              <a:latin typeface="Arial" panose="020B0604020202020204" pitchFamily="34" charset="0"/>
            </a:endParaRPr>
          </a:p>
        </p:txBody>
      </p:sp>
      <p:sp>
        <p:nvSpPr>
          <p:cNvPr id="86034" name="文本框 23"/>
          <p:cNvSpPr txBox="1"/>
          <p:nvPr/>
        </p:nvSpPr>
        <p:spPr>
          <a:xfrm>
            <a:off x="7391400" y="4387850"/>
            <a:ext cx="719138" cy="252413"/>
          </a:xfrm>
          <a:prstGeom prst="rect">
            <a:avLst/>
          </a:prstGeom>
          <a:solidFill>
            <a:srgbClr val="FFFFFF"/>
          </a:solidFill>
          <a:ln w="9525">
            <a:noFill/>
          </a:ln>
        </p:spPr>
        <p:txBody>
          <a:bodyPr>
            <a:spAutoFit/>
          </a:bodyPr>
          <a:p>
            <a:r>
              <a:rPr lang="en-US" altLang="zh-CN" sz="1400" b="1">
                <a:latin typeface="Arial" panose="020B0604020202020204" pitchFamily="34" charset="0"/>
              </a:rPr>
              <a:t>TID(b)</a:t>
            </a:r>
            <a:endParaRPr lang="zh-CN" altLang="en-US" sz="1400" b="1">
              <a:latin typeface="Arial" panose="020B0604020202020204" pitchFamily="34" charset="0"/>
            </a:endParaRPr>
          </a:p>
        </p:txBody>
      </p:sp>
      <p:sp>
        <p:nvSpPr>
          <p:cNvPr id="86035" name="文本框 23"/>
          <p:cNvSpPr txBox="1"/>
          <p:nvPr/>
        </p:nvSpPr>
        <p:spPr>
          <a:xfrm>
            <a:off x="4719638" y="4043363"/>
            <a:ext cx="608012" cy="307975"/>
          </a:xfrm>
          <a:prstGeom prst="rect">
            <a:avLst/>
          </a:prstGeom>
          <a:solidFill>
            <a:srgbClr val="FFFFFF"/>
          </a:solidFill>
          <a:ln w="9525">
            <a:noFill/>
          </a:ln>
        </p:spPr>
        <p:txBody>
          <a:bodyPr>
            <a:spAutoFit/>
          </a:bodyPr>
          <a:p>
            <a:r>
              <a:rPr lang="en-US" altLang="zh-CN" sz="1400" b="1">
                <a:latin typeface="Arial" panose="020B0604020202020204" pitchFamily="34" charset="0"/>
              </a:rPr>
              <a:t>b→c</a:t>
            </a:r>
            <a:endParaRPr lang="zh-CN" altLang="en-US" sz="1400" b="1">
              <a:latin typeface="Arial" panose="020B0604020202020204" pitchFamily="34" charset="0"/>
            </a:endParaRPr>
          </a:p>
        </p:txBody>
      </p:sp>
      <p:sp>
        <p:nvSpPr>
          <p:cNvPr id="86036" name="文本框 24"/>
          <p:cNvSpPr txBox="1"/>
          <p:nvPr/>
        </p:nvSpPr>
        <p:spPr>
          <a:xfrm>
            <a:off x="6437313" y="4035425"/>
            <a:ext cx="608012" cy="307975"/>
          </a:xfrm>
          <a:prstGeom prst="rect">
            <a:avLst/>
          </a:prstGeom>
          <a:solidFill>
            <a:srgbClr val="FFFFFF"/>
          </a:solidFill>
          <a:ln w="9525">
            <a:noFill/>
          </a:ln>
        </p:spPr>
        <p:txBody>
          <a:bodyPr>
            <a:spAutoFit/>
          </a:bodyPr>
          <a:p>
            <a:r>
              <a:rPr lang="en-US" altLang="zh-CN" sz="1400" b="1">
                <a:latin typeface="Arial" panose="020B0604020202020204" pitchFamily="34" charset="0"/>
              </a:rPr>
              <a:t>c→b</a:t>
            </a:r>
            <a:endParaRPr lang="zh-CN" altLang="en-US" sz="1400" b="1">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87042"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11" name="矩形 10"/>
          <p:cNvSpPr/>
          <p:nvPr/>
        </p:nvSpPr>
        <p:spPr>
          <a:xfrm>
            <a:off x="704850" y="1808163"/>
            <a:ext cx="7886700" cy="368300"/>
          </a:xfrm>
          <a:prstGeom prst="rect">
            <a:avLst/>
          </a:prstGeom>
          <a:solidFill>
            <a:schemeClr val="accent1">
              <a:lumMod val="40000"/>
              <a:lumOff val="60000"/>
            </a:schemeClr>
          </a:solidFill>
        </p:spPr>
        <p:txBody>
          <a:bodyPr>
            <a:spAutoFit/>
          </a:bodyPr>
          <a:p>
            <a:r>
              <a:rPr lang="zh-CN" altLang="en-US">
                <a:latin typeface="Times New Roman" panose="02020603050405020304" pitchFamily="18" charset="0"/>
              </a:rPr>
              <a:t>将候选k</a:t>
            </a:r>
            <a:r>
              <a:rPr lang="en-US" altLang="zh-CN">
                <a:latin typeface="Times New Roman" panose="02020603050405020304" pitchFamily="18" charset="0"/>
              </a:rPr>
              <a:t>-</a:t>
            </a:r>
            <a:r>
              <a:rPr lang="zh-CN" altLang="en-US">
                <a:latin typeface="Times New Roman" panose="02020603050405020304" pitchFamily="18" charset="0"/>
              </a:rPr>
              <a:t>序列的ID_ list中</a:t>
            </a:r>
            <a:r>
              <a:rPr lang="en-US" altLang="zh-CN">
                <a:latin typeface="Times New Roman" panose="02020603050405020304" pitchFamily="18" charset="0"/>
              </a:rPr>
              <a:t>distinct CID</a:t>
            </a:r>
            <a:r>
              <a:rPr lang="zh-CN" altLang="en-US">
                <a:latin typeface="Times New Roman" panose="02020603050405020304" pitchFamily="18" charset="0"/>
              </a:rPr>
              <a:t>数目与minsup</a:t>
            </a:r>
            <a:r>
              <a:rPr lang="en-US" altLang="zh-CN">
                <a:latin typeface="Times New Roman" panose="02020603050405020304" pitchFamily="18" charset="0"/>
              </a:rPr>
              <a:t>port</a:t>
            </a:r>
            <a:r>
              <a:rPr lang="zh-CN" altLang="en-US">
                <a:latin typeface="Times New Roman" panose="02020603050405020304" pitchFamily="18" charset="0"/>
              </a:rPr>
              <a:t>比较，得到频繁</a:t>
            </a:r>
            <a:r>
              <a:rPr lang="en-US" altLang="zh-CN">
                <a:latin typeface="Times New Roman" panose="02020603050405020304" pitchFamily="18" charset="0"/>
              </a:rPr>
              <a:t>k-</a:t>
            </a:r>
            <a:r>
              <a:rPr lang="zh-CN" altLang="en-US">
                <a:latin typeface="Times New Roman" panose="02020603050405020304" pitchFamily="18" charset="0"/>
              </a:rPr>
              <a:t>序列</a:t>
            </a:r>
            <a:endParaRPr lang="en-US" altLang="zh-CN">
              <a:latin typeface="Times New Roman" panose="02020603050405020304" pitchFamily="18" charset="0"/>
            </a:endParaRPr>
          </a:p>
        </p:txBody>
      </p:sp>
      <p:sp>
        <p:nvSpPr>
          <p:cNvPr id="12" name="矩形 11"/>
          <p:cNvSpPr/>
          <p:nvPr/>
        </p:nvSpPr>
        <p:spPr>
          <a:xfrm>
            <a:off x="1143000" y="2819400"/>
            <a:ext cx="7086600" cy="369888"/>
          </a:xfrm>
          <a:prstGeom prst="rect">
            <a:avLst/>
          </a:prstGeom>
          <a:solidFill>
            <a:schemeClr val="accent1">
              <a:lumMod val="40000"/>
              <a:lumOff val="60000"/>
            </a:schemeClr>
          </a:solidFill>
        </p:spPr>
        <p:txBody>
          <a:bodyPr>
            <a:spAutoFit/>
          </a:bodyPr>
          <a:p>
            <a:r>
              <a:rPr lang="zh-CN" altLang="en-US">
                <a:latin typeface="Times New Roman" panose="02020603050405020304" pitchFamily="18" charset="0"/>
              </a:rPr>
              <a:t>当找不到频繁序列，或通过这种连接无法形成候选序列时，算法结束</a:t>
            </a:r>
            <a:endParaRPr lang="en-US" altLang="zh-CN">
              <a:latin typeface="Times New Roman" panose="02020603050405020304" pitchFamily="18" charset="0"/>
            </a:endParaRPr>
          </a:p>
        </p:txBody>
      </p:sp>
      <p:cxnSp>
        <p:nvCxnSpPr>
          <p:cNvPr id="87045" name="直接箭头连接符 12"/>
          <p:cNvCxnSpPr/>
          <p:nvPr/>
        </p:nvCxnSpPr>
        <p:spPr>
          <a:xfrm>
            <a:off x="4648200" y="2316163"/>
            <a:ext cx="0" cy="466725"/>
          </a:xfrm>
          <a:prstGeom prst="straightConnector1">
            <a:avLst/>
          </a:prstGeom>
          <a:ln w="57150" cap="flat" cmpd="sng">
            <a:solidFill>
              <a:srgbClr val="C00000"/>
            </a:solidFill>
            <a:prstDash val="solid"/>
            <a:headEnd type="none" w="med" len="med"/>
            <a:tailEnd type="triangle" w="med" len="med"/>
          </a:ln>
          <a:effectLst>
            <a:outerShdw dist="23000" dir="5400000" rotWithShape="0">
              <a:srgbClr val="808080">
                <a:alpha val="34998"/>
              </a:srgbClr>
            </a:outerShdw>
          </a:effectLst>
        </p:spPr>
      </p:cxnSp>
      <p:sp>
        <p:nvSpPr>
          <p:cNvPr id="87046" name="内容占位符 2"/>
          <p:cNvSpPr>
            <a:spLocks noGrp="1"/>
          </p:cNvSpPr>
          <p:nvPr>
            <p:ph idx="1"/>
          </p:nvPr>
        </p:nvSpPr>
        <p:spPr>
          <a:xfrm>
            <a:off x="533400" y="3962400"/>
            <a:ext cx="8382000" cy="1387475"/>
          </a:xfrm>
          <a:ln/>
        </p:spPr>
        <p:txBody>
          <a:bodyPr vert="horz" wrap="square" lIns="91440" tIns="45720" rIns="91440" bIns="45720" anchor="t"/>
          <a:p>
            <a:r>
              <a:rPr lang="zh-CN" altLang="en-US" sz="2400">
                <a:latin typeface="微软雅黑" panose="020B0503020204020204" pitchFamily="34" charset="-122"/>
                <a:ea typeface="微软雅黑" panose="020B0503020204020204" pitchFamily="34" charset="-122"/>
              </a:rPr>
              <a:t>分析</a:t>
            </a:r>
            <a:endParaRPr lang="en-US" altLang="zh-CN" sz="2000" b="1">
              <a:latin typeface="Times New Roman" panose="02020603050405020304" pitchFamily="18" charset="0"/>
            </a:endParaRPr>
          </a:p>
          <a:p>
            <a:pPr lvl="1">
              <a:lnSpc>
                <a:spcPct val="120000"/>
              </a:lnSpc>
              <a:spcBef>
                <a:spcPts val="1500"/>
              </a:spcBef>
            </a:pPr>
            <a:r>
              <a:rPr lang="zh-CN" altLang="en-US" sz="2000">
                <a:latin typeface="Times New Roman" panose="02020603050405020304" pitchFamily="18" charset="0"/>
              </a:rPr>
              <a:t>SPADE算法连接操作的对象是ID_ list ，会</a:t>
            </a:r>
            <a:r>
              <a:rPr lang="zh-CN" altLang="en-US" sz="2000">
                <a:solidFill>
                  <a:srgbClr val="C00000"/>
                </a:solidFill>
                <a:latin typeface="Times New Roman" panose="02020603050405020304" pitchFamily="18" charset="0"/>
              </a:rPr>
              <a:t>随着频繁序列长度的增加而减小</a:t>
            </a:r>
            <a:r>
              <a:rPr lang="zh-CN" altLang="en-US" sz="2000">
                <a:latin typeface="Times New Roman" panose="02020603050405020304" pitchFamily="18" charset="0"/>
              </a:rPr>
              <a:t>，从而使</a:t>
            </a:r>
            <a:r>
              <a:rPr lang="zh-CN" altLang="en-US" sz="2000">
                <a:solidFill>
                  <a:srgbClr val="C00000"/>
                </a:solidFill>
                <a:latin typeface="Times New Roman" panose="02020603050405020304" pitchFamily="18" charset="0"/>
              </a:rPr>
              <a:t>连接的速度加快</a:t>
            </a:r>
            <a:endParaRPr lang="zh-CN" altLang="en-US" sz="2000">
              <a:solidFill>
                <a:srgbClr val="C00000"/>
              </a:solidFill>
              <a:latin typeface="Times New Roman" panose="02020603050405020304" pitchFamily="18" charset="0"/>
            </a:endParaRPr>
          </a:p>
          <a:p>
            <a:pPr lvl="1">
              <a:lnSpc>
                <a:spcPct val="120000"/>
              </a:lnSpc>
              <a:buNone/>
            </a:pPr>
            <a:endParaRPr lang="en-US" altLang="zh-CN" sz="1600">
              <a:latin typeface="宋体" panose="02010600030101010101" pitchFamily="2" charset="-122"/>
            </a:endParaRPr>
          </a:p>
          <a:p>
            <a:pPr lvl="1">
              <a:lnSpc>
                <a:spcPct val="120000"/>
              </a:lnSpc>
              <a:buNone/>
            </a:pPr>
            <a:endParaRPr lang="en-US" altLang="zh-CN" sz="1600">
              <a:latin typeface="宋体" panose="02010600030101010101" pitchFamily="2" charset="-122"/>
            </a:endParaRPr>
          </a:p>
          <a:p>
            <a:pPr lvl="1">
              <a:lnSpc>
                <a:spcPct val="120000"/>
              </a:lnSpc>
              <a:buNone/>
            </a:pPr>
            <a:endParaRPr lang="zh-CN" altLang="zh-CN" sz="2000"/>
          </a:p>
          <a:p>
            <a:pPr lvl="1">
              <a:lnSpc>
                <a:spcPct val="120000"/>
              </a:lnSpc>
            </a:pPr>
            <a:endParaRPr lang="en-US" altLang="zh-CN" sz="2000"/>
          </a:p>
          <a:p>
            <a:pPr>
              <a:buNone/>
            </a:pP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88066"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88067" name="图片 1"/>
          <p:cNvPicPr>
            <a:picLocks noChangeAspect="1"/>
          </p:cNvPicPr>
          <p:nvPr/>
        </p:nvPicPr>
        <p:blipFill>
          <a:blip r:embed="rId1"/>
          <a:stretch>
            <a:fillRect/>
          </a:stretch>
        </p:blipFill>
        <p:spPr>
          <a:xfrm>
            <a:off x="74613" y="1905000"/>
            <a:ext cx="2133600" cy="4191000"/>
          </a:xfrm>
          <a:prstGeom prst="rect">
            <a:avLst/>
          </a:prstGeom>
          <a:noFill/>
          <a:ln w="9525">
            <a:noFill/>
          </a:ln>
        </p:spPr>
      </p:pic>
      <p:pic>
        <p:nvPicPr>
          <p:cNvPr id="88068" name="图片 9"/>
          <p:cNvPicPr>
            <a:picLocks noChangeAspect="1"/>
          </p:cNvPicPr>
          <p:nvPr/>
        </p:nvPicPr>
        <p:blipFill>
          <a:blip r:embed="rId2"/>
          <a:stretch>
            <a:fillRect/>
          </a:stretch>
        </p:blipFill>
        <p:spPr>
          <a:xfrm>
            <a:off x="2246313" y="2185988"/>
            <a:ext cx="6891337" cy="3910012"/>
          </a:xfrm>
          <a:prstGeom prst="rect">
            <a:avLst/>
          </a:prstGeom>
          <a:noFill/>
          <a:ln w="9525">
            <a:noFill/>
          </a:ln>
        </p:spPr>
      </p:pic>
      <p:sp>
        <p:nvSpPr>
          <p:cNvPr id="11" name="椭圆 10"/>
          <p:cNvSpPr/>
          <p:nvPr/>
        </p:nvSpPr>
        <p:spPr>
          <a:xfrm>
            <a:off x="3276600" y="2438400"/>
            <a:ext cx="304800" cy="51593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12" name="椭圆 11"/>
          <p:cNvSpPr/>
          <p:nvPr/>
        </p:nvSpPr>
        <p:spPr>
          <a:xfrm>
            <a:off x="3721100" y="3657600"/>
            <a:ext cx="360363" cy="4349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13" name="椭圆 12"/>
          <p:cNvSpPr/>
          <p:nvPr/>
        </p:nvSpPr>
        <p:spPr>
          <a:xfrm>
            <a:off x="4157663" y="3654425"/>
            <a:ext cx="338138" cy="43815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sym typeface="Arial" panose="020B0604020202020204" pitchFamily="34" charset="0"/>
              </a:defRPr>
            </a:lvl1pPr>
            <a:lvl2pPr marL="457200" algn="l" rtl="0" eaLnBrk="0" fontAlgn="base" hangingPunct="0">
              <a:spcBef>
                <a:spcPct val="0"/>
              </a:spcBef>
              <a:spcAft>
                <a:spcPct val="0"/>
              </a:spcAft>
              <a:defRPr kern="1200">
                <a:solidFill>
                  <a:schemeClr val="lt1"/>
                </a:solidFill>
                <a:latin typeface="+mn-lt"/>
                <a:ea typeface="+mn-ea"/>
                <a:cs typeface="+mn-cs"/>
                <a:sym typeface="Arial" panose="020B0604020202020204" pitchFamily="34" charset="0"/>
              </a:defRPr>
            </a:lvl2pPr>
            <a:lvl3pPr marL="914400" algn="l" rtl="0" eaLnBrk="0" fontAlgn="base" hangingPunct="0">
              <a:spcBef>
                <a:spcPct val="0"/>
              </a:spcBef>
              <a:spcAft>
                <a:spcPct val="0"/>
              </a:spcAft>
              <a:defRPr kern="1200">
                <a:solidFill>
                  <a:schemeClr val="lt1"/>
                </a:solidFill>
                <a:latin typeface="+mn-lt"/>
                <a:ea typeface="+mn-ea"/>
                <a:cs typeface="+mn-cs"/>
                <a:sym typeface="Arial" panose="020B0604020202020204" pitchFamily="34" charset="0"/>
              </a:defRPr>
            </a:lvl3pPr>
            <a:lvl4pPr marL="1371600" algn="l" rtl="0" eaLnBrk="0" fontAlgn="base" hangingPunct="0">
              <a:spcBef>
                <a:spcPct val="0"/>
              </a:spcBef>
              <a:spcAft>
                <a:spcPct val="0"/>
              </a:spcAft>
              <a:defRPr kern="1200">
                <a:solidFill>
                  <a:schemeClr val="lt1"/>
                </a:solidFill>
                <a:latin typeface="+mn-lt"/>
                <a:ea typeface="+mn-ea"/>
                <a:cs typeface="+mn-cs"/>
                <a:sym typeface="Arial" panose="020B0604020202020204" pitchFamily="34" charset="0"/>
              </a:defRPr>
            </a:lvl4pPr>
            <a:lvl5pPr marL="1828800" algn="l" rtl="0" eaLnBrk="0" fontAlgn="base" hangingPunct="0">
              <a:spcBef>
                <a:spcPct val="0"/>
              </a:spcBef>
              <a:spcAft>
                <a:spcPct val="0"/>
              </a:spcAft>
              <a:defRPr kern="1200">
                <a:solidFill>
                  <a:schemeClr val="lt1"/>
                </a:solidFill>
                <a:latin typeface="+mn-lt"/>
                <a:ea typeface="+mn-ea"/>
                <a:cs typeface="+mn-cs"/>
                <a:sym typeface="Arial" panose="020B0604020202020204" pitchFamily="34" charset="0"/>
              </a:defRPr>
            </a:lvl5pPr>
            <a:lvl6pPr marL="2286000" algn="l" defTabSz="914400" rtl="0" eaLnBrk="1" latinLnBrk="0" hangingPunct="1">
              <a:defRPr kern="1200">
                <a:solidFill>
                  <a:schemeClr val="lt1"/>
                </a:solidFill>
                <a:latin typeface="+mn-lt"/>
                <a:ea typeface="+mn-ea"/>
                <a:cs typeface="+mn-cs"/>
                <a:sym typeface="Arial" panose="020B0604020202020204" pitchFamily="34" charset="0"/>
              </a:defRPr>
            </a:lvl6pPr>
            <a:lvl7pPr marL="2743200" algn="l" defTabSz="914400" rtl="0" eaLnBrk="1" latinLnBrk="0" hangingPunct="1">
              <a:defRPr kern="1200">
                <a:solidFill>
                  <a:schemeClr val="lt1"/>
                </a:solidFill>
                <a:latin typeface="+mn-lt"/>
                <a:ea typeface="+mn-ea"/>
                <a:cs typeface="+mn-cs"/>
                <a:sym typeface="Arial" panose="020B0604020202020204" pitchFamily="34" charset="0"/>
              </a:defRPr>
            </a:lvl7pPr>
            <a:lvl8pPr marL="3200400" algn="l" defTabSz="914400" rtl="0" eaLnBrk="1" latinLnBrk="0" hangingPunct="1">
              <a:defRPr kern="1200">
                <a:solidFill>
                  <a:schemeClr val="lt1"/>
                </a:solidFill>
                <a:latin typeface="+mn-lt"/>
                <a:ea typeface="+mn-ea"/>
                <a:cs typeface="+mn-cs"/>
                <a:sym typeface="Arial" panose="020B0604020202020204" pitchFamily="34" charset="0"/>
              </a:defRPr>
            </a:lvl8pPr>
            <a:lvl9pPr marL="3657600" algn="l" defTabSz="914400" rtl="0" eaLnBrk="1" latinLnBrk="0" hangingPunct="1">
              <a:defRPr kern="1200">
                <a:solidFill>
                  <a:schemeClr val="lt1"/>
                </a:solidFill>
                <a:latin typeface="+mn-lt"/>
                <a:ea typeface="+mn-ea"/>
                <a:cs typeface="+mn-cs"/>
                <a:sym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1"/>
          <p:cNvSpPr>
            <a:spLocks noGrp="1"/>
          </p:cNvSpPr>
          <p:nvPr>
            <p:ph type="title"/>
          </p:nvPr>
        </p:nvSpPr>
        <p:spPr>
          <a:ln/>
        </p:spPr>
        <p:txBody>
          <a:bodyPr vert="horz" wrap="square" lIns="91440" tIns="45720" rIns="91440" bIns="45720" anchor="ctr"/>
          <a:p>
            <a:r>
              <a:rPr lang="en-US" altLang="zh-CN"/>
              <a:t>pSPADE</a:t>
            </a:r>
            <a:r>
              <a:rPr lang="zh-CN" altLang="en-US"/>
              <a:t>算法的任务拆分</a:t>
            </a:r>
            <a:endParaRPr lang="zh-CN" altLang="en-US"/>
          </a:p>
        </p:txBody>
      </p:sp>
      <p:sp>
        <p:nvSpPr>
          <p:cNvPr id="89090"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89091" name="图片 5"/>
          <p:cNvPicPr>
            <a:picLocks noChangeAspect="1"/>
          </p:cNvPicPr>
          <p:nvPr/>
        </p:nvPicPr>
        <p:blipFill>
          <a:blip r:embed="rId1"/>
          <a:srcRect r="64088"/>
          <a:stretch>
            <a:fillRect/>
          </a:stretch>
        </p:blipFill>
        <p:spPr>
          <a:xfrm>
            <a:off x="381000" y="1676400"/>
            <a:ext cx="2971800" cy="4695825"/>
          </a:xfrm>
          <a:prstGeom prst="rect">
            <a:avLst/>
          </a:prstGeom>
          <a:noFill/>
          <a:ln w="9525">
            <a:noFill/>
          </a:ln>
        </p:spPr>
      </p:pic>
      <p:sp>
        <p:nvSpPr>
          <p:cNvPr id="9" name="圆角矩形 8"/>
          <p:cNvSpPr/>
          <p:nvPr/>
        </p:nvSpPr>
        <p:spPr>
          <a:xfrm>
            <a:off x="609600" y="3352800"/>
            <a:ext cx="914400" cy="1905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10" name="圆角矩形 9"/>
          <p:cNvSpPr/>
          <p:nvPr/>
        </p:nvSpPr>
        <p:spPr>
          <a:xfrm>
            <a:off x="1600200" y="1905000"/>
            <a:ext cx="1524000" cy="33528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
        <p:nvSpPr>
          <p:cNvPr id="89094" name="内容占位符 1"/>
          <p:cNvSpPr txBox="1"/>
          <p:nvPr/>
        </p:nvSpPr>
        <p:spPr>
          <a:xfrm>
            <a:off x="3124200" y="1676400"/>
            <a:ext cx="5715000" cy="22098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640080" lvl="1" indent="-271780" defTabSz="0">
              <a:lnSpc>
                <a:spcPct val="120000"/>
              </a:lnSpc>
            </a:pPr>
            <a:r>
              <a:rPr lang="zh-CN" altLang="en-US" sz="1800"/>
              <a:t>如果内存足够，可以枚举所有频繁序列</a:t>
            </a:r>
            <a:r>
              <a:rPr lang="en-US" altLang="zh-CN" sz="1800"/>
              <a:t>(</a:t>
            </a:r>
            <a:r>
              <a:rPr lang="zh-CN" altLang="en-US" sz="1800"/>
              <a:t>遍历、交集运算</a:t>
            </a:r>
            <a:r>
              <a:rPr lang="en-US" altLang="zh-CN" sz="1800"/>
              <a:t>)</a:t>
            </a:r>
            <a:endParaRPr lang="en-US" altLang="zh-CN" sz="1800"/>
          </a:p>
          <a:p>
            <a:pPr marL="640080" lvl="1" indent="-271780" defTabSz="0">
              <a:lnSpc>
                <a:spcPct val="120000"/>
              </a:lnSpc>
            </a:pPr>
            <a:r>
              <a:rPr lang="zh-CN" altLang="en-US" sz="1800"/>
              <a:t>将原始搜索空间划分成小的、独立的块，可以在内存中处理</a:t>
            </a:r>
            <a:r>
              <a:rPr lang="en-US" altLang="zh-CN" sz="1800">
                <a:solidFill>
                  <a:srgbClr val="C00000"/>
                </a:solidFill>
              </a:rPr>
              <a:t>——</a:t>
            </a:r>
            <a:r>
              <a:rPr lang="zh-CN" altLang="en-US" sz="1800" b="1">
                <a:solidFill>
                  <a:srgbClr val="C00000"/>
                </a:solidFill>
              </a:rPr>
              <a:t>基于后缀的等价类</a:t>
            </a:r>
            <a:endParaRPr lang="en-US" altLang="zh-CN" sz="1800" b="1">
              <a:solidFill>
                <a:srgbClr val="C00000"/>
              </a:solidFill>
            </a:endParaRPr>
          </a:p>
          <a:p>
            <a:pPr marL="640080" lvl="1" indent="-271780" defTabSz="0">
              <a:lnSpc>
                <a:spcPct val="120000"/>
              </a:lnSpc>
            </a:pPr>
            <a:r>
              <a:rPr lang="zh-CN" altLang="en-US" sz="1800"/>
              <a:t>形如</a:t>
            </a:r>
            <a:r>
              <a:rPr lang="en-US" altLang="zh-CN" sz="1800"/>
              <a:t>Y→X</a:t>
            </a:r>
            <a:r>
              <a:rPr lang="zh-CN" altLang="en-US" sz="1800"/>
              <a:t>和</a:t>
            </a:r>
            <a:r>
              <a:rPr lang="en-US" altLang="zh-CN" sz="1800"/>
              <a:t>YX</a:t>
            </a:r>
            <a:r>
              <a:rPr lang="zh-CN" altLang="en-US" sz="1800"/>
              <a:t>都被加入后缀类</a:t>
            </a:r>
            <a:r>
              <a:rPr lang="en-US" altLang="zh-CN" sz="1800"/>
              <a:t>[X]</a:t>
            </a:r>
            <a:endParaRPr lang="en-US" altLang="zh-CN" sz="1800"/>
          </a:p>
          <a:p>
            <a:pPr marL="640080" lvl="1" indent="-271780" defTabSz="0">
              <a:lnSpc>
                <a:spcPct val="120000"/>
              </a:lnSpc>
            </a:pPr>
            <a:r>
              <a:rPr lang="zh-CN" altLang="en-US" sz="1800"/>
              <a:t>每个类是独立的，拥有可以生成所有共享相同后缀的频繁序列的完整信息</a:t>
            </a:r>
            <a:endParaRPr lang="en-US" altLang="zh-CN" sz="1800"/>
          </a:p>
          <a:p>
            <a:pPr marL="640080" lvl="1" indent="-271780" defTabSz="0">
              <a:lnSpc>
                <a:spcPct val="120000"/>
              </a:lnSpc>
            </a:pPr>
            <a:r>
              <a:rPr lang="zh-CN" altLang="en-US" sz="1800"/>
              <a:t>计算树</a:t>
            </a:r>
            <a:endParaRPr lang="en-US" altLang="zh-CN" sz="1800"/>
          </a:p>
        </p:txBody>
      </p:sp>
      <p:pic>
        <p:nvPicPr>
          <p:cNvPr id="89095" name="图片 10"/>
          <p:cNvPicPr>
            <a:picLocks noChangeAspect="1"/>
          </p:cNvPicPr>
          <p:nvPr/>
        </p:nvPicPr>
        <p:blipFill>
          <a:blip r:embed="rId2"/>
          <a:stretch>
            <a:fillRect/>
          </a:stretch>
        </p:blipFill>
        <p:spPr>
          <a:xfrm>
            <a:off x="4572000" y="4495800"/>
            <a:ext cx="2819400" cy="198120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a:ln/>
        </p:spPr>
        <p:txBody>
          <a:bodyPr vert="horz" wrap="square" lIns="91440" tIns="45720" rIns="91440" bIns="45720" anchor="ctr"/>
          <a:p>
            <a:r>
              <a:rPr lang="en-US" altLang="zh-CN"/>
              <a:t>pSPADE</a:t>
            </a:r>
            <a:r>
              <a:rPr lang="zh-CN" altLang="en-US"/>
              <a:t>算法的任务拆分</a:t>
            </a:r>
            <a:endParaRPr lang="zh-CN" altLang="en-US"/>
          </a:p>
        </p:txBody>
      </p:sp>
      <p:sp>
        <p:nvSpPr>
          <p:cNvPr id="91138" name="内容占位符 2"/>
          <p:cNvSpPr>
            <a:spLocks noGrp="1"/>
          </p:cNvSpPr>
          <p:nvPr>
            <p:ph idx="1"/>
          </p:nvPr>
        </p:nvSpPr>
        <p:spPr>
          <a:ln/>
        </p:spPr>
        <p:txBody>
          <a:bodyPr vert="horz" wrap="square" lIns="91440" tIns="45720" rIns="91440" bIns="45720" anchor="t"/>
          <a:p>
            <a:pPr>
              <a:buFont typeface="Wingdings" panose="05000000000000000000" pitchFamily="2" charset="2"/>
              <a:buChar char="p"/>
            </a:pPr>
            <a:r>
              <a:rPr lang="zh-CN" altLang="en-US" sz="2000" b="1"/>
              <a:t>并行机制</a:t>
            </a:r>
            <a:r>
              <a:rPr lang="en-US" altLang="zh-CN" sz="2000" b="1"/>
              <a:t>——</a:t>
            </a:r>
            <a:r>
              <a:rPr lang="zh-CN" altLang="en-US" sz="2000" b="1"/>
              <a:t>任务并行：</a:t>
            </a:r>
            <a:endParaRPr lang="zh-CN" altLang="zh-CN" sz="2000"/>
          </a:p>
          <a:p>
            <a:pPr>
              <a:lnSpc>
                <a:spcPct val="120000"/>
              </a:lnSpc>
              <a:buNone/>
            </a:pPr>
            <a:r>
              <a:rPr lang="zh-CN" altLang="zh-CN" sz="1800"/>
              <a:t>所有的处理器访问整个数据库的一份拷贝，但是并行地工作于不同的类，异步处理</a:t>
            </a:r>
            <a:r>
              <a:rPr lang="zh-CN" altLang="en-US" sz="1800"/>
              <a:t>全局</a:t>
            </a:r>
            <a:r>
              <a:rPr lang="zh-CN" altLang="zh-CN" sz="1800"/>
              <a:t>计算树</a:t>
            </a:r>
            <a:endParaRPr lang="en-US" altLang="zh-CN" sz="1800"/>
          </a:p>
          <a:p>
            <a:pPr>
              <a:lnSpc>
                <a:spcPct val="120000"/>
              </a:lnSpc>
              <a:buFont typeface="Wingdings" panose="05000000000000000000" pitchFamily="2" charset="2"/>
              <a:buChar char="p"/>
            </a:pPr>
            <a:r>
              <a:rPr lang="zh-CN" altLang="en-US" sz="2000" b="1"/>
              <a:t>分析</a:t>
            </a:r>
            <a:endParaRPr lang="en-US" altLang="zh-CN" sz="2000" b="1"/>
          </a:p>
          <a:p>
            <a:pPr lvl="1">
              <a:spcBef>
                <a:spcPts val="600"/>
              </a:spcBef>
            </a:pPr>
            <a:r>
              <a:rPr lang="zh-CN" altLang="en-US" sz="1800"/>
              <a:t>每个类上的挖掘工作都是独立的，所以处理器不需要同步</a:t>
            </a:r>
            <a:endParaRPr lang="zh-CN" altLang="en-US" sz="1800"/>
          </a:p>
          <a:p>
            <a:pPr lvl="1">
              <a:spcBef>
                <a:spcPts val="600"/>
              </a:spcBef>
            </a:pPr>
            <a:endParaRPr lang="en-US" altLang="zh-CN" sz="1800">
              <a:latin typeface="Times New Roman" panose="02020603050405020304" pitchFamily="18" charset="0"/>
            </a:endParaRPr>
          </a:p>
          <a:p>
            <a:pPr lvl="0">
              <a:spcBef>
                <a:spcPts val="600"/>
              </a:spcBef>
            </a:pPr>
            <a:r>
              <a:rPr lang="zh-CN" altLang="en-US" sz="2005" b="1">
                <a:latin typeface="Times New Roman" panose="02020603050405020304" pitchFamily="18" charset="0"/>
              </a:rPr>
              <a:t>关键挑战</a:t>
            </a:r>
            <a:endParaRPr lang="zh-CN" altLang="en-US" sz="2005" b="1">
              <a:latin typeface="Times New Roman" panose="02020603050405020304" pitchFamily="18" charset="0"/>
            </a:endParaRPr>
          </a:p>
          <a:p>
            <a:pPr lvl="1">
              <a:spcBef>
                <a:spcPts val="600"/>
              </a:spcBef>
            </a:pPr>
            <a:r>
              <a:rPr lang="zh-CN" altLang="en-US" sz="1795">
                <a:latin typeface="Times New Roman" panose="02020603050405020304" pitchFamily="18" charset="0"/>
              </a:rPr>
              <a:t>负载均衡</a:t>
            </a:r>
            <a:endParaRPr lang="zh-CN" altLang="en-US" sz="1795">
              <a:latin typeface="Times New Roman" panose="02020603050405020304" pitchFamily="18" charset="0"/>
            </a:endParaRPr>
          </a:p>
          <a:p>
            <a:pPr lvl="1">
              <a:spcBef>
                <a:spcPts val="600"/>
              </a:spcBef>
            </a:pPr>
            <a:endParaRPr lang="en-US" altLang="zh-CN" sz="1800"/>
          </a:p>
        </p:txBody>
      </p:sp>
      <p:sp>
        <p:nvSpPr>
          <p:cNvPr id="91139"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21506" name="标题 3"/>
          <p:cNvSpPr>
            <a:spLocks noGrp="1"/>
          </p:cNvSpPr>
          <p:nvPr>
            <p:ph type="title"/>
          </p:nvPr>
        </p:nvSpPr>
        <p:spPr>
          <a:ln/>
        </p:spPr>
        <p:txBody>
          <a:bodyPr vert="horz" wrap="square" lIns="91440" tIns="45720" rIns="91440" bIns="45720" anchor="ctr"/>
          <a:p>
            <a:r>
              <a:rPr lang="zh-CN" altLang="en-US" b="1"/>
              <a:t>海量内存技术的发展</a:t>
            </a:r>
            <a:endParaRPr lang="zh-CN" altLang="en-US" b="1"/>
          </a:p>
        </p:txBody>
      </p:sp>
      <p:sp>
        <p:nvSpPr>
          <p:cNvPr id="21507" name="矩形 2"/>
          <p:cNvSpPr/>
          <p:nvPr/>
        </p:nvSpPr>
        <p:spPr>
          <a:xfrm>
            <a:off x="2133600" y="6218238"/>
            <a:ext cx="6096000" cy="400050"/>
          </a:xfrm>
          <a:prstGeom prst="rect">
            <a:avLst/>
          </a:prstGeom>
          <a:noFill/>
          <a:ln w="9525">
            <a:noFill/>
          </a:ln>
        </p:spPr>
        <p:txBody>
          <a:bodyPr>
            <a:spAutoFit/>
          </a:bodyPr>
          <a:p>
            <a:r>
              <a:rPr lang="zh-CN" altLang="zh-CN" sz="2000">
                <a:latin typeface="微软雅黑" panose="020B0503020204020204" pitchFamily="34" charset="-122"/>
                <a:ea typeface="微软雅黑" panose="020B0503020204020204" pitchFamily="34" charset="-122"/>
                <a:sym typeface="Tw Cen MT" pitchFamily="34" charset="0"/>
              </a:rPr>
              <a:t>存储器芯片集成度提高</a:t>
            </a:r>
            <a:r>
              <a:rPr lang="zh-CN" altLang="en-US" sz="2000">
                <a:latin typeface="微软雅黑" panose="020B0503020204020204" pitchFamily="34" charset="-122"/>
                <a:ea typeface="微软雅黑" panose="020B0503020204020204" pitchFamily="34" charset="-122"/>
                <a:sym typeface="Tw Cen MT" pitchFamily="34" charset="0"/>
              </a:rPr>
              <a:t>，内存价格显著降低</a:t>
            </a:r>
            <a:endParaRPr lang="zh-CN" altLang="en-US">
              <a:latin typeface="Arial" panose="020B0604020202020204" pitchFamily="34" charset="0"/>
            </a:endParaRPr>
          </a:p>
        </p:txBody>
      </p:sp>
      <p:pic>
        <p:nvPicPr>
          <p:cNvPr id="21508" name="图片 400" descr="Memory and storage price per megabyte, over time."/>
          <p:cNvPicPr>
            <a:picLocks noChangeAspect="1"/>
          </p:cNvPicPr>
          <p:nvPr/>
        </p:nvPicPr>
        <p:blipFill>
          <a:blip r:embed="rId1"/>
          <a:stretch>
            <a:fillRect/>
          </a:stretch>
        </p:blipFill>
        <p:spPr>
          <a:xfrm>
            <a:off x="1376363" y="1201738"/>
            <a:ext cx="6619875" cy="50165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1"/>
          <p:cNvSpPr>
            <a:spLocks noGrp="1"/>
          </p:cNvSpPr>
          <p:nvPr>
            <p:ph type="title"/>
          </p:nvPr>
        </p:nvSpPr>
        <p:spPr>
          <a:ln/>
        </p:spPr>
        <p:txBody>
          <a:bodyPr vert="horz" wrap="square" lIns="91440" tIns="45720" rIns="91440" bIns="45720" anchor="ctr"/>
          <a:p>
            <a:r>
              <a:rPr lang="en-US" altLang="zh-CN"/>
              <a:t>pSPADE</a:t>
            </a:r>
            <a:r>
              <a:rPr lang="zh-CN" altLang="en-US"/>
              <a:t>算法的负载均衡</a:t>
            </a:r>
            <a:endParaRPr lang="zh-CN" altLang="en-US"/>
          </a:p>
        </p:txBody>
      </p:sp>
      <p:sp>
        <p:nvSpPr>
          <p:cNvPr id="92162" name="内容占位符 2"/>
          <p:cNvSpPr>
            <a:spLocks noGrp="1"/>
          </p:cNvSpPr>
          <p:nvPr>
            <p:ph idx="1"/>
          </p:nvPr>
        </p:nvSpPr>
        <p:spPr>
          <a:ln/>
        </p:spPr>
        <p:txBody>
          <a:bodyPr vert="horz" wrap="square" lIns="91440" tIns="45720" rIns="91440" bIns="45720" anchor="t"/>
          <a:p>
            <a:r>
              <a:rPr lang="zh-CN" altLang="en-US" sz="2000" b="1"/>
              <a:t>解决方案</a:t>
            </a:r>
            <a:endParaRPr lang="en-US" altLang="zh-CN" sz="2000" b="1"/>
          </a:p>
          <a:p>
            <a:pPr lvl="1">
              <a:spcBef>
                <a:spcPts val="600"/>
              </a:spcBef>
            </a:pPr>
            <a:r>
              <a:rPr lang="zh-CN" altLang="en-US" sz="1800" b="1">
                <a:latin typeface="Times New Roman" panose="02020603050405020304" pitchFamily="18" charset="0"/>
              </a:rPr>
              <a:t>静态负载均衡</a:t>
            </a:r>
            <a:r>
              <a:rPr lang="en-US" altLang="zh-CN" sz="1800" b="1">
                <a:latin typeface="Times New Roman" panose="02020603050405020304" pitchFamily="18" charset="0"/>
              </a:rPr>
              <a:t>(SLB)</a:t>
            </a:r>
            <a:r>
              <a:rPr lang="zh-CN" altLang="en-US" sz="1800" b="1">
                <a:latin typeface="Times New Roman" panose="02020603050405020304" pitchFamily="18" charset="0"/>
              </a:rPr>
              <a:t>：</a:t>
            </a:r>
            <a:r>
              <a:rPr lang="zh-CN" altLang="en-US" sz="1800"/>
              <a:t>根据等价类中元素的数量分配</a:t>
            </a:r>
            <a:r>
              <a:rPr lang="zh-CN" altLang="en-US" sz="1800">
                <a:solidFill>
                  <a:srgbClr val="C00000"/>
                </a:solidFill>
              </a:rPr>
              <a:t>权重</a:t>
            </a:r>
            <a:r>
              <a:rPr lang="zh-CN" altLang="en-US" sz="1800"/>
              <a:t>，按照权重大小递减顺序给各父类排序，依次把每个类分配给当前拥有最小权值和的处理器。一旦父类被分配完毕，计算过程就是完全异步的方式，各处理器之间不需要任何同步或交互信息。</a:t>
            </a:r>
            <a:endParaRPr lang="en-US" altLang="zh-CN" sz="1800">
              <a:latin typeface="Times New Roman" panose="02020603050405020304" pitchFamily="18" charset="0"/>
            </a:endParaRPr>
          </a:p>
          <a:p>
            <a:pPr lvl="1">
              <a:spcBef>
                <a:spcPts val="1200"/>
              </a:spcBef>
            </a:pPr>
            <a:r>
              <a:rPr lang="zh-CN" altLang="en-US" sz="1800" b="1"/>
              <a:t>类间动态负载均衡</a:t>
            </a:r>
            <a:r>
              <a:rPr lang="en-US" altLang="zh-CN" sz="1800" b="1">
                <a:latin typeface="Times New Roman" panose="02020603050405020304" pitchFamily="18" charset="0"/>
              </a:rPr>
              <a:t>(CDLB)</a:t>
            </a:r>
            <a:r>
              <a:rPr lang="zh-CN" altLang="en-US" sz="1800" b="1"/>
              <a:t>：</a:t>
            </a:r>
            <a:r>
              <a:rPr lang="zh-CN" altLang="en-US" sz="1800"/>
              <a:t>根据权重大小将所有类递减排列成一个</a:t>
            </a:r>
            <a:r>
              <a:rPr lang="zh-CN" altLang="en-US" sz="1800">
                <a:solidFill>
                  <a:srgbClr val="C00000"/>
                </a:solidFill>
              </a:rPr>
              <a:t>逻辑中心任务队列</a:t>
            </a:r>
            <a:r>
              <a:rPr lang="zh-CN" altLang="en-US" sz="1800"/>
              <a:t>，各处理器动态地从逻辑队列中自动获得一个类，处理完之后从逻辑队列中自动获取下一个类。</a:t>
            </a:r>
            <a:endParaRPr lang="en-US" altLang="zh-CN" sz="1800"/>
          </a:p>
          <a:p>
            <a:pPr lvl="1">
              <a:spcBef>
                <a:spcPts val="1200"/>
              </a:spcBef>
            </a:pPr>
            <a:r>
              <a:rPr lang="zh-CN" altLang="en-US" sz="1800" b="1"/>
              <a:t>递归动态负载均衡</a:t>
            </a:r>
            <a:r>
              <a:rPr lang="en-US" altLang="zh-CN" sz="1800" b="1">
                <a:latin typeface="Times New Roman" panose="02020603050405020304" pitchFamily="18" charset="0"/>
              </a:rPr>
              <a:t>(RDLB) </a:t>
            </a:r>
            <a:r>
              <a:rPr lang="zh-CN" altLang="en-US" sz="1800" b="1"/>
              <a:t>：</a:t>
            </a:r>
            <a:r>
              <a:rPr lang="zh-CN" altLang="en-US" sz="1800"/>
              <a:t>有空闲处理器在等待工作时，在树中每一新层递归地运用</a:t>
            </a:r>
            <a:r>
              <a:rPr lang="en-US" altLang="zh-CN" sz="1800"/>
              <a:t>CDLB</a:t>
            </a:r>
            <a:r>
              <a:rPr lang="zh-CN" altLang="en-US" sz="1800"/>
              <a:t>方法，</a:t>
            </a:r>
            <a:r>
              <a:rPr lang="zh-CN" altLang="zh-CN" sz="1800">
                <a:solidFill>
                  <a:srgbClr val="C00000"/>
                </a:solidFill>
              </a:rPr>
              <a:t>利用处理父类的方法处理新层次上的每个类</a:t>
            </a:r>
            <a:r>
              <a:rPr lang="zh-CN" altLang="zh-CN" sz="1800"/>
              <a:t>，这样不同的处理器能够处理新层次上的不同类</a:t>
            </a:r>
            <a:endParaRPr lang="en-US" altLang="zh-CN" sz="1800" b="1"/>
          </a:p>
        </p:txBody>
      </p:sp>
      <p:sp>
        <p:nvSpPr>
          <p:cNvPr id="92163"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zh-CN" sz="1400" b="1">
                <a:solidFill>
                  <a:srgbClr val="FFFFFF"/>
                </a:solidFill>
                <a:latin typeface="Tw Cen MT" pitchFamily="34" charset="0"/>
                <a:sym typeface="Tw Cen MT" pitchFamily="34" charset="0"/>
              </a:rPr>
            </a:fld>
            <a:endParaRPr lang="" altLang="zh-CN" sz="1400" b="1">
              <a:solidFill>
                <a:srgbClr val="FFFFFF"/>
              </a:solidFill>
              <a:latin typeface="Tw Cen MT" pitchFamily="34" charset="0"/>
              <a:sym typeface="Tw Cen MT"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pic>
        <p:nvPicPr>
          <p:cNvPr id="5" name="内容占位符 4"/>
          <p:cNvPicPr>
            <a:picLocks noChangeAspect="1"/>
          </p:cNvPicPr>
          <p:nvPr>
            <p:ph idx="1"/>
          </p:nvPr>
        </p:nvPicPr>
        <p:blipFill>
          <a:blip r:embed="rId1"/>
          <a:stretch>
            <a:fillRect/>
          </a:stretch>
        </p:blipFill>
        <p:spPr>
          <a:xfrm>
            <a:off x="1221105" y="1601470"/>
            <a:ext cx="6370320" cy="4009390"/>
          </a:xfrm>
          <a:prstGeom prst="rect">
            <a:avLst/>
          </a:prstGeom>
        </p:spPr>
      </p:pic>
      <p:sp>
        <p:nvSpPr>
          <p:cNvPr id="6" name="文本框 5"/>
          <p:cNvSpPr txBox="1"/>
          <p:nvPr/>
        </p:nvSpPr>
        <p:spPr>
          <a:xfrm>
            <a:off x="533400" y="5725160"/>
            <a:ext cx="8406130" cy="645160"/>
          </a:xfrm>
          <a:prstGeom prst="rect">
            <a:avLst/>
          </a:prstGeom>
          <a:noFill/>
        </p:spPr>
        <p:txBody>
          <a:bodyPr wrap="square" rtlCol="0">
            <a:spAutoFit/>
          </a:bodyPr>
          <a:p>
            <a:r>
              <a:rPr lang="zh-CN" altLang="en-US" b="1"/>
              <a:t>静态负载均衡</a:t>
            </a:r>
            <a:r>
              <a:rPr lang="zh-CN" altLang="en-US"/>
              <a:t>：</a:t>
            </a:r>
            <a:r>
              <a:rPr lang="en-US" altLang="zh-CN"/>
              <a:t>P0</a:t>
            </a:r>
            <a:r>
              <a:rPr lang="zh-CN" altLang="en-US"/>
              <a:t>预先分配好了</a:t>
            </a:r>
            <a:r>
              <a:rPr lang="en-US" altLang="zh-CN"/>
              <a:t>C1</a:t>
            </a:r>
            <a:r>
              <a:rPr lang="zh-CN" altLang="en-US"/>
              <a:t>和</a:t>
            </a:r>
            <a:r>
              <a:rPr lang="en-US" altLang="zh-CN"/>
              <a:t>C3</a:t>
            </a:r>
            <a:r>
              <a:rPr lang="zh-CN" altLang="en-US"/>
              <a:t>，</a:t>
            </a:r>
            <a:r>
              <a:rPr lang="en-US" altLang="zh-CN"/>
              <a:t>P1</a:t>
            </a:r>
            <a:r>
              <a:rPr lang="zh-CN" altLang="en-US"/>
              <a:t>预先分配好了</a:t>
            </a:r>
            <a:r>
              <a:rPr lang="en-US" altLang="zh-CN"/>
              <a:t>C2</a:t>
            </a:r>
            <a:r>
              <a:rPr lang="zh-CN" altLang="en-US"/>
              <a:t>。然后就按照这个分配方案来实施。即使</a:t>
            </a:r>
            <a:r>
              <a:rPr lang="en-US" altLang="zh-CN"/>
              <a:t>P1</a:t>
            </a:r>
            <a:r>
              <a:rPr lang="zh-CN" altLang="en-US"/>
              <a:t>已经执行完毕所有任务了，它也无法分担</a:t>
            </a:r>
            <a:r>
              <a:rPr lang="en-US" altLang="zh-CN"/>
              <a:t>P0</a:t>
            </a:r>
            <a:r>
              <a:rPr lang="zh-CN" altLang="en-US"/>
              <a:t>的任务。</a:t>
            </a:r>
            <a:endParaRPr lang="zh-CN" altLang="en-US"/>
          </a:p>
        </p:txBody>
      </p:sp>
      <p:sp>
        <p:nvSpPr>
          <p:cNvPr id="7" name="文本框 6"/>
          <p:cNvSpPr txBox="1"/>
          <p:nvPr/>
        </p:nvSpPr>
        <p:spPr>
          <a:xfrm>
            <a:off x="2405380" y="4895850"/>
            <a:ext cx="462280" cy="368300"/>
          </a:xfrm>
          <a:prstGeom prst="rect">
            <a:avLst/>
          </a:prstGeom>
          <a:noFill/>
        </p:spPr>
        <p:txBody>
          <a:bodyPr wrap="none" rtlCol="0">
            <a:spAutoFit/>
          </a:bodyPr>
          <a:p>
            <a:r>
              <a:rPr lang="en-US" altLang="zh-CN">
                <a:solidFill>
                  <a:srgbClr val="FF0000"/>
                </a:solidFill>
              </a:rPr>
              <a:t>P0</a:t>
            </a:r>
            <a:endParaRPr lang="en-US" altLang="zh-CN">
              <a:solidFill>
                <a:srgbClr val="FF0000"/>
              </a:solidFill>
            </a:endParaRPr>
          </a:p>
        </p:txBody>
      </p:sp>
      <p:sp>
        <p:nvSpPr>
          <p:cNvPr id="8" name="文本框 7"/>
          <p:cNvSpPr txBox="1"/>
          <p:nvPr/>
        </p:nvSpPr>
        <p:spPr>
          <a:xfrm>
            <a:off x="4612640" y="4798695"/>
            <a:ext cx="462280" cy="368300"/>
          </a:xfrm>
          <a:prstGeom prst="rect">
            <a:avLst/>
          </a:prstGeom>
          <a:noFill/>
        </p:spPr>
        <p:txBody>
          <a:bodyPr wrap="none" rtlCol="0">
            <a:spAutoFit/>
          </a:bodyPr>
          <a:p>
            <a:r>
              <a:rPr lang="en-US" altLang="zh-CN">
                <a:solidFill>
                  <a:srgbClr val="FF0000"/>
                </a:solidFill>
              </a:rPr>
              <a:t>P1</a:t>
            </a:r>
            <a:endParaRPr lang="en-US" altLang="zh-CN">
              <a:solidFill>
                <a:srgbClr val="FF0000"/>
              </a:solidFill>
            </a:endParaRPr>
          </a:p>
        </p:txBody>
      </p:sp>
      <p:sp>
        <p:nvSpPr>
          <p:cNvPr id="9" name="文本框 8"/>
          <p:cNvSpPr txBox="1"/>
          <p:nvPr/>
        </p:nvSpPr>
        <p:spPr>
          <a:xfrm>
            <a:off x="6600190" y="4798695"/>
            <a:ext cx="462280" cy="368300"/>
          </a:xfrm>
          <a:prstGeom prst="rect">
            <a:avLst/>
          </a:prstGeom>
          <a:noFill/>
        </p:spPr>
        <p:txBody>
          <a:bodyPr wrap="none" rtlCol="0">
            <a:spAutoFit/>
          </a:bodyPr>
          <a:p>
            <a:r>
              <a:rPr lang="en-US" altLang="zh-CN">
                <a:solidFill>
                  <a:srgbClr val="FF0000"/>
                </a:solidFill>
              </a:rPr>
              <a:t>P0</a:t>
            </a:r>
            <a:endParaRPr lang="en-US" altLang="zh-CN">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pic>
        <p:nvPicPr>
          <p:cNvPr id="5" name="内容占位符 4"/>
          <p:cNvPicPr>
            <a:picLocks noChangeAspect="1"/>
          </p:cNvPicPr>
          <p:nvPr>
            <p:ph idx="1"/>
          </p:nvPr>
        </p:nvPicPr>
        <p:blipFill>
          <a:blip r:embed="rId1"/>
          <a:stretch>
            <a:fillRect/>
          </a:stretch>
        </p:blipFill>
        <p:spPr>
          <a:xfrm>
            <a:off x="1221105" y="1601470"/>
            <a:ext cx="6370320" cy="4009390"/>
          </a:xfrm>
          <a:prstGeom prst="rect">
            <a:avLst/>
          </a:prstGeom>
        </p:spPr>
      </p:pic>
      <p:sp>
        <p:nvSpPr>
          <p:cNvPr id="6" name="文本框 5"/>
          <p:cNvSpPr txBox="1"/>
          <p:nvPr/>
        </p:nvSpPr>
        <p:spPr>
          <a:xfrm>
            <a:off x="533400" y="5725160"/>
            <a:ext cx="8406130" cy="645160"/>
          </a:xfrm>
          <a:prstGeom prst="rect">
            <a:avLst/>
          </a:prstGeom>
          <a:noFill/>
        </p:spPr>
        <p:txBody>
          <a:bodyPr wrap="square" rtlCol="0">
            <a:spAutoFit/>
          </a:bodyPr>
          <a:p>
            <a:r>
              <a:rPr lang="zh-CN" altLang="en-US" b="1"/>
              <a:t>类间动态负载均衡</a:t>
            </a:r>
            <a:r>
              <a:rPr lang="zh-CN" altLang="en-US"/>
              <a:t>：首先预估所有任务的工作量，进行排序，得</a:t>
            </a:r>
            <a:r>
              <a:rPr lang="en-US" altLang="zh-CN"/>
              <a:t>C1, C2, C3</a:t>
            </a:r>
            <a:r>
              <a:rPr lang="zh-CN" altLang="en-US"/>
              <a:t>。然后，分配</a:t>
            </a:r>
            <a:r>
              <a:rPr lang="en-US" altLang="zh-CN"/>
              <a:t>P0</a:t>
            </a:r>
            <a:r>
              <a:rPr lang="zh-CN" altLang="en-US"/>
              <a:t>来执行</a:t>
            </a:r>
            <a:r>
              <a:rPr lang="en-US" altLang="zh-CN"/>
              <a:t>C1</a:t>
            </a:r>
            <a:r>
              <a:rPr lang="zh-CN" altLang="en-US"/>
              <a:t>，分配</a:t>
            </a:r>
            <a:r>
              <a:rPr lang="en-US" altLang="zh-CN"/>
              <a:t>P1</a:t>
            </a:r>
            <a:r>
              <a:rPr lang="zh-CN" altLang="en-US"/>
              <a:t>来执行</a:t>
            </a:r>
            <a:r>
              <a:rPr lang="en-US" altLang="zh-CN"/>
              <a:t>C2</a:t>
            </a:r>
            <a:r>
              <a:rPr lang="zh-CN" altLang="en-US"/>
              <a:t>。</a:t>
            </a:r>
            <a:r>
              <a:rPr lang="zh-CN"/>
              <a:t>结束早的那个处理器来执行</a:t>
            </a:r>
            <a:r>
              <a:rPr lang="en-US" altLang="zh-CN"/>
              <a:t>C3</a:t>
            </a:r>
            <a:r>
              <a:rPr lang="zh-CN" altLang="en-US"/>
              <a:t>。</a:t>
            </a:r>
            <a:endParaRPr lang="zh-CN" altLang="en-US"/>
          </a:p>
        </p:txBody>
      </p:sp>
      <p:sp>
        <p:nvSpPr>
          <p:cNvPr id="7" name="文本框 6"/>
          <p:cNvSpPr txBox="1"/>
          <p:nvPr/>
        </p:nvSpPr>
        <p:spPr>
          <a:xfrm>
            <a:off x="2405380" y="4895850"/>
            <a:ext cx="462280" cy="368300"/>
          </a:xfrm>
          <a:prstGeom prst="rect">
            <a:avLst/>
          </a:prstGeom>
          <a:noFill/>
        </p:spPr>
        <p:txBody>
          <a:bodyPr wrap="none" rtlCol="0">
            <a:spAutoFit/>
          </a:bodyPr>
          <a:p>
            <a:r>
              <a:rPr lang="en-US" altLang="zh-CN">
                <a:solidFill>
                  <a:srgbClr val="FF0000"/>
                </a:solidFill>
              </a:rPr>
              <a:t>P0</a:t>
            </a:r>
            <a:endParaRPr lang="en-US" altLang="zh-CN">
              <a:solidFill>
                <a:srgbClr val="FF0000"/>
              </a:solidFill>
            </a:endParaRPr>
          </a:p>
        </p:txBody>
      </p:sp>
      <p:sp>
        <p:nvSpPr>
          <p:cNvPr id="8" name="文本框 7"/>
          <p:cNvSpPr txBox="1"/>
          <p:nvPr/>
        </p:nvSpPr>
        <p:spPr>
          <a:xfrm>
            <a:off x="4612640" y="4798695"/>
            <a:ext cx="462280" cy="368300"/>
          </a:xfrm>
          <a:prstGeom prst="rect">
            <a:avLst/>
          </a:prstGeom>
          <a:noFill/>
        </p:spPr>
        <p:txBody>
          <a:bodyPr wrap="none" rtlCol="0">
            <a:spAutoFit/>
          </a:bodyPr>
          <a:p>
            <a:r>
              <a:rPr lang="en-US" altLang="zh-CN">
                <a:solidFill>
                  <a:srgbClr val="FF0000"/>
                </a:solidFill>
              </a:rPr>
              <a:t>P1</a:t>
            </a:r>
            <a:endParaRPr lang="en-US" altLang="zh-CN">
              <a:solidFill>
                <a:srgbClr val="FF0000"/>
              </a:solidFill>
            </a:endParaRPr>
          </a:p>
        </p:txBody>
      </p:sp>
      <p:sp>
        <p:nvSpPr>
          <p:cNvPr id="9" name="文本框 8"/>
          <p:cNvSpPr txBox="1"/>
          <p:nvPr/>
        </p:nvSpPr>
        <p:spPr>
          <a:xfrm>
            <a:off x="6600190" y="4798695"/>
            <a:ext cx="462280" cy="368300"/>
          </a:xfrm>
          <a:prstGeom prst="rect">
            <a:avLst/>
          </a:prstGeom>
          <a:noFill/>
        </p:spPr>
        <p:txBody>
          <a:bodyPr wrap="none" rtlCol="0">
            <a:spAutoFit/>
          </a:bodyPr>
          <a:p>
            <a:r>
              <a:rPr lang="en-US" altLang="zh-CN">
                <a:solidFill>
                  <a:srgbClr val="FF0000"/>
                </a:solidFill>
              </a:rPr>
              <a:t>P1</a:t>
            </a:r>
            <a:endParaRPr lang="en-US" altLang="zh-CN">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12"/>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DA1A3B76-453D-8D40-9761-0E67AA8AF412}" type="slidenum">
              <a:rPr kumimoji="0"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rPr>
            </a:fld>
            <a:endParaRPr kumimoji="0" lang="zh-CN" altLang="en-US" sz="1400" b="1" i="0" u="none" strike="noStrike" kern="1200" cap="none" spc="0" normalizeH="0" baseline="0" noProof="1">
              <a:ln>
                <a:noFill/>
              </a:ln>
              <a:solidFill>
                <a:srgbClr val="FFFFFF"/>
              </a:solidFill>
              <a:effectLst/>
              <a:uLnTx/>
              <a:uFillTx/>
              <a:latin typeface="Tw Cen MT" pitchFamily="34" charset="0"/>
              <a:ea typeface="宋体" panose="02010600030101010101" pitchFamily="2" charset="-122"/>
              <a:cs typeface="+mn-cs"/>
              <a:sym typeface="Tw Cen MT" pitchFamily="34" charset="0"/>
            </a:endParaRPr>
          </a:p>
        </p:txBody>
      </p:sp>
      <p:pic>
        <p:nvPicPr>
          <p:cNvPr id="5" name="内容占位符 4"/>
          <p:cNvPicPr>
            <a:picLocks noChangeAspect="1"/>
          </p:cNvPicPr>
          <p:nvPr>
            <p:ph idx="1"/>
          </p:nvPr>
        </p:nvPicPr>
        <p:blipFill>
          <a:blip r:embed="rId1"/>
          <a:stretch>
            <a:fillRect/>
          </a:stretch>
        </p:blipFill>
        <p:spPr>
          <a:xfrm>
            <a:off x="1221105" y="1601470"/>
            <a:ext cx="6370320" cy="4009390"/>
          </a:xfrm>
          <a:prstGeom prst="rect">
            <a:avLst/>
          </a:prstGeom>
        </p:spPr>
      </p:pic>
      <p:sp>
        <p:nvSpPr>
          <p:cNvPr id="6" name="文本框 5"/>
          <p:cNvSpPr txBox="1"/>
          <p:nvPr/>
        </p:nvSpPr>
        <p:spPr>
          <a:xfrm>
            <a:off x="533400" y="5725160"/>
            <a:ext cx="8406130" cy="922020"/>
          </a:xfrm>
          <a:prstGeom prst="rect">
            <a:avLst/>
          </a:prstGeom>
          <a:noFill/>
        </p:spPr>
        <p:txBody>
          <a:bodyPr wrap="square" rtlCol="0">
            <a:spAutoFit/>
          </a:bodyPr>
          <a:p>
            <a:r>
              <a:rPr lang="zh-CN" altLang="en-US" b="1">
                <a:sym typeface="+mn-ea"/>
              </a:rPr>
              <a:t>递归动态负载均衡</a:t>
            </a:r>
            <a:r>
              <a:rPr lang="zh-CN" altLang="en-US"/>
              <a:t>：首先预估工作量，排序得</a:t>
            </a:r>
            <a:r>
              <a:rPr lang="en-US" altLang="zh-CN"/>
              <a:t>C1</a:t>
            </a:r>
            <a:r>
              <a:rPr lang="zh-CN" altLang="en-US"/>
              <a:t>、</a:t>
            </a:r>
            <a:r>
              <a:rPr lang="en-US" altLang="zh-CN"/>
              <a:t>C2</a:t>
            </a:r>
            <a:r>
              <a:rPr lang="zh-CN" altLang="en-US"/>
              <a:t>、</a:t>
            </a:r>
            <a:r>
              <a:rPr lang="en-US" altLang="zh-CN"/>
              <a:t>C3</a:t>
            </a:r>
            <a:r>
              <a:rPr lang="zh-CN" altLang="en-US"/>
              <a:t>。然后</a:t>
            </a:r>
            <a:r>
              <a:rPr lang="en-US" altLang="zh-CN"/>
              <a:t>P0</a:t>
            </a:r>
            <a:r>
              <a:rPr lang="zh-CN" altLang="en-US"/>
              <a:t>预先分配好了</a:t>
            </a:r>
            <a:r>
              <a:rPr lang="en-US" altLang="zh-CN"/>
              <a:t>C1</a:t>
            </a:r>
            <a:r>
              <a:rPr lang="zh-CN" altLang="en-US"/>
              <a:t>和</a:t>
            </a:r>
            <a:r>
              <a:rPr lang="en-US" altLang="zh-CN"/>
              <a:t>C3</a:t>
            </a:r>
            <a:r>
              <a:rPr lang="zh-CN" altLang="en-US"/>
              <a:t>，</a:t>
            </a:r>
            <a:r>
              <a:rPr lang="en-US" altLang="zh-CN"/>
              <a:t>P1</a:t>
            </a:r>
            <a:r>
              <a:rPr lang="zh-CN" altLang="en-US"/>
              <a:t>预先分配好了</a:t>
            </a:r>
            <a:r>
              <a:rPr lang="en-US" altLang="zh-CN"/>
              <a:t>C2</a:t>
            </a:r>
            <a:r>
              <a:rPr lang="zh-CN" altLang="en-US"/>
              <a:t>，</a:t>
            </a:r>
            <a:r>
              <a:rPr lang="en-US" altLang="zh-CN"/>
              <a:t>P1</a:t>
            </a:r>
            <a:r>
              <a:rPr lang="zh-CN" altLang="en-US"/>
              <a:t>执行较快，则又执行</a:t>
            </a:r>
            <a:r>
              <a:rPr lang="en-US" altLang="zh-CN"/>
              <a:t>C3</a:t>
            </a:r>
            <a:r>
              <a:rPr lang="zh-CN" altLang="en-US"/>
              <a:t>。此时</a:t>
            </a:r>
            <a:r>
              <a:rPr lang="en-US" altLang="zh-CN"/>
              <a:t>P0</a:t>
            </a:r>
            <a:r>
              <a:rPr lang="zh-CN" altLang="en-US"/>
              <a:t>已经执行完毕，则它</a:t>
            </a:r>
            <a:r>
              <a:rPr lang="zh-CN"/>
              <a:t>能够分配</a:t>
            </a:r>
            <a:r>
              <a:rPr lang="en-US" altLang="zh-CN"/>
              <a:t>C3</a:t>
            </a:r>
            <a:r>
              <a:rPr lang="zh-CN" altLang="en-US"/>
              <a:t>的子任务（</a:t>
            </a:r>
            <a:r>
              <a:rPr lang="en-US" altLang="zh-CN"/>
              <a:t>X3</a:t>
            </a:r>
            <a:r>
              <a:rPr lang="zh-CN" altLang="en-US"/>
              <a:t>）。依次类推，直到完全结束。</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标题 1"/>
          <p:cNvSpPr>
            <a:spLocks noGrp="1"/>
          </p:cNvSpPr>
          <p:nvPr>
            <p:ph type="title"/>
          </p:nvPr>
        </p:nvSpPr>
        <p:spPr>
          <a:ln/>
        </p:spPr>
        <p:txBody>
          <a:bodyPr vert="horz" wrap="square" lIns="91440" tIns="45720" rIns="91440" bIns="45720" anchor="ctr"/>
          <a:p>
            <a:r>
              <a:rPr lang="en-US" altLang="zh-CN"/>
              <a:t>pSPADE</a:t>
            </a:r>
            <a:r>
              <a:rPr lang="zh-CN" altLang="en-US"/>
              <a:t>算法的优点</a:t>
            </a:r>
            <a:endParaRPr lang="zh-CN" altLang="en-US"/>
          </a:p>
        </p:txBody>
      </p:sp>
      <p:sp>
        <p:nvSpPr>
          <p:cNvPr id="94210" name="内容占位符 2"/>
          <p:cNvSpPr>
            <a:spLocks noGrp="1"/>
          </p:cNvSpPr>
          <p:nvPr>
            <p:ph idx="1"/>
          </p:nvPr>
        </p:nvSpPr>
        <p:spPr>
          <a:xfrm>
            <a:off x="381000" y="1951038"/>
            <a:ext cx="8458200" cy="4525962"/>
          </a:xfrm>
          <a:ln/>
        </p:spPr>
        <p:txBody>
          <a:bodyPr vert="horz" wrap="square" lIns="91440" tIns="45720" rIns="91440" bIns="45720" anchor="t"/>
          <a:p>
            <a:pPr lvl="1">
              <a:spcBef>
                <a:spcPts val="1200"/>
              </a:spcBef>
            </a:pPr>
            <a:r>
              <a:rPr lang="zh-CN" altLang="zh-CN" sz="2000"/>
              <a:t>利用了分布式共享内存架构的优势，通过减少数据库的扫描次数大大降低</a:t>
            </a:r>
            <a:r>
              <a:rPr lang="en-US" altLang="zh-CN" sz="2000"/>
              <a:t>1/0</a:t>
            </a:r>
            <a:r>
              <a:rPr lang="zh-CN" altLang="zh-CN" sz="2000"/>
              <a:t>操作的开销，采用了有效的搜索方案将计算开销减到了最小</a:t>
            </a:r>
            <a:endParaRPr lang="en-US" altLang="zh-CN" sz="2000"/>
          </a:p>
          <a:p>
            <a:pPr lvl="1">
              <a:spcBef>
                <a:spcPts val="1200"/>
              </a:spcBef>
            </a:pPr>
            <a:r>
              <a:rPr lang="zh-CN" altLang="zh-CN" sz="2000"/>
              <a:t>采用异步的机制，只有在遇到负载失衡时才发生各处理器间的同步</a:t>
            </a:r>
            <a:endParaRPr lang="en-US" altLang="zh-CN" sz="2000"/>
          </a:p>
          <a:p>
            <a:pPr lvl="1">
              <a:spcBef>
                <a:spcPts val="1200"/>
              </a:spcBef>
            </a:pPr>
            <a:r>
              <a:rPr lang="zh-CN" altLang="zh-CN" sz="2000"/>
              <a:t>将搜索空间分成了更小的基于后缀的类，可在每个处理器上独立地处理，使得数据局域性最大化和同步最小化</a:t>
            </a:r>
            <a:endParaRPr lang="en-US" altLang="zh-CN" sz="2000"/>
          </a:p>
          <a:p>
            <a:pPr lvl="1">
              <a:spcBef>
                <a:spcPts val="1200"/>
              </a:spcBef>
            </a:pPr>
            <a:r>
              <a:rPr lang="zh-CN" altLang="zh-CN" sz="2000"/>
              <a:t>引入动态负载均衡机制有力地保证了各处理器拥有相等的负载，解决了在大型数据库中进行序列模式挖掘搜索空间大、可扩展性差的困难</a:t>
            </a:r>
            <a:endParaRPr lang="en-US" altLang="zh-CN" sz="2000" b="1"/>
          </a:p>
        </p:txBody>
      </p:sp>
      <p:sp>
        <p:nvSpPr>
          <p:cNvPr id="94211"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zh-CN" sz="1400" b="1">
                <a:solidFill>
                  <a:srgbClr val="FFFFFF"/>
                </a:solidFill>
                <a:latin typeface="Tw Cen MT" pitchFamily="34" charset="0"/>
                <a:sym typeface="Tw Cen MT" pitchFamily="34" charset="0"/>
              </a:rPr>
            </a:fld>
            <a:endParaRPr lang="" altLang="zh-CN" sz="1400" b="1">
              <a:solidFill>
                <a:srgbClr val="FFFFFF"/>
              </a:solidFill>
              <a:latin typeface="Tw Cen MT" pitchFamily="34" charset="0"/>
              <a:sym typeface="Tw Cen MT"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620713" y="303213"/>
            <a:ext cx="8272462" cy="914400"/>
          </a:xfrm>
          <a:ln/>
        </p:spPr>
        <p:txBody>
          <a:bodyPr vert="horz" wrap="square" lIns="92075" tIns="46038" rIns="92075" bIns="46038" anchor="ctr"/>
          <a:p>
            <a:r>
              <a:rPr lang="zh-CN" altLang="en-US">
                <a:latin typeface="黑体" panose="02010609060101010101" pitchFamily="49" charset="-122"/>
                <a:ea typeface="黑体" panose="02010609060101010101" pitchFamily="49" charset="-122"/>
              </a:rPr>
              <a:t>目录</a:t>
            </a:r>
            <a:endParaRPr lang="zh-CN" altLang="en-US">
              <a:latin typeface="黑体" panose="02010609060101010101" pitchFamily="49" charset="-122"/>
              <a:ea typeface="黑体" panose="02010609060101010101" pitchFamily="49" charset="-122"/>
            </a:endParaRPr>
          </a:p>
        </p:txBody>
      </p:sp>
      <p:sp>
        <p:nvSpPr>
          <p:cNvPr id="96258" name="AutoShape 6"/>
          <p:cNvSpPr/>
          <p:nvPr/>
        </p:nvSpPr>
        <p:spPr>
          <a:xfrm rot="5400000">
            <a:off x="-1570037" y="1581150"/>
            <a:ext cx="4822825" cy="501332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solidFill>
            <a:srgbClr val="CCCCFF">
              <a:alpha val="100000"/>
            </a:srgbClr>
          </a:solidFill>
          <a:ln w="9525" cap="flat" cmpd="sng">
            <a:solidFill>
              <a:schemeClr val="tx2">
                <a:alpha val="100000"/>
              </a:schemeClr>
            </a:solidFill>
            <a:prstDash val="solid"/>
            <a:miter lim="800000"/>
            <a:headEnd type="none" w="med" len="med"/>
            <a:tailEnd type="none" w="med" len="med"/>
          </a:ln>
        </p:spPr>
        <p:txBody>
          <a:bodyPr/>
          <a:p>
            <a:endParaRPr lang="zh-CN" altLang="en-US"/>
          </a:p>
        </p:txBody>
      </p:sp>
      <p:sp>
        <p:nvSpPr>
          <p:cNvPr id="96259" name="AutoShape 7"/>
          <p:cNvSpPr/>
          <p:nvPr/>
        </p:nvSpPr>
        <p:spPr>
          <a:xfrm rot="5400000" flipH="1">
            <a:off x="-1184275" y="2038350"/>
            <a:ext cx="4032250" cy="413067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0" y="2147483646"/>
              </a:cxn>
            </a:cxnLst>
            <a:rect l="txL" t="txT" r="txR" b="txB"/>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00FFFF">
              <a:alpha val="36078"/>
            </a:srgbClr>
          </a:solidFill>
          <a:ln w="9525">
            <a:noFill/>
          </a:ln>
        </p:spPr>
        <p:txBody>
          <a:bodyPr/>
          <a:p>
            <a:endParaRPr lang="zh-CN" altLang="en-US"/>
          </a:p>
        </p:txBody>
      </p:sp>
      <p:grpSp>
        <p:nvGrpSpPr>
          <p:cNvPr id="96260" name="Group 20"/>
          <p:cNvGrpSpPr/>
          <p:nvPr/>
        </p:nvGrpSpPr>
        <p:grpSpPr>
          <a:xfrm>
            <a:off x="2146300" y="5653088"/>
            <a:ext cx="400050" cy="796925"/>
            <a:chOff x="0" y="0"/>
            <a:chExt cx="1615" cy="3378"/>
          </a:xfrm>
        </p:grpSpPr>
        <p:sp>
          <p:nvSpPr>
            <p:cNvPr id="96291" name="Oval 23"/>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96292" name="Oval 24"/>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43" name="Oval 25"/>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94" name="Oval 26"/>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45" name="Oval 27"/>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96" name="Oval 28"/>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grpSp>
        <p:nvGrpSpPr>
          <p:cNvPr id="96261" name="Group 27"/>
          <p:cNvGrpSpPr/>
          <p:nvPr/>
        </p:nvGrpSpPr>
        <p:grpSpPr>
          <a:xfrm>
            <a:off x="2895600" y="2895600"/>
            <a:ext cx="400050" cy="796925"/>
            <a:chOff x="0" y="0"/>
            <a:chExt cx="1615" cy="3378"/>
          </a:xfrm>
        </p:grpSpPr>
        <p:sp>
          <p:nvSpPr>
            <p:cNvPr id="96285" name="Oval 30"/>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96286" name="Oval 31"/>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50" name="Oval 32"/>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88" name="Oval 33"/>
            <p:cNvSpPr/>
            <p:nvPr/>
          </p:nvSpPr>
          <p:spPr>
            <a:xfrm>
              <a:off x="176" y="176"/>
              <a:ext cx="1049" cy="3119"/>
            </a:xfrm>
            <a:prstGeom prst="ellipse">
              <a:avLst/>
            </a:prstGeom>
            <a:gradFill rotWithShape="1">
              <a:gsLst>
                <a:gs pos="0">
                  <a:srgbClr val="21B3E1"/>
                </a:gs>
                <a:gs pos="100000">
                  <a:srgbClr val="0F5368"/>
                </a:gs>
              </a:gsLst>
              <a:lin ang="54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52" name="Oval 34"/>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90" name="Oval 35"/>
            <p:cNvSpPr/>
            <p:nvPr/>
          </p:nvSpPr>
          <p:spPr>
            <a:xfrm>
              <a:off x="259" y="259"/>
              <a:ext cx="1096" cy="3119"/>
            </a:xfrm>
            <a:prstGeom prst="ellipse">
              <a:avLst/>
            </a:prstGeom>
            <a:gradFill rotWithShape="1">
              <a:gsLst>
                <a:gs pos="0">
                  <a:srgbClr val="21B3E1"/>
                </a:gs>
                <a:gs pos="100000">
                  <a:srgbClr val="1057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grpSp>
        <p:nvGrpSpPr>
          <p:cNvPr id="96262" name="Group 34"/>
          <p:cNvGrpSpPr/>
          <p:nvPr/>
        </p:nvGrpSpPr>
        <p:grpSpPr>
          <a:xfrm>
            <a:off x="2124075" y="2001838"/>
            <a:ext cx="400050" cy="796925"/>
            <a:chOff x="0" y="0"/>
            <a:chExt cx="1615" cy="3378"/>
          </a:xfrm>
        </p:grpSpPr>
        <p:sp>
          <p:nvSpPr>
            <p:cNvPr id="96279" name="Oval 37"/>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96280" name="Oval 38"/>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57" name="Oval 39"/>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82" name="Oval 40"/>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59" name="Oval 41"/>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84" name="Oval 42"/>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sp>
        <p:nvSpPr>
          <p:cNvPr id="96263" name="AutoShape 43">
            <a:hlinkClick r:id="rId1" action="ppaction://hlinksldjump"/>
          </p:cNvPr>
          <p:cNvSpPr/>
          <p:nvPr/>
        </p:nvSpPr>
        <p:spPr>
          <a:xfrm>
            <a:off x="2555875" y="1858963"/>
            <a:ext cx="4532313" cy="531812"/>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solidFill>
                <a:srgbClr val="000000"/>
              </a:solidFill>
              <a:latin typeface="黑体" panose="02010609060101010101" pitchFamily="49" charset="-122"/>
              <a:ea typeface="黑体" panose="02010609060101010101" pitchFamily="49" charset="-122"/>
            </a:endParaRPr>
          </a:p>
        </p:txBody>
      </p:sp>
      <p:sp>
        <p:nvSpPr>
          <p:cNvPr id="96264" name="AutoShape 44">
            <a:hlinkClick r:id="rId1" action="ppaction://hlinksldjump"/>
          </p:cNvPr>
          <p:cNvSpPr/>
          <p:nvPr/>
        </p:nvSpPr>
        <p:spPr>
          <a:xfrm>
            <a:off x="3352800" y="3109913"/>
            <a:ext cx="5705475" cy="5080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solidFill>
                <a:srgbClr val="000000"/>
              </a:solidFill>
              <a:latin typeface="黑体" panose="02010609060101010101" pitchFamily="49" charset="-122"/>
              <a:ea typeface="黑体" panose="02010609060101010101" pitchFamily="49" charset="-122"/>
            </a:endParaRPr>
          </a:p>
        </p:txBody>
      </p:sp>
      <p:sp>
        <p:nvSpPr>
          <p:cNvPr id="96265" name="AutoShape 46">
            <a:hlinkClick r:id="rId1" action="ppaction://hlinksldjump"/>
          </p:cNvPr>
          <p:cNvSpPr/>
          <p:nvPr/>
        </p:nvSpPr>
        <p:spPr>
          <a:xfrm>
            <a:off x="3505200" y="4249738"/>
            <a:ext cx="5476875" cy="9906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solidFill>
                <a:srgbClr val="000000"/>
              </a:solidFill>
              <a:latin typeface="黑体" panose="02010609060101010101" pitchFamily="49" charset="-122"/>
              <a:ea typeface="黑体" panose="02010609060101010101" pitchFamily="49" charset="-122"/>
            </a:endParaRPr>
          </a:p>
        </p:txBody>
      </p:sp>
      <p:sp>
        <p:nvSpPr>
          <p:cNvPr id="96266" name="文本框 8239"/>
          <p:cNvSpPr txBox="1"/>
          <p:nvPr/>
        </p:nvSpPr>
        <p:spPr>
          <a:xfrm>
            <a:off x="2743200" y="1828800"/>
            <a:ext cx="4178300" cy="579438"/>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一、海量内存概述</a:t>
            </a:r>
            <a:endParaRPr lang="en-US" altLang="zh-CN" sz="3200">
              <a:solidFill>
                <a:srgbClr val="000000"/>
              </a:solidFill>
              <a:latin typeface="黑体" panose="02010609060101010101" pitchFamily="49" charset="-122"/>
              <a:ea typeface="黑体" panose="02010609060101010101" pitchFamily="49" charset="-122"/>
            </a:endParaRPr>
          </a:p>
        </p:txBody>
      </p:sp>
      <p:sp>
        <p:nvSpPr>
          <p:cNvPr id="96267" name="文本框 8240"/>
          <p:cNvSpPr txBox="1"/>
          <p:nvPr/>
        </p:nvSpPr>
        <p:spPr>
          <a:xfrm>
            <a:off x="3495675" y="3048000"/>
            <a:ext cx="5715000" cy="584200"/>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二、</a:t>
            </a:r>
            <a:r>
              <a:rPr lang="zh-CN" altLang="zh-CN" sz="3200">
                <a:solidFill>
                  <a:srgbClr val="000000"/>
                </a:solidFill>
                <a:latin typeface="黑体" panose="02010609060101010101" pitchFamily="49" charset="-122"/>
                <a:ea typeface="黑体" panose="02010609060101010101" pitchFamily="49" charset="-122"/>
              </a:rPr>
              <a:t>基于单机版内存增大优势</a:t>
            </a:r>
            <a:endParaRPr lang="en-US" altLang="zh-CN" sz="3200">
              <a:solidFill>
                <a:srgbClr val="000000"/>
              </a:solidFill>
              <a:latin typeface="黑体" panose="02010609060101010101" pitchFamily="49" charset="-122"/>
              <a:ea typeface="黑体" panose="02010609060101010101" pitchFamily="49" charset="-122"/>
            </a:endParaRPr>
          </a:p>
        </p:txBody>
      </p:sp>
      <p:sp>
        <p:nvSpPr>
          <p:cNvPr id="96268" name="文本框 8242"/>
          <p:cNvSpPr txBox="1"/>
          <p:nvPr/>
        </p:nvSpPr>
        <p:spPr>
          <a:xfrm>
            <a:off x="3721100" y="4179888"/>
            <a:ext cx="5095875" cy="1077912"/>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三、</a:t>
            </a:r>
            <a:r>
              <a:rPr lang="zh-CN" altLang="zh-CN" sz="3200">
                <a:solidFill>
                  <a:srgbClr val="000000"/>
                </a:solidFill>
                <a:latin typeface="黑体" panose="02010609060101010101" pitchFamily="49" charset="-122"/>
                <a:ea typeface="黑体" panose="02010609060101010101" pitchFamily="49" charset="-122"/>
              </a:rPr>
              <a:t>基于共享式内存和分布式内存结合架构优势</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96269" name="AutoShape 47">
            <a:hlinkClick r:id="rId1" action="ppaction://hlinksldjump"/>
          </p:cNvPr>
          <p:cNvSpPr/>
          <p:nvPr/>
        </p:nvSpPr>
        <p:spPr>
          <a:xfrm>
            <a:off x="2600325" y="5830888"/>
            <a:ext cx="4359275" cy="530225"/>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solidFill>
                <a:srgbClr val="000000"/>
              </a:solidFill>
              <a:latin typeface="黑体" panose="02010609060101010101" pitchFamily="49" charset="-122"/>
              <a:ea typeface="黑体" panose="02010609060101010101" pitchFamily="49" charset="-122"/>
            </a:endParaRPr>
          </a:p>
        </p:txBody>
      </p:sp>
      <p:sp>
        <p:nvSpPr>
          <p:cNvPr id="96270" name="文本框 9"/>
          <p:cNvSpPr txBox="1"/>
          <p:nvPr/>
        </p:nvSpPr>
        <p:spPr>
          <a:xfrm>
            <a:off x="2743200" y="5791200"/>
            <a:ext cx="3700463" cy="579438"/>
          </a:xfrm>
          <a:prstGeom prst="rect">
            <a:avLst/>
          </a:prstGeom>
          <a:noFill/>
          <a:ln w="28575">
            <a:noFill/>
          </a:ln>
        </p:spPr>
        <p:txBody>
          <a:bodyPr>
            <a:spAutoFit/>
          </a:bodyPr>
          <a:p>
            <a:pPr>
              <a:spcBef>
                <a:spcPct val="50000"/>
              </a:spcBef>
            </a:pPr>
            <a:r>
              <a:rPr lang="zh-CN" altLang="en-US" sz="3200">
                <a:solidFill>
                  <a:srgbClr val="C00000"/>
                </a:solidFill>
                <a:latin typeface="黑体" panose="02010609060101010101" pitchFamily="49" charset="-122"/>
                <a:ea typeface="黑体" panose="02010609060101010101" pitchFamily="49" charset="-122"/>
              </a:rPr>
              <a:t>四、总结</a:t>
            </a:r>
            <a:endParaRPr lang="zh-CN" altLang="en-US" sz="3200">
              <a:solidFill>
                <a:srgbClr val="C00000"/>
              </a:solidFill>
              <a:latin typeface="黑体" panose="02010609060101010101" pitchFamily="49" charset="-122"/>
              <a:ea typeface="黑体" panose="02010609060101010101" pitchFamily="49" charset="-122"/>
            </a:endParaRPr>
          </a:p>
        </p:txBody>
      </p:sp>
      <p:sp>
        <p:nvSpPr>
          <p:cNvPr id="96271" name="灯片编号占位符 1"/>
          <p:cNvSpPr>
            <a:spLocks noGrp="1"/>
          </p:cNvSpPr>
          <p:nvPr/>
        </p:nvSpPr>
        <p:spPr>
          <a:xfrm>
            <a:off x="0" y="1271588"/>
            <a:ext cx="533400" cy="244475"/>
          </a:xfrm>
          <a:prstGeom prst="rect">
            <a:avLst/>
          </a:prstGeom>
          <a:noFill/>
          <a:ln w="9525">
            <a:noFill/>
          </a:ln>
        </p:spPr>
        <p:txBody>
          <a:bodyPr anchor="ctr"/>
          <a:p>
            <a:pPr algn="ctr"/>
            <a:fld id="{9A0DB2DC-4C9A-4742-B13C-FB6460FD3503}" type="slidenum">
              <a:rPr lang="zh-CN" altLang="en-US" sz="1400" b="1">
                <a:solidFill>
                  <a:srgbClr val="FFFFFF"/>
                </a:solidFill>
                <a:latin typeface="Tw Cen MT" pitchFamily="34" charset="0"/>
                <a:sym typeface="Tw Cen MT" pitchFamily="34" charset="0"/>
              </a:rPr>
            </a:fld>
            <a:endParaRPr lang="zh-CN" altLang="en-US" sz="1400" b="1">
              <a:solidFill>
                <a:srgbClr val="FFFFFF"/>
              </a:solidFill>
              <a:latin typeface="Tw Cen MT" pitchFamily="34" charset="0"/>
              <a:sym typeface="Tw Cen MT" pitchFamily="34" charset="0"/>
            </a:endParaRPr>
          </a:p>
        </p:txBody>
      </p:sp>
      <p:grpSp>
        <p:nvGrpSpPr>
          <p:cNvPr id="96272" name="Group 6"/>
          <p:cNvGrpSpPr/>
          <p:nvPr/>
        </p:nvGrpSpPr>
        <p:grpSpPr>
          <a:xfrm>
            <a:off x="3030538" y="4264025"/>
            <a:ext cx="400050" cy="796925"/>
            <a:chOff x="0" y="0"/>
            <a:chExt cx="1615" cy="3378"/>
          </a:xfrm>
        </p:grpSpPr>
        <p:sp>
          <p:nvSpPr>
            <p:cNvPr id="96273" name="Oval 9"/>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96274" name="Oval 10"/>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4" name="Oval 11"/>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76" name="Oval 12"/>
            <p:cNvSpPr/>
            <p:nvPr/>
          </p:nvSpPr>
          <p:spPr>
            <a:xfrm>
              <a:off x="176" y="176"/>
              <a:ext cx="1049" cy="3119"/>
            </a:xfrm>
            <a:prstGeom prst="ellipse">
              <a:avLst/>
            </a:prstGeom>
            <a:gradFill rotWithShape="1">
              <a:gsLst>
                <a:gs pos="0">
                  <a:srgbClr val="000000"/>
                </a:gs>
                <a:gs pos="100000">
                  <a:srgbClr val="FFCC00"/>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6" name="Oval 13"/>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96278" name="Oval 14"/>
            <p:cNvSpPr/>
            <p:nvPr/>
          </p:nvSpPr>
          <p:spPr>
            <a:xfrm>
              <a:off x="259" y="259"/>
              <a:ext cx="1096" cy="3119"/>
            </a:xfrm>
            <a:prstGeom prst="ellipse">
              <a:avLst/>
            </a:prstGeom>
            <a:gradFill rotWithShape="1">
              <a:gsLst>
                <a:gs pos="0">
                  <a:srgbClr val="FFCC00"/>
                </a:gs>
                <a:gs pos="100000">
                  <a:srgbClr val="7C6300"/>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1"/>
          <p:cNvSpPr>
            <a:spLocks noGrp="1"/>
          </p:cNvSpPr>
          <p:nvPr>
            <p:ph type="title"/>
          </p:nvPr>
        </p:nvSpPr>
        <p:spPr>
          <a:ln/>
        </p:spPr>
        <p:txBody>
          <a:bodyPr vert="horz" wrap="square" lIns="91440" tIns="45720" rIns="91440" bIns="45720" anchor="ctr"/>
          <a:p>
            <a:r>
              <a:rPr lang="zh-CN" altLang="en-US"/>
              <a:t>总结</a:t>
            </a:r>
            <a:endParaRPr lang="zh-CN" altLang="en-US"/>
          </a:p>
        </p:txBody>
      </p:sp>
      <p:sp>
        <p:nvSpPr>
          <p:cNvPr id="98306"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98307" name="矩形 1"/>
          <p:cNvSpPr/>
          <p:nvPr/>
        </p:nvSpPr>
        <p:spPr>
          <a:xfrm>
            <a:off x="571500" y="1752600"/>
            <a:ext cx="8191500" cy="4413250"/>
          </a:xfrm>
          <a:prstGeom prst="rect">
            <a:avLst/>
          </a:prstGeom>
          <a:noFill/>
          <a:ln w="9525">
            <a:noFill/>
          </a:ln>
        </p:spPr>
        <p:txBody>
          <a:bodyPr>
            <a:spAutoFit/>
          </a:bodyPr>
          <a:p>
            <a:pPr indent="457200">
              <a:lnSpc>
                <a:spcPct val="120000"/>
              </a:lnSpc>
            </a:pPr>
            <a:r>
              <a:rPr lang="zh-CN" altLang="zh-CN">
                <a:latin typeface="Times New Roman" panose="02020603050405020304" pitchFamily="18" charset="0"/>
              </a:rPr>
              <a:t>大数据的出现</a:t>
            </a:r>
            <a:r>
              <a:rPr lang="zh-CN" altLang="en-US">
                <a:latin typeface="Times New Roman" panose="02020603050405020304" pitchFamily="18" charset="0"/>
              </a:rPr>
              <a:t>给</a:t>
            </a:r>
            <a:r>
              <a:rPr lang="zh-CN" altLang="zh-CN">
                <a:latin typeface="Times New Roman" panose="02020603050405020304" pitchFamily="18" charset="0"/>
              </a:rPr>
              <a:t>传统的数据挖掘技术</a:t>
            </a:r>
            <a:r>
              <a:rPr lang="zh-CN" altLang="en-US">
                <a:latin typeface="Times New Roman" panose="02020603050405020304" pitchFamily="18" charset="0"/>
              </a:rPr>
              <a:t>带来了</a:t>
            </a:r>
            <a:r>
              <a:rPr lang="zh-CN" altLang="zh-CN">
                <a:latin typeface="Times New Roman" panose="02020603050405020304" pitchFamily="18" charset="0"/>
              </a:rPr>
              <a:t>新的挑战</a:t>
            </a:r>
            <a:r>
              <a:rPr lang="zh-CN" altLang="en-US">
                <a:latin typeface="Times New Roman" panose="02020603050405020304" pitchFamily="18" charset="0"/>
              </a:rPr>
              <a:t>，而</a:t>
            </a:r>
            <a:r>
              <a:rPr lang="zh-CN" altLang="zh-CN">
                <a:latin typeface="Times New Roman" panose="02020603050405020304" pitchFamily="18" charset="0"/>
              </a:rPr>
              <a:t>随着存储器芯片集成度提高</a:t>
            </a:r>
            <a:r>
              <a:rPr lang="zh-CN" altLang="en-US">
                <a:latin typeface="Times New Roman" panose="02020603050405020304" pitchFamily="18" charset="0"/>
              </a:rPr>
              <a:t>、</a:t>
            </a:r>
            <a:r>
              <a:rPr lang="zh-CN" altLang="zh-CN">
                <a:latin typeface="Times New Roman" panose="02020603050405020304" pitchFamily="18" charset="0"/>
              </a:rPr>
              <a:t>造价降低</a:t>
            </a:r>
            <a:r>
              <a:rPr lang="zh-CN" altLang="en-US">
                <a:latin typeface="Times New Roman" panose="02020603050405020304" pitchFamily="18" charset="0"/>
              </a:rPr>
              <a:t>，</a:t>
            </a:r>
            <a:r>
              <a:rPr lang="zh-CN" altLang="zh-CN">
                <a:latin typeface="Times New Roman" panose="02020603050405020304" pitchFamily="18" charset="0"/>
              </a:rPr>
              <a:t>新型硬件架构的提出</a:t>
            </a:r>
            <a:r>
              <a:rPr lang="zh-CN" altLang="en-US">
                <a:latin typeface="Times New Roman" panose="02020603050405020304" pitchFamily="18" charset="0"/>
              </a:rPr>
              <a:t>等海量内存技术的不断发展使</a:t>
            </a:r>
            <a:r>
              <a:rPr lang="zh-CN" altLang="zh-CN">
                <a:latin typeface="Times New Roman" panose="02020603050405020304" pitchFamily="18" charset="0"/>
              </a:rPr>
              <a:t>传统的数据管理、数据挖掘方法得到了优化和提升</a:t>
            </a:r>
            <a:r>
              <a:rPr lang="zh-CN" altLang="en-US">
                <a:latin typeface="Times New Roman" panose="02020603050405020304" pitchFamily="18" charset="0"/>
              </a:rPr>
              <a:t>。</a:t>
            </a:r>
            <a:endParaRPr lang="en-US" altLang="zh-CN">
              <a:latin typeface="Times New Roman" panose="02020603050405020304" pitchFamily="18" charset="0"/>
            </a:endParaRPr>
          </a:p>
          <a:p>
            <a:pPr indent="457200">
              <a:lnSpc>
                <a:spcPct val="120000"/>
              </a:lnSpc>
            </a:pPr>
            <a:r>
              <a:rPr lang="zh-CN" altLang="en-US">
                <a:latin typeface="Times New Roman" panose="02020603050405020304" pitchFamily="18" charset="0"/>
              </a:rPr>
              <a:t>当单机版内存增大到可以将所需处理的数据都放入内存中时，数据挖掘的处理性能会得到很大提升。以</a:t>
            </a:r>
            <a:r>
              <a:rPr lang="zh-CN" altLang="zh-CN">
                <a:latin typeface="Times New Roman" panose="02020603050405020304" pitchFamily="18" charset="0"/>
              </a:rPr>
              <a:t>数据挖掘中很重要</a:t>
            </a:r>
            <a:r>
              <a:rPr lang="zh-CN" altLang="en-US">
                <a:latin typeface="Times New Roman" panose="02020603050405020304" pitchFamily="18" charset="0"/>
              </a:rPr>
              <a:t>的</a:t>
            </a:r>
            <a:r>
              <a:rPr lang="zh-CN" altLang="zh-CN">
                <a:latin typeface="Times New Roman" panose="02020603050405020304" pitchFamily="18" charset="0"/>
              </a:rPr>
              <a:t>关联规则挖掘</a:t>
            </a:r>
            <a:r>
              <a:rPr lang="zh-CN" altLang="en-US">
                <a:latin typeface="Times New Roman" panose="02020603050405020304" pitchFamily="18" charset="0"/>
              </a:rPr>
              <a:t>为例，介绍了购物篮模型和经典的</a:t>
            </a:r>
            <a:r>
              <a:rPr lang="en-US" altLang="zh-CN">
                <a:latin typeface="Times New Roman" panose="02020603050405020304" pitchFamily="18" charset="0"/>
              </a:rPr>
              <a:t>Apriori</a:t>
            </a:r>
            <a:r>
              <a:rPr lang="zh-CN" altLang="en-US">
                <a:latin typeface="Times New Roman" panose="02020603050405020304" pitchFamily="18" charset="0"/>
              </a:rPr>
              <a:t>算法，以及针对</a:t>
            </a:r>
            <a:r>
              <a:rPr lang="zh-CN" altLang="zh-CN">
                <a:latin typeface="Times New Roman" panose="02020603050405020304" pitchFamily="18" charset="0"/>
              </a:rPr>
              <a:t>给内存带来很大压力的大规模数据集</a:t>
            </a:r>
            <a:r>
              <a:rPr lang="zh-CN" altLang="en-US">
                <a:latin typeface="Times New Roman" panose="02020603050405020304" pitchFamily="18" charset="0"/>
              </a:rPr>
              <a:t>所产生的一系列</a:t>
            </a:r>
            <a:r>
              <a:rPr lang="en-US" altLang="zh-CN">
                <a:latin typeface="Times New Roman" panose="02020603050405020304" pitchFamily="18" charset="0"/>
              </a:rPr>
              <a:t>Apriori</a:t>
            </a:r>
            <a:r>
              <a:rPr lang="zh-CN" altLang="en-US">
                <a:latin typeface="Times New Roman" panose="02020603050405020304" pitchFamily="18" charset="0"/>
              </a:rPr>
              <a:t>的改进算法。</a:t>
            </a:r>
            <a:endParaRPr lang="en-US" altLang="zh-CN">
              <a:latin typeface="Times New Roman" panose="02020603050405020304" pitchFamily="18" charset="0"/>
            </a:endParaRPr>
          </a:p>
          <a:p>
            <a:pPr indent="457200">
              <a:lnSpc>
                <a:spcPct val="120000"/>
              </a:lnSpc>
            </a:pPr>
            <a:r>
              <a:rPr lang="zh-CN" altLang="en-US">
                <a:latin typeface="Times New Roman" panose="02020603050405020304" pitchFamily="18" charset="0"/>
              </a:rPr>
              <a:t>除此之外，许多新兴的如分布式内存架构、共享式内存架构和分布式共享内存架构给数据挖掘带来了许多新的解决方案，在实际应用中可以有效利用</a:t>
            </a:r>
            <a:r>
              <a:rPr lang="en-US" altLang="zh-CN">
                <a:latin typeface="Times New Roman" panose="02020603050405020304" pitchFamily="18" charset="0"/>
              </a:rPr>
              <a:t>SMP</a:t>
            </a:r>
            <a:r>
              <a:rPr lang="zh-CN" altLang="en-US">
                <a:latin typeface="Times New Roman" panose="02020603050405020304" pitchFamily="18" charset="0"/>
              </a:rPr>
              <a:t>架构、</a:t>
            </a:r>
            <a:r>
              <a:rPr lang="en-US" altLang="zh-CN">
                <a:latin typeface="Times New Roman" panose="02020603050405020304" pitchFamily="18" charset="0"/>
              </a:rPr>
              <a:t>MPP</a:t>
            </a:r>
            <a:r>
              <a:rPr lang="zh-CN" altLang="en-US">
                <a:latin typeface="Times New Roman" panose="02020603050405020304" pitchFamily="18" charset="0"/>
              </a:rPr>
              <a:t>架构以及</a:t>
            </a:r>
            <a:r>
              <a:rPr lang="en-US" altLang="zh-CN">
                <a:latin typeface="Times New Roman" panose="02020603050405020304" pitchFamily="18" charset="0"/>
              </a:rPr>
              <a:t>NUMA</a:t>
            </a:r>
            <a:r>
              <a:rPr lang="zh-CN" altLang="en-US">
                <a:latin typeface="Times New Roman" panose="02020603050405020304" pitchFamily="18" charset="0"/>
              </a:rPr>
              <a:t>架构等来实现并行的数据挖掘。</a:t>
            </a:r>
            <a:endParaRPr lang="en-US" altLang="zh-CN">
              <a:latin typeface="Times New Roman" panose="02020603050405020304" pitchFamily="18" charset="0"/>
            </a:endParaRPr>
          </a:p>
          <a:p>
            <a:pPr indent="457200">
              <a:lnSpc>
                <a:spcPct val="120000"/>
              </a:lnSpc>
            </a:pPr>
            <a:endParaRPr lang="en-US" altLang="zh-CN">
              <a:latin typeface="Times New Roman" panose="02020603050405020304" pitchFamily="18" charset="0"/>
            </a:endParaRPr>
          </a:p>
          <a:p>
            <a:pPr indent="457200">
              <a:lnSpc>
                <a:spcPct val="120000"/>
              </a:lnSpc>
            </a:pPr>
            <a:r>
              <a:rPr lang="zh-CN" altLang="en-US" b="1">
                <a:latin typeface="Times New Roman" panose="02020603050405020304" pitchFamily="18" charset="0"/>
              </a:rPr>
              <a:t>重点</a:t>
            </a:r>
            <a:r>
              <a:rPr lang="zh-CN" altLang="en-US">
                <a:latin typeface="Times New Roman" panose="02020603050405020304" pitchFamily="18" charset="0"/>
              </a:rPr>
              <a:t>：</a:t>
            </a:r>
            <a:r>
              <a:rPr lang="en-US" altLang="zh-CN">
                <a:latin typeface="Times New Roman" panose="02020603050405020304" pitchFamily="18" charset="0"/>
              </a:rPr>
              <a:t>PCY</a:t>
            </a:r>
            <a:r>
              <a:rPr lang="zh-CN" altLang="en-US">
                <a:latin typeface="Times New Roman" panose="02020603050405020304" pitchFamily="18" charset="0"/>
              </a:rPr>
              <a:t>算法、多哈希算法、多阶段算法</a:t>
            </a:r>
            <a:endParaRPr lang="en-US" altLang="zh-CN">
              <a:latin typeface="Times New Roman" panose="02020603050405020304" pitchFamily="18" charset="0"/>
            </a:endParaRPr>
          </a:p>
          <a:p>
            <a:pPr indent="457200">
              <a:lnSpc>
                <a:spcPct val="120000"/>
              </a:lnSpc>
            </a:pPr>
            <a:r>
              <a:rPr lang="zh-CN" altLang="en-US" b="1">
                <a:latin typeface="Times New Roman" panose="02020603050405020304" pitchFamily="18" charset="0"/>
              </a:rPr>
              <a:t>难点</a:t>
            </a:r>
            <a:r>
              <a:rPr lang="zh-CN" altLang="en-US">
                <a:latin typeface="Times New Roman" panose="02020603050405020304" pitchFamily="18" charset="0"/>
              </a:rPr>
              <a:t>：</a:t>
            </a:r>
            <a:r>
              <a:rPr lang="en-US" altLang="zh-CN">
                <a:latin typeface="Times New Roman" panose="02020603050405020304" pitchFamily="18" charset="0"/>
              </a:rPr>
              <a:t>pSPADE</a:t>
            </a:r>
            <a:r>
              <a:rPr lang="zh-CN" altLang="en-US">
                <a:latin typeface="Times New Roman" panose="02020603050405020304" pitchFamily="18" charset="0"/>
              </a:rPr>
              <a:t>算法</a:t>
            </a:r>
            <a:endParaRPr lang="zh-CN" altLang="en-US">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1"/>
          <p:cNvSpPr>
            <a:spLocks noGrp="1"/>
          </p:cNvSpPr>
          <p:nvPr>
            <p:ph type="title"/>
          </p:nvPr>
        </p:nvSpPr>
        <p:spPr>
          <a:ln/>
        </p:spPr>
        <p:txBody>
          <a:bodyPr vert="horz" wrap="square" lIns="91440" tIns="45720" rIns="91440" bIns="45720" anchor="ctr"/>
          <a:p>
            <a:r>
              <a:rPr lang="zh-CN" altLang="en-US"/>
              <a:t>参考文献</a:t>
            </a:r>
            <a:endParaRPr lang="zh-CN" altLang="en-US"/>
          </a:p>
        </p:txBody>
      </p:sp>
      <p:sp>
        <p:nvSpPr>
          <p:cNvPr id="99330"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99331" name="矩形 1"/>
          <p:cNvSpPr/>
          <p:nvPr/>
        </p:nvSpPr>
        <p:spPr>
          <a:xfrm>
            <a:off x="571500" y="1600200"/>
            <a:ext cx="8191500" cy="4400550"/>
          </a:xfrm>
          <a:prstGeom prst="rect">
            <a:avLst/>
          </a:prstGeom>
          <a:noFill/>
          <a:ln w="9525">
            <a:noFill/>
          </a:ln>
        </p:spPr>
        <p:txBody>
          <a:bodyPr>
            <a:spAutoFit/>
          </a:bodyPr>
          <a:p>
            <a:pPr>
              <a:spcAft>
                <a:spcPts val="1200"/>
              </a:spcAft>
            </a:pPr>
            <a:r>
              <a:rPr lang="en-US" altLang="zh-CN">
                <a:latin typeface="Arial" panose="020B0604020202020204" pitchFamily="34" charset="0"/>
              </a:rPr>
              <a:t>[</a:t>
            </a:r>
            <a:r>
              <a:rPr lang="en-US" altLang="zh-CN" sz="2000">
                <a:latin typeface="Times New Roman" panose="02020603050405020304" pitchFamily="18" charset="0"/>
              </a:rPr>
              <a:t>1] Agrawal R, Imieli</a:t>
            </a:r>
            <a:r>
              <a:rPr lang="zh-CN" altLang="zh-CN" sz="2000">
                <a:latin typeface="Times New Roman" panose="02020603050405020304" pitchFamily="18" charset="0"/>
              </a:rPr>
              <a:t>ń</a:t>
            </a:r>
            <a:r>
              <a:rPr lang="en-US" altLang="zh-CN" sz="2000">
                <a:latin typeface="Times New Roman" panose="02020603050405020304" pitchFamily="18" charset="0"/>
              </a:rPr>
              <a:t>ski T, Swami A. Mining association rules between sets of items in large databases[C]// ACM SIGMOD International Conference on Management of Data. ACM, 1993:207-216.</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[2] R. Agrawal, R. Srikant: Fast Algorithms for Mining Association Rules in Large Databases, VLDB 1994.</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[3] Srikant R, Agrawal R. Mining generalized association rules. VLDB-1995[J]. Future Generation Computer Systems, 2015, 13(s 2</a:t>
            </a:r>
            <a:r>
              <a:rPr lang="zh-CN" altLang="zh-CN" sz="2000">
                <a:latin typeface="Times New Roman" panose="02020603050405020304" pitchFamily="18" charset="0"/>
              </a:rPr>
              <a:t>–</a:t>
            </a:r>
            <a:r>
              <a:rPr lang="en-US" altLang="zh-CN" sz="2000">
                <a:latin typeface="Times New Roman" panose="02020603050405020304" pitchFamily="18" charset="0"/>
              </a:rPr>
              <a:t>3):161-180.</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[4] Park J S, Chen M, Yu P S. An e ective hash-based algorithm for mining association rules[J]. Acm Sigmod Record, 1995, 24(2):175-186.</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[5] Fang M, Shivakumar N, Garcia-Molina H, et al. Computing Iceberg Queries Efficiently[C]// Proceedings of the 24rd International Conference on Very Large Data Bases. Morgan Kaufmann Publishers Inc.  2000:299--310.</a:t>
            </a:r>
            <a:endParaRPr lang="zh-CN" altLang="zh-CN" sz="20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ln/>
        </p:spPr>
        <p:txBody>
          <a:bodyPr vert="horz" wrap="square" lIns="91440" tIns="45720" rIns="91440" bIns="45720" anchor="ctr"/>
          <a:p>
            <a:r>
              <a:rPr lang="zh-CN" altLang="en-US"/>
              <a:t>参考文献</a:t>
            </a:r>
            <a:endParaRPr lang="zh-CN" altLang="en-US"/>
          </a:p>
        </p:txBody>
      </p:sp>
      <p:sp>
        <p:nvSpPr>
          <p:cNvPr id="100354"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100355" name="矩形 1"/>
          <p:cNvSpPr/>
          <p:nvPr/>
        </p:nvSpPr>
        <p:spPr>
          <a:xfrm>
            <a:off x="571500" y="1752600"/>
            <a:ext cx="8191500" cy="3632200"/>
          </a:xfrm>
          <a:prstGeom prst="rect">
            <a:avLst/>
          </a:prstGeom>
          <a:noFill/>
          <a:ln w="9525">
            <a:noFill/>
          </a:ln>
        </p:spPr>
        <p:txBody>
          <a:bodyPr>
            <a:spAutoFit/>
          </a:bodyPr>
          <a:p>
            <a:pPr>
              <a:spcAft>
                <a:spcPts val="1200"/>
              </a:spcAft>
            </a:pPr>
            <a:r>
              <a:rPr lang="en-US" altLang="zh-CN" sz="2000">
                <a:latin typeface="Times New Roman" panose="02020603050405020304" pitchFamily="18" charset="0"/>
              </a:rPr>
              <a:t>[6] Agrawal R, Srikant R. Mining Sequential Patterns. IEEE, International Conference on Data Engineering. IEEE Computer Society, 1995:3.</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[7] Zaki M J. SPADE: An Efficient Algorithm for Mining Frequent Sequences. Machine Learning, 2001, 42(1):31-60.</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[8] Mohammed J. Zaki. Parallel Sequence Mining on Shared-Memory Machines. Journal of Parallel and Distributed Computing 61, pages 401-426, 2001.</a:t>
            </a:r>
            <a:endParaRPr lang="zh-CN" altLang="zh-CN" sz="2000">
              <a:latin typeface="Times New Roman" panose="02020603050405020304" pitchFamily="18" charset="0"/>
            </a:endParaRPr>
          </a:p>
          <a:p>
            <a:pPr>
              <a:spcAft>
                <a:spcPts val="1200"/>
              </a:spcAft>
            </a:pPr>
            <a:r>
              <a:rPr lang="en-US" altLang="zh-CN" sz="2000">
                <a:latin typeface="Times New Roman" panose="02020603050405020304" pitchFamily="18" charset="0"/>
              </a:rPr>
              <a:t>[9] Wang L, Zhou M, Zhang Z, et al. NUMA-Aware Scalable and Efficient In-Memory Aggregation on Large Domains[J]. IEEE Transactions on Knowledge &amp; Data Engineering, 2015, 27(4):1071-1084.</a:t>
            </a:r>
            <a:endParaRPr lang="zh-CN" altLang="zh-CN" sz="200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a:spLocks noChangeArrowheads="1"/>
          </p:cNvSpPr>
          <p:nvPr>
            <p:custDataLst>
              <p:tags r:id="rId1"/>
            </p:custDataLst>
          </p:nvPr>
        </p:nvSpPr>
        <p:spPr bwMode="auto">
          <a:xfrm>
            <a:off x="2905125" y="3219450"/>
            <a:ext cx="3321050" cy="1016000"/>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0" i="0" u="none" strike="noStrike" kern="1200" cap="none" spc="0" normalizeH="0" baseline="0" noProof="0" dirty="0">
                <a:ln>
                  <a:noFill/>
                </a:ln>
                <a:solidFill>
                  <a:schemeClr val="accent1"/>
                </a:solidFill>
                <a:effectLst/>
                <a:uLnTx/>
                <a:uFillTx/>
                <a:latin typeface="+mj-lt"/>
                <a:ea typeface="微软雅黑" panose="020B0503020204020204" pitchFamily="34" charset="-122"/>
                <a:cs typeface="+mn-cs"/>
                <a:sym typeface="Arial" panose="020B0604020202020204" pitchFamily="34" charset="0"/>
              </a:rPr>
              <a:t>THANKS</a:t>
            </a:r>
            <a:endParaRPr kumimoji="0" lang="en-US" altLang="zh-CN" sz="6000" b="0" i="0" u="none" strike="noStrike" kern="1200" cap="none" spc="0" normalizeH="0" baseline="0" noProof="0" dirty="0">
              <a:ln>
                <a:noFill/>
              </a:ln>
              <a:solidFill>
                <a:schemeClr val="accent1"/>
              </a:solidFill>
              <a:effectLst/>
              <a:uLnTx/>
              <a:uFillTx/>
              <a:latin typeface="+mj-lt"/>
              <a:ea typeface="微软雅黑" panose="020B0503020204020204" pitchFamily="34" charset="-122"/>
              <a:cs typeface="+mn-cs"/>
              <a:sym typeface="Arial" panose="020B0604020202020204" pitchFamily="34" charset="0"/>
            </a:endParaRPr>
          </a:p>
        </p:txBody>
      </p:sp>
      <p:sp>
        <p:nvSpPr>
          <p:cNvPr id="3" name="空心弧 2"/>
          <p:cNvSpPr/>
          <p:nvPr>
            <p:custDataLst>
              <p:tags r:id="rId2"/>
            </p:custDataLst>
          </p:nvPr>
        </p:nvSpPr>
        <p:spPr bwMode="auto">
          <a:xfrm rot="7086271">
            <a:off x="5189538" y="2979738"/>
            <a:ext cx="1482725" cy="1482725"/>
          </a:xfrm>
          <a:prstGeom prst="blockArc">
            <a:avLst>
              <a:gd name="adj1" fmla="val 5502533"/>
              <a:gd name="adj2" fmla="val 1980318"/>
              <a:gd name="adj3" fmla="val 1053"/>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sym typeface="Arial" panose="020B0604020202020204" pitchFamily="34" charset="0"/>
            </a:endParaRPr>
          </a:p>
        </p:txBody>
      </p:sp>
      <p:sp>
        <p:nvSpPr>
          <p:cNvPr id="101379" name="TextBox 8"/>
          <p:cNvSpPr txBox="1"/>
          <p:nvPr>
            <p:custDataLst>
              <p:tags r:id="rId3"/>
            </p:custDataLst>
          </p:nvPr>
        </p:nvSpPr>
        <p:spPr>
          <a:xfrm>
            <a:off x="3052763" y="4064000"/>
            <a:ext cx="2192337" cy="369888"/>
          </a:xfrm>
          <a:prstGeom prst="rect">
            <a:avLst/>
          </a:prstGeom>
          <a:noFill/>
          <a:ln w="9525">
            <a:noFill/>
          </a:ln>
        </p:spPr>
        <p:txBody>
          <a:bodyPr>
            <a:spAutoFit/>
          </a:bodyPr>
          <a:p>
            <a:pPr algn="dist" eaLnBrk="1" hangingPunct="1"/>
            <a:r>
              <a:rPr lang="zh-CN" altLang="en-US">
                <a:latin typeface="宋体" panose="02010600030101010101" pitchFamily="2" charset="-122"/>
              </a:rPr>
              <a:t>感谢聆听</a:t>
            </a:r>
            <a:endParaRPr lang="zh-CN" altLang="en-US">
              <a:latin typeface="宋体" panose="02010600030101010101" pitchFamily="2" charset="-122"/>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23554" name="标题 3"/>
          <p:cNvSpPr>
            <a:spLocks noGrp="1"/>
          </p:cNvSpPr>
          <p:nvPr>
            <p:ph type="title"/>
          </p:nvPr>
        </p:nvSpPr>
        <p:spPr>
          <a:ln/>
        </p:spPr>
        <p:txBody>
          <a:bodyPr vert="horz" wrap="square" lIns="91440" tIns="45720" rIns="91440" bIns="45720" anchor="ctr"/>
          <a:p>
            <a:r>
              <a:rPr lang="zh-CN" altLang="en-US" b="1"/>
              <a:t>海量内存技术的发展</a:t>
            </a:r>
            <a:endParaRPr lang="zh-CN" altLang="en-US" b="1"/>
          </a:p>
        </p:txBody>
      </p:sp>
      <p:sp>
        <p:nvSpPr>
          <p:cNvPr id="23555" name="矩形 5"/>
          <p:cNvSpPr/>
          <p:nvPr/>
        </p:nvSpPr>
        <p:spPr>
          <a:xfrm>
            <a:off x="3182938" y="5157788"/>
            <a:ext cx="3006725" cy="400050"/>
          </a:xfrm>
          <a:prstGeom prst="rect">
            <a:avLst/>
          </a:prstGeom>
          <a:noFill/>
          <a:ln w="9525">
            <a:noFill/>
          </a:ln>
        </p:spPr>
        <p:txBody>
          <a:bodyPr wrap="none">
            <a:spAutoFit/>
          </a:bodyPr>
          <a:p>
            <a:r>
              <a:rPr lang="zh-CN" altLang="zh-CN" sz="2000">
                <a:latin typeface="微软雅黑" panose="020B0503020204020204" pitchFamily="34" charset="-122"/>
                <a:ea typeface="微软雅黑" panose="020B0503020204020204" pitchFamily="34" charset="-122"/>
              </a:rPr>
              <a:t>新型硬件架构的不断提出</a:t>
            </a:r>
            <a:endParaRPr lang="zh-CN" altLang="en-US" sz="2000">
              <a:latin typeface="微软雅黑" panose="020B0503020204020204" pitchFamily="34" charset="-122"/>
              <a:ea typeface="微软雅黑" panose="020B0503020204020204" pitchFamily="34" charset="-122"/>
            </a:endParaRPr>
          </a:p>
        </p:txBody>
      </p:sp>
      <p:pic>
        <p:nvPicPr>
          <p:cNvPr id="23556" name="Picture 2"/>
          <p:cNvPicPr>
            <a:picLocks noChangeAspect="1"/>
          </p:cNvPicPr>
          <p:nvPr/>
        </p:nvPicPr>
        <p:blipFill>
          <a:blip r:embed="rId1"/>
          <a:stretch>
            <a:fillRect/>
          </a:stretch>
        </p:blipFill>
        <p:spPr>
          <a:xfrm>
            <a:off x="2490788" y="1687513"/>
            <a:ext cx="4238625" cy="3216275"/>
          </a:xfrm>
          <a:prstGeom prst="rect">
            <a:avLst/>
          </a:prstGeom>
          <a:noFill/>
          <a:ln w="9525">
            <a:noFill/>
          </a:ln>
        </p:spPr>
      </p:pic>
      <p:sp>
        <p:nvSpPr>
          <p:cNvPr id="21512" name="矩形 9"/>
          <p:cNvSpPr/>
          <p:nvPr/>
        </p:nvSpPr>
        <p:spPr>
          <a:xfrm>
            <a:off x="266700" y="5811838"/>
            <a:ext cx="8763000" cy="461962"/>
          </a:xfrm>
          <a:prstGeom prst="rect">
            <a:avLst/>
          </a:prstGeom>
          <a:solidFill>
            <a:srgbClr val="FFCC99"/>
          </a:solidFill>
          <a:ln w="9525">
            <a:noFill/>
          </a:ln>
        </p:spPr>
        <p:txBody>
          <a:bodyPr>
            <a:spAutoFit/>
          </a:bodyPr>
          <a:p>
            <a:pPr algn="ctr"/>
            <a:r>
              <a:rPr lang="zh-CN" altLang="en-US" sz="2400">
                <a:latin typeface="微软雅黑" panose="020B0503020204020204" pitchFamily="34" charset="-122"/>
                <a:ea typeface="微软雅黑" panose="020B0503020204020204" pitchFamily="34" charset="-122"/>
              </a:rPr>
              <a:t>海量内存给传统的数据管理、数据挖掘方法带来了新的机遇</a:t>
            </a:r>
            <a:endParaRPr lang="en-US"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anim calcmode="lin" valueType="num">
                                      <p:cBhvr>
                                        <p:cTn id="7" dur="500" fill="hold"/>
                                        <p:tgtEl>
                                          <p:spTgt spid="21512"/>
                                        </p:tgtEl>
                                        <p:attrNameLst>
                                          <p:attrName>ppt_w</p:attrName>
                                        </p:attrNameLst>
                                      </p:cBhvr>
                                      <p:tavLst>
                                        <p:tav tm="0">
                                          <p:val>
                                            <p:fltVal val="0.000000"/>
                                          </p:val>
                                        </p:tav>
                                        <p:tav tm="100000">
                                          <p:val>
                                            <p:strVal val="#ppt_w"/>
                                          </p:val>
                                        </p:tav>
                                      </p:tavLst>
                                    </p:anim>
                                    <p:anim calcmode="lin" valueType="num">
                                      <p:cBhvr>
                                        <p:cTn id="8" dur="500" fill="hold"/>
                                        <p:tgtEl>
                                          <p:spTgt spid="21512"/>
                                        </p:tgtEl>
                                        <p:attrNameLst>
                                          <p:attrName>ppt_h</p:attrName>
                                        </p:attrNameLst>
                                      </p:cBhvr>
                                      <p:tavLst>
                                        <p:tav tm="0">
                                          <p:val>
                                            <p:fltVal val="0.000000"/>
                                          </p:val>
                                        </p:tav>
                                        <p:tav tm="100000">
                                          <p:val>
                                            <p:strVal val="#ppt_h"/>
                                          </p:val>
                                        </p:tav>
                                      </p:tavLst>
                                    </p:anim>
                                    <p:animEffect transition="in" filter="fade">
                                      <p:cBhvr>
                                        <p:cTn id="9"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2401"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5"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0" i="0" u="none" strike="noStrike" kern="100" cap="none" spc="0" normalizeH="0" baseline="0" noProof="0" dirty="0" err="1" smtClean="0">
                <a:ln>
                  <a:noFill/>
                </a:ln>
                <a:solidFill>
                  <a:schemeClr val="tx2"/>
                </a:solidFill>
                <a:effectLst/>
                <a:uLnTx/>
                <a:uFillTx/>
                <a:latin typeface="Times New Roman" panose="02020603050405020304" pitchFamily="18" charset="0"/>
                <a:ea typeface="+mj-ea"/>
                <a:cs typeface="+mj-cs"/>
                <a:sym typeface="Tw Cen MT" pitchFamily="34" charset="0"/>
              </a:rPr>
              <a:t>Apriori</a:t>
            </a:r>
            <a:r>
              <a:rPr kumimoji="0" lang="zh-CN" altLang="zh-CN" sz="4400" b="0" i="0" u="none" strike="noStrike" kern="1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sym typeface="Tw Cen MT" pitchFamily="34" charset="0"/>
              </a:rPr>
              <a:t>算法</a:t>
            </a:r>
            <a:endParaRPr kumimoji="0" lang="zh-CN" altLang="en-US" sz="4400" b="0" i="0" u="none" strike="noStrike" kern="1200" cap="none" spc="0" normalizeH="0" baseline="0" noProof="0" dirty="0">
              <a:ln>
                <a:noFill/>
              </a:ln>
              <a:solidFill>
                <a:schemeClr val="tx2"/>
              </a:solidFill>
              <a:effectLst/>
              <a:uLnTx/>
              <a:uFillTx/>
              <a:latin typeface="+mj-lt"/>
              <a:ea typeface="+mj-ea"/>
              <a:cs typeface="+mj-cs"/>
              <a:sym typeface="Tw Cen MT" pitchFamily="34" charset="0"/>
            </a:endParaRPr>
          </a:p>
        </p:txBody>
      </p:sp>
      <p:sp>
        <p:nvSpPr>
          <p:cNvPr id="102403" name="内容占位符 2"/>
          <p:cNvSpPr txBox="1"/>
          <p:nvPr/>
        </p:nvSpPr>
        <p:spPr>
          <a:xfrm>
            <a:off x="612775" y="1600200"/>
            <a:ext cx="8153400"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a:r>
              <a:rPr lang="zh-CN" altLang="en-US">
                <a:latin typeface="微软雅黑" panose="020B0503020204020204" pitchFamily="34" charset="-122"/>
                <a:ea typeface="微软雅黑" panose="020B0503020204020204" pitchFamily="34" charset="-122"/>
              </a:rPr>
              <a:t>基本步骤</a:t>
            </a:r>
            <a:endParaRPr lang="en-US" altLang="zh-CN">
              <a:latin typeface="微软雅黑" panose="020B0503020204020204" pitchFamily="34" charset="-122"/>
              <a:ea typeface="微软雅黑" panose="020B0503020204020204" pitchFamily="34" charset="-122"/>
            </a:endParaRPr>
          </a:p>
        </p:txBody>
      </p:sp>
      <p:pic>
        <p:nvPicPr>
          <p:cNvPr id="102404" name="图片 5"/>
          <p:cNvPicPr>
            <a:picLocks noChangeAspect="1"/>
          </p:cNvPicPr>
          <p:nvPr/>
        </p:nvPicPr>
        <p:blipFill>
          <a:blip r:embed="rId1"/>
          <a:stretch>
            <a:fillRect/>
          </a:stretch>
        </p:blipFill>
        <p:spPr>
          <a:xfrm>
            <a:off x="592138" y="2438400"/>
            <a:ext cx="3962400" cy="2743200"/>
          </a:xfrm>
          <a:prstGeom prst="rect">
            <a:avLst/>
          </a:prstGeom>
          <a:noFill/>
          <a:ln w="9525">
            <a:noFill/>
          </a:ln>
        </p:spPr>
      </p:pic>
      <p:pic>
        <p:nvPicPr>
          <p:cNvPr id="102405" name="图片 7"/>
          <p:cNvPicPr>
            <a:picLocks noChangeAspect="1"/>
          </p:cNvPicPr>
          <p:nvPr/>
        </p:nvPicPr>
        <p:blipFill>
          <a:blip r:embed="rId2"/>
          <a:stretch>
            <a:fillRect/>
          </a:stretch>
        </p:blipFill>
        <p:spPr>
          <a:xfrm>
            <a:off x="4191000" y="4519613"/>
            <a:ext cx="4733925" cy="1781175"/>
          </a:xfrm>
          <a:prstGeom prst="rect">
            <a:avLst/>
          </a:prstGeom>
          <a:noFill/>
          <a:ln w="9525">
            <a:noFill/>
          </a:ln>
        </p:spPr>
      </p:pic>
      <p:sp>
        <p:nvSpPr>
          <p:cNvPr id="9" name="矩形 8"/>
          <p:cNvSpPr/>
          <p:nvPr/>
        </p:nvSpPr>
        <p:spPr>
          <a:xfrm>
            <a:off x="1125538" y="2963863"/>
            <a:ext cx="1008063" cy="23653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sym typeface="Arial" panose="020B0604020202020204" pitchFamily="34" charset="0"/>
            </a:endParaRPr>
          </a:p>
        </p:txBody>
      </p:sp>
      <p:cxnSp>
        <p:nvCxnSpPr>
          <p:cNvPr id="10" name="直接箭头连接符 9"/>
          <p:cNvCxnSpPr/>
          <p:nvPr/>
        </p:nvCxnSpPr>
        <p:spPr>
          <a:xfrm>
            <a:off x="2209800" y="3200400"/>
            <a:ext cx="3082925" cy="1219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408" name="矩形 11"/>
          <p:cNvSpPr/>
          <p:nvPr/>
        </p:nvSpPr>
        <p:spPr>
          <a:xfrm>
            <a:off x="4191000" y="3579813"/>
            <a:ext cx="4876800" cy="369887"/>
          </a:xfrm>
          <a:prstGeom prst="rect">
            <a:avLst/>
          </a:prstGeom>
          <a:noFill/>
          <a:ln w="9525">
            <a:noFill/>
          </a:ln>
        </p:spPr>
        <p:txBody>
          <a:bodyPr>
            <a:spAutoFit/>
          </a:bodyPr>
          <a:p>
            <a:r>
              <a:rPr lang="en-US" altLang="zh-CN">
                <a:solidFill>
                  <a:srgbClr val="FF0000"/>
                </a:solidFill>
                <a:latin typeface="Times New Roman" panose="02020603050405020304" pitchFamily="18" charset="0"/>
              </a:rPr>
              <a:t>apriori-gen</a:t>
            </a:r>
            <a:r>
              <a:rPr lang="zh-CN" altLang="zh-CN">
                <a:solidFill>
                  <a:srgbClr val="FF0000"/>
                </a:solidFill>
                <a:latin typeface="Times New Roman" panose="02020603050405020304" pitchFamily="18" charset="0"/>
              </a:rPr>
              <a:t>函数的作用从频繁项集中产生候选集</a:t>
            </a:r>
            <a:endParaRPr lang="zh-CN" altLang="en-US">
              <a:solidFill>
                <a:srgbClr val="FF0000"/>
              </a:solidFill>
              <a:latin typeface="Arial" panose="020B0604020202020204" pitchFamily="34" charset="0"/>
            </a:endParaRPr>
          </a:p>
        </p:txBody>
      </p:sp>
      <p:sp>
        <p:nvSpPr>
          <p:cNvPr id="13" name="矩形 12"/>
          <p:cNvSpPr/>
          <p:nvPr/>
        </p:nvSpPr>
        <p:spPr>
          <a:xfrm>
            <a:off x="4800600" y="5334000"/>
            <a:ext cx="2895600" cy="381000"/>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sym typeface="Arial" panose="020B0604020202020204" pitchFamily="34" charset="0"/>
            </a:endParaRPr>
          </a:p>
        </p:txBody>
      </p:sp>
      <p:sp>
        <p:nvSpPr>
          <p:cNvPr id="14" name="矩形 13"/>
          <p:cNvSpPr/>
          <p:nvPr/>
        </p:nvSpPr>
        <p:spPr>
          <a:xfrm>
            <a:off x="7720013" y="5376863"/>
            <a:ext cx="685800" cy="338138"/>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600" b="0" i="0" u="none" strike="noStrike" kern="1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sym typeface="Arial" panose="020B0604020202020204" pitchFamily="34" charset="0"/>
              </a:rPr>
              <a:t>剪枝</a:t>
            </a:r>
            <a:endParaRPr kumimoji="0" lang="zh-CN" altLang="en-US" sz="1600" b="0" i="0" u="none" strike="noStrike" kern="1200" cap="none" spc="0" normalizeH="0" baseline="0" noProof="0" dirty="0">
              <a:ln>
                <a:noFill/>
              </a:ln>
              <a:solidFill>
                <a:srgbClr val="0070C0"/>
              </a:solidFill>
              <a:effectLst/>
              <a:uLnTx/>
              <a:uFillTx/>
              <a:latin typeface="Arial" panose="020B0604020202020204" pitchFamily="34" charset="0"/>
              <a:ea typeface="宋体" panose="02010600030101010101" pitchFamily="2" charset="-122"/>
              <a:cs typeface="+mn-cs"/>
              <a:sym typeface="Arial" panose="020B0604020202020204" pitchFamily="34" charset="0"/>
            </a:endParaRPr>
          </a:p>
        </p:txBody>
      </p:sp>
      <p:sp>
        <p:nvSpPr>
          <p:cNvPr id="15" name="矩形 14"/>
          <p:cNvSpPr/>
          <p:nvPr/>
        </p:nvSpPr>
        <p:spPr>
          <a:xfrm>
            <a:off x="4630738" y="4903788"/>
            <a:ext cx="4294188" cy="379413"/>
          </a:xfrm>
          <a:prstGeom prst="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sym typeface="Arial" panose="020B0604020202020204" pitchFamily="34" charset="0"/>
            </a:endParaRPr>
          </a:p>
        </p:txBody>
      </p:sp>
      <p:sp>
        <p:nvSpPr>
          <p:cNvPr id="102412" name="矩形 15"/>
          <p:cNvSpPr/>
          <p:nvPr/>
        </p:nvSpPr>
        <p:spPr>
          <a:xfrm>
            <a:off x="3992563" y="4946650"/>
            <a:ext cx="684212" cy="339725"/>
          </a:xfrm>
          <a:prstGeom prst="rect">
            <a:avLst/>
          </a:prstGeom>
          <a:noFill/>
          <a:ln w="9525">
            <a:noFill/>
          </a:ln>
        </p:spPr>
        <p:txBody>
          <a:bodyPr>
            <a:spAutoFit/>
          </a:bodyPr>
          <a:p>
            <a:r>
              <a:rPr lang="zh-CN" altLang="en-US" sz="1600">
                <a:solidFill>
                  <a:srgbClr val="0070C0"/>
                </a:solidFill>
                <a:latin typeface="Times New Roman" panose="02020603050405020304" pitchFamily="18" charset="0"/>
              </a:rPr>
              <a:t>连接</a:t>
            </a:r>
            <a:endParaRPr lang="zh-CN" altLang="en-US" sz="1600">
              <a:solidFill>
                <a:srgbClr val="0070C0"/>
              </a:solidFill>
              <a:latin typeface="Arial" panose="020B0604020202020204" pitchFamily="34" charset="0"/>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3425" name="标题 1"/>
          <p:cNvSpPr>
            <a:spLocks noGrp="1"/>
          </p:cNvSpPr>
          <p:nvPr>
            <p:ph type="title"/>
          </p:nvPr>
        </p:nvSpPr>
        <p:spPr>
          <a:ln/>
        </p:spPr>
        <p:txBody>
          <a:bodyPr vert="horz" wrap="square" lIns="91440" tIns="45720" rIns="91440" bIns="45720" anchor="ctr"/>
          <a:p>
            <a:r>
              <a:rPr lang="zh-CN" altLang="en-US"/>
              <a:t>并行计算机体系结构</a:t>
            </a:r>
            <a:endParaRPr lang="zh-CN" altLang="en-US"/>
          </a:p>
        </p:txBody>
      </p:sp>
      <p:sp>
        <p:nvSpPr>
          <p:cNvPr id="103426" name="灯片编号占位符 2"/>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103427" name="内容占位符 2"/>
          <p:cNvSpPr txBox="1"/>
          <p:nvPr/>
        </p:nvSpPr>
        <p:spPr>
          <a:xfrm>
            <a:off x="457200" y="3398838"/>
            <a:ext cx="2057400"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a:buNone/>
            </a:pPr>
            <a:r>
              <a:rPr lang="zh-CN" altLang="en-US" sz="2400">
                <a:latin typeface="微软雅黑" panose="020B0503020204020204" pitchFamily="34" charset="-122"/>
                <a:ea typeface="微软雅黑" panose="020B0503020204020204" pitchFamily="34" charset="-122"/>
              </a:rPr>
              <a:t>并行计算</a:t>
            </a:r>
            <a:endParaRPr lang="en-US" altLang="zh-CN" sz="2400">
              <a:latin typeface="微软雅黑" panose="020B0503020204020204" pitchFamily="34" charset="-122"/>
              <a:ea typeface="微软雅黑" panose="020B0503020204020204" pitchFamily="34" charset="-122"/>
            </a:endParaRPr>
          </a:p>
          <a:p>
            <a:pPr marL="368300" lvl="1" indent="0">
              <a:lnSpc>
                <a:spcPct val="120000"/>
              </a:lnSpc>
              <a:buNone/>
            </a:pPr>
            <a:endParaRPr lang="en-US" altLang="zh-CN" sz="2000"/>
          </a:p>
          <a:p>
            <a:pPr marL="368300" lvl="1" indent="0">
              <a:lnSpc>
                <a:spcPct val="120000"/>
              </a:lnSpc>
              <a:buNone/>
            </a:pPr>
            <a:r>
              <a:rPr lang="zh-CN" altLang="en-US" sz="2000"/>
              <a:t>    </a:t>
            </a:r>
            <a:endParaRPr lang="en-US" altLang="zh-CN" sz="2000"/>
          </a:p>
          <a:p>
            <a:pPr marL="0" lvl="0" indent="0"/>
            <a:endParaRPr lang="en-US" altLang="zh-CN" sz="2400">
              <a:latin typeface="微软雅黑" panose="020B0503020204020204" pitchFamily="34" charset="-122"/>
              <a:ea typeface="微软雅黑" panose="020B0503020204020204" pitchFamily="34" charset="-122"/>
            </a:endParaRPr>
          </a:p>
        </p:txBody>
      </p:sp>
      <p:sp>
        <p:nvSpPr>
          <p:cNvPr id="103428" name="内容占位符 2"/>
          <p:cNvSpPr txBox="1"/>
          <p:nvPr/>
        </p:nvSpPr>
        <p:spPr>
          <a:xfrm>
            <a:off x="2819400" y="2725738"/>
            <a:ext cx="2438400"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a:buNone/>
            </a:pPr>
            <a:r>
              <a:rPr lang="zh-CN" altLang="en-US" sz="2400">
                <a:latin typeface="微软雅黑" panose="020B0503020204020204" pitchFamily="34" charset="-122"/>
                <a:ea typeface="微软雅黑" panose="020B0503020204020204" pitchFamily="34" charset="-122"/>
              </a:rPr>
              <a:t>共享式内存结构</a:t>
            </a:r>
            <a:endParaRPr lang="en-US" altLang="zh-CN" sz="2000"/>
          </a:p>
          <a:p>
            <a:pPr marL="368300" lvl="1" indent="0">
              <a:lnSpc>
                <a:spcPct val="120000"/>
              </a:lnSpc>
              <a:buNone/>
            </a:pPr>
            <a:r>
              <a:rPr lang="zh-CN" altLang="en-US" sz="2000"/>
              <a:t>    </a:t>
            </a:r>
            <a:endParaRPr lang="en-US" altLang="zh-CN" sz="2000"/>
          </a:p>
          <a:p>
            <a:pPr marL="0" lvl="0" indent="0"/>
            <a:endParaRPr lang="en-US" altLang="zh-CN" sz="2400">
              <a:latin typeface="微软雅黑" panose="020B0503020204020204" pitchFamily="34" charset="-122"/>
              <a:ea typeface="微软雅黑" panose="020B0503020204020204" pitchFamily="34" charset="-122"/>
            </a:endParaRPr>
          </a:p>
        </p:txBody>
      </p:sp>
      <p:sp>
        <p:nvSpPr>
          <p:cNvPr id="103429" name="内容占位符 2"/>
          <p:cNvSpPr txBox="1"/>
          <p:nvPr/>
        </p:nvSpPr>
        <p:spPr>
          <a:xfrm>
            <a:off x="2895600" y="4402138"/>
            <a:ext cx="2400300" cy="609600"/>
          </a:xfrm>
          <a:prstGeom prst="rect">
            <a:avLst/>
          </a:prstGeom>
          <a:noFill/>
          <a:ln w="9525">
            <a:noFill/>
          </a:ln>
        </p:spPr>
        <p:txBody>
          <a:bodyPr/>
          <a:p>
            <a:r>
              <a:rPr lang="zh-CN" altLang="en-US" sz="2400">
                <a:latin typeface="微软雅黑" panose="020B0503020204020204" pitchFamily="34" charset="-122"/>
                <a:ea typeface="微软雅黑" panose="020B0503020204020204" pitchFamily="34" charset="-122"/>
              </a:rPr>
              <a:t>分布式内存结构</a:t>
            </a:r>
            <a:endParaRPr lang="en-US" altLang="zh-CN" sz="2000">
              <a:latin typeface="Arial" panose="020B0604020202020204" pitchFamily="34" charset="0"/>
            </a:endParaRPr>
          </a:p>
          <a:p>
            <a:pPr marL="368300" lvl="1" indent="0">
              <a:lnSpc>
                <a:spcPct val="120000"/>
              </a:lnSpc>
              <a:buFont typeface="Wingdings" panose="05000000000000000000" pitchFamily="2" charset="2"/>
              <a:buNone/>
            </a:pPr>
            <a:r>
              <a:rPr lang="zh-CN" altLang="en-US" sz="2000">
                <a:latin typeface="Arial" panose="020B0604020202020204" pitchFamily="34" charset="0"/>
              </a:rPr>
              <a:t>    </a:t>
            </a:r>
            <a:endParaRPr lang="en-US" altLang="zh-CN" sz="2000">
              <a:latin typeface="Arial" panose="020B0604020202020204" pitchFamily="34" charset="0"/>
            </a:endParaRPr>
          </a:p>
          <a:p>
            <a:endParaRPr lang="en-US" altLang="zh-CN" sz="2400">
              <a:latin typeface="微软雅黑" panose="020B0503020204020204" pitchFamily="34" charset="-122"/>
              <a:ea typeface="微软雅黑" panose="020B0503020204020204" pitchFamily="34" charset="-122"/>
            </a:endParaRPr>
          </a:p>
        </p:txBody>
      </p:sp>
      <p:sp>
        <p:nvSpPr>
          <p:cNvPr id="103430" name="矩形 6"/>
          <p:cNvSpPr/>
          <p:nvPr/>
        </p:nvSpPr>
        <p:spPr>
          <a:xfrm>
            <a:off x="246063" y="3848100"/>
            <a:ext cx="1963737" cy="338138"/>
          </a:xfrm>
          <a:prstGeom prst="rect">
            <a:avLst/>
          </a:prstGeom>
          <a:noFill/>
          <a:ln w="9525">
            <a:noFill/>
          </a:ln>
        </p:spPr>
        <p:txBody>
          <a:bodyPr wrap="none">
            <a:spAutoFit/>
          </a:bodyPr>
          <a:p>
            <a:r>
              <a:rPr lang="en-US" altLang="zh-CN" sz="1600">
                <a:latin typeface="Times New Roman" panose="02020603050405020304" pitchFamily="18" charset="0"/>
                <a:cs typeface="Times New Roman" panose="02020603050405020304" pitchFamily="18" charset="0"/>
              </a:rPr>
              <a:t>(</a:t>
            </a:r>
            <a:r>
              <a:rPr lang="zh-CN" altLang="en-US" sz="1600">
                <a:latin typeface="Times New Roman" panose="02020603050405020304" pitchFamily="18" charset="0"/>
                <a:ea typeface="微软雅黑" panose="020B0503020204020204" pitchFamily="34" charset="-122"/>
              </a:rPr>
              <a:t>也称为高性能计算</a:t>
            </a:r>
            <a:r>
              <a:rPr lang="en-US" altLang="zh-CN" sz="1600">
                <a:latin typeface="Times New Roman" panose="02020603050405020304" pitchFamily="18" charset="0"/>
                <a:cs typeface="Times New Roman" panose="02020603050405020304" pitchFamily="18" charset="0"/>
              </a:rPr>
              <a:t>)</a:t>
            </a:r>
            <a:endParaRPr lang="zh-CN" altLang="en-US" sz="1600">
              <a:latin typeface="Times New Roman" panose="02020603050405020304" pitchFamily="18" charset="0"/>
              <a:ea typeface="微软雅黑" panose="020B0503020204020204" pitchFamily="34" charset="-122"/>
            </a:endParaRPr>
          </a:p>
        </p:txBody>
      </p:sp>
      <p:sp>
        <p:nvSpPr>
          <p:cNvPr id="103431" name="矩形 7"/>
          <p:cNvSpPr/>
          <p:nvPr/>
        </p:nvSpPr>
        <p:spPr>
          <a:xfrm>
            <a:off x="3059113" y="3167063"/>
            <a:ext cx="1647825" cy="338137"/>
          </a:xfrm>
          <a:prstGeom prst="rect">
            <a:avLst/>
          </a:prstGeom>
          <a:noFill/>
          <a:ln w="9525">
            <a:noFill/>
          </a:ln>
        </p:spPr>
        <p:txBody>
          <a:bodyPr wrap="none">
            <a:spAutoFit/>
          </a:bodyPr>
          <a:p>
            <a:r>
              <a:rPr lang="en-US" altLang="zh-CN" sz="1600">
                <a:latin typeface="Times New Roman" panose="02020603050405020304" pitchFamily="18" charset="0"/>
                <a:cs typeface="Times New Roman" panose="02020603050405020304" pitchFamily="18" charset="0"/>
              </a:rPr>
              <a:t>(Shared-memory)</a:t>
            </a:r>
            <a:endParaRPr lang="zh-CN" altLang="en-US" sz="1600">
              <a:latin typeface="Times New Roman" panose="02020603050405020304" pitchFamily="18" charset="0"/>
              <a:ea typeface="微软雅黑" panose="020B0503020204020204" pitchFamily="34" charset="-122"/>
            </a:endParaRPr>
          </a:p>
        </p:txBody>
      </p:sp>
      <p:sp>
        <p:nvSpPr>
          <p:cNvPr id="103432" name="矩形 8"/>
          <p:cNvSpPr/>
          <p:nvPr/>
        </p:nvSpPr>
        <p:spPr>
          <a:xfrm>
            <a:off x="2976563" y="4843463"/>
            <a:ext cx="2003425" cy="338137"/>
          </a:xfrm>
          <a:prstGeom prst="rect">
            <a:avLst/>
          </a:prstGeom>
          <a:noFill/>
          <a:ln w="9525">
            <a:noFill/>
          </a:ln>
        </p:spPr>
        <p:txBody>
          <a:bodyPr wrap="none">
            <a:spAutoFit/>
          </a:bodyPr>
          <a:p>
            <a:r>
              <a:rPr lang="en-US" altLang="zh-CN" sz="1600">
                <a:latin typeface="Times New Roman" panose="02020603050405020304" pitchFamily="18" charset="0"/>
                <a:cs typeface="Times New Roman" panose="02020603050405020304" pitchFamily="18" charset="0"/>
              </a:rPr>
              <a:t>(Distributed-memory)</a:t>
            </a:r>
            <a:endParaRPr lang="zh-CN" altLang="en-US" sz="1600">
              <a:latin typeface="Times New Roman" panose="02020603050405020304" pitchFamily="18" charset="0"/>
              <a:ea typeface="微软雅黑" panose="020B0503020204020204" pitchFamily="34" charset="-122"/>
            </a:endParaRPr>
          </a:p>
        </p:txBody>
      </p:sp>
      <p:sp>
        <p:nvSpPr>
          <p:cNvPr id="103433" name="内容占位符 2"/>
          <p:cNvSpPr txBox="1"/>
          <p:nvPr/>
        </p:nvSpPr>
        <p:spPr>
          <a:xfrm>
            <a:off x="5922963" y="3373438"/>
            <a:ext cx="2992437" cy="6096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0" lvl="0" indent="0">
              <a:buNone/>
            </a:pPr>
            <a:r>
              <a:rPr lang="zh-CN" altLang="en-US" sz="2400">
                <a:latin typeface="微软雅黑" panose="020B0503020204020204" pitchFamily="34" charset="-122"/>
                <a:ea typeface="微软雅黑" panose="020B0503020204020204" pitchFamily="34" charset="-122"/>
              </a:rPr>
              <a:t>分布式共享内存结构</a:t>
            </a:r>
            <a:endParaRPr lang="en-US" altLang="zh-CN" sz="2000"/>
          </a:p>
          <a:p>
            <a:pPr marL="368300" lvl="1" indent="0">
              <a:lnSpc>
                <a:spcPct val="120000"/>
              </a:lnSpc>
              <a:buNone/>
            </a:pPr>
            <a:r>
              <a:rPr lang="zh-CN" altLang="en-US" sz="2000"/>
              <a:t>    </a:t>
            </a:r>
            <a:endParaRPr lang="en-US" altLang="zh-CN" sz="2000"/>
          </a:p>
          <a:p>
            <a:pPr marL="0" lvl="0" indent="0"/>
            <a:endParaRPr lang="en-US" altLang="zh-CN" sz="2400">
              <a:latin typeface="微软雅黑" panose="020B0503020204020204" pitchFamily="34" charset="-122"/>
              <a:ea typeface="微软雅黑" panose="020B0503020204020204" pitchFamily="34" charset="-122"/>
            </a:endParaRPr>
          </a:p>
        </p:txBody>
      </p:sp>
      <p:sp>
        <p:nvSpPr>
          <p:cNvPr id="12" name="左大括号 11"/>
          <p:cNvSpPr/>
          <p:nvPr/>
        </p:nvSpPr>
        <p:spPr>
          <a:xfrm>
            <a:off x="2362200" y="3048000"/>
            <a:ext cx="496888" cy="1676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sym typeface="Arial" panose="020B0604020202020204" pitchFamily="34" charset="0"/>
            </a:endParaRPr>
          </a:p>
        </p:txBody>
      </p:sp>
      <p:cxnSp>
        <p:nvCxnSpPr>
          <p:cNvPr id="14" name="直接连接符 13"/>
          <p:cNvCxnSpPr/>
          <p:nvPr/>
        </p:nvCxnSpPr>
        <p:spPr>
          <a:xfrm>
            <a:off x="5137150" y="3048000"/>
            <a:ext cx="785813" cy="630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103433" idx="1"/>
          </p:cNvCxnSpPr>
          <p:nvPr/>
        </p:nvCxnSpPr>
        <p:spPr>
          <a:xfrm flipV="1">
            <a:off x="5200650" y="3678238"/>
            <a:ext cx="722313" cy="898525"/>
          </a:xfrm>
          <a:prstGeom prst="line">
            <a:avLst/>
          </a:prstGeom>
        </p:spPr>
        <p:style>
          <a:lnRef idx="1">
            <a:schemeClr val="accent1"/>
          </a:lnRef>
          <a:fillRef idx="0">
            <a:schemeClr val="accent1"/>
          </a:fillRef>
          <a:effectRef idx="0">
            <a:schemeClr val="accent1"/>
          </a:effectRef>
          <a:fontRef idx="minor">
            <a:schemeClr val="tx1"/>
          </a:fontRef>
        </p:style>
      </p:cxnSp>
      <p:sp>
        <p:nvSpPr>
          <p:cNvPr id="103437" name="矩形 18"/>
          <p:cNvSpPr/>
          <p:nvPr/>
        </p:nvSpPr>
        <p:spPr>
          <a:xfrm>
            <a:off x="5694363" y="3906838"/>
            <a:ext cx="3297237" cy="339725"/>
          </a:xfrm>
          <a:prstGeom prst="rect">
            <a:avLst/>
          </a:prstGeom>
          <a:noFill/>
          <a:ln w="9525">
            <a:noFill/>
          </a:ln>
        </p:spPr>
        <p:txBody>
          <a:bodyPr wrap="none">
            <a:spAutoFit/>
          </a:bodyPr>
          <a:p>
            <a:r>
              <a:rPr lang="en-US" altLang="zh-CN" sz="1600">
                <a:latin typeface="Times New Roman" panose="02020603050405020304" pitchFamily="18" charset="0"/>
                <a:cs typeface="Times New Roman" panose="02020603050405020304" pitchFamily="18" charset="0"/>
              </a:rPr>
              <a:t>(DSM</a:t>
            </a:r>
            <a:r>
              <a:rPr lang="zh-CN" altLang="zh-CN" sz="1600">
                <a:latin typeface="Times New Roman" panose="02020603050405020304" pitchFamily="18" charset="0"/>
                <a:ea typeface="微软雅黑" panose="020B0503020204020204" pitchFamily="34" charset="-122"/>
              </a:rPr>
              <a:t>，</a:t>
            </a:r>
            <a:r>
              <a:rPr lang="en-US" altLang="zh-CN" sz="1600">
                <a:latin typeface="Times New Roman" panose="02020603050405020304" pitchFamily="18" charset="0"/>
                <a:cs typeface="Times New Roman" panose="02020603050405020304" pitchFamily="18" charset="0"/>
              </a:rPr>
              <a:t>Distributed-Shared Memory)</a:t>
            </a:r>
            <a:endParaRPr lang="zh-CN" altLang="en-US" sz="1600">
              <a:latin typeface="Times New Roman" panose="02020603050405020304" pitchFamily="18" charset="0"/>
              <a:ea typeface="微软雅黑" panose="020B0503020204020204" pitchFamily="34" charset="-122"/>
            </a:endParaRPr>
          </a:p>
        </p:txBody>
      </p:sp>
      <p:sp>
        <p:nvSpPr>
          <p:cNvPr id="23" name="矩形 22"/>
          <p:cNvSpPr/>
          <p:nvPr/>
        </p:nvSpPr>
        <p:spPr>
          <a:xfrm>
            <a:off x="209550" y="4216400"/>
            <a:ext cx="2152650" cy="584200"/>
          </a:xfrm>
          <a:prstGeom prst="rect">
            <a:avLst/>
          </a:prstGeom>
          <a:solidFill>
            <a:schemeClr val="accent1">
              <a:lumMod val="40000"/>
              <a:lumOff val="60000"/>
            </a:schemeClr>
          </a:solidFill>
        </p:spPr>
        <p:txBody>
          <a:bodyPr>
            <a:spAutoFit/>
          </a:bodyPr>
          <a:p>
            <a:pPr algn="ctr"/>
            <a:r>
              <a:rPr lang="zh-CN" altLang="en-US" sz="1600">
                <a:latin typeface="宋体" panose="02010600030101010101" pitchFamily="2" charset="-122"/>
              </a:rPr>
              <a:t>高效求解大规模计算问题的有力手段</a:t>
            </a:r>
            <a:endParaRPr lang="zh-CN" altLang="en-US" sz="1600">
              <a:latin typeface="宋体" panose="02010600030101010101" pitchFamily="2" charset="-122"/>
            </a:endParaRPr>
          </a:p>
        </p:txBody>
      </p:sp>
      <p:sp>
        <p:nvSpPr>
          <p:cNvPr id="24" name="矩形 23"/>
          <p:cNvSpPr/>
          <p:nvPr/>
        </p:nvSpPr>
        <p:spPr>
          <a:xfrm>
            <a:off x="2635250" y="1660525"/>
            <a:ext cx="2622550" cy="938213"/>
          </a:xfrm>
          <a:prstGeom prst="rect">
            <a:avLst/>
          </a:prstGeom>
          <a:solidFill>
            <a:schemeClr val="accent1">
              <a:lumMod val="40000"/>
              <a:lumOff val="60000"/>
            </a:schemeClr>
          </a:solidFill>
        </p:spPr>
        <p:txBody>
          <a:bodyPr>
            <a:spAutoFit/>
          </a:bodyPr>
          <a:p>
            <a:pPr algn="ctr">
              <a:lnSpc>
                <a:spcPts val="2200"/>
              </a:lnSpc>
            </a:pPr>
            <a:r>
              <a:rPr lang="zh-CN" altLang="en-US" sz="1600">
                <a:latin typeface="宋体" panose="02010600030101010101" pitchFamily="2" charset="-122"/>
              </a:rPr>
              <a:t>多</a:t>
            </a:r>
            <a:r>
              <a:rPr lang="zh-CN" altLang="zh-CN" sz="1600">
                <a:latin typeface="宋体" panose="02010600030101010101" pitchFamily="2" charset="-122"/>
              </a:rPr>
              <a:t>个处理器</a:t>
            </a:r>
            <a:r>
              <a:rPr lang="zh-CN" altLang="en-US" sz="1600">
                <a:latin typeface="宋体" panose="02010600030101010101" pitchFamily="2" charset="-122"/>
              </a:rPr>
              <a:t>共享整个内存空间，</a:t>
            </a:r>
            <a:r>
              <a:rPr lang="zh-CN" altLang="zh-CN" sz="1600">
                <a:solidFill>
                  <a:srgbClr val="C00000"/>
                </a:solidFill>
                <a:latin typeface="宋体" panose="02010600030101010101" pitchFamily="2" charset="-122"/>
              </a:rPr>
              <a:t>编程实现简单</a:t>
            </a:r>
            <a:r>
              <a:rPr lang="zh-CN" altLang="zh-CN" sz="1600">
                <a:latin typeface="宋体" panose="02010600030101010101" pitchFamily="2" charset="-122"/>
              </a:rPr>
              <a:t>，</a:t>
            </a:r>
            <a:r>
              <a:rPr lang="zh-CN" altLang="en-US" sz="1600">
                <a:latin typeface="宋体" panose="02010600030101010101" pitchFamily="2" charset="-122"/>
              </a:rPr>
              <a:t>但</a:t>
            </a:r>
            <a:r>
              <a:rPr lang="zh-CN" altLang="zh-CN" sz="1600">
                <a:solidFill>
                  <a:srgbClr val="0070C0"/>
                </a:solidFill>
                <a:latin typeface="宋体" panose="02010600030101010101" pitchFamily="2" charset="-122"/>
              </a:rPr>
              <a:t>限制了系统的可扩展性</a:t>
            </a:r>
            <a:endParaRPr lang="zh-CN" altLang="zh-CN" sz="1600">
              <a:solidFill>
                <a:srgbClr val="0070C0"/>
              </a:solidFill>
              <a:latin typeface="宋体" panose="02010600030101010101" pitchFamily="2" charset="-122"/>
            </a:endParaRPr>
          </a:p>
        </p:txBody>
      </p:sp>
      <p:sp>
        <p:nvSpPr>
          <p:cNvPr id="25" name="矩形 24"/>
          <p:cNvSpPr/>
          <p:nvPr/>
        </p:nvSpPr>
        <p:spPr>
          <a:xfrm>
            <a:off x="2749550" y="5270500"/>
            <a:ext cx="2578100" cy="1220788"/>
          </a:xfrm>
          <a:prstGeom prst="rect">
            <a:avLst/>
          </a:prstGeom>
          <a:solidFill>
            <a:schemeClr val="accent1">
              <a:lumMod val="40000"/>
              <a:lumOff val="60000"/>
            </a:schemeClr>
          </a:solidFill>
        </p:spPr>
        <p:txBody>
          <a:bodyPr>
            <a:spAutoFit/>
          </a:bodyPr>
          <a:p>
            <a:pPr algn="ctr">
              <a:lnSpc>
                <a:spcPts val="2200"/>
              </a:lnSpc>
            </a:pPr>
            <a:r>
              <a:rPr lang="zh-CN" altLang="en-US" sz="1600">
                <a:latin typeface="宋体" panose="02010600030101010101" pitchFamily="2" charset="-122"/>
              </a:rPr>
              <a:t>每个处理器有自己的本地存储，所有处理器通过互联网络相连，</a:t>
            </a:r>
            <a:r>
              <a:rPr lang="zh-CN" altLang="zh-CN" sz="1600">
                <a:solidFill>
                  <a:srgbClr val="C00000"/>
                </a:solidFill>
                <a:latin typeface="宋体" panose="02010600030101010101" pitchFamily="2" charset="-122"/>
              </a:rPr>
              <a:t>可扩展性好</a:t>
            </a:r>
            <a:r>
              <a:rPr lang="zh-CN" altLang="en-US" sz="1600">
                <a:latin typeface="宋体" panose="02010600030101010101" pitchFamily="2" charset="-122"/>
              </a:rPr>
              <a:t>但</a:t>
            </a:r>
            <a:r>
              <a:rPr lang="zh-CN" altLang="zh-CN" sz="1600">
                <a:solidFill>
                  <a:srgbClr val="0070C0"/>
                </a:solidFill>
                <a:latin typeface="宋体" panose="02010600030101010101" pitchFamily="2" charset="-122"/>
              </a:rPr>
              <a:t>编程难度较大</a:t>
            </a:r>
            <a:endParaRPr lang="zh-CN" altLang="zh-CN" sz="1600">
              <a:solidFill>
                <a:srgbClr val="0070C0"/>
              </a:solidFill>
              <a:latin typeface="宋体" panose="02010600030101010101" pitchFamily="2" charset="-122"/>
            </a:endParaRPr>
          </a:p>
        </p:txBody>
      </p:sp>
      <p:sp>
        <p:nvSpPr>
          <p:cNvPr id="26" name="矩形 25"/>
          <p:cNvSpPr/>
          <p:nvPr/>
        </p:nvSpPr>
        <p:spPr>
          <a:xfrm>
            <a:off x="6022975" y="4246563"/>
            <a:ext cx="2693988" cy="830263"/>
          </a:xfrm>
          <a:prstGeom prst="rect">
            <a:avLst/>
          </a:prstGeom>
          <a:solidFill>
            <a:schemeClr val="accent1">
              <a:lumMod val="40000"/>
              <a:lumOff val="60000"/>
            </a:schemeClr>
          </a:solidFill>
        </p:spPr>
        <p:txBody>
          <a:bodyPr>
            <a:spAutoFit/>
          </a:bodyPr>
          <a:p>
            <a:pPr algn="ctr"/>
            <a:r>
              <a:rPr lang="zh-CN" altLang="zh-CN" sz="1600">
                <a:latin typeface="宋体" panose="02010600030101010101" pitchFamily="2" charset="-122"/>
              </a:rPr>
              <a:t>提高系统的可扩展性，同时保持系统编程的简易性</a:t>
            </a:r>
            <a:endParaRPr lang="en-US" altLang="zh-CN" sz="1600">
              <a:latin typeface="宋体" panose="02010600030101010101" pitchFamily="2" charset="-122"/>
            </a:endParaRPr>
          </a:p>
          <a:p>
            <a:pPr algn="ctr"/>
            <a:r>
              <a:rPr lang="zh-CN" altLang="en-US" sz="1600">
                <a:solidFill>
                  <a:srgbClr val="C00000"/>
                </a:solidFill>
                <a:latin typeface="宋体" panose="02010600030101010101" pitchFamily="2" charset="-122"/>
              </a:rPr>
              <a:t>实现了两级并行</a:t>
            </a:r>
            <a:endParaRPr lang="zh-CN" altLang="en-US" sz="1600">
              <a:solidFill>
                <a:srgbClr val="C00000"/>
              </a:solidFill>
              <a:latin typeface="宋体" panose="02010600030101010101" pitchFamily="2" charset="-122"/>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5473" name="标题 1"/>
          <p:cNvSpPr>
            <a:spLocks noGrp="1"/>
          </p:cNvSpPr>
          <p:nvPr>
            <p:ph type="title"/>
          </p:nvPr>
        </p:nvSpPr>
        <p:spPr>
          <a:ln/>
        </p:spPr>
        <p:txBody>
          <a:bodyPr vert="horz" wrap="square" lIns="91440" tIns="45720" rIns="91440" bIns="45720" anchor="ctr"/>
          <a:p>
            <a:r>
              <a:rPr lang="zh-CN" altLang="en-US"/>
              <a:t>并行计算机体系结构</a:t>
            </a:r>
            <a:endParaRPr lang="zh-CN" altLang="en-US"/>
          </a:p>
        </p:txBody>
      </p:sp>
      <p:sp>
        <p:nvSpPr>
          <p:cNvPr id="105474" name="灯片编号占位符 2"/>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105475" name="图片 3"/>
          <p:cNvPicPr>
            <a:picLocks noChangeAspect="1"/>
          </p:cNvPicPr>
          <p:nvPr/>
        </p:nvPicPr>
        <p:blipFill>
          <a:blip r:embed="rId1"/>
          <a:stretch>
            <a:fillRect/>
          </a:stretch>
        </p:blipFill>
        <p:spPr>
          <a:xfrm>
            <a:off x="1219200" y="1990725"/>
            <a:ext cx="2579688" cy="1285875"/>
          </a:xfrm>
          <a:prstGeom prst="rect">
            <a:avLst/>
          </a:prstGeom>
          <a:noFill/>
          <a:ln w="9525">
            <a:noFill/>
          </a:ln>
        </p:spPr>
      </p:pic>
      <p:pic>
        <p:nvPicPr>
          <p:cNvPr id="105476" name="图片 4"/>
          <p:cNvPicPr>
            <a:picLocks noChangeAspect="1"/>
          </p:cNvPicPr>
          <p:nvPr/>
        </p:nvPicPr>
        <p:blipFill>
          <a:blip r:embed="rId2"/>
          <a:stretch>
            <a:fillRect/>
          </a:stretch>
        </p:blipFill>
        <p:spPr>
          <a:xfrm>
            <a:off x="5257800" y="1997075"/>
            <a:ext cx="3200400" cy="1279525"/>
          </a:xfrm>
          <a:prstGeom prst="rect">
            <a:avLst/>
          </a:prstGeom>
          <a:noFill/>
          <a:ln w="9525">
            <a:noFill/>
          </a:ln>
        </p:spPr>
      </p:pic>
      <p:pic>
        <p:nvPicPr>
          <p:cNvPr id="105477" name="图片 5"/>
          <p:cNvPicPr>
            <a:picLocks noChangeAspect="1"/>
          </p:cNvPicPr>
          <p:nvPr/>
        </p:nvPicPr>
        <p:blipFill>
          <a:blip r:embed="rId3"/>
          <a:stretch>
            <a:fillRect/>
          </a:stretch>
        </p:blipFill>
        <p:spPr>
          <a:xfrm>
            <a:off x="2159000" y="3860800"/>
            <a:ext cx="5791200" cy="2768600"/>
          </a:xfrm>
          <a:prstGeom prst="rect">
            <a:avLst/>
          </a:prstGeom>
          <a:noFill/>
          <a:ln w="9525">
            <a:noFill/>
          </a:ln>
        </p:spPr>
      </p:pic>
      <p:sp>
        <p:nvSpPr>
          <p:cNvPr id="105478" name="矩形 6"/>
          <p:cNvSpPr/>
          <p:nvPr/>
        </p:nvSpPr>
        <p:spPr>
          <a:xfrm>
            <a:off x="6096000" y="3525838"/>
            <a:ext cx="3216275" cy="307975"/>
          </a:xfrm>
          <a:prstGeom prst="rect">
            <a:avLst/>
          </a:prstGeom>
          <a:noFill/>
          <a:ln w="9525">
            <a:noFill/>
          </a:ln>
        </p:spPr>
        <p:txBody>
          <a:bodyPr>
            <a:spAutoFit/>
          </a:bodyPr>
          <a:p>
            <a:r>
              <a:rPr lang="zh-CN" altLang="en-US" sz="1400">
                <a:solidFill>
                  <a:srgbClr val="C00000"/>
                </a:solidFill>
                <a:latin typeface="微软雅黑" panose="020B0503020204020204" pitchFamily="34" charset="-122"/>
                <a:ea typeface="微软雅黑" panose="020B0503020204020204" pitchFamily="34" charset="-122"/>
              </a:rPr>
              <a:t>节点内处理器间采用共享内存结构</a:t>
            </a:r>
            <a:endParaRPr lang="zh-CN" altLang="en-US" sz="1400">
              <a:solidFill>
                <a:srgbClr val="C00000"/>
              </a:solidFill>
              <a:latin typeface="微软雅黑" panose="020B0503020204020204" pitchFamily="34" charset="-122"/>
              <a:ea typeface="微软雅黑" panose="020B0503020204020204" pitchFamily="34" charset="-122"/>
            </a:endParaRPr>
          </a:p>
        </p:txBody>
      </p:sp>
      <p:sp>
        <p:nvSpPr>
          <p:cNvPr id="105479" name="矩形 7"/>
          <p:cNvSpPr/>
          <p:nvPr/>
        </p:nvSpPr>
        <p:spPr>
          <a:xfrm>
            <a:off x="344488" y="1649413"/>
            <a:ext cx="1568450" cy="338137"/>
          </a:xfrm>
          <a:prstGeom prst="rect">
            <a:avLst/>
          </a:prstGeom>
          <a:noFill/>
          <a:ln w="9525">
            <a:noFill/>
          </a:ln>
        </p:spPr>
        <p:txBody>
          <a:bodyPr wrap="none">
            <a:spAutoFit/>
          </a:bodyPr>
          <a:p>
            <a:r>
              <a:rPr lang="en-US" altLang="zh-CN" sz="1600">
                <a:solidFill>
                  <a:srgbClr val="0070C0"/>
                </a:solidFill>
                <a:latin typeface="Times New Roman" panose="02020603050405020304" pitchFamily="18" charset="0"/>
                <a:cs typeface="Times New Roman" panose="02020603050405020304" pitchFamily="18" charset="0"/>
              </a:rPr>
              <a:t>Shared-memory:</a:t>
            </a:r>
            <a:endParaRPr lang="zh-CN" altLang="en-US" sz="1600">
              <a:solidFill>
                <a:srgbClr val="0070C0"/>
              </a:solidFill>
              <a:latin typeface="Times New Roman" panose="02020603050405020304" pitchFamily="18" charset="0"/>
              <a:ea typeface="微软雅黑" panose="020B0503020204020204" pitchFamily="34" charset="-122"/>
            </a:endParaRPr>
          </a:p>
        </p:txBody>
      </p:sp>
      <p:sp>
        <p:nvSpPr>
          <p:cNvPr id="105480" name="矩形 8"/>
          <p:cNvSpPr/>
          <p:nvPr/>
        </p:nvSpPr>
        <p:spPr>
          <a:xfrm>
            <a:off x="4686300" y="1663700"/>
            <a:ext cx="1924050" cy="339725"/>
          </a:xfrm>
          <a:prstGeom prst="rect">
            <a:avLst/>
          </a:prstGeom>
          <a:noFill/>
          <a:ln w="9525">
            <a:noFill/>
          </a:ln>
        </p:spPr>
        <p:txBody>
          <a:bodyPr wrap="none">
            <a:spAutoFit/>
          </a:bodyPr>
          <a:p>
            <a:r>
              <a:rPr lang="en-US" altLang="zh-CN" sz="1600">
                <a:solidFill>
                  <a:srgbClr val="0070C0"/>
                </a:solidFill>
                <a:latin typeface="Times New Roman" panose="02020603050405020304" pitchFamily="18" charset="0"/>
                <a:cs typeface="Times New Roman" panose="02020603050405020304" pitchFamily="18" charset="0"/>
              </a:rPr>
              <a:t>Distributed-memory:</a:t>
            </a:r>
            <a:endParaRPr lang="zh-CN" altLang="en-US" sz="1600">
              <a:solidFill>
                <a:srgbClr val="0070C0"/>
              </a:solidFill>
              <a:latin typeface="Times New Roman" panose="02020603050405020304" pitchFamily="18" charset="0"/>
              <a:ea typeface="微软雅黑" panose="020B0503020204020204" pitchFamily="34" charset="-122"/>
            </a:endParaRPr>
          </a:p>
        </p:txBody>
      </p:sp>
      <p:sp>
        <p:nvSpPr>
          <p:cNvPr id="105481" name="矩形 1"/>
          <p:cNvSpPr/>
          <p:nvPr/>
        </p:nvSpPr>
        <p:spPr>
          <a:xfrm>
            <a:off x="762000" y="3548063"/>
            <a:ext cx="2568575" cy="338137"/>
          </a:xfrm>
          <a:prstGeom prst="rect">
            <a:avLst/>
          </a:prstGeom>
          <a:noFill/>
          <a:ln w="9525">
            <a:noFill/>
          </a:ln>
        </p:spPr>
        <p:txBody>
          <a:bodyPr wrap="none">
            <a:spAutoFit/>
          </a:bodyPr>
          <a:p>
            <a:r>
              <a:rPr lang="en-US" altLang="zh-CN" sz="1600">
                <a:solidFill>
                  <a:srgbClr val="0070C0"/>
                </a:solidFill>
                <a:latin typeface="Times New Roman" panose="02020603050405020304" pitchFamily="18" charset="0"/>
                <a:cs typeface="Times New Roman" panose="02020603050405020304" pitchFamily="18" charset="0"/>
              </a:rPr>
              <a:t>Distributed-Shared Memory:</a:t>
            </a:r>
            <a:endParaRPr lang="zh-CN" altLang="en-US" sz="1600">
              <a:solidFill>
                <a:srgbClr val="0070C0"/>
              </a:solidFill>
              <a:latin typeface="Arial" panose="020B0604020202020204" pitchFamily="34" charset="0"/>
              <a:ea typeface="微软雅黑" panose="020B0503020204020204" pitchFamily="34" charset="-122"/>
            </a:endParaRPr>
          </a:p>
        </p:txBody>
      </p:sp>
      <p:sp>
        <p:nvSpPr>
          <p:cNvPr id="105482" name="矩形 3"/>
          <p:cNvSpPr/>
          <p:nvPr/>
        </p:nvSpPr>
        <p:spPr>
          <a:xfrm>
            <a:off x="1882775" y="5930900"/>
            <a:ext cx="2338388" cy="307975"/>
          </a:xfrm>
          <a:prstGeom prst="rect">
            <a:avLst/>
          </a:prstGeom>
          <a:noFill/>
          <a:ln w="9525">
            <a:noFill/>
          </a:ln>
        </p:spPr>
        <p:txBody>
          <a:bodyPr wrap="none">
            <a:spAutoFit/>
          </a:bodyPr>
          <a:p>
            <a:r>
              <a:rPr lang="zh-CN" altLang="en-US" sz="1400">
                <a:solidFill>
                  <a:srgbClr val="C00000"/>
                </a:solidFill>
                <a:latin typeface="微软雅黑" panose="020B0503020204020204" pitchFamily="34" charset="-122"/>
                <a:ea typeface="微软雅黑" panose="020B0503020204020204" pitchFamily="34" charset="-122"/>
              </a:rPr>
              <a:t>节点间采用分布式内存结构</a:t>
            </a:r>
            <a:endParaRPr lang="zh-CN" altLang="en-US" sz="14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6497"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106498"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106499" name="图片 2"/>
          <p:cNvPicPr>
            <a:picLocks noChangeAspect="1"/>
          </p:cNvPicPr>
          <p:nvPr/>
        </p:nvPicPr>
        <p:blipFill>
          <a:blip r:embed="rId1"/>
          <a:stretch>
            <a:fillRect/>
          </a:stretch>
        </p:blipFill>
        <p:spPr>
          <a:xfrm>
            <a:off x="495300" y="1600200"/>
            <a:ext cx="8382000" cy="4810125"/>
          </a:xfrm>
          <a:prstGeom prst="rect">
            <a:avLst/>
          </a:prstGeom>
          <a:noFill/>
          <a:ln w="9525">
            <a:noFill/>
          </a:ln>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7521" name="标题 1"/>
          <p:cNvSpPr>
            <a:spLocks noGrp="1"/>
          </p:cNvSpPr>
          <p:nvPr>
            <p:ph type="title"/>
          </p:nvPr>
        </p:nvSpPr>
        <p:spPr>
          <a:ln/>
        </p:spPr>
        <p:txBody>
          <a:bodyPr vert="horz" wrap="square" lIns="91440" tIns="45720" rIns="91440" bIns="45720" anchor="ctr"/>
          <a:p>
            <a:r>
              <a:rPr lang="en-US" altLang="zh-CN"/>
              <a:t>SPADE</a:t>
            </a:r>
            <a:r>
              <a:rPr lang="zh-CN" altLang="en-US"/>
              <a:t>算法</a:t>
            </a:r>
            <a:endParaRPr lang="zh-CN" altLang="en-US"/>
          </a:p>
        </p:txBody>
      </p:sp>
      <p:sp>
        <p:nvSpPr>
          <p:cNvPr id="107522" name="灯片编号占位符 3"/>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pic>
        <p:nvPicPr>
          <p:cNvPr id="107523" name="图片 4"/>
          <p:cNvPicPr>
            <a:picLocks noChangeAspect="1"/>
          </p:cNvPicPr>
          <p:nvPr/>
        </p:nvPicPr>
        <p:blipFill>
          <a:blip r:embed="rId1"/>
          <a:stretch>
            <a:fillRect/>
          </a:stretch>
        </p:blipFill>
        <p:spPr>
          <a:xfrm>
            <a:off x="1066800" y="1516063"/>
            <a:ext cx="7239000" cy="5291137"/>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25602" name="标题 3"/>
          <p:cNvSpPr>
            <a:spLocks noGrp="1"/>
          </p:cNvSpPr>
          <p:nvPr>
            <p:ph type="title"/>
          </p:nvPr>
        </p:nvSpPr>
        <p:spPr>
          <a:ln/>
        </p:spPr>
        <p:txBody>
          <a:bodyPr vert="horz" wrap="square" lIns="91440" tIns="45720" rIns="91440" bIns="45720" anchor="ctr"/>
          <a:p>
            <a:r>
              <a:rPr lang="zh-CN" altLang="en-US" b="1"/>
              <a:t>给数据挖掘带来的技术变革</a:t>
            </a:r>
            <a:endParaRPr lang="zh-CN" altLang="en-US" b="1"/>
          </a:p>
        </p:txBody>
      </p:sp>
      <p:pic>
        <p:nvPicPr>
          <p:cNvPr id="25603" name="图片 4"/>
          <p:cNvPicPr>
            <a:picLocks noChangeAspect="1"/>
          </p:cNvPicPr>
          <p:nvPr/>
        </p:nvPicPr>
        <p:blipFill>
          <a:blip r:embed="rId1"/>
          <a:stretch>
            <a:fillRect/>
          </a:stretch>
        </p:blipFill>
        <p:spPr>
          <a:xfrm>
            <a:off x="5072063" y="1676400"/>
            <a:ext cx="2006600" cy="3771900"/>
          </a:xfrm>
          <a:prstGeom prst="rect">
            <a:avLst/>
          </a:prstGeom>
          <a:noFill/>
          <a:ln w="9525">
            <a:noFill/>
          </a:ln>
        </p:spPr>
      </p:pic>
      <p:pic>
        <p:nvPicPr>
          <p:cNvPr id="25604" name="图片 6"/>
          <p:cNvPicPr>
            <a:picLocks noChangeAspect="1"/>
          </p:cNvPicPr>
          <p:nvPr/>
        </p:nvPicPr>
        <p:blipFill>
          <a:blip r:embed="rId2"/>
          <a:stretch>
            <a:fillRect/>
          </a:stretch>
        </p:blipFill>
        <p:spPr>
          <a:xfrm>
            <a:off x="1828800" y="1676400"/>
            <a:ext cx="1971675" cy="3810000"/>
          </a:xfrm>
          <a:prstGeom prst="rect">
            <a:avLst/>
          </a:prstGeom>
          <a:noFill/>
          <a:ln w="9525">
            <a:noFill/>
          </a:ln>
        </p:spPr>
      </p:pic>
      <p:sp>
        <p:nvSpPr>
          <p:cNvPr id="25605" name="矩形 7"/>
          <p:cNvSpPr/>
          <p:nvPr/>
        </p:nvSpPr>
        <p:spPr>
          <a:xfrm>
            <a:off x="1760538" y="5943600"/>
            <a:ext cx="2030412" cy="369888"/>
          </a:xfrm>
          <a:prstGeom prst="rect">
            <a:avLst/>
          </a:prstGeom>
          <a:noFill/>
          <a:ln w="9525">
            <a:noFill/>
          </a:ln>
        </p:spPr>
        <p:txBody>
          <a:bodyPr wrap="none">
            <a:spAutoFit/>
          </a:bodyPr>
          <a:p>
            <a:r>
              <a:rPr lang="zh-CN" altLang="zh-CN">
                <a:latin typeface="mtr10"/>
                <a:ea typeface="mtr10"/>
              </a:rPr>
              <a:t>传统数据处理模式</a:t>
            </a:r>
            <a:endParaRPr lang="zh-CN" altLang="en-US">
              <a:latin typeface="Arial" panose="020B0604020202020204" pitchFamily="34" charset="0"/>
            </a:endParaRPr>
          </a:p>
        </p:txBody>
      </p:sp>
      <p:sp>
        <p:nvSpPr>
          <p:cNvPr id="25606" name="矩形 8"/>
          <p:cNvSpPr/>
          <p:nvPr/>
        </p:nvSpPr>
        <p:spPr>
          <a:xfrm>
            <a:off x="5072063" y="5961063"/>
            <a:ext cx="2032000" cy="368300"/>
          </a:xfrm>
          <a:prstGeom prst="rect">
            <a:avLst/>
          </a:prstGeom>
          <a:noFill/>
          <a:ln w="9525">
            <a:noFill/>
          </a:ln>
        </p:spPr>
        <p:txBody>
          <a:bodyPr wrap="none">
            <a:spAutoFit/>
          </a:bodyPr>
          <a:p>
            <a:r>
              <a:rPr lang="zh-CN" altLang="zh-CN">
                <a:latin typeface="mtr10"/>
                <a:ea typeface="mtr10"/>
              </a:rPr>
              <a:t>内存数据处理模式</a:t>
            </a:r>
            <a:endParaRPr lang="zh-CN" altLang="en-US">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txBox="1">
            <a:spLocks noGrp="1"/>
          </p:cNvSpPr>
          <p:nvPr>
            <p:ph type="sldNum" sz="quarter" idx="12"/>
          </p:nvPr>
        </p:nvSpPr>
        <p:spPr>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stStyle>
          <a:p>
            <a:pPr lvl="0" algn="ctr" eaLnBrk="1" hangingPunct="1">
              <a:buFont typeface="Arial" panose="020B0604020202020204" pitchFamily="34" charset="0"/>
              <a:buChar char="•"/>
            </a:pPr>
            <a:fld id="{9A0DB2DC-4C9A-4742-B13C-FB6460FD3503}" type="slidenum">
              <a:rPr lang="" altLang="en-US" sz="1400" b="1">
                <a:solidFill>
                  <a:srgbClr val="FFFFFF"/>
                </a:solidFill>
                <a:latin typeface="Tw Cen MT" pitchFamily="34" charset="0"/>
                <a:sym typeface="Tw Cen MT" pitchFamily="34" charset="0"/>
              </a:rPr>
            </a:fld>
            <a:endParaRPr lang="" altLang="en-US" sz="1400" b="1">
              <a:solidFill>
                <a:srgbClr val="FFFFFF"/>
              </a:solidFill>
              <a:latin typeface="Tw Cen MT" pitchFamily="34" charset="0"/>
              <a:sym typeface="Tw Cen MT" pitchFamily="34" charset="0"/>
            </a:endParaRPr>
          </a:p>
        </p:txBody>
      </p:sp>
      <p:sp>
        <p:nvSpPr>
          <p:cNvPr id="27650" name="标题 3"/>
          <p:cNvSpPr>
            <a:spLocks noGrp="1"/>
          </p:cNvSpPr>
          <p:nvPr>
            <p:ph type="title"/>
          </p:nvPr>
        </p:nvSpPr>
        <p:spPr>
          <a:ln/>
        </p:spPr>
        <p:txBody>
          <a:bodyPr vert="horz" wrap="square" lIns="91440" tIns="45720" rIns="91440" bIns="45720" anchor="ctr"/>
          <a:p>
            <a:r>
              <a:rPr lang="zh-CN" altLang="en-US" b="1"/>
              <a:t>给数据挖掘带来的技术变革</a:t>
            </a:r>
            <a:endParaRPr lang="zh-CN" altLang="en-US" b="1"/>
          </a:p>
        </p:txBody>
      </p:sp>
      <p:pic>
        <p:nvPicPr>
          <p:cNvPr id="27651" name="图片 7">
            <a:hlinkClick r:id="rId1"/>
          </p:cNvPr>
          <p:cNvPicPr>
            <a:picLocks noChangeAspect="1"/>
          </p:cNvPicPr>
          <p:nvPr/>
        </p:nvPicPr>
        <p:blipFill>
          <a:blip r:embed="rId2"/>
          <a:stretch>
            <a:fillRect/>
          </a:stretch>
        </p:blipFill>
        <p:spPr>
          <a:xfrm>
            <a:off x="284163" y="2286000"/>
            <a:ext cx="4668837" cy="2911475"/>
          </a:xfrm>
          <a:prstGeom prst="rect">
            <a:avLst/>
          </a:prstGeom>
          <a:noFill/>
          <a:ln w="9525">
            <a:noFill/>
          </a:ln>
        </p:spPr>
      </p:pic>
      <p:sp>
        <p:nvSpPr>
          <p:cNvPr id="27652" name="Rectangle 3"/>
          <p:cNvSpPr txBox="1"/>
          <p:nvPr/>
        </p:nvSpPr>
        <p:spPr>
          <a:xfrm>
            <a:off x="5073650" y="2209800"/>
            <a:ext cx="3841750" cy="457200"/>
          </a:xfrm>
          <a:prstGeom prst="rect">
            <a:avLst/>
          </a:prstGeom>
          <a:noFill/>
          <a:ln w="9525">
            <a:noFill/>
          </a:ln>
        </p:spPr>
        <p:txBody>
          <a:bodyPr/>
          <a:lstStyle>
            <a:lvl1pPr marL="319405" indent="-319405" algn="l" defTabSz="0"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sym typeface="Tw Cen MT" pitchFamily="34" charset="0"/>
              </a:defRPr>
            </a:lvl1pPr>
            <a:lvl2pPr marL="640080" lvl="1" indent="-271780" algn="l" defTabSz="0" rtl="0" eaLnBrk="0" fontAlgn="base" hangingPunct="0">
              <a:spcBef>
                <a:spcPts val="550"/>
              </a:spcBef>
              <a:spcAft>
                <a:spcPct val="0"/>
              </a:spcAft>
              <a:buClr>
                <a:schemeClr val="accent1"/>
              </a:buClr>
              <a:buSzPct val="70000"/>
              <a:buFont typeface="Wingdings" panose="05000000000000000000" pitchFamily="2" charset="2"/>
              <a:buChar char=""/>
              <a:defRPr sz="2600" kern="1200">
                <a:solidFill>
                  <a:schemeClr val="tx1"/>
                </a:solidFill>
                <a:latin typeface="+mn-lt"/>
                <a:ea typeface="+mn-ea"/>
                <a:cs typeface="+mn-cs"/>
                <a:sym typeface="Tw Cen MT" pitchFamily="34" charset="0"/>
              </a:defRPr>
            </a:lvl2pPr>
            <a:lvl3pPr marL="914400" lvl="2" indent="-228600" algn="l" defTabSz="0"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sym typeface="Tw Cen MT" pitchFamily="34" charset="0"/>
              </a:defRPr>
            </a:lvl3pPr>
            <a:lvl4pPr marL="1371600" lvl="3" indent="-228600" algn="l" defTabSz="0"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sym typeface="Tw Cen MT" pitchFamily="34" charset="0"/>
              </a:defRPr>
            </a:lvl4pPr>
            <a:lvl5pPr marL="1828800" lvl="4" indent="-228600" algn="l" defTabSz="0"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sym typeface="Tw Cen MT" pitchFamily="34" charset="0"/>
              </a:defRPr>
            </a:lvl5pPr>
          </a:lstStyle>
          <a:p>
            <a:pPr marL="319405" lvl="0" indent="-319405" defTabSz="0">
              <a:buChar char="p"/>
            </a:pPr>
            <a:endParaRPr lang="en-US" altLang="zh-CN" sz="2400">
              <a:latin typeface="微软雅黑" panose="020B0503020204020204" pitchFamily="34" charset="-122"/>
              <a:ea typeface="微软雅黑" panose="020B0503020204020204" pitchFamily="34" charset="-122"/>
            </a:endParaRPr>
          </a:p>
          <a:p>
            <a:pPr marL="319405" lvl="0" indent="-319405" defTabSz="0">
              <a:buChar char="•"/>
            </a:pPr>
            <a:r>
              <a:rPr lang="zh-CN" altLang="zh-CN" sz="2000">
                <a:latin typeface="微软雅黑" panose="020B0503020204020204" pitchFamily="34" charset="-122"/>
                <a:ea typeface="微软雅黑" panose="020B0503020204020204" pitchFamily="34" charset="-122"/>
              </a:rPr>
              <a:t>消除了磁盘的</a:t>
            </a:r>
            <a:r>
              <a:rPr lang="en-US" altLang="zh-CN" sz="2000">
                <a:latin typeface="微软雅黑" panose="020B0503020204020204" pitchFamily="34" charset="-122"/>
                <a:ea typeface="微软雅黑" panose="020B0503020204020204" pitchFamily="34" charset="-122"/>
              </a:rPr>
              <a:t>I/O</a:t>
            </a:r>
            <a:r>
              <a:rPr lang="zh-CN" altLang="zh-CN" sz="2000">
                <a:latin typeface="微软雅黑" panose="020B0503020204020204" pitchFamily="34" charset="-122"/>
                <a:ea typeface="微软雅黑" panose="020B0503020204020204" pitchFamily="34" charset="-122"/>
              </a:rPr>
              <a:t>瓶颈</a:t>
            </a:r>
            <a:endParaRPr lang="en-US" altLang="zh-CN" sz="2000">
              <a:latin typeface="微软雅黑" panose="020B0503020204020204" pitchFamily="34" charset="-122"/>
              <a:ea typeface="微软雅黑" panose="020B0503020204020204" pitchFamily="34" charset="-122"/>
            </a:endParaRPr>
          </a:p>
          <a:p>
            <a:pPr marL="319405" lvl="0" indent="-319405" defTabSz="0">
              <a:buChar char="•"/>
            </a:pPr>
            <a:r>
              <a:rPr lang="zh-CN" altLang="zh-CN" sz="2000">
                <a:latin typeface="微软雅黑" panose="020B0503020204020204" pitchFamily="34" charset="-122"/>
                <a:ea typeface="微软雅黑" panose="020B0503020204020204" pitchFamily="34" charset="-122"/>
              </a:rPr>
              <a:t>提高了单位时间内数据处理的能力与数据访问速度</a:t>
            </a:r>
            <a:endParaRPr lang="en-US" altLang="zh-CN" sz="2000">
              <a:latin typeface="微软雅黑" panose="020B0503020204020204" pitchFamily="34" charset="-122"/>
              <a:ea typeface="微软雅黑" panose="020B0503020204020204" pitchFamily="34" charset="-122"/>
            </a:endParaRPr>
          </a:p>
          <a:p>
            <a:pPr marL="319405" lvl="0" indent="-319405" defTabSz="0">
              <a:buChar char="•"/>
            </a:pPr>
            <a:r>
              <a:rPr lang="zh-CN" altLang="zh-CN" sz="2000">
                <a:latin typeface="微软雅黑" panose="020B0503020204020204" pitchFamily="34" charset="-122"/>
                <a:ea typeface="微软雅黑" panose="020B0503020204020204" pitchFamily="34" charset="-122"/>
              </a:rPr>
              <a:t>实现了对大规模海量数据的实时分析和运算</a:t>
            </a:r>
            <a:endParaRPr lang="en-US" altLang="zh-CN" sz="2000">
              <a:latin typeface="微软雅黑" panose="020B0503020204020204" pitchFamily="34" charset="-122"/>
              <a:ea typeface="微软雅黑" panose="020B0503020204020204" pitchFamily="34" charset="-122"/>
            </a:endParaRPr>
          </a:p>
          <a:p>
            <a:pPr marL="319405" lvl="0" indent="-319405" defTabSz="0">
              <a:buChar char="•"/>
            </a:pPr>
            <a:r>
              <a:rPr lang="zh-CN" altLang="zh-CN" sz="2000">
                <a:latin typeface="微软雅黑" panose="020B0503020204020204" pitchFamily="34" charset="-122"/>
                <a:ea typeface="微软雅黑" panose="020B0503020204020204" pitchFamily="34" charset="-122"/>
              </a:rPr>
              <a:t>提升数据挖掘的效率和准确度</a:t>
            </a:r>
            <a:endParaRPr lang="en-US" altLang="zh-CN" sz="2000">
              <a:latin typeface="微软雅黑" panose="020B0503020204020204" pitchFamily="34" charset="-122"/>
              <a:ea typeface="微软雅黑" panose="020B0503020204020204" pitchFamily="34" charset="-122"/>
            </a:endParaRPr>
          </a:p>
          <a:p>
            <a:pPr marL="319405" lvl="0" indent="-319405" defTabSz="0">
              <a:buChar char="p"/>
            </a:pPr>
            <a:endParaRPr lang="en-US" altLang="zh-CN" sz="2000">
              <a:latin typeface="微软雅黑" panose="020B0503020204020204" pitchFamily="34" charset="-122"/>
              <a:ea typeface="微软雅黑" panose="020B0503020204020204" pitchFamily="34" charset="-122"/>
            </a:endParaRPr>
          </a:p>
          <a:p>
            <a:pPr marL="319405" lvl="0" indent="-319405" defTabSz="0">
              <a:buNone/>
            </a:pPr>
            <a:endParaRPr lang="en-US" altLang="zh-CN"/>
          </a:p>
          <a:p>
            <a:pPr marL="319405" lvl="0" indent="-319405" defTabSz="0">
              <a:buNone/>
            </a:pPr>
            <a:endParaRPr lang="en-US" altLang="zh-CN"/>
          </a:p>
        </p:txBody>
      </p:sp>
      <p:sp>
        <p:nvSpPr>
          <p:cNvPr id="2" name="矩形 1"/>
          <p:cNvSpPr/>
          <p:nvPr/>
        </p:nvSpPr>
        <p:spPr>
          <a:xfrm>
            <a:off x="3886200" y="2514600"/>
            <a:ext cx="990600" cy="2438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620713" y="303213"/>
            <a:ext cx="8272462" cy="914400"/>
          </a:xfrm>
          <a:ln/>
        </p:spPr>
        <p:txBody>
          <a:bodyPr vert="horz" wrap="square" lIns="92075" tIns="46038" rIns="92075" bIns="46038" anchor="ctr"/>
          <a:p>
            <a:r>
              <a:rPr lang="zh-CN" altLang="en-US">
                <a:latin typeface="黑体" panose="02010609060101010101" pitchFamily="49" charset="-122"/>
                <a:ea typeface="黑体" panose="02010609060101010101" pitchFamily="49" charset="-122"/>
              </a:rPr>
              <a:t>目录</a:t>
            </a:r>
            <a:endParaRPr lang="zh-CN" altLang="en-US">
              <a:latin typeface="黑体" panose="02010609060101010101" pitchFamily="49" charset="-122"/>
              <a:ea typeface="黑体" panose="02010609060101010101" pitchFamily="49" charset="-122"/>
            </a:endParaRPr>
          </a:p>
        </p:txBody>
      </p:sp>
      <p:sp>
        <p:nvSpPr>
          <p:cNvPr id="28674" name="AutoShape 6"/>
          <p:cNvSpPr/>
          <p:nvPr/>
        </p:nvSpPr>
        <p:spPr>
          <a:xfrm rot="5400000">
            <a:off x="-1570037" y="1581150"/>
            <a:ext cx="4822825" cy="501332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Lst>
            <a:rect l="txL" t="txT" r="txR" b="txB"/>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solidFill>
            <a:srgbClr val="CCCCFF">
              <a:alpha val="100000"/>
            </a:srgbClr>
          </a:solidFill>
          <a:ln w="9525" cap="flat" cmpd="sng">
            <a:solidFill>
              <a:schemeClr val="tx2">
                <a:alpha val="100000"/>
              </a:schemeClr>
            </a:solidFill>
            <a:prstDash val="solid"/>
            <a:miter lim="800000"/>
            <a:headEnd type="none" w="med" len="med"/>
            <a:tailEnd type="none" w="med" len="med"/>
          </a:ln>
        </p:spPr>
        <p:txBody>
          <a:bodyPr/>
          <a:p>
            <a:endParaRPr lang="zh-CN" altLang="en-US"/>
          </a:p>
        </p:txBody>
      </p:sp>
      <p:sp>
        <p:nvSpPr>
          <p:cNvPr id="28675" name="AutoShape 7"/>
          <p:cNvSpPr/>
          <p:nvPr/>
        </p:nvSpPr>
        <p:spPr>
          <a:xfrm rot="5400000" flipH="1">
            <a:off x="-1184275" y="2038350"/>
            <a:ext cx="4032250" cy="413067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0"/>
              </a:cxn>
              <a:cxn ang="0">
                <a:pos x="0" y="2147483646"/>
              </a:cxn>
            </a:cxnLst>
            <a:rect l="txL" t="txT" r="txR" b="txB"/>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rgbClr val="00FFFF">
              <a:alpha val="36078"/>
            </a:srgbClr>
          </a:solidFill>
          <a:ln w="9525">
            <a:noFill/>
          </a:ln>
        </p:spPr>
        <p:txBody>
          <a:bodyPr/>
          <a:p>
            <a:endParaRPr lang="zh-CN" altLang="en-US"/>
          </a:p>
        </p:txBody>
      </p:sp>
      <p:grpSp>
        <p:nvGrpSpPr>
          <p:cNvPr id="28676" name="Group 20"/>
          <p:cNvGrpSpPr/>
          <p:nvPr/>
        </p:nvGrpSpPr>
        <p:grpSpPr>
          <a:xfrm>
            <a:off x="2146300" y="5653088"/>
            <a:ext cx="400050" cy="796925"/>
            <a:chOff x="0" y="0"/>
            <a:chExt cx="1615" cy="3378"/>
          </a:xfrm>
        </p:grpSpPr>
        <p:sp>
          <p:nvSpPr>
            <p:cNvPr id="28707" name="Oval 23"/>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28708" name="Oval 24"/>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43" name="Oval 25"/>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710" name="Oval 26"/>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45" name="Oval 27"/>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712" name="Oval 28"/>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grpSp>
        <p:nvGrpSpPr>
          <p:cNvPr id="28677" name="Group 27"/>
          <p:cNvGrpSpPr/>
          <p:nvPr/>
        </p:nvGrpSpPr>
        <p:grpSpPr>
          <a:xfrm>
            <a:off x="2895600" y="2895600"/>
            <a:ext cx="400050" cy="796925"/>
            <a:chOff x="0" y="0"/>
            <a:chExt cx="1615" cy="3378"/>
          </a:xfrm>
        </p:grpSpPr>
        <p:sp>
          <p:nvSpPr>
            <p:cNvPr id="28701" name="Oval 30"/>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28702" name="Oval 31"/>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50" name="Oval 32"/>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704" name="Oval 33"/>
            <p:cNvSpPr/>
            <p:nvPr/>
          </p:nvSpPr>
          <p:spPr>
            <a:xfrm>
              <a:off x="176" y="176"/>
              <a:ext cx="1049" cy="3119"/>
            </a:xfrm>
            <a:prstGeom prst="ellipse">
              <a:avLst/>
            </a:prstGeom>
            <a:gradFill rotWithShape="1">
              <a:gsLst>
                <a:gs pos="0">
                  <a:srgbClr val="21B3E1"/>
                </a:gs>
                <a:gs pos="100000">
                  <a:srgbClr val="0F5368"/>
                </a:gs>
              </a:gsLst>
              <a:lin ang="54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52" name="Oval 34"/>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706" name="Oval 35"/>
            <p:cNvSpPr/>
            <p:nvPr/>
          </p:nvSpPr>
          <p:spPr>
            <a:xfrm>
              <a:off x="259" y="259"/>
              <a:ext cx="1096" cy="3119"/>
            </a:xfrm>
            <a:prstGeom prst="ellipse">
              <a:avLst/>
            </a:prstGeom>
            <a:gradFill rotWithShape="1">
              <a:gsLst>
                <a:gs pos="0">
                  <a:srgbClr val="21B3E1"/>
                </a:gs>
                <a:gs pos="100000">
                  <a:srgbClr val="1057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grpSp>
        <p:nvGrpSpPr>
          <p:cNvPr id="28678" name="Group 34"/>
          <p:cNvGrpSpPr/>
          <p:nvPr/>
        </p:nvGrpSpPr>
        <p:grpSpPr>
          <a:xfrm>
            <a:off x="2124075" y="2001838"/>
            <a:ext cx="400050" cy="796925"/>
            <a:chOff x="0" y="0"/>
            <a:chExt cx="1615" cy="3378"/>
          </a:xfrm>
        </p:grpSpPr>
        <p:sp>
          <p:nvSpPr>
            <p:cNvPr id="28695" name="Oval 37"/>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28696" name="Oval 38"/>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157" name="Oval 39"/>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698" name="Oval 40"/>
            <p:cNvSpPr/>
            <p:nvPr/>
          </p:nvSpPr>
          <p:spPr>
            <a:xfrm>
              <a:off x="176" y="176"/>
              <a:ext cx="1049" cy="3119"/>
            </a:xfrm>
            <a:prstGeom prst="ellipse">
              <a:avLst/>
            </a:prstGeom>
            <a:gradFill rotWithShape="1">
              <a:gsLst>
                <a:gs pos="0">
                  <a:srgbClr val="000000"/>
                </a:gs>
                <a:gs pos="100000">
                  <a:srgbClr val="8D67E1"/>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159" name="Oval 41"/>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700" name="Oval 42"/>
            <p:cNvSpPr/>
            <p:nvPr/>
          </p:nvSpPr>
          <p:spPr>
            <a:xfrm>
              <a:off x="259" y="259"/>
              <a:ext cx="1096" cy="3119"/>
            </a:xfrm>
            <a:prstGeom prst="ellipse">
              <a:avLst/>
            </a:prstGeom>
            <a:gradFill rotWithShape="1">
              <a:gsLst>
                <a:gs pos="0">
                  <a:srgbClr val="8D67E1"/>
                </a:gs>
                <a:gs pos="100000">
                  <a:srgbClr val="45326D"/>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sp>
        <p:nvSpPr>
          <p:cNvPr id="28679" name="AutoShape 43">
            <a:hlinkClick r:id="rId1" action="ppaction://hlinksldjump"/>
          </p:cNvPr>
          <p:cNvSpPr/>
          <p:nvPr/>
        </p:nvSpPr>
        <p:spPr>
          <a:xfrm>
            <a:off x="2555875" y="1858963"/>
            <a:ext cx="4532313" cy="531812"/>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solidFill>
                <a:srgbClr val="000000"/>
              </a:solidFill>
              <a:latin typeface="黑体" panose="02010609060101010101" pitchFamily="49" charset="-122"/>
              <a:ea typeface="黑体" panose="02010609060101010101" pitchFamily="49" charset="-122"/>
            </a:endParaRPr>
          </a:p>
        </p:txBody>
      </p:sp>
      <p:sp>
        <p:nvSpPr>
          <p:cNvPr id="28680" name="AutoShape 44">
            <a:hlinkClick r:id="rId1" action="ppaction://hlinksldjump"/>
          </p:cNvPr>
          <p:cNvSpPr/>
          <p:nvPr/>
        </p:nvSpPr>
        <p:spPr>
          <a:xfrm>
            <a:off x="3352800" y="3109913"/>
            <a:ext cx="5705475" cy="5080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en-US" altLang="zh-CN" sz="3600" b="1">
              <a:solidFill>
                <a:srgbClr val="000000"/>
              </a:solidFill>
              <a:latin typeface="黑体" panose="02010609060101010101" pitchFamily="49" charset="-122"/>
              <a:ea typeface="黑体" panose="02010609060101010101" pitchFamily="49" charset="-122"/>
            </a:endParaRPr>
          </a:p>
        </p:txBody>
      </p:sp>
      <p:sp>
        <p:nvSpPr>
          <p:cNvPr id="28681" name="AutoShape 46">
            <a:hlinkClick r:id="rId1" action="ppaction://hlinksldjump"/>
          </p:cNvPr>
          <p:cNvSpPr/>
          <p:nvPr/>
        </p:nvSpPr>
        <p:spPr>
          <a:xfrm>
            <a:off x="3505200" y="4249738"/>
            <a:ext cx="5476875" cy="990600"/>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solidFill>
                <a:srgbClr val="000000"/>
              </a:solidFill>
              <a:latin typeface="黑体" panose="02010609060101010101" pitchFamily="49" charset="-122"/>
              <a:ea typeface="黑体" panose="02010609060101010101" pitchFamily="49" charset="-122"/>
            </a:endParaRPr>
          </a:p>
        </p:txBody>
      </p:sp>
      <p:sp>
        <p:nvSpPr>
          <p:cNvPr id="28682" name="文本框 8239"/>
          <p:cNvSpPr txBox="1"/>
          <p:nvPr/>
        </p:nvSpPr>
        <p:spPr>
          <a:xfrm>
            <a:off x="2743200" y="1828800"/>
            <a:ext cx="4178300" cy="579438"/>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一、海量内存概述</a:t>
            </a:r>
            <a:endParaRPr lang="en-US" altLang="zh-CN" sz="3200">
              <a:solidFill>
                <a:srgbClr val="000000"/>
              </a:solidFill>
              <a:latin typeface="黑体" panose="02010609060101010101" pitchFamily="49" charset="-122"/>
              <a:ea typeface="黑体" panose="02010609060101010101" pitchFamily="49" charset="-122"/>
            </a:endParaRPr>
          </a:p>
        </p:txBody>
      </p:sp>
      <p:sp>
        <p:nvSpPr>
          <p:cNvPr id="28683" name="文本框 8240"/>
          <p:cNvSpPr txBox="1"/>
          <p:nvPr/>
        </p:nvSpPr>
        <p:spPr>
          <a:xfrm>
            <a:off x="3495675" y="3048000"/>
            <a:ext cx="5715000" cy="584200"/>
          </a:xfrm>
          <a:prstGeom prst="rect">
            <a:avLst/>
          </a:prstGeom>
          <a:noFill/>
          <a:ln w="28575">
            <a:noFill/>
          </a:ln>
        </p:spPr>
        <p:txBody>
          <a:bodyPr>
            <a:spAutoFit/>
          </a:bodyPr>
          <a:p>
            <a:pPr>
              <a:spcBef>
                <a:spcPct val="50000"/>
              </a:spcBef>
            </a:pPr>
            <a:r>
              <a:rPr lang="zh-CN" altLang="en-US" sz="3200">
                <a:solidFill>
                  <a:srgbClr val="C00000"/>
                </a:solidFill>
                <a:latin typeface="黑体" panose="02010609060101010101" pitchFamily="49" charset="-122"/>
                <a:ea typeface="黑体" panose="02010609060101010101" pitchFamily="49" charset="-122"/>
              </a:rPr>
              <a:t>二、</a:t>
            </a:r>
            <a:r>
              <a:rPr lang="zh-CN" altLang="zh-CN" sz="3200">
                <a:solidFill>
                  <a:srgbClr val="C00000"/>
                </a:solidFill>
                <a:latin typeface="黑体" panose="02010609060101010101" pitchFamily="49" charset="-122"/>
                <a:ea typeface="黑体" panose="02010609060101010101" pitchFamily="49" charset="-122"/>
              </a:rPr>
              <a:t>基于单机版内存增大优势</a:t>
            </a:r>
            <a:endParaRPr lang="en-US" altLang="zh-CN" sz="3200">
              <a:solidFill>
                <a:srgbClr val="C00000"/>
              </a:solidFill>
              <a:latin typeface="黑体" panose="02010609060101010101" pitchFamily="49" charset="-122"/>
              <a:ea typeface="黑体" panose="02010609060101010101" pitchFamily="49" charset="-122"/>
            </a:endParaRPr>
          </a:p>
        </p:txBody>
      </p:sp>
      <p:sp>
        <p:nvSpPr>
          <p:cNvPr id="28684" name="文本框 8242"/>
          <p:cNvSpPr txBox="1"/>
          <p:nvPr/>
        </p:nvSpPr>
        <p:spPr>
          <a:xfrm>
            <a:off x="3721100" y="4179888"/>
            <a:ext cx="5095875" cy="1077912"/>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三、</a:t>
            </a:r>
            <a:r>
              <a:rPr lang="zh-CN" altLang="zh-CN" sz="3200">
                <a:solidFill>
                  <a:srgbClr val="000000"/>
                </a:solidFill>
                <a:latin typeface="黑体" panose="02010609060101010101" pitchFamily="49" charset="-122"/>
                <a:ea typeface="黑体" panose="02010609060101010101" pitchFamily="49" charset="-122"/>
              </a:rPr>
              <a:t>基于共享式内存和分布式内存结合架构优势</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28685" name="AutoShape 47">
            <a:hlinkClick r:id="rId1" action="ppaction://hlinksldjump"/>
          </p:cNvPr>
          <p:cNvSpPr/>
          <p:nvPr/>
        </p:nvSpPr>
        <p:spPr>
          <a:xfrm>
            <a:off x="2600325" y="5830888"/>
            <a:ext cx="4359275" cy="530225"/>
          </a:xfrm>
          <a:prstGeom prst="roundRect">
            <a:avLst>
              <a:gd name="adj" fmla="val 50000"/>
            </a:avLst>
          </a:prstGeom>
          <a:noFill/>
          <a:ln w="57150" cap="flat" cmpd="sng">
            <a:solidFill>
              <a:schemeClr val="folHlink"/>
            </a:solidFill>
            <a:prstDash val="solid"/>
            <a:headEnd type="none" w="med" len="med"/>
            <a:tailEnd type="none" w="med" len="med"/>
          </a:ln>
        </p:spPr>
        <p:txBody>
          <a:bodyPr wrap="none" anchor="ctr"/>
          <a:p>
            <a:endParaRPr lang="zh-CN" altLang="en-US" sz="3600" b="1">
              <a:solidFill>
                <a:srgbClr val="000000"/>
              </a:solidFill>
              <a:latin typeface="黑体" panose="02010609060101010101" pitchFamily="49" charset="-122"/>
              <a:ea typeface="黑体" panose="02010609060101010101" pitchFamily="49" charset="-122"/>
            </a:endParaRPr>
          </a:p>
        </p:txBody>
      </p:sp>
      <p:sp>
        <p:nvSpPr>
          <p:cNvPr id="28686" name="文本框 9"/>
          <p:cNvSpPr txBox="1"/>
          <p:nvPr/>
        </p:nvSpPr>
        <p:spPr>
          <a:xfrm>
            <a:off x="2743200" y="5791200"/>
            <a:ext cx="3700463" cy="579438"/>
          </a:xfrm>
          <a:prstGeom prst="rect">
            <a:avLst/>
          </a:prstGeom>
          <a:noFill/>
          <a:ln w="28575">
            <a:noFill/>
          </a:ln>
        </p:spPr>
        <p:txBody>
          <a:bodyPr>
            <a:spAutoFit/>
          </a:bodyPr>
          <a:p>
            <a:pPr>
              <a:spcBef>
                <a:spcPct val="50000"/>
              </a:spcBef>
            </a:pPr>
            <a:r>
              <a:rPr lang="zh-CN" altLang="en-US" sz="3200">
                <a:solidFill>
                  <a:srgbClr val="000000"/>
                </a:solidFill>
                <a:latin typeface="黑体" panose="02010609060101010101" pitchFamily="49" charset="-122"/>
                <a:ea typeface="黑体" panose="02010609060101010101" pitchFamily="49" charset="-122"/>
              </a:rPr>
              <a:t>四、总结</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28687" name="灯片编号占位符 1"/>
          <p:cNvSpPr>
            <a:spLocks noGrp="1"/>
          </p:cNvSpPr>
          <p:nvPr/>
        </p:nvSpPr>
        <p:spPr>
          <a:xfrm>
            <a:off x="0" y="1271588"/>
            <a:ext cx="533400" cy="244475"/>
          </a:xfrm>
          <a:prstGeom prst="rect">
            <a:avLst/>
          </a:prstGeom>
          <a:noFill/>
          <a:ln w="9525">
            <a:noFill/>
          </a:ln>
        </p:spPr>
        <p:txBody>
          <a:bodyPr anchor="ctr"/>
          <a:p>
            <a:pPr algn="ctr"/>
            <a:fld id="{9A0DB2DC-4C9A-4742-B13C-FB6460FD3503}" type="slidenum">
              <a:rPr lang="zh-CN" altLang="en-US" sz="1400" b="1">
                <a:solidFill>
                  <a:srgbClr val="FFFFFF"/>
                </a:solidFill>
                <a:latin typeface="Tw Cen MT" pitchFamily="34" charset="0"/>
                <a:sym typeface="Tw Cen MT" pitchFamily="34" charset="0"/>
              </a:rPr>
            </a:fld>
            <a:endParaRPr lang="zh-CN" altLang="en-US" sz="1400" b="1">
              <a:solidFill>
                <a:srgbClr val="FFFFFF"/>
              </a:solidFill>
              <a:latin typeface="Tw Cen MT" pitchFamily="34" charset="0"/>
              <a:sym typeface="Tw Cen MT" pitchFamily="34" charset="0"/>
            </a:endParaRPr>
          </a:p>
        </p:txBody>
      </p:sp>
      <p:grpSp>
        <p:nvGrpSpPr>
          <p:cNvPr id="28688" name="Group 6"/>
          <p:cNvGrpSpPr/>
          <p:nvPr/>
        </p:nvGrpSpPr>
        <p:grpSpPr>
          <a:xfrm>
            <a:off x="3030538" y="4264025"/>
            <a:ext cx="400050" cy="796925"/>
            <a:chOff x="0" y="0"/>
            <a:chExt cx="1615" cy="3378"/>
          </a:xfrm>
        </p:grpSpPr>
        <p:sp>
          <p:nvSpPr>
            <p:cNvPr id="28689" name="Oval 9"/>
            <p:cNvSpPr/>
            <p:nvPr/>
          </p:nvSpPr>
          <p:spPr>
            <a:xfrm>
              <a:off x="0" y="0"/>
              <a:ext cx="1615" cy="1615"/>
            </a:xfrm>
            <a:prstGeom prst="ellipse">
              <a:avLst/>
            </a:prstGeom>
            <a:gradFill rotWithShape="1">
              <a:gsLst>
                <a:gs pos="0">
                  <a:srgbClr val="767676"/>
                </a:gs>
                <a:gs pos="50000">
                  <a:srgbClr val="FFFFFF"/>
                </a:gs>
                <a:gs pos="100000">
                  <a:srgbClr val="767676"/>
                </a:gs>
              </a:gsLst>
              <a:lin ang="540000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28690" name="Oval 10"/>
            <p:cNvSpPr/>
            <p:nvPr/>
          </p:nvSpPr>
          <p:spPr>
            <a:xfrm>
              <a:off x="92" y="91"/>
              <a:ext cx="1430" cy="1430"/>
            </a:xfrm>
            <a:prstGeom prst="ellipse">
              <a:avLst/>
            </a:prstGeom>
            <a:gradFill rotWithShape="1">
              <a:gsLst>
                <a:gs pos="0">
                  <a:srgbClr val="FFFFFF"/>
                </a:gs>
                <a:gs pos="50000">
                  <a:srgbClr val="A2A2A2"/>
                </a:gs>
                <a:gs pos="100000">
                  <a:srgbClr val="FFFFFF"/>
                </a:gs>
              </a:gsLst>
              <a:lin ang="0" scaled="1"/>
              <a:tileRect/>
            </a:gradFill>
            <a:ln w="9525">
              <a:noFill/>
            </a:ln>
          </p:spPr>
          <p:txBody>
            <a:bodyPr wrap="none" anchor="ctr"/>
            <a:p>
              <a:endParaRPr lang="zh-CN" altLang="zh-CN">
                <a:solidFill>
                  <a:srgbClr val="EBDDC3"/>
                </a:solidFill>
                <a:latin typeface="黑体" panose="02010609060101010101" pitchFamily="49" charset="-122"/>
                <a:ea typeface="黑体" panose="02010609060101010101" pitchFamily="49" charset="-122"/>
              </a:endParaRPr>
            </a:p>
          </p:txBody>
        </p:sp>
        <p:sp>
          <p:nvSpPr>
            <p:cNvPr id="54" name="Oval 11"/>
            <p:cNvSpPr>
              <a:spLocks noChangeArrowheads="1"/>
            </p:cNvSpPr>
            <p:nvPr/>
          </p:nvSpPr>
          <p:spPr bwMode="auto">
            <a:xfrm>
              <a:off x="173" y="175"/>
              <a:ext cx="1051" cy="3122"/>
            </a:xfrm>
            <a:prstGeom prst="ellipse">
              <a:avLst/>
            </a:prstGeom>
            <a:gradFill rotWithShape="1">
              <a:gsLst>
                <a:gs pos="0">
                  <a:schemeClr val="hlink"/>
                </a:gs>
                <a:gs pos="50000">
                  <a:srgbClr val="FFFFFF"/>
                </a:gs>
                <a:gs pos="100000">
                  <a:schemeClr val="hlink"/>
                </a:gs>
              </a:gsLst>
              <a:lin ang="18900000" scaled="1"/>
            </a:gradFill>
            <a:ln w="9525">
              <a:noFill/>
              <a:round/>
            </a:ln>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692" name="Oval 12"/>
            <p:cNvSpPr/>
            <p:nvPr/>
          </p:nvSpPr>
          <p:spPr>
            <a:xfrm>
              <a:off x="176" y="176"/>
              <a:ext cx="1049" cy="3119"/>
            </a:xfrm>
            <a:prstGeom prst="ellipse">
              <a:avLst/>
            </a:prstGeom>
            <a:gradFill rotWithShape="1">
              <a:gsLst>
                <a:gs pos="0">
                  <a:srgbClr val="000000"/>
                </a:gs>
                <a:gs pos="100000">
                  <a:srgbClr val="FFCC00"/>
                </a:gs>
              </a:gsLst>
              <a:lin ang="18900000" scaled="1"/>
              <a:tileRect/>
            </a:gradFill>
            <a:ln w="9525">
              <a:noFill/>
            </a:ln>
          </p:spPr>
          <p:txBody>
            <a:bodyPr wrap="none"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sp>
          <p:nvSpPr>
            <p:cNvPr id="56" name="Oval 13"/>
            <p:cNvSpPr>
              <a:spLocks noChangeArrowheads="1"/>
            </p:cNvSpPr>
            <p:nvPr/>
          </p:nvSpPr>
          <p:spPr bwMode="auto">
            <a:xfrm>
              <a:off x="256" y="256"/>
              <a:ext cx="1096" cy="3122"/>
            </a:xfrm>
            <a:prstGeom prst="ellipse">
              <a:avLst/>
            </a:prstGeom>
            <a:gradFill rotWithShape="1">
              <a:gsLst>
                <a:gs pos="0">
                  <a:schemeClr val="hlink"/>
                </a:gs>
                <a:gs pos="50000">
                  <a:srgbClr val="1C0053"/>
                </a:gs>
                <a:gs pos="100000">
                  <a:schemeClr val="hlink"/>
                </a:gs>
              </a:gsLst>
              <a:lin ang="2700000" scaled="1"/>
            </a:gradFill>
            <a:ln w="9525">
              <a:noFill/>
              <a:round/>
            </a:ln>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rgbClr val="EBDDC3"/>
                </a:solidFill>
                <a:effectLst/>
                <a:uLnTx/>
                <a:uFillTx/>
                <a:latin typeface="黑体" panose="02010609060101010101" pitchFamily="49" charset="-122"/>
                <a:ea typeface="黑体" panose="02010609060101010101" pitchFamily="49" charset="-122"/>
                <a:cs typeface="+mn-cs"/>
                <a:sym typeface="Arial" panose="020B0604020202020204" pitchFamily="34" charset="0"/>
              </a:endParaRPr>
            </a:p>
          </p:txBody>
        </p:sp>
        <p:sp>
          <p:nvSpPr>
            <p:cNvPr id="28694" name="Oval 14"/>
            <p:cNvSpPr/>
            <p:nvPr/>
          </p:nvSpPr>
          <p:spPr>
            <a:xfrm>
              <a:off x="259" y="259"/>
              <a:ext cx="1096" cy="3119"/>
            </a:xfrm>
            <a:prstGeom prst="ellipse">
              <a:avLst/>
            </a:prstGeom>
            <a:gradFill rotWithShape="1">
              <a:gsLst>
                <a:gs pos="0">
                  <a:srgbClr val="FFCC00"/>
                </a:gs>
                <a:gs pos="100000">
                  <a:srgbClr val="7C6300"/>
                </a:gs>
              </a:gsLst>
              <a:lin ang="18900000" scaled="1"/>
              <a:tileRect/>
            </a:gradFill>
            <a:ln w="9525">
              <a:noFill/>
            </a:ln>
          </p:spPr>
          <p:txBody>
            <a:bodyPr anchor="ctr">
              <a:spAutoFit/>
            </a:bodyPr>
            <a:p>
              <a:endParaRPr lang="zh-CN" altLang="zh-CN">
                <a:solidFill>
                  <a:srgbClr val="EBDDC3"/>
                </a:solidFill>
                <a:latin typeface="黑体" panose="02010609060101010101" pitchFamily="49" charset="-122"/>
                <a:ea typeface="黑体" panose="02010609060101010101" pitchFamily="49" charset="-122"/>
              </a:endParaRPr>
            </a:p>
          </p:txBody>
        </p:sp>
      </p:grpSp>
    </p:spTree>
  </p:cSld>
  <p:clrMapOvr>
    <a:masterClrMapping/>
  </p:clrMapOvr>
  <p:transition/>
</p:sld>
</file>

<file path=ppt/tags/tag1.xml><?xml version="1.0" encoding="utf-8"?>
<p:tagLst xmlns:p="http://schemas.openxmlformats.org/presentationml/2006/main">
  <p:tag name="MH" val="20160124215857"/>
  <p:tag name="MH_LIBRARY" val="GRAPHIC"/>
  <p:tag name="MH_ORDER" val="TextBox 1"/>
</p:tagLst>
</file>

<file path=ppt/tags/tag2.xml><?xml version="1.0" encoding="utf-8"?>
<p:tagLst xmlns:p="http://schemas.openxmlformats.org/presentationml/2006/main">
  <p:tag name="MH" val="20160124215857"/>
  <p:tag name="MH_LIBRARY" val="GRAPHIC"/>
  <p:tag name="MH_ORDER" val="Block Arc 2"/>
</p:tagLst>
</file>

<file path=ppt/tags/tag3.xml><?xml version="1.0" encoding="utf-8"?>
<p:tagLst xmlns:p="http://schemas.openxmlformats.org/presentationml/2006/main">
  <p:tag name="MH" val="20160124215857"/>
  <p:tag name="MH_LIBRARY" val="GRAPHIC"/>
  <p:tag name="MH_ORDER" val="TextBox 8"/>
</p:tagLst>
</file>

<file path=ppt/tags/tag4.xml><?xml version="1.0" encoding="utf-8"?>
<p:tagLst xmlns:p="http://schemas.openxmlformats.org/presentationml/2006/main">
  <p:tag name="MH" val="20160124215857"/>
  <p:tag name="MH_LIBRARY" val="GRAPHIC"/>
</p:tagLst>
</file>

<file path=ppt/theme/theme1.xml><?xml version="1.0" encoding="utf-8"?>
<a:theme xmlns:a="http://schemas.openxmlformats.org/drawingml/2006/main" name="1_Median">
  <a:themeElements>
    <a:clrScheme name="">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Median 1">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8733F"/>
        </a:accent6>
        <a:hlink>
          <a:srgbClr val="F7B615"/>
        </a:hlink>
        <a:folHlink>
          <a:srgbClr val="70440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775F55"/>
    </a:dk1>
    <a:lt1>
      <a:srgbClr val="FFFFFF"/>
    </a:lt1>
    <a:dk2>
      <a:srgbClr val="000000"/>
    </a:dk2>
    <a:lt2>
      <a:srgbClr val="EBDDC3"/>
    </a:lt2>
    <a:accent1>
      <a:srgbClr val="94B6D2"/>
    </a:accent1>
    <a:accent2>
      <a:srgbClr val="DD8047"/>
    </a:accent2>
    <a:accent3>
      <a:srgbClr val="AAAAAA"/>
    </a:accent3>
    <a:accent4>
      <a:srgbClr val="DADADA"/>
    </a:accent4>
    <a:accent5>
      <a:srgbClr val="C8D7E5"/>
    </a:accent5>
    <a:accent6>
      <a:srgbClr val="C8733F"/>
    </a:accent6>
    <a:hlink>
      <a:srgbClr val="F7B615"/>
    </a:hlink>
    <a:folHlink>
      <a:srgbClr val="704404"/>
    </a:folHlink>
  </a:clrScheme>
</a:themeOverride>
</file>

<file path=ppt/theme/themeOverride2.xml><?xml version="1.0" encoding="utf-8"?>
<a:themeOverride xmlns:a="http://schemas.openxmlformats.org/drawingml/2006/main">
  <a:clrScheme name="">
    <a:dk1>
      <a:srgbClr val="000000"/>
    </a:dk1>
    <a:lt1>
      <a:srgbClr val="FFFFFF"/>
    </a:lt1>
    <a:dk2>
      <a:srgbClr val="775F55"/>
    </a:dk2>
    <a:lt2>
      <a:srgbClr val="EBDDC3"/>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8104</Words>
  <Application>WPS 演示</Application>
  <PresentationFormat>全屏显示(4:3)</PresentationFormat>
  <Paragraphs>807</Paragraphs>
  <Slides>64</Slides>
  <Notes>31</Notes>
  <HiddenSlides>5</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38</vt:i4>
      </vt:variant>
      <vt:variant>
        <vt:lpstr>幻灯片标题</vt:lpstr>
      </vt:variant>
      <vt:variant>
        <vt:i4>64</vt:i4>
      </vt:variant>
    </vt:vector>
  </HeadingPairs>
  <TitlesOfParts>
    <vt:vector size="120" baseType="lpstr">
      <vt:lpstr>Arial</vt:lpstr>
      <vt:lpstr>宋体</vt:lpstr>
      <vt:lpstr>Wingdings</vt:lpstr>
      <vt:lpstr>Tw Cen MT</vt:lpstr>
      <vt:lpstr>Calibri</vt:lpstr>
      <vt:lpstr>华文新魏</vt:lpstr>
      <vt:lpstr>华文仿宋</vt:lpstr>
      <vt:lpstr>黑体</vt:lpstr>
      <vt:lpstr>华文楷体</vt:lpstr>
      <vt:lpstr>Times New Roman</vt:lpstr>
      <vt:lpstr>微软雅黑</vt:lpstr>
      <vt:lpstr>mtr10</vt:lpstr>
      <vt:lpstr>新宋体</vt:lpstr>
      <vt:lpstr>楷体</vt:lpstr>
      <vt:lpstr>Segoe Print</vt:lpstr>
      <vt:lpstr>Arial Unicode MS</vt:lpstr>
      <vt:lpstr>仿宋</vt:lpstr>
      <vt:lpstr>1_Median</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Visio.Drawing.11</vt:lpstr>
      <vt:lpstr>Visio.Drawing.11</vt:lpstr>
      <vt:lpstr>Visio.Drawing.11</vt:lpstr>
      <vt:lpstr>Equation.3</vt:lpstr>
      <vt:lpstr>Equation.3</vt:lpstr>
      <vt:lpstr>Equation.3</vt:lpstr>
      <vt:lpstr>Equation.3</vt:lpstr>
      <vt:lpstr>Equation.3</vt:lpstr>
      <vt:lpstr>Equation.3</vt:lpstr>
      <vt:lpstr> ______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______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Frequency Identification Technology (RFID)</dc:title>
  <dc:creator>Matt Steiner</dc:creator>
  <cp:lastModifiedBy>Jin Cheqing</cp:lastModifiedBy>
  <cp:revision>782</cp:revision>
  <dcterms:created xsi:type="dcterms:W3CDTF">2008-04-09T04:32:00Z</dcterms:created>
  <dcterms:modified xsi:type="dcterms:W3CDTF">2018-04-08T12:46:18Z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