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598" r:id="rId2"/>
    <p:sldId id="1172" r:id="rId3"/>
    <p:sldId id="1173" r:id="rId4"/>
    <p:sldId id="1091" r:id="rId5"/>
    <p:sldId id="1080" r:id="rId6"/>
    <p:sldId id="1082" r:id="rId7"/>
    <p:sldId id="1093" r:id="rId8"/>
    <p:sldId id="1094" r:id="rId9"/>
    <p:sldId id="1095" r:id="rId10"/>
    <p:sldId id="1096" r:id="rId11"/>
    <p:sldId id="1097" r:id="rId12"/>
    <p:sldId id="1099" r:id="rId13"/>
    <p:sldId id="1115" r:id="rId14"/>
    <p:sldId id="1159" r:id="rId15"/>
    <p:sldId id="1106" r:id="rId16"/>
    <p:sldId id="1107" r:id="rId17"/>
    <p:sldId id="1102" r:id="rId18"/>
    <p:sldId id="1103" r:id="rId19"/>
    <p:sldId id="1158" r:id="rId20"/>
    <p:sldId id="1146" r:id="rId21"/>
    <p:sldId id="1153" r:id="rId22"/>
    <p:sldId id="1092" r:id="rId23"/>
    <p:sldId id="1164" r:id="rId24"/>
    <p:sldId id="1174" r:id="rId25"/>
    <p:sldId id="1197" r:id="rId26"/>
    <p:sldId id="1166" r:id="rId27"/>
    <p:sldId id="1175" r:id="rId28"/>
    <p:sldId id="1176" r:id="rId29"/>
    <p:sldId id="1177" r:id="rId30"/>
    <p:sldId id="1171" r:id="rId31"/>
    <p:sldId id="1178" r:id="rId32"/>
    <p:sldId id="1189" r:id="rId33"/>
    <p:sldId id="1184" r:id="rId34"/>
    <p:sldId id="1185" r:id="rId35"/>
    <p:sldId id="1183" r:id="rId36"/>
    <p:sldId id="1180" r:id="rId37"/>
    <p:sldId id="1179" r:id="rId38"/>
    <p:sldId id="1182" r:id="rId39"/>
    <p:sldId id="1124" r:id="rId40"/>
    <p:sldId id="1123" r:id="rId41"/>
    <p:sldId id="1125" r:id="rId42"/>
    <p:sldId id="1130" r:id="rId43"/>
    <p:sldId id="1128" r:id="rId44"/>
    <p:sldId id="1127" r:id="rId45"/>
    <p:sldId id="1138" r:id="rId46"/>
    <p:sldId id="1133" r:id="rId47"/>
    <p:sldId id="1139" r:id="rId48"/>
    <p:sldId id="1140" r:id="rId49"/>
    <p:sldId id="1141" r:id="rId50"/>
    <p:sldId id="1134" r:id="rId51"/>
    <p:sldId id="1118" r:id="rId52"/>
    <p:sldId id="1142" r:id="rId53"/>
    <p:sldId id="1143" r:id="rId54"/>
    <p:sldId id="1144" r:id="rId55"/>
    <p:sldId id="1170" r:id="rId56"/>
    <p:sldId id="1196" r:id="rId57"/>
    <p:sldId id="1116" r:id="rId58"/>
    <p:sldId id="1119" r:id="rId59"/>
    <p:sldId id="1121" r:id="rId60"/>
    <p:sldId id="1194" r:id="rId61"/>
    <p:sldId id="1145"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9pPr>
  </p:defaultTextStyle>
  <p:extLst>
    <p:ext uri="{521415D9-36F7-43E2-AB2F-B90AF26B5E84}">
      <p14:sectionLst xmlns:p14="http://schemas.microsoft.com/office/powerpoint/2010/main">
        <p14:section name="默认节" id="{4338DA80-BABC-4518-B552-389B711054F5}">
          <p14:sldIdLst>
            <p14:sldId id="598"/>
            <p14:sldId id="1172"/>
            <p14:sldId id="1173"/>
            <p14:sldId id="1091"/>
            <p14:sldId id="1080"/>
            <p14:sldId id="1082"/>
            <p14:sldId id="1093"/>
            <p14:sldId id="1094"/>
            <p14:sldId id="1095"/>
            <p14:sldId id="1096"/>
            <p14:sldId id="1097"/>
            <p14:sldId id="1099"/>
            <p14:sldId id="1115"/>
            <p14:sldId id="1159"/>
            <p14:sldId id="1106"/>
            <p14:sldId id="1107"/>
            <p14:sldId id="1102"/>
            <p14:sldId id="1103"/>
            <p14:sldId id="1158"/>
            <p14:sldId id="1146"/>
            <p14:sldId id="1153"/>
            <p14:sldId id="1092"/>
            <p14:sldId id="1164"/>
            <p14:sldId id="1174"/>
            <p14:sldId id="1197"/>
            <p14:sldId id="1166"/>
            <p14:sldId id="1175"/>
            <p14:sldId id="1176"/>
            <p14:sldId id="1177"/>
            <p14:sldId id="1171"/>
            <p14:sldId id="1178"/>
            <p14:sldId id="1189"/>
            <p14:sldId id="1184"/>
            <p14:sldId id="1185"/>
            <p14:sldId id="1183"/>
            <p14:sldId id="1180"/>
            <p14:sldId id="1179"/>
            <p14:sldId id="1182"/>
            <p14:sldId id="1124"/>
            <p14:sldId id="1123"/>
            <p14:sldId id="1125"/>
            <p14:sldId id="1130"/>
            <p14:sldId id="1128"/>
            <p14:sldId id="1127"/>
            <p14:sldId id="1138"/>
            <p14:sldId id="1133"/>
            <p14:sldId id="1139"/>
            <p14:sldId id="1140"/>
            <p14:sldId id="1141"/>
            <p14:sldId id="1134"/>
            <p14:sldId id="1118"/>
            <p14:sldId id="1142"/>
            <p14:sldId id="1143"/>
            <p14:sldId id="1144"/>
            <p14:sldId id="1170"/>
            <p14:sldId id="1196"/>
            <p14:sldId id="1116"/>
            <p14:sldId id="1119"/>
            <p14:sldId id="1121"/>
            <p14:sldId id="1194"/>
            <p14:sldId id="1145"/>
          </p14:sldIdLst>
        </p14:section>
      </p14:sectionLst>
    </p:ext>
    <p:ext uri="{EFAFB233-063F-42B5-8137-9DF3F51BA10A}">
      <p15:sldGuideLst xmlns:p15="http://schemas.microsoft.com/office/powerpoint/2012/main">
        <p15:guide id="1" orient="horz" pos="220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3" autoAdjust="0"/>
    <p:restoredTop sz="86605" autoAdjust="0"/>
  </p:normalViewPr>
  <p:slideViewPr>
    <p:cSldViewPr>
      <p:cViewPr varScale="1">
        <p:scale>
          <a:sx n="113" d="100"/>
          <a:sy n="113" d="100"/>
        </p:scale>
        <p:origin x="1188" y="114"/>
      </p:cViewPr>
      <p:guideLst>
        <p:guide orient="horz" pos="2207"/>
        <p:guide pos="2880"/>
      </p:guideLst>
    </p:cSldViewPr>
  </p:slideViewPr>
  <p:notesTextViewPr>
    <p:cViewPr>
      <p:scale>
        <a:sx n="1" d="1"/>
        <a:sy n="1" d="1"/>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p:cNvSpPr>
          <p:nvPr>
            <p:ph type="hdr" sz="quarter"/>
          </p:nvPr>
        </p:nvSpPr>
        <p:spPr>
          <a:xfrm>
            <a:off x="0" y="0"/>
            <a:ext cx="2970213" cy="457200"/>
          </a:xfrm>
          <a:prstGeom prst="rect">
            <a:avLst/>
          </a:prstGeom>
          <a:noFill/>
          <a:ln w="9525">
            <a:noFill/>
            <a:miter/>
          </a:ln>
        </p:spPr>
        <p:txBody>
          <a:bodyPr/>
          <a:lstStyle>
            <a:lvl1pPr eaLnBrk="1" hangingPunct="1">
              <a:buFont typeface="Arial" panose="020B0604020202020204" pitchFamily="34" charset="0"/>
              <a:buNone/>
              <a:defRPr sz="1200" noProof="1">
                <a:latin typeface="Calibri" panose="020F0502020204030204" pitchFamily="2" charset="0"/>
              </a:defRPr>
            </a:lvl1pPr>
          </a:lstStyle>
          <a:p>
            <a:pPr>
              <a:defRPr/>
            </a:pPr>
            <a:endParaRPr lang="zh-CN" altLang="en-US"/>
          </a:p>
        </p:txBody>
      </p:sp>
      <p:sp>
        <p:nvSpPr>
          <p:cNvPr id="4099" name="Date Placeholder 2"/>
          <p:cNvSpPr>
            <a:spLocks noGrp="1"/>
          </p:cNvSpPr>
          <p:nvPr>
            <p:ph type="dt" idx="1"/>
          </p:nvPr>
        </p:nvSpPr>
        <p:spPr>
          <a:xfrm>
            <a:off x="3883025" y="0"/>
            <a:ext cx="2973388" cy="457200"/>
          </a:xfrm>
          <a:prstGeom prst="rect">
            <a:avLst/>
          </a:prstGeom>
          <a:noFill/>
          <a:ln w="9525">
            <a:noFill/>
            <a:miter/>
          </a:ln>
        </p:spPr>
        <p:txBody>
          <a:bodyPr/>
          <a:lstStyle>
            <a:lvl1pPr algn="r" eaLnBrk="1" hangingPunct="1">
              <a:buFont typeface="Arial" panose="020B0604020202020204" pitchFamily="34" charset="0"/>
              <a:buNone/>
              <a:defRPr noProof="1">
                <a:latin typeface="Arial" panose="020B0604020202020204" pitchFamily="34" charset="0"/>
                <a:ea typeface="宋体" panose="02010600030101010101" pitchFamily="2" charset="-122"/>
                <a:cs typeface="+mn-ea"/>
              </a:defRPr>
            </a:lvl1pPr>
          </a:lstStyle>
          <a:p>
            <a:pPr>
              <a:defRPr/>
            </a:pPr>
            <a:fld id="{F9264029-A1E8-4ADB-BF07-75CA4807F4E3}" type="datetimeFigureOut">
              <a:rPr lang="zh-CN" altLang="en-US"/>
              <a:t>2017/2/28</a:t>
            </a:fld>
            <a:endParaRPr lang="zh-CN" altLang="en-US" sz="1200"/>
          </a:p>
        </p:txBody>
      </p:sp>
      <p:sp>
        <p:nvSpPr>
          <p:cNvPr id="13316" name="Slide Image Placeholder 3"/>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7"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spcBef>
                <a:spcPct val="30000"/>
              </a:spcBef>
              <a:defRPr/>
            </a:pPr>
            <a:r>
              <a:rPr lang="zh-CN" altLang="en-US" sz="1200" smtClean="0"/>
              <a:t>Click to edit Master text styles</a:t>
            </a:r>
          </a:p>
          <a:p>
            <a:pPr eaLnBrk="1" hangingPunct="1">
              <a:spcBef>
                <a:spcPct val="30000"/>
              </a:spcBef>
              <a:defRPr/>
            </a:pPr>
            <a:r>
              <a:rPr lang="zh-CN" altLang="en-US" sz="1200" smtClean="0"/>
              <a:t>Second level</a:t>
            </a:r>
          </a:p>
          <a:p>
            <a:pPr eaLnBrk="1" hangingPunct="1">
              <a:spcBef>
                <a:spcPct val="30000"/>
              </a:spcBef>
              <a:defRPr/>
            </a:pPr>
            <a:r>
              <a:rPr lang="zh-CN" altLang="en-US" sz="1200" smtClean="0"/>
              <a:t>Third level</a:t>
            </a:r>
          </a:p>
          <a:p>
            <a:pPr eaLnBrk="1" hangingPunct="1">
              <a:spcBef>
                <a:spcPct val="30000"/>
              </a:spcBef>
              <a:defRPr/>
            </a:pPr>
            <a:r>
              <a:rPr lang="zh-CN" altLang="en-US" sz="1200" smtClean="0"/>
              <a:t>Fourth level</a:t>
            </a:r>
          </a:p>
          <a:p>
            <a:pPr eaLnBrk="1" hangingPunct="1">
              <a:spcBef>
                <a:spcPct val="30000"/>
              </a:spcBef>
              <a:defRPr/>
            </a:pPr>
            <a:r>
              <a:rPr lang="zh-CN" altLang="en-US" sz="1200" smtClean="0"/>
              <a:t>Fifth level</a:t>
            </a:r>
          </a:p>
        </p:txBody>
      </p:sp>
      <p:sp>
        <p:nvSpPr>
          <p:cNvPr id="4102" name="Footer Placeholder 5"/>
          <p:cNvSpPr>
            <a:spLocks noGrp="1"/>
          </p:cNvSpPr>
          <p:nvPr>
            <p:ph type="ftr" sz="quarter" idx="4"/>
          </p:nvPr>
        </p:nvSpPr>
        <p:spPr>
          <a:xfrm>
            <a:off x="0" y="8685213"/>
            <a:ext cx="2970213" cy="457200"/>
          </a:xfrm>
          <a:prstGeom prst="rect">
            <a:avLst/>
          </a:prstGeom>
          <a:noFill/>
          <a:ln w="9525">
            <a:noFill/>
            <a:miter/>
          </a:ln>
        </p:spPr>
        <p:txBody>
          <a:bodyPr anchor="b"/>
          <a:lstStyle>
            <a:lvl1pPr eaLnBrk="1" hangingPunct="1">
              <a:buFont typeface="Arial" panose="020B0604020202020204" pitchFamily="34" charset="0"/>
              <a:buNone/>
              <a:defRPr sz="1200" noProof="1">
                <a:latin typeface="Calibri" panose="020F0502020204030204" pitchFamily="2" charset="0"/>
              </a:defRPr>
            </a:lvl1pPr>
          </a:lstStyle>
          <a:p>
            <a:pPr>
              <a:defRPr/>
            </a:pPr>
            <a:endParaRPr lang="zh-CN" altLang="en-US"/>
          </a:p>
        </p:txBody>
      </p:sp>
      <p:sp>
        <p:nvSpPr>
          <p:cNvPr id="4103" name="Slide Number Placeholder 6"/>
          <p:cNvSpPr>
            <a:spLocks noGrp="1"/>
          </p:cNvSpPr>
          <p:nvPr>
            <p:ph type="sldNum" sz="quarter" idx="5"/>
          </p:nvPr>
        </p:nvSpPr>
        <p:spPr>
          <a:xfrm>
            <a:off x="3883025" y="8685213"/>
            <a:ext cx="2973388" cy="457200"/>
          </a:xfrm>
          <a:prstGeom prst="rect">
            <a:avLst/>
          </a:prstGeom>
          <a:noFill/>
          <a:ln w="9525">
            <a:noFill/>
            <a:miter/>
          </a:ln>
        </p:spPr>
        <p:txBody>
          <a:bodyPr anchor="b"/>
          <a:lstStyle>
            <a:lvl1pPr algn="r" eaLnBrk="1" hangingPunct="1">
              <a:buFont typeface="Arial" panose="020B0604020202020204" pitchFamily="34" charset="0"/>
              <a:buNone/>
              <a:defRPr noProof="1">
                <a:latin typeface="Arial" panose="020B0604020202020204" pitchFamily="34" charset="0"/>
                <a:ea typeface="宋体" panose="02010600030101010101" pitchFamily="2" charset="-122"/>
                <a:cs typeface="+mn-ea"/>
              </a:defRPr>
            </a:lvl1pPr>
          </a:lstStyle>
          <a:p>
            <a:pPr>
              <a:defRPr/>
            </a:pPr>
            <a:fld id="{DD7E9E35-A356-438F-8F22-054B46783988}" type="slidenum">
              <a:rPr lang="zh-CN" altLang="en-US"/>
              <a:t>‹#›</a:t>
            </a:fld>
            <a:endParaRPr lang="en-US" altLang="x-none" sz="1200">
              <a:latin typeface="Calibri" panose="020F0502020204030204" pitchFamily="2"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99DFEF95-0809-469B-BB7E-ADDE390FF94A}" type="slidenum">
              <a:rPr lang="zh-CN" altLang="en-US" smtClean="0"/>
              <a:t>1</a:t>
            </a:fld>
            <a:endParaRPr lang="en-US" altLang="x-none" sz="1200" dirty="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20</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21</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22</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23</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26</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27</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28</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29</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2</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30</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31</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32</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33</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4DAD10-A429-49F4-95B5-CCBEC1B1FC9B}" type="slidenum">
              <a:rPr lang="zh-CN" altLang="en-US" smtClean="0"/>
              <a:t>34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4DAD10-A429-49F4-95B5-CCBEC1B1FC9B}" type="slidenum">
              <a:rPr lang="zh-CN" altLang="en-US" smtClean="0"/>
              <a:t>35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36</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37</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38</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39</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 </a:t>
            </a:r>
            <a:r>
              <a:rPr lang="en-US" altLang="zh-CN" smtClean="0"/>
              <a:t>Storm</a:t>
            </a:r>
            <a:r>
              <a:rPr lang="zh-CN" altLang="en-US" smtClean="0"/>
              <a:t>发展历史：</a:t>
            </a:r>
            <a:r>
              <a:rPr lang="en-US" altLang="zh-CN" smtClean="0"/>
              <a:t>Storm </a:t>
            </a:r>
            <a:r>
              <a:rPr lang="zh-CN" altLang="en-US" smtClean="0"/>
              <a:t>现在是</a:t>
            </a:r>
            <a:r>
              <a:rPr lang="en-US" altLang="zh-CN" smtClean="0"/>
              <a:t>Apache</a:t>
            </a:r>
            <a:r>
              <a:rPr lang="zh-CN" altLang="en-US" smtClean="0"/>
              <a:t>公司的，最初是由哪个公司的呢，</a:t>
            </a:r>
            <a:r>
              <a:rPr lang="en-US" altLang="zh-CN" smtClean="0"/>
              <a:t>Storm</a:t>
            </a:r>
            <a:r>
              <a:rPr lang="zh-CN" altLang="en-US" smtClean="0"/>
              <a:t>发展历史概述，历史版本分析</a:t>
            </a:r>
          </a:p>
          <a:p>
            <a:endParaRPr lang="en-US" altLang="zh-CN" smtClean="0"/>
          </a:p>
          <a:p>
            <a:r>
              <a:rPr lang="zh-CN" altLang="en-US" smtClean="0"/>
              <a:t>二、大数据处理以</a:t>
            </a:r>
            <a:r>
              <a:rPr lang="en-US" altLang="zh-CN" smtClean="0"/>
              <a:t>Hadoop</a:t>
            </a:r>
            <a:r>
              <a:rPr lang="zh-CN" altLang="en-US" smtClean="0"/>
              <a:t>为主，</a:t>
            </a:r>
            <a:r>
              <a:rPr lang="en-US" altLang="zh-CN" smtClean="0"/>
              <a:t>Hadoop</a:t>
            </a:r>
            <a:r>
              <a:rPr lang="zh-CN" altLang="en-US" smtClean="0"/>
              <a:t>有着一系列的生态圈</a:t>
            </a:r>
            <a:r>
              <a:rPr lang="en-US" altLang="zh-CN" smtClean="0"/>
              <a:t>Habase</a:t>
            </a:r>
            <a:r>
              <a:rPr lang="zh-CN" altLang="en-US" smtClean="0"/>
              <a:t>，</a:t>
            </a:r>
            <a:r>
              <a:rPr lang="en-US" altLang="zh-CN" smtClean="0"/>
              <a:t>Spark</a:t>
            </a:r>
            <a:r>
              <a:rPr lang="zh-CN" altLang="en-US" smtClean="0"/>
              <a:t>等，</a:t>
            </a:r>
            <a:r>
              <a:rPr lang="en-US" altLang="zh-CN" smtClean="0"/>
              <a:t>Hadoop 2.0</a:t>
            </a:r>
            <a:r>
              <a:rPr lang="zh-CN" altLang="en-US" smtClean="0"/>
              <a:t>以后的一个核心概念是</a:t>
            </a:r>
            <a:r>
              <a:rPr lang="en-US" altLang="zh-CN" smtClean="0"/>
              <a:t>YARN</a:t>
            </a:r>
          </a:p>
        </p:txBody>
      </p:sp>
      <p:sp>
        <p:nvSpPr>
          <p:cNvPr id="4" name="灯片编号占位符 3"/>
          <p:cNvSpPr>
            <a:spLocks noGrp="1"/>
          </p:cNvSpPr>
          <p:nvPr>
            <p:ph type="sldNum" sz="quarter" idx="5"/>
          </p:nvPr>
        </p:nvSpPr>
        <p:spPr/>
        <p:txBody>
          <a:bodyPr/>
          <a:lstStyle/>
          <a:p>
            <a:pPr>
              <a:defRPr/>
            </a:pPr>
            <a:fld id="{AA6199BF-A2DC-4CFE-BAB5-21E0A53195F8}" type="slidenum">
              <a:rPr lang="zh-CN" altLang="en-US" smtClean="0"/>
              <a:t>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40</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41</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42</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43</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再具体一点</a:t>
            </a:r>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46</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47</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48</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49</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t>BackType</a:t>
            </a:r>
            <a:r>
              <a:rPr lang="zh-CN" altLang="en-US" dirty="0" smtClean="0"/>
              <a:t>公司</a:t>
            </a:r>
          </a:p>
        </p:txBody>
      </p:sp>
      <p:sp>
        <p:nvSpPr>
          <p:cNvPr id="4" name="灯片编号占位符 3"/>
          <p:cNvSpPr>
            <a:spLocks noGrp="1"/>
          </p:cNvSpPr>
          <p:nvPr>
            <p:ph type="sldNum" sz="quarter" idx="5"/>
          </p:nvPr>
        </p:nvSpPr>
        <p:spPr/>
        <p:txBody>
          <a:bodyPr/>
          <a:lstStyle/>
          <a:p>
            <a:pPr>
              <a:defRPr/>
            </a:pPr>
            <a:fld id="{8C3B9C79-06AB-48CC-B867-219DC85BD3A8}" type="slidenum">
              <a:rPr lang="zh-CN" altLang="en-US" smtClean="0"/>
              <a:t>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50</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51</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52</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53</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58</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59</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60</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61</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现在</a:t>
            </a:r>
            <a:r>
              <a:rPr lang="en-US" altLang="zh-CN" dirty="0" smtClean="0"/>
              <a:t>0.9</a:t>
            </a:r>
            <a:r>
              <a:rPr lang="zh-CN" altLang="en-US" dirty="0" smtClean="0"/>
              <a:t>版本已经到</a:t>
            </a:r>
            <a:r>
              <a:rPr lang="en-US" altLang="zh-CN" dirty="0" smtClean="0"/>
              <a:t>0.9.5</a:t>
            </a:r>
            <a:r>
              <a:rPr lang="zh-CN" altLang="en-US" dirty="0" smtClean="0"/>
              <a:t>，</a:t>
            </a:r>
            <a:r>
              <a:rPr lang="en-US" altLang="zh-CN" dirty="0" smtClean="0"/>
              <a:t>0.10</a:t>
            </a:r>
            <a:r>
              <a:rPr lang="zh-CN" altLang="en-US" dirty="0" smtClean="0"/>
              <a:t>版本也已经进入测试</a:t>
            </a:r>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6</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CB27A7B7-9F1B-40C8-9C2C-CB9E4CC6DDC4}" type="slidenum">
              <a:rPr lang="zh-CN" altLang="en-US" smtClean="0"/>
              <a:t>8</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因此，</a:t>
            </a:r>
            <a:r>
              <a:rPr lang="en-US" altLang="zh-CN" dirty="0" smtClean="0"/>
              <a:t>Storm</a:t>
            </a:r>
            <a:r>
              <a:rPr lang="zh-CN" altLang="en-US" dirty="0" smtClean="0"/>
              <a:t>处理一个时间可以达到极低的延迟，而</a:t>
            </a:r>
            <a:r>
              <a:rPr lang="en-US" altLang="zh-CN" dirty="0" smtClean="0"/>
              <a:t>Spark</a:t>
            </a:r>
            <a:r>
              <a:rPr lang="en-US" altLang="zh-CN" baseline="0" dirty="0" smtClean="0"/>
              <a:t> Streaming</a:t>
            </a:r>
            <a:r>
              <a:rPr lang="zh-CN" altLang="en-US" baseline="0" dirty="0" smtClean="0"/>
              <a:t>的延迟相对较高</a:t>
            </a:r>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14</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15</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7E9E35-A356-438F-8F22-054B46783988}" type="slidenum">
              <a:rPr lang="zh-CN" altLang="en-US" smtClean="0"/>
              <a:t>16</a:t>
            </a:fld>
            <a:endParaRPr lang="en-US" altLang="x-none" sz="1200">
              <a:latin typeface="Calibri" panose="020F0502020204030204" pitchFamily="2"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74C48CD-BA73-47FF-A387-36291CE8D9C5}" type="datetimeFigureOut">
              <a:rPr lang="zh-CN" altLang="en-US"/>
              <a:t>2017/2/28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6CD834-A414-46A4-848E-388A37D74B34}" type="slidenum">
              <a:rPr lang="zh-CN" altLang="en-US"/>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CC69E17-E470-47D8-B410-E6C74878D4E6}" type="datetimeFigureOut">
              <a:rPr lang="zh-CN" altLang="en-US"/>
              <a:t>2017/2/28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0DCC19-094D-4BB7-A7A9-1E94F8A2C59D}" type="slidenum">
              <a:rPr lang="zh-CN" altLang="en-US"/>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031" y="228600"/>
            <a:ext cx="2039144" cy="58975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28600"/>
            <a:ext cx="5999220" cy="58975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43B2DB4-745E-4765-AADF-E34A4D2DA015}" type="datetimeFigureOut">
              <a:rPr lang="zh-CN" altLang="en-US"/>
              <a:t>2017/2/28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269DAC-7C19-409F-8C73-01EBA7F021AA}" type="slidenum">
              <a:rPr lang="zh-CN" altLang="en-US"/>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D3EA053-FCC8-4D07-B21B-8DF615CA68C9}" type="datetimeFigureOut">
              <a:rPr lang="zh-CN" altLang="en-US"/>
              <a:t>2017/2/28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3E12DB-C025-4830-849D-46E83FC32D43}" type="slidenum">
              <a:rPr lang="zh-CN" altLang="en-US"/>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700A33F-A09C-45E6-8387-ADCD4A49628A}" type="datetimeFigureOut">
              <a:rPr lang="zh-CN" altLang="en-US"/>
              <a:t>2017/2/28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1E51DD-FB48-4BCC-BEBC-174199243C44}" type="slidenum">
              <a:rPr lang="zh-CN" altLang="en-US"/>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12775" y="1600200"/>
            <a:ext cx="3995166"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71009" y="1600200"/>
            <a:ext cx="3995166"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559D281-FCC8-4140-8730-3E060A74C68F}" type="datetimeFigureOut">
              <a:rPr lang="zh-CN" altLang="en-US"/>
              <a:t>2017/2/28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487E7B-3D59-4403-9C4C-233A66259AA8}" type="slidenum">
              <a:rPr lang="zh-CN" altLang="en-US"/>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0570A37-DFCC-4B0E-9552-18F5C472ABEE}" type="datetimeFigureOut">
              <a:rPr lang="zh-CN" altLang="en-US"/>
              <a:t>2017/2/28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5F3D892-0B71-48A1-B592-3261BFCCDC24}" type="slidenum">
              <a:rPr lang="zh-CN" altLang="en-US"/>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792B2AE-A70A-4D87-8DB8-81A0C28374B7}" type="datetimeFigureOut">
              <a:rPr lang="zh-CN" altLang="en-US"/>
              <a:t>2017/2/28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1DFEDB-C08A-48BF-B59E-539C1ADCE323}" type="slidenum">
              <a:rPr lang="zh-CN" altLang="en-US"/>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C91FE7E-B943-4441-A5E1-A3DE6640A25D}" type="datetimeFigureOut">
              <a:rPr lang="zh-CN" altLang="en-US"/>
              <a:t>2017/2/28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BE0912E-5FC6-4CA8-9FCE-F2DB5D6C1BF8}" type="slidenum">
              <a:rPr lang="zh-CN" altLang="en-US"/>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3E463-FA77-4CA0-8C16-2FC22A1DEDFA}" type="datetimeFigureOut">
              <a:rPr lang="zh-CN" altLang="en-US"/>
              <a:t>2017/2/28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210C23-795E-4FEE-906F-DA03E236B421}" type="slidenum">
              <a:rPr lang="zh-CN" altLang="en-US"/>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Tw Cen MT" panose="020B0602020104020603" pitchFamily="2" charset="0"/>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5AF896-5777-41C9-A278-5A1DD06A51D2}" type="datetimeFigureOut">
              <a:rPr lang="zh-CN" altLang="en-US"/>
              <a:t>2017/2/28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0DF86A-7869-402A-BFB2-0C6563E2DA26}" type="slidenum">
              <a:rPr lang="zh-CN" altLang="en-US"/>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1235075"/>
            <a:ext cx="9144000" cy="319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defRPr/>
            </a:pPr>
            <a:endParaRPr lang="zh-CN" altLang="en-US" smtClean="0">
              <a:solidFill>
                <a:srgbClr val="FFFFFF"/>
              </a:solidFill>
            </a:endParaRPr>
          </a:p>
        </p:txBody>
      </p:sp>
      <p:sp>
        <p:nvSpPr>
          <p:cNvPr id="1027" name="Rectangle 7"/>
          <p:cNvSpPr>
            <a:spLocks noChangeArrowheads="1"/>
          </p:cNvSpPr>
          <p:nvPr/>
        </p:nvSpPr>
        <p:spPr bwMode="auto">
          <a:xfrm>
            <a:off x="0" y="1279525"/>
            <a:ext cx="533400" cy="228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defRPr/>
            </a:pPr>
            <a:endParaRPr lang="zh-CN" altLang="en-US" smtClean="0">
              <a:solidFill>
                <a:srgbClr val="FFFFFF"/>
              </a:solidFill>
            </a:endParaRPr>
          </a:p>
        </p:txBody>
      </p:sp>
      <p:sp>
        <p:nvSpPr>
          <p:cNvPr id="1028" name="Rectangle 8"/>
          <p:cNvSpPr>
            <a:spLocks noChangeArrowheads="1"/>
          </p:cNvSpPr>
          <p:nvPr/>
        </p:nvSpPr>
        <p:spPr bwMode="auto">
          <a:xfrm>
            <a:off x="590550" y="1279525"/>
            <a:ext cx="855345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defRPr/>
            </a:pPr>
            <a:endParaRPr lang="zh-CN" altLang="en-US" smtClean="0">
              <a:solidFill>
                <a:srgbClr val="FFFFFF"/>
              </a:solidFill>
            </a:endParaRPr>
          </a:p>
        </p:txBody>
      </p:sp>
      <p:sp>
        <p:nvSpPr>
          <p:cNvPr id="1029" name="Title Placeholder 21"/>
          <p:cNvSpPr>
            <a:spLocks noGrp="1" noChangeArrowheads="1"/>
          </p:cNvSpPr>
          <p:nvPr>
            <p:ph type="title" idx="4294967295"/>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sym typeface="Tw Cen MT" panose="020B0602020104020603" pitchFamily="2" charset="0"/>
              </a:rPr>
              <a:t>Click to edit Master title style</a:t>
            </a:r>
          </a:p>
        </p:txBody>
      </p:sp>
      <p:sp>
        <p:nvSpPr>
          <p:cNvPr id="1030" name="Text Placeholder 12"/>
          <p:cNvSpPr>
            <a:spLocks noGrp="1" noChangeArrowheads="1"/>
          </p:cNvSpPr>
          <p:nvPr>
            <p:ph type="body" idx="9"/>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sym typeface="Tw Cen MT" panose="020B0602020104020603" pitchFamily="2" charset="0"/>
              </a:rPr>
              <a:t>Click to edit Master text styles</a:t>
            </a:r>
          </a:p>
          <a:p>
            <a:pPr lvl="1"/>
            <a:r>
              <a:rPr lang="en-US" altLang="zh-CN" smtClean="0">
                <a:sym typeface="Tw Cen MT" panose="020B0602020104020603" pitchFamily="2" charset="0"/>
              </a:rPr>
              <a:t>Second level</a:t>
            </a:r>
          </a:p>
          <a:p>
            <a:pPr lvl="2"/>
            <a:r>
              <a:rPr lang="en-US" altLang="zh-CN" smtClean="0">
                <a:sym typeface="Tw Cen MT" panose="020B0602020104020603" pitchFamily="2" charset="0"/>
              </a:rPr>
              <a:t>Third level</a:t>
            </a:r>
          </a:p>
          <a:p>
            <a:pPr lvl="3"/>
            <a:r>
              <a:rPr lang="en-US" altLang="zh-CN" smtClean="0">
                <a:sym typeface="Tw Cen MT" panose="020B0602020104020603" pitchFamily="2" charset="0"/>
              </a:rPr>
              <a:t>Fourth level</a:t>
            </a:r>
          </a:p>
          <a:p>
            <a:pPr lvl="4"/>
            <a:r>
              <a:rPr lang="en-US" altLang="zh-CN" smtClean="0">
                <a:sym typeface="Tw Cen MT" panose="020B0602020104020603" pitchFamily="2" charset="0"/>
              </a:rPr>
              <a:t>Fifth level</a:t>
            </a:r>
          </a:p>
        </p:txBody>
      </p:sp>
      <p:sp>
        <p:nvSpPr>
          <p:cNvPr id="1031" name="日期占位符 3"/>
          <p:cNvSpPr>
            <a:spLocks noGrp="1"/>
          </p:cNvSpPr>
          <p:nvPr>
            <p:ph type="dt" sz="half" idx="2"/>
          </p:nvPr>
        </p:nvSpPr>
        <p:spPr>
          <a:xfrm>
            <a:off x="6096000" y="6248400"/>
            <a:ext cx="2667000" cy="365125"/>
          </a:xfrm>
          <a:prstGeom prst="rect">
            <a:avLst/>
          </a:prstGeom>
          <a:noFill/>
          <a:ln w="9525">
            <a:noFill/>
            <a:miter/>
          </a:ln>
        </p:spPr>
        <p:txBody>
          <a:bodyPr anchor="ctr"/>
          <a:lstStyle>
            <a:lvl1pPr eaLnBrk="1" hangingPunct="1">
              <a:buFont typeface="Arial" panose="020B0604020202020204" pitchFamily="34" charset="0"/>
              <a:buNone/>
              <a:defRPr sz="1400" noProof="1">
                <a:solidFill>
                  <a:schemeClr val="tx2"/>
                </a:solidFill>
                <a:latin typeface="Tw Cen MT" panose="020B0602020104020603" pitchFamily="2" charset="0"/>
                <a:ea typeface="宋体" panose="02010600030101010101" pitchFamily="2" charset="-122"/>
                <a:cs typeface="+mn-ea"/>
                <a:sym typeface="Tw Cen MT" panose="020B0602020104020603" pitchFamily="2" charset="0"/>
              </a:defRPr>
            </a:lvl1pPr>
          </a:lstStyle>
          <a:p>
            <a:pPr>
              <a:defRPr/>
            </a:pPr>
            <a:fld id="{0F03171C-2F93-4C9C-9A11-4165AADC0EA5}" type="datetimeFigureOut">
              <a:rPr lang="zh-CN" altLang="en-US"/>
              <a:t>2017/2/28</a:t>
            </a:fld>
            <a:endParaRPr lang="zh-CN" altLang="en-US"/>
          </a:p>
        </p:txBody>
      </p:sp>
      <p:sp>
        <p:nvSpPr>
          <p:cNvPr id="1032" name="页脚占位符 4"/>
          <p:cNvSpPr>
            <a:spLocks noGrp="1"/>
          </p:cNvSpPr>
          <p:nvPr>
            <p:ph type="ftr" sz="quarter" idx="3"/>
          </p:nvPr>
        </p:nvSpPr>
        <p:spPr>
          <a:xfrm>
            <a:off x="609600" y="6248400"/>
            <a:ext cx="5421313" cy="365125"/>
          </a:xfrm>
          <a:prstGeom prst="rect">
            <a:avLst/>
          </a:prstGeom>
          <a:noFill/>
          <a:ln w="9525">
            <a:noFill/>
            <a:miter/>
          </a:ln>
        </p:spPr>
        <p:txBody>
          <a:bodyPr anchor="ctr"/>
          <a:lstStyle>
            <a:lvl1pPr algn="r" eaLnBrk="1" hangingPunct="1">
              <a:buFont typeface="Arial" panose="020B0604020202020204" pitchFamily="34" charset="0"/>
              <a:buNone/>
              <a:defRPr sz="1400" noProof="1">
                <a:solidFill>
                  <a:schemeClr val="tx2"/>
                </a:solidFill>
                <a:latin typeface="Tw Cen MT" panose="020B0602020104020603" pitchFamily="2" charset="0"/>
                <a:sym typeface="Tw Cen MT" panose="020B0602020104020603" pitchFamily="2" charset="0"/>
              </a:defRPr>
            </a:lvl1pPr>
          </a:lstStyle>
          <a:p>
            <a:pPr>
              <a:defRPr/>
            </a:pPr>
            <a:endParaRPr lang="zh-CN" altLang="en-US"/>
          </a:p>
        </p:txBody>
      </p:sp>
      <p:sp>
        <p:nvSpPr>
          <p:cNvPr id="1033" name="灯片编号占位符 5"/>
          <p:cNvSpPr>
            <a:spLocks noGrp="1"/>
          </p:cNvSpPr>
          <p:nvPr>
            <p:ph type="sldNum" sz="quarter" idx="4"/>
          </p:nvPr>
        </p:nvSpPr>
        <p:spPr>
          <a:xfrm>
            <a:off x="0" y="1271588"/>
            <a:ext cx="533400" cy="244475"/>
          </a:xfrm>
          <a:prstGeom prst="rect">
            <a:avLst/>
          </a:prstGeom>
          <a:noFill/>
          <a:ln w="9525">
            <a:noFill/>
            <a:miter/>
          </a:ln>
        </p:spPr>
        <p:txBody>
          <a:bodyPr anchor="ctr"/>
          <a:lstStyle>
            <a:lvl1pPr algn="ctr" eaLnBrk="1" hangingPunct="1">
              <a:buFont typeface="Arial" panose="020B0604020202020204" pitchFamily="34" charset="0"/>
              <a:buNone/>
              <a:defRPr sz="1400" b="1" noProof="1">
                <a:solidFill>
                  <a:srgbClr val="FFFFFF"/>
                </a:solidFill>
                <a:latin typeface="Tw Cen MT" panose="020B0602020104020603" pitchFamily="2" charset="0"/>
                <a:ea typeface="宋体" panose="02010600030101010101" pitchFamily="2" charset="-122"/>
                <a:cs typeface="+mn-ea"/>
                <a:sym typeface="Tw Cen MT" panose="020B0602020104020603" pitchFamily="2" charset="0"/>
              </a:defRPr>
            </a:lvl1pPr>
          </a:lstStyle>
          <a:p>
            <a:pPr>
              <a:defRPr/>
            </a:pPr>
            <a:fld id="{33A8DD65-7865-4A99-B938-F3C6DBE4E96C}" type="slidenum">
              <a:rPr lang="zh-CN" altLang="en-US"/>
              <a:t>‹#›</a:t>
            </a:fld>
            <a:endParaRPr lang="zh-CN" altLang="en-US">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sym typeface="Tw Cen MT" panose="020B0602020104020603" pitchFamily="2"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9pPr>
    </p:titleStyle>
    <p:body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7.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3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3.xml"/><Relationship Id="rId7" Type="http://schemas.openxmlformats.org/officeDocument/2006/relationships/notesSlide" Target="../notesSlides/notesSlide4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tx1"/>
        </a:solidFill>
        <a:effectLst/>
      </p:bgPr>
    </p:bg>
    <p:spTree>
      <p:nvGrpSpPr>
        <p:cNvPr id="1" name=""/>
        <p:cNvGrpSpPr/>
        <p:nvPr/>
      </p:nvGrpSpPr>
      <p:grpSpPr>
        <a:xfrm>
          <a:off x="0" y="0"/>
          <a:ext cx="0" cy="0"/>
          <a:chOff x="0" y="0"/>
          <a:chExt cx="0" cy="0"/>
        </a:xfrm>
      </p:grpSpPr>
      <p:sp>
        <p:nvSpPr>
          <p:cNvPr id="14338" name="Rectangle 9"/>
          <p:cNvSpPr>
            <a:spLocks noChangeArrowheads="1"/>
          </p:cNvSpPr>
          <p:nvPr/>
        </p:nvSpPr>
        <p:spPr bwMode="auto">
          <a:xfrm>
            <a:off x="0" y="5970588"/>
            <a:ext cx="9144000" cy="887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endParaRPr lang="zh-CN" altLang="en-US">
              <a:solidFill>
                <a:srgbClr val="FFFFFF"/>
              </a:solidFill>
            </a:endParaRPr>
          </a:p>
        </p:txBody>
      </p:sp>
      <p:sp>
        <p:nvSpPr>
          <p:cNvPr id="14339" name="Rectangle 10"/>
          <p:cNvSpPr>
            <a:spLocks noChangeArrowheads="1"/>
          </p:cNvSpPr>
          <p:nvPr/>
        </p:nvSpPr>
        <p:spPr bwMode="auto">
          <a:xfrm>
            <a:off x="-4763" y="6053138"/>
            <a:ext cx="2246313" cy="7127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endParaRPr lang="zh-CN" altLang="en-US">
              <a:solidFill>
                <a:srgbClr val="FFFFFF"/>
              </a:solidFill>
            </a:endParaRPr>
          </a:p>
        </p:txBody>
      </p:sp>
      <p:sp>
        <p:nvSpPr>
          <p:cNvPr id="14340" name="Rectangle 11"/>
          <p:cNvSpPr>
            <a:spLocks noChangeArrowheads="1"/>
          </p:cNvSpPr>
          <p:nvPr/>
        </p:nvSpPr>
        <p:spPr bwMode="auto">
          <a:xfrm>
            <a:off x="2359025" y="6043613"/>
            <a:ext cx="6784975" cy="714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endParaRPr lang="zh-CN" altLang="en-US">
              <a:solidFill>
                <a:srgbClr val="FFFFFF"/>
              </a:solidFill>
            </a:endParaRPr>
          </a:p>
        </p:txBody>
      </p:sp>
      <p:sp>
        <p:nvSpPr>
          <p:cNvPr id="14341" name="Subtitle 2"/>
          <p:cNvSpPr>
            <a:spLocks noGrp="1" noChangeArrowheads="1"/>
          </p:cNvSpPr>
          <p:nvPr>
            <p:ph type="subTitle" idx="4294967295"/>
          </p:nvPr>
        </p:nvSpPr>
        <p:spPr>
          <a:xfrm>
            <a:off x="2209800" y="5943600"/>
            <a:ext cx="7162800" cy="914400"/>
          </a:xfrm>
        </p:spPr>
        <p:txBody>
          <a:bodyPr anchor="ctr"/>
          <a:lstStyle/>
          <a:p>
            <a:pPr marL="0" indent="0" algn="ctr">
              <a:lnSpc>
                <a:spcPct val="90000"/>
              </a:lnSpc>
              <a:buFont typeface="Wingdings" panose="05000000000000000000" pitchFamily="2" charset="2"/>
              <a:buNone/>
            </a:pPr>
            <a:endParaRPr lang="zh-CN" altLang="zh-CN" sz="2400" smtClean="0">
              <a:solidFill>
                <a:srgbClr val="FFFFFF"/>
              </a:solidFill>
            </a:endParaRPr>
          </a:p>
        </p:txBody>
      </p:sp>
      <p:sp>
        <p:nvSpPr>
          <p:cNvPr id="14342" name="Text Box 9"/>
          <p:cNvSpPr>
            <a:spLocks noChangeArrowheads="1"/>
          </p:cNvSpPr>
          <p:nvPr/>
        </p:nvSpPr>
        <p:spPr bwMode="auto">
          <a:xfrm>
            <a:off x="0" y="2057400"/>
            <a:ext cx="9093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r>
              <a:rPr lang="zh-CN" altLang="zh-CN" sz="4400" b="1" dirty="0" smtClean="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第</a:t>
            </a:r>
            <a:r>
              <a:rPr lang="zh-CN" altLang="en-US" sz="4400" b="1" dirty="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四</a:t>
            </a:r>
            <a:r>
              <a:rPr lang="zh-CN" altLang="en-US" sz="4400" b="1" dirty="0" smtClean="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讲 基于</a:t>
            </a:r>
            <a:r>
              <a:rPr lang="en-US" altLang="zh-CN" sz="4400" b="1" dirty="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Storm</a:t>
            </a:r>
            <a:r>
              <a:rPr lang="zh-CN" altLang="en-US" sz="4400" b="1" dirty="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的大</a:t>
            </a:r>
            <a:r>
              <a:rPr lang="zh-CN" altLang="en-US" sz="4400" b="1" dirty="0" smtClean="0">
                <a:solidFill>
                  <a:schemeClr val="folHlink"/>
                </a:solidFill>
                <a:latin typeface="Tw Cen MT" panose="020B0602020104020603" pitchFamily="2" charset="0"/>
                <a:ea typeface="华文新魏" panose="02010800040101010101" pitchFamily="2" charset="-122"/>
                <a:sym typeface="华文仿宋" panose="02010600040101010101" pitchFamily="2" charset="-122"/>
              </a:rPr>
              <a:t>数据挖掘技术</a:t>
            </a:r>
            <a:endParaRPr lang="en-US" altLang="zh-CN" sz="4400" b="1" dirty="0">
              <a:solidFill>
                <a:schemeClr val="folHlink"/>
              </a:solidFill>
              <a:latin typeface="Tw Cen MT" panose="020B0602020104020603" pitchFamily="2" charset="0"/>
              <a:ea typeface="华文新魏" panose="02010800040101010101" pitchFamily="2" charset="-122"/>
              <a:sym typeface="华文仿宋" panose="0201060004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25" y="4190980"/>
            <a:ext cx="2428875" cy="762000"/>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96D992A7-2795-4FC5-B819-C3E0D47ECEC6}"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7651"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7405A4CB-DFA9-4E0B-8C0E-2314F454707A}" type="slidenum">
              <a:rPr lang="zh-CN" altLang="en-US" sz="1400" b="1">
                <a:solidFill>
                  <a:srgbClr val="FFFFFF"/>
                </a:solidFill>
                <a:latin typeface="Tw Cen MT" panose="020B0602020104020603" pitchFamily="2" charset="0"/>
                <a:sym typeface="Tw Cen MT" panose="020B0602020104020603" pitchFamily="2" charset="0"/>
              </a:rPr>
              <a:t>10</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7652" name="Rectangle 2"/>
          <p:cNvSpPr>
            <a:spLocks noGrp="1" noChangeArrowheads="1"/>
          </p:cNvSpPr>
          <p:nvPr>
            <p:ph type="title" idx="4294967295"/>
          </p:nvPr>
        </p:nvSpPr>
        <p:spPr/>
        <p:txBody>
          <a:bodyPr/>
          <a:lstStyle/>
          <a:p>
            <a:r>
              <a:rPr lang="en-US" altLang="zh-CN" b="1" smtClean="0"/>
              <a:t>Storm</a:t>
            </a:r>
            <a:r>
              <a:rPr lang="zh-CN" altLang="en-US" b="1" smtClean="0"/>
              <a:t>的原理架构</a:t>
            </a:r>
          </a:p>
        </p:txBody>
      </p:sp>
      <p:sp>
        <p:nvSpPr>
          <p:cNvPr id="27653" name="Rectangle 3"/>
          <p:cNvSpPr>
            <a:spLocks noGrp="1" noChangeArrowheads="1"/>
          </p:cNvSpPr>
          <p:nvPr>
            <p:ph type="body" idx="4294967295"/>
          </p:nvPr>
        </p:nvSpPr>
        <p:spPr>
          <a:xfrm>
            <a:off x="612775" y="1600200"/>
            <a:ext cx="7845425" cy="4648200"/>
          </a:xfrm>
        </p:spPr>
        <p:txBody>
          <a:bodyPr/>
          <a:lstStyle/>
          <a:p>
            <a:pPr marL="0" indent="0">
              <a:buFont typeface="Wingdings" panose="05000000000000000000" pitchFamily="2" charset="2"/>
              <a:buNone/>
            </a:pPr>
            <a:r>
              <a:rPr lang="en-US" altLang="zh-CN" sz="2000" smtClean="0"/>
              <a:t>1</a:t>
            </a:r>
            <a:r>
              <a:rPr lang="zh-CN" altLang="en-US" sz="2000" smtClean="0"/>
              <a:t>、</a:t>
            </a:r>
            <a:r>
              <a:rPr lang="en-US" altLang="zh-CN" sz="2000" smtClean="0"/>
              <a:t>Storm</a:t>
            </a:r>
            <a:r>
              <a:rPr lang="zh-CN" altLang="en-US" sz="2000" smtClean="0"/>
              <a:t>集群架构图</a:t>
            </a:r>
          </a:p>
          <a:p>
            <a:pPr marL="0" indent="0">
              <a:buFont typeface="Wingdings" panose="05000000000000000000" pitchFamily="2" charset="2"/>
              <a:buNone/>
            </a:pPr>
            <a:endParaRPr lang="zh-CN" altLang="en-US" sz="2000" smtClean="0"/>
          </a:p>
        </p:txBody>
      </p:sp>
      <p:graphicFrame>
        <p:nvGraphicFramePr>
          <p:cNvPr id="27654" name="对象 6"/>
          <p:cNvGraphicFramePr>
            <a:graphicFrameLocks noChangeAspect="1"/>
          </p:cNvGraphicFramePr>
          <p:nvPr/>
        </p:nvGraphicFramePr>
        <p:xfrm>
          <a:off x="990600" y="2286000"/>
          <a:ext cx="7343775" cy="3924300"/>
        </p:xfrm>
        <a:graphic>
          <a:graphicData uri="http://schemas.openxmlformats.org/presentationml/2006/ole">
            <mc:AlternateContent xmlns:mc="http://schemas.openxmlformats.org/markup-compatibility/2006">
              <mc:Choice xmlns:v="urn:schemas-microsoft-com:vml" Requires="v">
                <p:oleObj spid="_x0000_s28462" name="Visio" r:id="rId3" imgW="7277100" imgH="3898900" progId="Visio.Drawing.11">
                  <p:embed/>
                </p:oleObj>
              </mc:Choice>
              <mc:Fallback>
                <p:oleObj name="Visio" r:id="rId3" imgW="7277100" imgH="389890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734377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D99A1FF-FC42-46DA-8F3C-279F366447E3}"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867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2B610BF3-7F5C-41E9-BCF6-E02EB57C951E}" type="slidenum">
              <a:rPr lang="zh-CN" altLang="en-US" sz="1400" b="1">
                <a:solidFill>
                  <a:srgbClr val="FFFFFF"/>
                </a:solidFill>
                <a:latin typeface="Tw Cen MT" panose="020B0602020104020603" pitchFamily="2" charset="0"/>
                <a:sym typeface="Tw Cen MT" panose="020B0602020104020603" pitchFamily="2" charset="0"/>
              </a:rPr>
              <a:t>11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8676" name="Rectangle 2"/>
          <p:cNvSpPr>
            <a:spLocks noGrp="1" noChangeArrowheads="1"/>
          </p:cNvSpPr>
          <p:nvPr>
            <p:ph type="title" idx="4294967295"/>
          </p:nvPr>
        </p:nvSpPr>
        <p:spPr/>
        <p:txBody>
          <a:bodyPr/>
          <a:lstStyle/>
          <a:p>
            <a:r>
              <a:rPr lang="en-US" altLang="zh-CN" b="1" dirty="0" smtClean="0"/>
              <a:t>Storm</a:t>
            </a:r>
            <a:r>
              <a:rPr lang="zh-CN" altLang="en-US" b="1" dirty="0" smtClean="0"/>
              <a:t>的原理架构</a:t>
            </a:r>
          </a:p>
        </p:txBody>
      </p:sp>
      <p:sp>
        <p:nvSpPr>
          <p:cNvPr id="28677" name="Rectangle 3"/>
          <p:cNvSpPr>
            <a:spLocks noGrp="1" noChangeArrowheads="1"/>
          </p:cNvSpPr>
          <p:nvPr>
            <p:ph type="body" idx="4294967295"/>
          </p:nvPr>
        </p:nvSpPr>
        <p:spPr>
          <a:xfrm>
            <a:off x="612775" y="1600200"/>
            <a:ext cx="7845425" cy="4648200"/>
          </a:xfrm>
        </p:spPr>
        <p:txBody>
          <a:bodyPr/>
          <a:lstStyle/>
          <a:p>
            <a:pPr marL="0" indent="0">
              <a:buFont typeface="Wingdings" panose="05000000000000000000" pitchFamily="2" charset="2"/>
              <a:buNone/>
            </a:pPr>
            <a:r>
              <a:rPr lang="en-US" altLang="zh-CN" sz="2000" smtClean="0"/>
              <a:t>2</a:t>
            </a:r>
            <a:r>
              <a:rPr lang="zh-CN" altLang="en-US" sz="2000" smtClean="0"/>
              <a:t>、数据处理流程图</a:t>
            </a:r>
          </a:p>
        </p:txBody>
      </p:sp>
      <p:graphicFrame>
        <p:nvGraphicFramePr>
          <p:cNvPr id="28678" name="对象 7"/>
          <p:cNvGraphicFramePr>
            <a:graphicFrameLocks noChangeAspect="1"/>
          </p:cNvGraphicFramePr>
          <p:nvPr/>
        </p:nvGraphicFramePr>
        <p:xfrm>
          <a:off x="381000" y="2514600"/>
          <a:ext cx="8191500" cy="2765425"/>
        </p:xfrm>
        <a:graphic>
          <a:graphicData uri="http://schemas.openxmlformats.org/presentationml/2006/ole">
            <mc:AlternateContent xmlns:mc="http://schemas.openxmlformats.org/markup-compatibility/2006">
              <mc:Choice xmlns:v="urn:schemas-microsoft-com:vml" Requires="v">
                <p:oleObj spid="_x0000_s29486" name="Visio" r:id="rId3" imgW="9537700" imgH="3225800" progId="Visio.Drawing.11">
                  <p:embed/>
                </p:oleObj>
              </mc:Choice>
              <mc:Fallback>
                <p:oleObj name="Visio" r:id="rId3" imgW="9537700" imgH="3225800" progId="Visio.Drawing.11">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14600"/>
                        <a:ext cx="81915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554284CB-1232-49B5-A767-E95CC1CF28BF}"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9699"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BCFE8B01-3C3B-4695-A70A-5BBCBF93588D}" type="slidenum">
              <a:rPr lang="zh-CN" altLang="en-US" sz="1400" b="1">
                <a:solidFill>
                  <a:srgbClr val="FFFFFF"/>
                </a:solidFill>
                <a:latin typeface="Tw Cen MT" panose="020B0602020104020603" pitchFamily="2" charset="0"/>
                <a:sym typeface="Tw Cen MT" panose="020B0602020104020603" pitchFamily="2" charset="0"/>
              </a:rPr>
              <a:t>12</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9700" name="Rectangle 2"/>
          <p:cNvSpPr>
            <a:spLocks noGrp="1" noChangeArrowheads="1"/>
          </p:cNvSpPr>
          <p:nvPr>
            <p:ph type="title" idx="4294967295"/>
          </p:nvPr>
        </p:nvSpPr>
        <p:spPr/>
        <p:txBody>
          <a:bodyPr/>
          <a:lstStyle/>
          <a:p>
            <a:r>
              <a:rPr lang="en-US" altLang="zh-CN" b="1" smtClean="0"/>
              <a:t>Storm</a:t>
            </a:r>
            <a:r>
              <a:rPr lang="zh-CN" altLang="en-US" b="1" smtClean="0"/>
              <a:t>的原理架构</a:t>
            </a:r>
          </a:p>
        </p:txBody>
      </p:sp>
      <p:sp>
        <p:nvSpPr>
          <p:cNvPr id="29701" name="Rectangle 3"/>
          <p:cNvSpPr>
            <a:spLocks noGrp="1" noChangeArrowheads="1"/>
          </p:cNvSpPr>
          <p:nvPr>
            <p:ph type="body" idx="4294967295"/>
          </p:nvPr>
        </p:nvSpPr>
        <p:spPr>
          <a:xfrm>
            <a:off x="612775" y="1600200"/>
            <a:ext cx="7845425" cy="4648200"/>
          </a:xfrm>
        </p:spPr>
        <p:txBody>
          <a:bodyPr/>
          <a:lstStyle/>
          <a:p>
            <a:pPr marL="0" indent="0">
              <a:buFont typeface="Wingdings" panose="05000000000000000000" pitchFamily="2" charset="2"/>
              <a:buNone/>
            </a:pPr>
            <a:r>
              <a:rPr lang="en-US" altLang="zh-CN" sz="2000" smtClean="0"/>
              <a:t>3</a:t>
            </a:r>
            <a:r>
              <a:rPr lang="zh-CN" altLang="en-US" sz="2000" smtClean="0"/>
              <a:t>、拓扑图分析</a:t>
            </a:r>
          </a:p>
        </p:txBody>
      </p:sp>
      <p:graphicFrame>
        <p:nvGraphicFramePr>
          <p:cNvPr id="29702" name="对象 5"/>
          <p:cNvGraphicFramePr>
            <a:graphicFrameLocks noChangeAspect="1"/>
          </p:cNvGraphicFramePr>
          <p:nvPr/>
        </p:nvGraphicFramePr>
        <p:xfrm>
          <a:off x="307975" y="2613025"/>
          <a:ext cx="3729038" cy="2259013"/>
        </p:xfrm>
        <a:graphic>
          <a:graphicData uri="http://schemas.openxmlformats.org/presentationml/2006/ole">
            <mc:AlternateContent xmlns:mc="http://schemas.openxmlformats.org/markup-compatibility/2006">
              <mc:Choice xmlns:v="urn:schemas-microsoft-com:vml" Requires="v">
                <p:oleObj spid="_x0000_s30511" name="Visio" r:id="rId3" imgW="4813300" imgH="2921000" progId="Visio.Drawing.11">
                  <p:embed/>
                </p:oleObj>
              </mc:Choice>
              <mc:Fallback>
                <p:oleObj name="Visio" r:id="rId3" imgW="4813300" imgH="2921000"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2613025"/>
                        <a:ext cx="3729038"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03"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398713"/>
            <a:ext cx="4813300"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AB7D4DC0-6213-451B-B03F-6748D57B1B7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3072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C378E2E6-74EB-4332-AFA4-EC044E72523D}" type="slidenum">
              <a:rPr lang="zh-CN" altLang="en-US" sz="1400" b="1">
                <a:solidFill>
                  <a:srgbClr val="FFFFFF"/>
                </a:solidFill>
                <a:latin typeface="Tw Cen MT" panose="020B0602020104020603" pitchFamily="2" charset="0"/>
                <a:sym typeface="Tw Cen MT" panose="020B0602020104020603" pitchFamily="2" charset="0"/>
              </a:rPr>
              <a:t>13</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30724" name="Rectangle 2"/>
          <p:cNvSpPr>
            <a:spLocks noGrp="1" noChangeArrowheads="1"/>
          </p:cNvSpPr>
          <p:nvPr>
            <p:ph type="title" idx="4294967295"/>
          </p:nvPr>
        </p:nvSpPr>
        <p:spPr/>
        <p:txBody>
          <a:bodyPr/>
          <a:lstStyle/>
          <a:p>
            <a:r>
              <a:rPr lang="en-US" altLang="zh-CN" b="1" dirty="0" smtClean="0"/>
              <a:t>Storm</a:t>
            </a:r>
            <a:r>
              <a:rPr lang="zh-CN" altLang="en-US" b="1" dirty="0" smtClean="0"/>
              <a:t>的原理架构</a:t>
            </a:r>
          </a:p>
        </p:txBody>
      </p:sp>
      <p:sp>
        <p:nvSpPr>
          <p:cNvPr id="30725" name="Rectangle 3"/>
          <p:cNvSpPr>
            <a:spLocks noGrp="1" noChangeArrowheads="1"/>
          </p:cNvSpPr>
          <p:nvPr>
            <p:ph type="body" idx="4294967295"/>
          </p:nvPr>
        </p:nvSpPr>
        <p:spPr>
          <a:xfrm>
            <a:off x="612775" y="1600200"/>
            <a:ext cx="7845425" cy="4648200"/>
          </a:xfrm>
        </p:spPr>
        <p:txBody>
          <a:bodyPr/>
          <a:lstStyle/>
          <a:p>
            <a:pPr marL="0" indent="0">
              <a:buFont typeface="Wingdings" panose="05000000000000000000" pitchFamily="2" charset="2"/>
              <a:buNone/>
            </a:pPr>
            <a:r>
              <a:rPr lang="en-US" altLang="zh-CN" sz="2000" dirty="0" smtClean="0"/>
              <a:t>4</a:t>
            </a:r>
            <a:r>
              <a:rPr lang="zh-CN" altLang="en-US" sz="2000" dirty="0" smtClean="0"/>
              <a:t>、</a:t>
            </a:r>
            <a:r>
              <a:rPr lang="en-US" altLang="zh-CN" sz="2000" dirty="0" smtClean="0"/>
              <a:t>Storm </a:t>
            </a:r>
            <a:r>
              <a:rPr lang="zh-CN" altLang="en-US" sz="2000" dirty="0" smtClean="0"/>
              <a:t>流（</a:t>
            </a:r>
            <a:r>
              <a:rPr lang="en-US" altLang="zh-CN" sz="2000" dirty="0" smtClean="0"/>
              <a:t>Stream</a:t>
            </a:r>
            <a:r>
              <a:rPr lang="zh-CN" altLang="en-US" sz="2000" dirty="0" smtClean="0"/>
              <a:t>）模型与</a:t>
            </a:r>
            <a:r>
              <a:rPr lang="en-US" altLang="zh-CN" sz="2000" dirty="0" smtClean="0"/>
              <a:t>Hadoop</a:t>
            </a:r>
            <a:r>
              <a:rPr lang="zh-CN" altLang="en-US" sz="2000" dirty="0" smtClean="0"/>
              <a:t>对比</a:t>
            </a:r>
          </a:p>
        </p:txBody>
      </p:sp>
      <p:pic>
        <p:nvPicPr>
          <p:cNvPr id="30726" name="Picture 2" descr="http://storm.apache.org/images/topolo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812" y="3112159"/>
            <a:ext cx="35988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hape 128"/>
          <p:cNvSpPr txBox="1"/>
          <p:nvPr/>
        </p:nvSpPr>
        <p:spPr>
          <a:xfrm>
            <a:off x="990694" y="2259807"/>
            <a:ext cx="1516063" cy="892175"/>
          </a:xfrm>
          <a:prstGeom prst="rect">
            <a:avLst/>
          </a:prstGeom>
        </p:spPr>
        <p:txBody>
          <a:bodyPr>
            <a:normAutofit fontScale="92500" lnSpcReduction="10000"/>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marL="0" indent="0" algn="ctr">
              <a:lnSpc>
                <a:spcPct val="140000"/>
              </a:lnSpc>
              <a:buClr>
                <a:srgbClr val="35B558"/>
              </a:buClr>
              <a:buSzPct val="105000"/>
              <a:buFont typeface="Wingdings" panose="05000000000000000000" pitchFamily="2" charset="2"/>
              <a:buNone/>
              <a:defRPr sz="1800">
                <a:solidFill>
                  <a:srgbClr val="000000"/>
                </a:solidFill>
              </a:defRPr>
            </a:pPr>
            <a:r>
              <a:rPr lang="en-US" altLang="zh-CN" sz="1800" dirty="0" smtClean="0">
                <a:solidFill>
                  <a:srgbClr val="666666"/>
                </a:solidFill>
                <a:latin typeface="Noto Sans CJK SC Regular"/>
                <a:ea typeface="Noto Sans CJK SC Regular"/>
                <a:cs typeface="Noto Sans CJK SC Regular"/>
                <a:sym typeface="Noto Sans CJK SC Regular"/>
              </a:rPr>
              <a:t>Hadoop</a:t>
            </a:r>
          </a:p>
          <a:p>
            <a:pPr marL="0" indent="0" algn="ctr">
              <a:lnSpc>
                <a:spcPct val="140000"/>
              </a:lnSpc>
              <a:buClr>
                <a:srgbClr val="35B558"/>
              </a:buClr>
              <a:buSzPct val="105000"/>
              <a:buFont typeface="Wingdings" panose="05000000000000000000" pitchFamily="2" charset="2"/>
              <a:buNone/>
              <a:defRPr sz="1800">
                <a:solidFill>
                  <a:srgbClr val="000000"/>
                </a:solidFill>
              </a:defRPr>
            </a:pPr>
            <a:r>
              <a:rPr lang="en-US" altLang="zh-CN" sz="1800" dirty="0" smtClean="0">
                <a:solidFill>
                  <a:srgbClr val="666666"/>
                </a:solidFill>
                <a:latin typeface="Noto Sans CJK SC Regular"/>
                <a:ea typeface="Noto Sans CJK SC Regular"/>
                <a:cs typeface="Noto Sans CJK SC Regular"/>
                <a:sym typeface="Noto Sans CJK SC Regular"/>
              </a:rPr>
              <a:t>MapReduce</a:t>
            </a:r>
          </a:p>
        </p:txBody>
      </p:sp>
      <p:sp>
        <p:nvSpPr>
          <p:cNvPr id="30728" name="Shape 128"/>
          <p:cNvSpPr txBox="1"/>
          <p:nvPr/>
        </p:nvSpPr>
        <p:spPr bwMode="auto">
          <a:xfrm>
            <a:off x="5510212" y="2219984"/>
            <a:ext cx="15160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lstStyle>
            <a:lvl1pPr marL="71755" defTabSz="82550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indent="228600" defTabSz="82550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indent="457200" defTabSz="8255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indent="685800" defTabSz="8255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indent="914400" defTabSz="8255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457200" indent="914400" defTabSz="8255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914400" indent="914400" defTabSz="8255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1371600" indent="914400" defTabSz="8255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1828800" indent="914400" defTabSz="8255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40000"/>
              </a:lnSpc>
              <a:buClr>
                <a:srgbClr val="35B558"/>
              </a:buClr>
              <a:buSzPct val="105000"/>
            </a:pPr>
            <a:r>
              <a:rPr lang="en-US" altLang="zh-CN" dirty="0">
                <a:solidFill>
                  <a:srgbClr val="666666"/>
                </a:solidFill>
                <a:latin typeface="Noto Sans CJK SC Regular"/>
                <a:ea typeface="Noto Sans CJK SC Regular"/>
                <a:cs typeface="Noto Sans CJK SC Regular"/>
                <a:sym typeface="Noto Sans CJK SC Regular"/>
              </a:rPr>
              <a:t>Storm</a:t>
            </a:r>
          </a:p>
          <a:p>
            <a:pPr algn="ctr">
              <a:lnSpc>
                <a:spcPct val="140000"/>
              </a:lnSpc>
              <a:buClr>
                <a:srgbClr val="35B558"/>
              </a:buClr>
              <a:buSzPct val="105000"/>
            </a:pPr>
            <a:r>
              <a:rPr lang="en-US" altLang="zh-CN" dirty="0">
                <a:solidFill>
                  <a:srgbClr val="666666"/>
                </a:solidFill>
                <a:latin typeface="Noto Sans CJK SC Regular"/>
                <a:ea typeface="Noto Sans CJK SC Regular"/>
                <a:cs typeface="Noto Sans CJK SC Regular"/>
                <a:sym typeface="Noto Sans CJK SC Regular"/>
              </a:rPr>
              <a:t>Topology</a:t>
            </a:r>
          </a:p>
          <a:p>
            <a:pPr algn="ctr">
              <a:lnSpc>
                <a:spcPct val="140000"/>
              </a:lnSpc>
              <a:buClr>
                <a:srgbClr val="35B558"/>
              </a:buClr>
              <a:buSzPct val="105000"/>
            </a:pPr>
            <a:endParaRPr lang="en-US" altLang="zh-CN" dirty="0">
              <a:solidFill>
                <a:srgbClr val="666666"/>
              </a:solidFill>
              <a:latin typeface="Noto Sans CJK SC Regular"/>
              <a:ea typeface="Noto Sans CJK SC Regular"/>
              <a:cs typeface="Noto Sans CJK SC Regular"/>
              <a:sym typeface="Noto Sans CJK SC Regular"/>
            </a:endParaRPr>
          </a:p>
        </p:txBody>
      </p:sp>
      <p:pic>
        <p:nvPicPr>
          <p:cNvPr id="30729" name="Picture 6" descr="http://images.cnblogs.com/cnblogs_com/vivounicorn/201109/201109201421006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2"/>
            <a:ext cx="3049588"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C:\Users\toyking\AppData\Local\YNote\data\toy_king@163.com\631c3e5ee87f40fbb317f1642b235e31\1101161.gif"/>
          <p:cNvPicPr/>
          <p:nvPr/>
        </p:nvPicPr>
        <p:blipFill>
          <a:blip r:embed="rId4">
            <a:extLst>
              <a:ext uri="{28A0092B-C50C-407E-A947-70E740481C1C}">
                <a14:useLocalDpi xmlns:a14="http://schemas.microsoft.com/office/drawing/2010/main" val="0"/>
              </a:ext>
            </a:extLst>
          </a:blip>
          <a:srcRect/>
          <a:stretch>
            <a:fillRect/>
          </a:stretch>
        </p:blipFill>
        <p:spPr bwMode="auto">
          <a:xfrm>
            <a:off x="2089255" y="5425475"/>
            <a:ext cx="3514725" cy="6953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BE0912E-5FC6-4CA8-9FCE-F2DB5D6C1BF8}" type="slidenum">
              <a:rPr lang="zh-CN" altLang="en-US" smtClean="0"/>
              <a:t>14</a:t>
            </a:fld>
            <a:endParaRPr lang="zh-CN" altLang="en-US"/>
          </a:p>
        </p:txBody>
      </p:sp>
      <p:pic>
        <p:nvPicPr>
          <p:cNvPr id="58370" name="Picture 2" descr="C:\Users\toywang\AppData\Local\YNote\data\toy_king@163.com\1ca0ee324ac34def82d377bd6ea8d99a\fcc92668e6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487" y="2133633"/>
            <a:ext cx="4500788" cy="2650197"/>
          </a:xfrm>
          <a:prstGeom prst="rect">
            <a:avLst/>
          </a:prstGeom>
          <a:noFill/>
          <a:extLst>
            <a:ext uri="{909E8E84-426E-40DD-AFC4-6F175D3DCCD1}">
              <a14:hiddenFill xmlns:a14="http://schemas.microsoft.com/office/drawing/2010/main">
                <a:solidFill>
                  <a:srgbClr val="FFFFFF"/>
                </a:solidFill>
              </a14:hiddenFill>
            </a:ext>
          </a:extLst>
        </p:spPr>
      </p:pic>
      <p:pic>
        <p:nvPicPr>
          <p:cNvPr id="58372" name="Picture 4" descr="C:\Users\toywang\AppData\Local\YNote\data\toy_king@163.com\c8d5da14d3f74d40814a140f56c4acae\fcc9176d069.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36" y="2163366"/>
            <a:ext cx="4343406" cy="25907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2"/>
                </a:solidFill>
                <a:latin typeface="+mj-lt"/>
                <a:ea typeface="+mj-ea"/>
                <a:cs typeface="+mj-cs"/>
                <a:sym typeface="Tw Cen MT" panose="020B0602020104020603" pitchFamily="2"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9pPr>
          </a:lstStyle>
          <a:p>
            <a:r>
              <a:rPr lang="en-US" altLang="zh-CN" b="1" smtClean="0"/>
              <a:t>Storm</a:t>
            </a:r>
            <a:r>
              <a:rPr lang="zh-CN" altLang="en-US" b="1" smtClean="0"/>
              <a:t>的原理架构</a:t>
            </a:r>
            <a:endParaRPr lang="zh-CN" altLang="en-US" b="1" dirty="0" smtClean="0"/>
          </a:p>
        </p:txBody>
      </p:sp>
      <p:sp>
        <p:nvSpPr>
          <p:cNvPr id="3" name="文本框 2"/>
          <p:cNvSpPr txBox="1"/>
          <p:nvPr/>
        </p:nvSpPr>
        <p:spPr>
          <a:xfrm>
            <a:off x="457258" y="5257752"/>
            <a:ext cx="8458084" cy="923330"/>
          </a:xfrm>
          <a:prstGeom prst="rect">
            <a:avLst/>
          </a:prstGeom>
          <a:noFill/>
        </p:spPr>
        <p:txBody>
          <a:bodyPr wrap="square" rtlCol="0">
            <a:spAutoFit/>
          </a:bodyPr>
          <a:lstStyle/>
          <a:p>
            <a:r>
              <a:rPr lang="en-US" altLang="zh-CN" dirty="0" smtClean="0"/>
              <a:t>Spark Streaming</a:t>
            </a:r>
            <a:r>
              <a:rPr lang="zh-CN" altLang="en-US" dirty="0" smtClean="0"/>
              <a:t>和</a:t>
            </a:r>
            <a:r>
              <a:rPr lang="en-US" altLang="zh-CN" dirty="0" smtClean="0"/>
              <a:t>Storm</a:t>
            </a:r>
            <a:r>
              <a:rPr lang="zh-CN" altLang="en-US" dirty="0" smtClean="0"/>
              <a:t>两个框架都提供了可拓展性和高容错性，它们根本的区别在于它们处理的模型。</a:t>
            </a:r>
            <a:endParaRPr lang="en-US" altLang="zh-CN" dirty="0" smtClean="0"/>
          </a:p>
          <a:p>
            <a:r>
              <a:rPr lang="en-US" altLang="zh-CN" dirty="0" smtClean="0"/>
              <a:t>Storm</a:t>
            </a:r>
            <a:r>
              <a:rPr lang="zh-CN" altLang="en-US" dirty="0" smtClean="0"/>
              <a:t>每次传入的是一个事件，</a:t>
            </a:r>
            <a:r>
              <a:rPr lang="en-US" altLang="zh-CN" dirty="0" smtClean="0"/>
              <a:t>Spark Streaming</a:t>
            </a:r>
            <a:r>
              <a:rPr lang="zh-CN" altLang="en-US" dirty="0" smtClean="0"/>
              <a:t>是处理某个时间窗口内的事件流。</a:t>
            </a:r>
            <a:endParaRPr lang="zh-CN" altLang="en-US" dirty="0"/>
          </a:p>
        </p:txBody>
      </p:sp>
      <p:sp>
        <p:nvSpPr>
          <p:cNvPr id="7" name="Rectangle 3"/>
          <p:cNvSpPr txBox="1">
            <a:spLocks noChangeArrowheads="1"/>
          </p:cNvSpPr>
          <p:nvPr/>
        </p:nvSpPr>
        <p:spPr bwMode="auto">
          <a:xfrm>
            <a:off x="612775" y="1600200"/>
            <a:ext cx="7845425" cy="45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marL="0" indent="0">
              <a:buFont typeface="Wingdings" panose="05000000000000000000" pitchFamily="2" charset="2"/>
              <a:buNone/>
            </a:pPr>
            <a:r>
              <a:rPr lang="en-US" altLang="zh-CN" sz="2000" dirty="0" smtClean="0"/>
              <a:t>5</a:t>
            </a:r>
            <a:r>
              <a:rPr lang="zh-CN" altLang="en-US" sz="2000" dirty="0" smtClean="0"/>
              <a:t>、</a:t>
            </a:r>
            <a:r>
              <a:rPr lang="en-US" altLang="zh-CN" sz="2000" dirty="0" smtClean="0"/>
              <a:t>Storm </a:t>
            </a:r>
            <a:r>
              <a:rPr lang="zh-CN" altLang="en-US" sz="2000" dirty="0" smtClean="0"/>
              <a:t>流模型与</a:t>
            </a:r>
            <a:r>
              <a:rPr lang="en-US" altLang="zh-CN" sz="2000" dirty="0" smtClean="0"/>
              <a:t>Spark Streaming</a:t>
            </a:r>
            <a:r>
              <a:rPr lang="zh-CN" altLang="en-US" sz="2000" dirty="0" smtClean="0"/>
              <a:t>对比</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2BCFFD0F-0A15-47B6-8DDC-9C25ADD37071}"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3174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9F62D113-1911-4FDE-B110-E1E31B4E67E2}" type="slidenum">
              <a:rPr lang="zh-CN" altLang="en-US" sz="1400" b="1">
                <a:solidFill>
                  <a:srgbClr val="FFFFFF"/>
                </a:solidFill>
                <a:latin typeface="Tw Cen MT" panose="020B0602020104020603" pitchFamily="2" charset="0"/>
                <a:sym typeface="Tw Cen MT" panose="020B0602020104020603" pitchFamily="2" charset="0"/>
              </a:rPr>
              <a:t>15</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31748" name="Rectangle 2"/>
          <p:cNvSpPr>
            <a:spLocks noGrp="1" noChangeArrowheads="1"/>
          </p:cNvSpPr>
          <p:nvPr>
            <p:ph type="title" idx="4294967295"/>
          </p:nvPr>
        </p:nvSpPr>
        <p:spPr/>
        <p:txBody>
          <a:bodyPr/>
          <a:lstStyle/>
          <a:p>
            <a:r>
              <a:rPr lang="en-US" altLang="zh-CN" b="1" smtClean="0"/>
              <a:t>Storm</a:t>
            </a:r>
            <a:r>
              <a:rPr lang="zh-CN" altLang="en-US" b="1" smtClean="0"/>
              <a:t>主要特点</a:t>
            </a:r>
          </a:p>
        </p:txBody>
      </p:sp>
      <p:sp>
        <p:nvSpPr>
          <p:cNvPr id="7" name="Rectangle 3"/>
          <p:cNvSpPr>
            <a:spLocks noChangeArrowheads="1"/>
          </p:cNvSpPr>
          <p:nvPr/>
        </p:nvSpPr>
        <p:spPr bwMode="auto">
          <a:xfrm>
            <a:off x="533400" y="1962150"/>
            <a:ext cx="81153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31" tIns="21431" rIns="21431" bIns="21431"/>
          <a:lstStyle>
            <a:lvl1pPr eaLnBrk="0" hangingPunct="0">
              <a:defRPr sz="4600">
                <a:solidFill>
                  <a:srgbClr val="000000"/>
                </a:solidFill>
                <a:latin typeface="Gill Sans" charset="0"/>
                <a:ea typeface="宋体" panose="02010600030101010101" pitchFamily="2" charset="-122"/>
                <a:sym typeface="Gill Sans" charset="0"/>
              </a:defRPr>
            </a:lvl1pPr>
            <a:lvl2pPr marL="742950" indent="-285750" eaLnBrk="0" hangingPunct="0">
              <a:defRPr sz="4600">
                <a:solidFill>
                  <a:srgbClr val="000000"/>
                </a:solidFill>
                <a:latin typeface="Gill Sans" charset="0"/>
                <a:ea typeface="宋体" panose="02010600030101010101" pitchFamily="2" charset="-122"/>
                <a:sym typeface="Gill Sans" charset="0"/>
              </a:defRPr>
            </a:lvl2pPr>
            <a:lvl3pPr marL="1143000" indent="-228600" eaLnBrk="0" hangingPunct="0">
              <a:defRPr sz="4600">
                <a:solidFill>
                  <a:srgbClr val="000000"/>
                </a:solidFill>
                <a:latin typeface="Gill Sans" charset="0"/>
                <a:ea typeface="宋体" panose="02010600030101010101" pitchFamily="2" charset="-122"/>
                <a:sym typeface="Gill Sans" charset="0"/>
              </a:defRPr>
            </a:lvl3pPr>
            <a:lvl4pPr marL="1600200" indent="-228600" eaLnBrk="0" hangingPunct="0">
              <a:defRPr sz="4600">
                <a:solidFill>
                  <a:srgbClr val="000000"/>
                </a:solidFill>
                <a:latin typeface="Gill Sans" charset="0"/>
                <a:ea typeface="宋体" panose="02010600030101010101" pitchFamily="2" charset="-122"/>
                <a:sym typeface="Gill Sans" charset="0"/>
              </a:defRPr>
            </a:lvl4pPr>
            <a:lvl5pPr marL="2057400" indent="-228600" eaLnBrk="0" hangingPunct="0">
              <a:defRPr sz="4600">
                <a:solidFill>
                  <a:srgbClr val="000000"/>
                </a:solidFill>
                <a:latin typeface="Gill Sans" charset="0"/>
                <a:ea typeface="宋体" panose="02010600030101010101" pitchFamily="2" charset="-122"/>
                <a:sym typeface="Gill Sans" charset="0"/>
              </a:defRPr>
            </a:lvl5pPr>
            <a:lvl6pPr marL="25146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6pPr>
            <a:lvl7pPr marL="29718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7pPr>
            <a:lvl8pPr marL="34290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8pPr>
            <a:lvl9pPr marL="38862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9pPr>
          </a:lstStyle>
          <a:p>
            <a:pPr eaLnBrk="1" hangingPunct="1">
              <a:lnSpc>
                <a:spcPct val="120000"/>
              </a:lnSpc>
              <a:buFont typeface="Arial" panose="020B0604020202020204" pitchFamily="34" charset="0"/>
              <a:buNone/>
              <a:defRPr/>
            </a:pPr>
            <a:r>
              <a:rPr lang="zh-CN" altLang="en-US" sz="1575" b="1" dirty="0" smtClean="0">
                <a:solidFill>
                  <a:srgbClr val="4D4D4D"/>
                </a:solidFill>
                <a:latin typeface="宋体" panose="02010600030101010101" pitchFamily="2" charset="-122"/>
                <a:sym typeface="H-冬青黑体传统中文-W3" charset="-122"/>
              </a:rPr>
              <a:t>1、简单的编程模型</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a:t>
            </a:r>
            <a:r>
              <a:rPr lang="zh-CN" altLang="en-US" sz="1575" dirty="0" smtClean="0">
                <a:solidFill>
                  <a:srgbClr val="4D4D4D"/>
                </a:solidFill>
                <a:latin typeface="宋体" panose="02010600030101010101" pitchFamily="2" charset="-122"/>
                <a:sym typeface="H-冬青黑体传统中文-W3" charset="-122"/>
              </a:rPr>
              <a:t>提供了简单的</a:t>
            </a:r>
            <a:r>
              <a:rPr lang="en-US" altLang="zh-CN" sz="1575" dirty="0" err="1" smtClean="0">
                <a:solidFill>
                  <a:srgbClr val="4D4D4D"/>
                </a:solidFill>
                <a:latin typeface="宋体" panose="02010600030101010101" pitchFamily="2" charset="-122"/>
                <a:sym typeface="H-冬青黑体传统中文-W3" charset="-122"/>
              </a:rPr>
              <a:t>Spout+Bolt</a:t>
            </a:r>
            <a:r>
              <a:rPr lang="zh-CN" altLang="en-US" sz="1575" dirty="0" smtClean="0">
                <a:solidFill>
                  <a:srgbClr val="4D4D4D"/>
                </a:solidFill>
                <a:latin typeface="宋体" panose="02010600030101010101" pitchFamily="2" charset="-122"/>
                <a:sym typeface="H-冬青黑体传统中文-W3" charset="-122"/>
              </a:rPr>
              <a:t>的编程模型，让普通的</a:t>
            </a:r>
            <a:r>
              <a:rPr lang="en-US" altLang="zh-CN" sz="1575" dirty="0" smtClean="0">
                <a:solidFill>
                  <a:srgbClr val="4D4D4D"/>
                </a:solidFill>
                <a:latin typeface="宋体" panose="02010600030101010101" pitchFamily="2" charset="-122"/>
                <a:sym typeface="H-冬青黑体传统中文-W3" charset="-122"/>
              </a:rPr>
              <a:t>java</a:t>
            </a:r>
            <a:r>
              <a:rPr lang="zh-CN" altLang="en-US" sz="1575" dirty="0" smtClean="0">
                <a:solidFill>
                  <a:srgbClr val="4D4D4D"/>
                </a:solidFill>
                <a:latin typeface="宋体" panose="02010600030101010101" pitchFamily="2" charset="-122"/>
                <a:sym typeface="H-冬青黑体传统中文-W3" charset="-122"/>
              </a:rPr>
              <a:t>工程师也能快速地、高效的写出高并发实时处理任务，大大地降低了相关业务处理的研发成本。</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zh-CN" altLang="en-US"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zh-CN" altLang="en-US" sz="1575" b="1" dirty="0" smtClean="0">
                <a:solidFill>
                  <a:srgbClr val="4D4D4D"/>
                </a:solidFill>
                <a:latin typeface="宋体" panose="02010600030101010101" pitchFamily="2" charset="-122"/>
                <a:sym typeface="H-冬青黑体传统中文-W3" charset="-122"/>
              </a:rPr>
              <a:t>2、高扩展性</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1) </a:t>
            </a:r>
            <a:r>
              <a:rPr lang="zh-CN" altLang="en-US" sz="1575" dirty="0" smtClean="0">
                <a:solidFill>
                  <a:srgbClr val="4D4D4D"/>
                </a:solidFill>
                <a:latin typeface="宋体" panose="02010600030101010101" pitchFamily="2" charset="-122"/>
                <a:sym typeface="H-冬青黑体传统中文-W3" charset="-122"/>
              </a:rPr>
              <a:t>首先就是节点的支持水平扩展，支持千级节点的扩展；</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2) </a:t>
            </a:r>
            <a:r>
              <a:rPr lang="zh-CN" altLang="en-US" sz="1575" dirty="0" smtClean="0">
                <a:solidFill>
                  <a:srgbClr val="4D4D4D"/>
                </a:solidFill>
                <a:latin typeface="宋体" panose="02010600030101010101" pitchFamily="2" charset="-122"/>
                <a:sym typeface="H-冬青黑体传统中文-W3" charset="-122"/>
              </a:rPr>
              <a:t>工作进程的扩展，每个工作节点可以有多个工作进程；</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3)</a:t>
            </a:r>
            <a:r>
              <a:rPr lang="zh-CN" altLang="en-US" sz="1575" dirty="0" smtClean="0">
                <a:solidFill>
                  <a:srgbClr val="4D4D4D"/>
                </a:solidFill>
                <a:latin typeface="宋体" panose="02010600030101010101" pitchFamily="2" charset="-122"/>
                <a:sym typeface="H-冬青黑体传统中文-W3" charset="-122"/>
              </a:rPr>
              <a:t> 每个工作进程可以创建多个线程；</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4) </a:t>
            </a:r>
            <a:r>
              <a:rPr lang="zh-CN" altLang="en-US" sz="1575" dirty="0" smtClean="0">
                <a:solidFill>
                  <a:srgbClr val="4D4D4D"/>
                </a:solidFill>
                <a:latin typeface="宋体" panose="02010600030101010101" pitchFamily="2" charset="-122"/>
                <a:sym typeface="H-冬青黑体传统中文-W3" charset="-122"/>
              </a:rPr>
              <a:t>每个线程又可以执行多个任务，任务才是真正进行数据处理的实体；</a:t>
            </a:r>
          </a:p>
          <a:p>
            <a:pPr eaLnBrk="1" hangingPunct="1">
              <a:lnSpc>
                <a:spcPct val="120000"/>
              </a:lnSpc>
              <a:buFont typeface="Arial" panose="020B0604020202020204" pitchFamily="34" charset="0"/>
              <a:buNone/>
              <a:defRPr/>
            </a:pP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zh-CN" altLang="en-US" sz="1575" b="1" dirty="0" smtClean="0">
                <a:solidFill>
                  <a:srgbClr val="4D4D4D"/>
                </a:solidFill>
                <a:latin typeface="宋体" panose="02010600030101010101" pitchFamily="2" charset="-122"/>
                <a:sym typeface="H-冬青黑体传统中文-W3" charset="-122"/>
              </a:rPr>
              <a:t>3、高可靠性</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a:t>
            </a:r>
            <a:r>
              <a:rPr lang="zh-CN" altLang="en-US" sz="1575" dirty="0" smtClean="0">
                <a:solidFill>
                  <a:srgbClr val="4D4D4D"/>
                </a:solidFill>
                <a:latin typeface="宋体" panose="02010600030101010101" pitchFamily="2" charset="-122"/>
                <a:sym typeface="H-冬青黑体传统中文-W3" charset="-122"/>
              </a:rPr>
              <a:t>消息以消息树的形式存在，提供</a:t>
            </a:r>
            <a:r>
              <a:rPr lang="en-US" altLang="zh-CN" sz="1575" dirty="0" err="1" smtClean="0">
                <a:solidFill>
                  <a:srgbClr val="4D4D4D"/>
                </a:solidFill>
                <a:latin typeface="宋体" panose="02010600030101010101" pitchFamily="2" charset="-122"/>
                <a:sym typeface="H-冬青黑体传统中文-W3" charset="-122"/>
              </a:rPr>
              <a:t>ack</a:t>
            </a:r>
            <a:r>
              <a:rPr lang="en-US" altLang="zh-CN" sz="1575" dirty="0" smtClean="0">
                <a:solidFill>
                  <a:srgbClr val="4D4D4D"/>
                </a:solidFill>
                <a:latin typeface="宋体" panose="02010600030101010101" pitchFamily="2" charset="-122"/>
                <a:sym typeface="H-冬青黑体传统中文-W3" charset="-122"/>
              </a:rPr>
              <a:t>/fail</a:t>
            </a:r>
            <a:r>
              <a:rPr lang="zh-CN" altLang="en-US" sz="1575" dirty="0" smtClean="0">
                <a:solidFill>
                  <a:srgbClr val="4D4D4D"/>
                </a:solidFill>
                <a:latin typeface="宋体" panose="02010600030101010101" pitchFamily="2" charset="-122"/>
                <a:sym typeface="H-冬青黑体传统中文-W3" charset="-122"/>
              </a:rPr>
              <a:t>消息保证机制。</a:t>
            </a:r>
          </a:p>
        </p:txBody>
      </p:sp>
    </p:spTree>
  </p:cSld>
  <p:clrMapOvr>
    <a:masterClrMapping/>
  </p:clrMapOvr>
  <p:timing>
    <p:tnLst>
      <p:par>
        <p:cTn id="1" dur="indefinite" restart="never" nodeType="tmRoot"/>
      </p:par>
    </p:tnLst>
    <p:bldLst>
      <p:bldP spid="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93C85169-AC09-49BE-8F09-A8E1E97AB6CB}"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32771"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E099086E-5276-4E87-B633-127B6C9D6EE9}" type="slidenum">
              <a:rPr lang="zh-CN" altLang="en-US" sz="1400" b="1">
                <a:solidFill>
                  <a:srgbClr val="FFFFFF"/>
                </a:solidFill>
                <a:latin typeface="Tw Cen MT" panose="020B0602020104020603" pitchFamily="2" charset="0"/>
                <a:sym typeface="Tw Cen MT" panose="020B0602020104020603" pitchFamily="2" charset="0"/>
              </a:rPr>
              <a:t>16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32772" name="Rectangle 2"/>
          <p:cNvSpPr>
            <a:spLocks noGrp="1" noChangeArrowheads="1"/>
          </p:cNvSpPr>
          <p:nvPr>
            <p:ph type="title" idx="4294967295"/>
          </p:nvPr>
        </p:nvSpPr>
        <p:spPr/>
        <p:txBody>
          <a:bodyPr/>
          <a:lstStyle/>
          <a:p>
            <a:r>
              <a:rPr lang="en-US" altLang="zh-CN" b="1" smtClean="0"/>
              <a:t>Storm</a:t>
            </a:r>
            <a:r>
              <a:rPr lang="zh-CN" altLang="en-US" b="1" smtClean="0"/>
              <a:t>主要特点</a:t>
            </a:r>
          </a:p>
        </p:txBody>
      </p:sp>
      <p:sp>
        <p:nvSpPr>
          <p:cNvPr id="8" name="Rectangle 3"/>
          <p:cNvSpPr>
            <a:spLocks noChangeArrowheads="1"/>
          </p:cNvSpPr>
          <p:nvPr/>
        </p:nvSpPr>
        <p:spPr bwMode="auto">
          <a:xfrm>
            <a:off x="533400" y="1962150"/>
            <a:ext cx="81153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31" tIns="21431" rIns="21431" bIns="21431"/>
          <a:lstStyle>
            <a:lvl1pPr eaLnBrk="0" hangingPunct="0">
              <a:defRPr sz="4600">
                <a:solidFill>
                  <a:srgbClr val="000000"/>
                </a:solidFill>
                <a:latin typeface="Gill Sans" charset="0"/>
                <a:ea typeface="宋体" panose="02010600030101010101" pitchFamily="2" charset="-122"/>
                <a:sym typeface="Gill Sans" charset="0"/>
              </a:defRPr>
            </a:lvl1pPr>
            <a:lvl2pPr marL="742950" indent="-285750" eaLnBrk="0" hangingPunct="0">
              <a:defRPr sz="4600">
                <a:solidFill>
                  <a:srgbClr val="000000"/>
                </a:solidFill>
                <a:latin typeface="Gill Sans" charset="0"/>
                <a:ea typeface="宋体" panose="02010600030101010101" pitchFamily="2" charset="-122"/>
                <a:sym typeface="Gill Sans" charset="0"/>
              </a:defRPr>
            </a:lvl2pPr>
            <a:lvl3pPr marL="1143000" indent="-228600" eaLnBrk="0" hangingPunct="0">
              <a:defRPr sz="4600">
                <a:solidFill>
                  <a:srgbClr val="000000"/>
                </a:solidFill>
                <a:latin typeface="Gill Sans" charset="0"/>
                <a:ea typeface="宋体" panose="02010600030101010101" pitchFamily="2" charset="-122"/>
                <a:sym typeface="Gill Sans" charset="0"/>
              </a:defRPr>
            </a:lvl3pPr>
            <a:lvl4pPr marL="1600200" indent="-228600" eaLnBrk="0" hangingPunct="0">
              <a:defRPr sz="4600">
                <a:solidFill>
                  <a:srgbClr val="000000"/>
                </a:solidFill>
                <a:latin typeface="Gill Sans" charset="0"/>
                <a:ea typeface="宋体" panose="02010600030101010101" pitchFamily="2" charset="-122"/>
                <a:sym typeface="Gill Sans" charset="0"/>
              </a:defRPr>
            </a:lvl4pPr>
            <a:lvl5pPr marL="2057400" indent="-228600" eaLnBrk="0" hangingPunct="0">
              <a:defRPr sz="4600">
                <a:solidFill>
                  <a:srgbClr val="000000"/>
                </a:solidFill>
                <a:latin typeface="Gill Sans" charset="0"/>
                <a:ea typeface="宋体" panose="02010600030101010101" pitchFamily="2" charset="-122"/>
                <a:sym typeface="Gill Sans" charset="0"/>
              </a:defRPr>
            </a:lvl5pPr>
            <a:lvl6pPr marL="25146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6pPr>
            <a:lvl7pPr marL="29718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7pPr>
            <a:lvl8pPr marL="34290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8pPr>
            <a:lvl9pPr marL="38862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9pPr>
          </a:lstStyle>
          <a:p>
            <a:pPr eaLnBrk="1" hangingPunct="1">
              <a:lnSpc>
                <a:spcPct val="120000"/>
              </a:lnSpc>
              <a:buFont typeface="Arial" panose="020B0604020202020204" pitchFamily="34" charset="0"/>
              <a:buNone/>
              <a:defRPr/>
            </a:pPr>
            <a:r>
              <a:rPr lang="en-US" altLang="zh-CN" sz="1575" b="1" dirty="0" smtClean="0">
                <a:solidFill>
                  <a:srgbClr val="4D4D4D"/>
                </a:solidFill>
                <a:latin typeface="宋体" panose="02010600030101010101" pitchFamily="2" charset="-122"/>
                <a:sym typeface="H-冬青黑体传统中文-W3" charset="-122"/>
              </a:rPr>
              <a:t>4</a:t>
            </a:r>
            <a:r>
              <a:rPr lang="zh-CN" altLang="en-US" sz="1575" b="1" dirty="0" smtClean="0">
                <a:solidFill>
                  <a:srgbClr val="4D4D4D"/>
                </a:solidFill>
                <a:latin typeface="宋体" panose="02010600030101010101" pitchFamily="2" charset="-122"/>
                <a:sym typeface="H-冬青黑体传统中文-W3" charset="-122"/>
              </a:rPr>
              <a:t>、高容错性</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1) </a:t>
            </a:r>
            <a:r>
              <a:rPr lang="zh-CN" altLang="en-US" sz="1575" dirty="0" smtClean="0">
                <a:solidFill>
                  <a:srgbClr val="4D4D4D"/>
                </a:solidFill>
                <a:latin typeface="宋体" panose="02010600030101010101" pitchFamily="2" charset="-122"/>
                <a:sym typeface="H-冬青黑体传统中文-W3" charset="-122"/>
              </a:rPr>
              <a:t>节点级别的容错</a:t>
            </a:r>
            <a:r>
              <a:rPr lang="en-US" altLang="zh-CN" sz="1575" dirty="0" smtClean="0">
                <a:solidFill>
                  <a:srgbClr val="4D4D4D"/>
                </a:solidFill>
                <a:latin typeface="宋体" panose="02010600030101010101" pitchFamily="2" charset="-122"/>
                <a:sym typeface="H-冬青黑体传统中文-W3" charset="-122"/>
              </a:rPr>
              <a:t>;</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2) worker</a:t>
            </a:r>
            <a:r>
              <a:rPr lang="zh-CN" altLang="en-US" sz="1575" dirty="0" smtClean="0">
                <a:solidFill>
                  <a:srgbClr val="4D4D4D"/>
                </a:solidFill>
                <a:latin typeface="宋体" panose="02010600030101010101" pitchFamily="2" charset="-122"/>
                <a:sym typeface="H-冬青黑体传统中文-W3" charset="-122"/>
              </a:rPr>
              <a:t>级别的容错</a:t>
            </a:r>
            <a:r>
              <a:rPr lang="en-US" altLang="zh-CN" sz="1575" dirty="0" smtClean="0">
                <a:solidFill>
                  <a:srgbClr val="4D4D4D"/>
                </a:solidFill>
                <a:latin typeface="宋体" panose="02010600030101010101" pitchFamily="2" charset="-122"/>
                <a:sym typeface="H-冬青黑体传统中文-W3" charset="-122"/>
              </a:rPr>
              <a:t>;</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a:t>
            </a:r>
            <a:r>
              <a:rPr lang="zh-CN" altLang="en-US" sz="1575" dirty="0" smtClean="0">
                <a:solidFill>
                  <a:srgbClr val="FF0000"/>
                </a:solidFill>
                <a:latin typeface="宋体" panose="02010600030101010101" pitchFamily="2" charset="-122"/>
                <a:sym typeface="H-冬青黑体传统中文-W3" charset="-122"/>
              </a:rPr>
              <a:t>缺点：</a:t>
            </a:r>
            <a:r>
              <a:rPr lang="en-US" altLang="zh-CN" sz="1575" dirty="0" smtClean="0">
                <a:solidFill>
                  <a:srgbClr val="FF0000"/>
                </a:solidFill>
                <a:latin typeface="宋体" panose="02010600030101010101" pitchFamily="2" charset="-122"/>
                <a:sym typeface="H-冬青黑体传统中文-W3" charset="-122"/>
              </a:rPr>
              <a:t>nimbus</a:t>
            </a:r>
            <a:r>
              <a:rPr lang="zh-CN" altLang="en-US" sz="1575" dirty="0" smtClean="0">
                <a:solidFill>
                  <a:srgbClr val="FF0000"/>
                </a:solidFill>
                <a:latin typeface="宋体" panose="02010600030101010101" pitchFamily="2" charset="-122"/>
                <a:sym typeface="H-冬青黑体传统中文-W3" charset="-122"/>
              </a:rPr>
              <a:t>不支持容错。</a:t>
            </a:r>
            <a:endParaRPr lang="en-US" altLang="zh-CN" sz="1575" dirty="0" smtClean="0">
              <a:solidFill>
                <a:srgbClr val="FF0000"/>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zh-CN" altLang="en-US"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b="1" dirty="0" smtClean="0">
                <a:solidFill>
                  <a:srgbClr val="4D4D4D"/>
                </a:solidFill>
                <a:latin typeface="宋体" panose="02010600030101010101" pitchFamily="2" charset="-122"/>
                <a:sym typeface="H-冬青黑体传统中文-W3" charset="-122"/>
              </a:rPr>
              <a:t>5</a:t>
            </a:r>
            <a:r>
              <a:rPr lang="zh-CN" altLang="en-US" sz="1575" b="1" dirty="0" smtClean="0">
                <a:solidFill>
                  <a:srgbClr val="4D4D4D"/>
                </a:solidFill>
                <a:latin typeface="宋体" panose="02010600030101010101" pitchFamily="2" charset="-122"/>
                <a:sym typeface="H-冬青黑体传统中文-W3" charset="-122"/>
              </a:rPr>
              <a:t>、支持多语言编程</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a:t>
            </a:r>
            <a:r>
              <a:rPr lang="zh-CN" altLang="en-US" sz="1575" dirty="0" smtClean="0">
                <a:solidFill>
                  <a:srgbClr val="4D4D4D"/>
                </a:solidFill>
                <a:latin typeface="宋体" panose="02010600030101010101" pitchFamily="2" charset="-122"/>
                <a:sym typeface="H-冬青黑体传统中文-W3" charset="-122"/>
              </a:rPr>
              <a:t>内部实现多语言协议，通过</a:t>
            </a:r>
            <a:r>
              <a:rPr lang="en-US" altLang="zh-CN" sz="1575" dirty="0" err="1" smtClean="0">
                <a:solidFill>
                  <a:srgbClr val="4D4D4D"/>
                </a:solidFill>
                <a:latin typeface="宋体" panose="02010600030101010101" pitchFamily="2" charset="-122"/>
                <a:sym typeface="H-冬青黑体传统中文-W3" charset="-122"/>
              </a:rPr>
              <a:t>ShellSpout</a:t>
            </a:r>
            <a:r>
              <a:rPr lang="zh-CN" altLang="en-US" sz="1575" dirty="0" smtClean="0">
                <a:solidFill>
                  <a:srgbClr val="4D4D4D"/>
                </a:solidFill>
                <a:latin typeface="宋体" panose="02010600030101010101" pitchFamily="2" charset="-122"/>
                <a:sym typeface="H-冬青黑体传统中文-W3" charset="-122"/>
              </a:rPr>
              <a:t>，</a:t>
            </a:r>
            <a:r>
              <a:rPr lang="en-US" altLang="zh-CN" sz="1575" dirty="0" err="1" smtClean="0">
                <a:solidFill>
                  <a:srgbClr val="4D4D4D"/>
                </a:solidFill>
                <a:latin typeface="宋体" panose="02010600030101010101" pitchFamily="2" charset="-122"/>
                <a:sym typeface="H-冬青黑体传统中文-W3" charset="-122"/>
              </a:rPr>
              <a:t>ShellBolt</a:t>
            </a:r>
            <a:r>
              <a:rPr lang="zh-CN" altLang="en-US" sz="1575" dirty="0" smtClean="0">
                <a:solidFill>
                  <a:srgbClr val="4D4D4D"/>
                </a:solidFill>
                <a:latin typeface="宋体" panose="02010600030101010101" pitchFamily="2" charset="-122"/>
                <a:sym typeface="H-冬青黑体传统中文-W3" charset="-122"/>
              </a:rPr>
              <a:t>以及</a:t>
            </a:r>
            <a:r>
              <a:rPr lang="en-US" altLang="zh-CN" sz="1575" dirty="0" err="1" smtClean="0">
                <a:solidFill>
                  <a:srgbClr val="4D4D4D"/>
                </a:solidFill>
                <a:latin typeface="宋体" panose="02010600030101010101" pitchFamily="2" charset="-122"/>
                <a:sym typeface="H-冬青黑体传统中文-W3" charset="-122"/>
              </a:rPr>
              <a:t>ShellProcess</a:t>
            </a:r>
            <a:r>
              <a:rPr lang="zh-CN" altLang="en-US" sz="1575" dirty="0" smtClean="0">
                <a:solidFill>
                  <a:srgbClr val="4D4D4D"/>
                </a:solidFill>
                <a:latin typeface="宋体" panose="02010600030101010101" pitchFamily="2" charset="-122"/>
                <a:sym typeface="H-冬青黑体传统中文-W3" charset="-122"/>
              </a:rPr>
              <a:t>等</a:t>
            </a:r>
            <a:r>
              <a:rPr lang="en-US" altLang="zh-CN" sz="1575" dirty="0" smtClean="0">
                <a:solidFill>
                  <a:srgbClr val="4D4D4D"/>
                </a:solidFill>
                <a:latin typeface="宋体" panose="02010600030101010101" pitchFamily="2" charset="-122"/>
                <a:sym typeface="H-冬青黑体传统中文-W3" charset="-122"/>
              </a:rPr>
              <a:t>API</a:t>
            </a:r>
            <a:r>
              <a:rPr lang="zh-CN" altLang="en-US" sz="1575" dirty="0" smtClean="0">
                <a:solidFill>
                  <a:srgbClr val="4D4D4D"/>
                </a:solidFill>
                <a:latin typeface="宋体" panose="02010600030101010101" pitchFamily="2" charset="-122"/>
                <a:sym typeface="H-冬青黑体传统中文-W3" charset="-122"/>
              </a:rPr>
              <a:t>实现。</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b="1" dirty="0" smtClean="0">
                <a:solidFill>
                  <a:srgbClr val="4D4D4D"/>
                </a:solidFill>
                <a:latin typeface="宋体" panose="02010600030101010101" pitchFamily="2" charset="-122"/>
                <a:sym typeface="H-冬青黑体传统中文-W3" charset="-122"/>
              </a:rPr>
              <a:t>6</a:t>
            </a:r>
            <a:r>
              <a:rPr lang="zh-CN" altLang="en-US" sz="1575" b="1" dirty="0" smtClean="0">
                <a:solidFill>
                  <a:srgbClr val="4D4D4D"/>
                </a:solidFill>
                <a:latin typeface="宋体" panose="02010600030101010101" pitchFamily="2" charset="-122"/>
                <a:sym typeface="H-冬青黑体传统中文-W3" charset="-122"/>
              </a:rPr>
              <a:t>、支持本地模式</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b="1" dirty="0" smtClean="0">
                <a:solidFill>
                  <a:srgbClr val="4D4D4D"/>
                </a:solidFill>
                <a:latin typeface="宋体" panose="02010600030101010101" pitchFamily="2" charset="-122"/>
                <a:sym typeface="H-冬青黑体传统中文-W3" charset="-122"/>
              </a:rPr>
              <a:t>7</a:t>
            </a:r>
            <a:r>
              <a:rPr lang="zh-CN" altLang="en-US" sz="1575" b="1" dirty="0" smtClean="0">
                <a:solidFill>
                  <a:srgbClr val="4D4D4D"/>
                </a:solidFill>
                <a:latin typeface="宋体" panose="02010600030101010101" pitchFamily="2" charset="-122"/>
                <a:sym typeface="H-冬青黑体传统中文-W3" charset="-122"/>
              </a:rPr>
              <a:t>、高性能</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a:t>
            </a:r>
            <a:r>
              <a:rPr lang="zh-CN" altLang="en-US" sz="1575" dirty="0" smtClean="0">
                <a:solidFill>
                  <a:srgbClr val="4D4D4D"/>
                </a:solidFill>
                <a:latin typeface="宋体" panose="02010600030101010101" pitchFamily="2" charset="-122"/>
                <a:sym typeface="H-冬青黑体传统中文-W3" charset="-122"/>
              </a:rPr>
              <a:t>内部通讯采用</a:t>
            </a:r>
            <a:r>
              <a:rPr lang="en-US" altLang="zh-CN" sz="1575" dirty="0" err="1" smtClean="0">
                <a:solidFill>
                  <a:srgbClr val="4D4D4D"/>
                </a:solidFill>
                <a:latin typeface="宋体" panose="02010600030101010101" pitchFamily="2" charset="-122"/>
                <a:sym typeface="H-冬青黑体传统中文-W3" charset="-122"/>
              </a:rPr>
              <a:t>ZeroMQ</a:t>
            </a:r>
            <a:r>
              <a:rPr lang="zh-CN" altLang="en-US" sz="1575" dirty="0" smtClean="0">
                <a:solidFill>
                  <a:srgbClr val="4D4D4D"/>
                </a:solidFill>
                <a:latin typeface="宋体" panose="02010600030101010101" pitchFamily="2" charset="-122"/>
                <a:sym typeface="H-冬青黑体传统中文-W3" charset="-122"/>
              </a:rPr>
              <a:t>通讯，保证消息被快速处理。</a:t>
            </a:r>
            <a:r>
              <a:rPr lang="en-US" altLang="zh-CN" sz="1575" dirty="0" err="1">
                <a:solidFill>
                  <a:srgbClr val="4D4D4D"/>
                </a:solidFill>
                <a:latin typeface="宋体" panose="02010600030101010101" pitchFamily="2" charset="-122"/>
                <a:sym typeface="H-冬青黑体传统中文-W3" charset="-122"/>
              </a:rPr>
              <a:t>ZeroMQ</a:t>
            </a:r>
            <a:r>
              <a:rPr lang="zh-CN" altLang="en-US" sz="1575" dirty="0">
                <a:solidFill>
                  <a:srgbClr val="4D4D4D"/>
                </a:solidFill>
                <a:latin typeface="宋体" panose="02010600030101010101" pitchFamily="2" charset="-122"/>
                <a:sym typeface="H-冬青黑体传统中文-W3" charset="-122"/>
              </a:rPr>
              <a:t>，史上最快的消息队列 </a:t>
            </a:r>
          </a:p>
          <a:p>
            <a:pPr eaLnBrk="1" hangingPunct="1">
              <a:lnSpc>
                <a:spcPct val="120000"/>
              </a:lnSpc>
              <a:buFont typeface="Arial" panose="020B0604020202020204" pitchFamily="34" charset="0"/>
              <a:buNone/>
              <a:defRPr/>
            </a:pP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en-US" altLang="zh-CN" sz="1575" dirty="0" smtClean="0">
              <a:solidFill>
                <a:srgbClr val="4D4D4D"/>
              </a:solidFill>
              <a:latin typeface="宋体" panose="02010600030101010101" pitchFamily="2" charset="-122"/>
              <a:sym typeface="H-冬青黑体传统中文-W3" charset="-122"/>
            </a:endParaRPr>
          </a:p>
        </p:txBody>
      </p:sp>
    </p:spTree>
  </p:cSld>
  <p:clrMapOvr>
    <a:masterClrMapping/>
  </p:clrMapOvr>
  <p:timing>
    <p:tnLst>
      <p:par>
        <p:cTn id="1" dur="indefinite" restart="never" nodeType="tmRoot"/>
      </p:par>
    </p:tnLst>
    <p:bldLst>
      <p:bldP spid="8"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D1CD6C4F-9156-47CC-9296-B573A03D8421}"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37891"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C5AB1670-3601-42C2-9907-B5A9D13C0F88}" type="slidenum">
              <a:rPr lang="zh-CN" altLang="en-US" sz="1400" b="1">
                <a:solidFill>
                  <a:srgbClr val="FFFFFF"/>
                </a:solidFill>
                <a:latin typeface="Tw Cen MT" panose="020B0602020104020603" pitchFamily="2" charset="0"/>
                <a:sym typeface="Tw Cen MT" panose="020B0602020104020603" pitchFamily="2" charset="0"/>
              </a:rPr>
              <a:t>17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37892" name="Rectangle 2"/>
          <p:cNvSpPr>
            <a:spLocks noGrp="1" noChangeArrowheads="1"/>
          </p:cNvSpPr>
          <p:nvPr>
            <p:ph type="title" idx="4294967295"/>
          </p:nvPr>
        </p:nvSpPr>
        <p:spPr/>
        <p:txBody>
          <a:bodyPr/>
          <a:lstStyle/>
          <a:p>
            <a:r>
              <a:rPr lang="en-US" altLang="zh-CN" b="1" dirty="0" smtClean="0"/>
              <a:t>Storm</a:t>
            </a:r>
            <a:r>
              <a:rPr lang="zh-CN" altLang="en-US" b="1" dirty="0" smtClean="0"/>
              <a:t>现状与发展趋势</a:t>
            </a:r>
          </a:p>
        </p:txBody>
      </p:sp>
      <p:sp>
        <p:nvSpPr>
          <p:cNvPr id="6" name="Rectangle 3"/>
          <p:cNvSpPr>
            <a:spLocks noChangeArrowheads="1"/>
          </p:cNvSpPr>
          <p:nvPr/>
        </p:nvSpPr>
        <p:spPr bwMode="auto">
          <a:xfrm>
            <a:off x="533400" y="1962150"/>
            <a:ext cx="81153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31" tIns="21431" rIns="21431" bIns="21431"/>
          <a:lstStyle>
            <a:lvl1pPr eaLnBrk="0" hangingPunct="0">
              <a:defRPr sz="4600">
                <a:solidFill>
                  <a:srgbClr val="000000"/>
                </a:solidFill>
                <a:latin typeface="Gill Sans" charset="0"/>
                <a:ea typeface="宋体" panose="02010600030101010101" pitchFamily="2" charset="-122"/>
                <a:sym typeface="Gill Sans" charset="0"/>
              </a:defRPr>
            </a:lvl1pPr>
            <a:lvl2pPr marL="742950" indent="-285750" eaLnBrk="0" hangingPunct="0">
              <a:defRPr sz="4600">
                <a:solidFill>
                  <a:srgbClr val="000000"/>
                </a:solidFill>
                <a:latin typeface="Gill Sans" charset="0"/>
                <a:ea typeface="宋体" panose="02010600030101010101" pitchFamily="2" charset="-122"/>
                <a:sym typeface="Gill Sans" charset="0"/>
              </a:defRPr>
            </a:lvl2pPr>
            <a:lvl3pPr marL="1143000" indent="-228600" eaLnBrk="0" hangingPunct="0">
              <a:defRPr sz="4600">
                <a:solidFill>
                  <a:srgbClr val="000000"/>
                </a:solidFill>
                <a:latin typeface="Gill Sans" charset="0"/>
                <a:ea typeface="宋体" panose="02010600030101010101" pitchFamily="2" charset="-122"/>
                <a:sym typeface="Gill Sans" charset="0"/>
              </a:defRPr>
            </a:lvl3pPr>
            <a:lvl4pPr marL="1600200" indent="-228600" eaLnBrk="0" hangingPunct="0">
              <a:defRPr sz="4600">
                <a:solidFill>
                  <a:srgbClr val="000000"/>
                </a:solidFill>
                <a:latin typeface="Gill Sans" charset="0"/>
                <a:ea typeface="宋体" panose="02010600030101010101" pitchFamily="2" charset="-122"/>
                <a:sym typeface="Gill Sans" charset="0"/>
              </a:defRPr>
            </a:lvl4pPr>
            <a:lvl5pPr marL="2057400" indent="-228600" eaLnBrk="0" hangingPunct="0">
              <a:defRPr sz="4600">
                <a:solidFill>
                  <a:srgbClr val="000000"/>
                </a:solidFill>
                <a:latin typeface="Gill Sans" charset="0"/>
                <a:ea typeface="宋体" panose="02010600030101010101" pitchFamily="2" charset="-122"/>
                <a:sym typeface="Gill Sans" charset="0"/>
              </a:defRPr>
            </a:lvl5pPr>
            <a:lvl6pPr marL="25146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6pPr>
            <a:lvl7pPr marL="29718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7pPr>
            <a:lvl8pPr marL="34290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8pPr>
            <a:lvl9pPr marL="38862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9pPr>
          </a:lstStyle>
          <a:p>
            <a:pPr eaLnBrk="1" hangingPunct="1">
              <a:lnSpc>
                <a:spcPct val="120000"/>
              </a:lnSpc>
              <a:buFont typeface="Arial" panose="020B0604020202020204" pitchFamily="34" charset="0"/>
              <a:buNone/>
              <a:defRPr/>
            </a:pPr>
            <a:r>
              <a:rPr lang="zh-CN" altLang="en-US" sz="1575" b="1" dirty="0" smtClean="0">
                <a:solidFill>
                  <a:srgbClr val="4D4D4D"/>
                </a:solidFill>
                <a:latin typeface="宋体" panose="02010600030101010101" pitchFamily="2" charset="-122"/>
                <a:sym typeface="H-冬青黑体传统中文-W3" charset="-122"/>
              </a:rPr>
              <a:t>1、</a:t>
            </a:r>
            <a:r>
              <a:rPr lang="en-US" altLang="zh-CN" sz="1575" b="1" dirty="0" smtClean="0">
                <a:solidFill>
                  <a:srgbClr val="4D4D4D"/>
                </a:solidFill>
                <a:latin typeface="宋体" panose="02010600030101010101" pitchFamily="2" charset="-122"/>
                <a:sym typeface="H-冬青黑体传统中文-W3" charset="-122"/>
              </a:rPr>
              <a:t>Storm</a:t>
            </a:r>
            <a:r>
              <a:rPr lang="zh-CN" altLang="en-US" sz="1575" b="1" dirty="0" smtClean="0">
                <a:solidFill>
                  <a:srgbClr val="4D4D4D"/>
                </a:solidFill>
                <a:latin typeface="宋体" panose="02010600030101010101" pitchFamily="2" charset="-122"/>
                <a:sym typeface="H-冬青黑体传统中文-W3" charset="-122"/>
              </a:rPr>
              <a:t>的应用场景</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1) </a:t>
            </a:r>
            <a:r>
              <a:rPr lang="zh-CN" altLang="en-US" sz="1575" dirty="0" smtClean="0">
                <a:solidFill>
                  <a:srgbClr val="4D4D4D"/>
                </a:solidFill>
                <a:latin typeface="宋体" panose="02010600030101010101" pitchFamily="2" charset="-122"/>
                <a:sym typeface="H-冬青黑体传统中文-W3" charset="-122"/>
              </a:rPr>
              <a:t>流式数据处理</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数据预处理、</a:t>
            </a:r>
            <a:r>
              <a:rPr lang="en-US" altLang="zh-CN" sz="1575" dirty="0" smtClean="0">
                <a:solidFill>
                  <a:srgbClr val="4D4D4D"/>
                </a:solidFill>
                <a:latin typeface="宋体" panose="02010600030101010101" pitchFamily="2" charset="-122"/>
                <a:sym typeface="H-冬青黑体传统中文-W3" charset="-122"/>
              </a:rPr>
              <a:t>ETL</a:t>
            </a:r>
            <a:r>
              <a:rPr lang="zh-CN" altLang="en-US" sz="1575" dirty="0" smtClean="0">
                <a:solidFill>
                  <a:srgbClr val="4D4D4D"/>
                </a:solidFill>
                <a:latin typeface="宋体" panose="02010600030101010101" pitchFamily="2" charset="-122"/>
                <a:sym typeface="H-冬青黑体传统中文-W3" charset="-122"/>
              </a:rPr>
              <a:t>等</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2) </a:t>
            </a:r>
            <a:r>
              <a:rPr lang="zh-CN" altLang="en-US" sz="1575" dirty="0" smtClean="0">
                <a:solidFill>
                  <a:srgbClr val="4D4D4D"/>
                </a:solidFill>
                <a:latin typeface="宋体" panose="02010600030101010101" pitchFamily="2" charset="-122"/>
                <a:sym typeface="H-冬青黑体传统中文-W3" charset="-122"/>
              </a:rPr>
              <a:t>并行计算 </a:t>
            </a:r>
            <a:r>
              <a:rPr lang="en-US" altLang="zh-CN" sz="1575" dirty="0" err="1" smtClean="0">
                <a:solidFill>
                  <a:srgbClr val="4D4D4D"/>
                </a:solidFill>
                <a:latin typeface="宋体" panose="02010600030101010101" pitchFamily="2" charset="-122"/>
                <a:sym typeface="H-冬青黑体传统中文-W3" charset="-122"/>
              </a:rPr>
              <a:t>TopN</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按字段分组计算</a:t>
            </a:r>
            <a:r>
              <a:rPr lang="en-US" altLang="zh-CN" sz="1575" dirty="0" smtClean="0">
                <a:solidFill>
                  <a:srgbClr val="4D4D4D"/>
                </a:solidFill>
                <a:latin typeface="宋体" panose="02010600030101010101" pitchFamily="2" charset="-122"/>
                <a:sym typeface="H-冬青黑体传统中文-W3" charset="-122"/>
              </a:rPr>
              <a:t>top</a:t>
            </a:r>
            <a:r>
              <a:rPr lang="zh-CN" altLang="en-US" sz="1575" dirty="0" smtClean="0">
                <a:solidFill>
                  <a:srgbClr val="4D4D4D"/>
                </a:solidFill>
                <a:latin typeface="宋体" panose="02010600030101010101" pitchFamily="2" charset="-122"/>
                <a:sym typeface="H-冬青黑体传统中文-W3" charset="-122"/>
              </a:rPr>
              <a:t>，然后全局汇总</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3) </a:t>
            </a:r>
            <a:r>
              <a:rPr lang="zh-CN" altLang="en-US" sz="1575" dirty="0" smtClean="0">
                <a:solidFill>
                  <a:srgbClr val="4D4D4D"/>
                </a:solidFill>
                <a:latin typeface="宋体" panose="02010600030101010101" pitchFamily="2" charset="-122"/>
                <a:sym typeface="H-冬青黑体传统中文-W3" charset="-122"/>
              </a:rPr>
              <a:t>微批处理</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在时间窗口内进行批量处理</a:t>
            </a:r>
            <a:r>
              <a:rPr lang="en-US" altLang="zh-CN" sz="1575" dirty="0" smtClean="0">
                <a:solidFill>
                  <a:srgbClr val="4D4D4D"/>
                </a:solidFill>
                <a:latin typeface="宋体" panose="02010600030101010101" pitchFamily="2" charset="-122"/>
                <a:sym typeface="H-冬青黑体传统中文-W3" charset="-122"/>
              </a:rPr>
              <a:t>)</a:t>
            </a:r>
            <a:r>
              <a:rPr lang="zh-CN" altLang="en-US" sz="1575" dirty="0" smtClean="0">
                <a:solidFill>
                  <a:srgbClr val="4D4D4D"/>
                </a:solidFill>
                <a:latin typeface="宋体" panose="02010600030101010101" pitchFamily="2" charset="-122"/>
                <a:sym typeface="H-冬青黑体传统中文-W3" charset="-122"/>
              </a:rPr>
              <a:t>；</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4) </a:t>
            </a:r>
            <a:r>
              <a:rPr lang="zh-CN" altLang="en-US" sz="1575" dirty="0" smtClean="0">
                <a:solidFill>
                  <a:srgbClr val="4D4D4D"/>
                </a:solidFill>
                <a:latin typeface="宋体" panose="02010600030101010101" pitchFamily="2" charset="-122"/>
                <a:sym typeface="H-冬青黑体传统中文-W3" charset="-122"/>
              </a:rPr>
              <a:t>分布式并行计算</a:t>
            </a:r>
            <a:r>
              <a:rPr lang="en-US" altLang="zh-CN" sz="1575" dirty="0" smtClean="0">
                <a:solidFill>
                  <a:srgbClr val="4D4D4D"/>
                </a:solidFill>
                <a:latin typeface="宋体" panose="02010600030101010101" pitchFamily="2" charset="-122"/>
                <a:sym typeface="H-冬青黑体传统中文-W3" charset="-122"/>
              </a:rPr>
              <a:t>(DRPC)</a:t>
            </a:r>
            <a:r>
              <a:rPr lang="zh-CN" altLang="en-US" sz="1575" dirty="0" smtClean="0">
                <a:solidFill>
                  <a:srgbClr val="4D4D4D"/>
                </a:solidFill>
                <a:latin typeface="宋体" panose="02010600030101010101" pitchFamily="2" charset="-122"/>
                <a:sym typeface="H-冬青黑体传统中文-W3" charset="-122"/>
              </a:rPr>
              <a:t>；</a:t>
            </a:r>
            <a:endParaRPr lang="en-US" altLang="zh-CN"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zh-CN" altLang="en-US" sz="1575"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zh-CN" altLang="en-US" sz="1575" b="1" dirty="0" smtClean="0">
                <a:solidFill>
                  <a:srgbClr val="4D4D4D"/>
                </a:solidFill>
                <a:latin typeface="宋体" panose="02010600030101010101" pitchFamily="2" charset="-122"/>
                <a:sym typeface="H-冬青黑体传统中文-W3" charset="-122"/>
              </a:rPr>
              <a:t>2、实时处理相关系统架构</a:t>
            </a:r>
            <a:endParaRPr lang="en-US" altLang="zh-CN" sz="1575"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1) Yahoo! S4</a:t>
            </a:r>
            <a:r>
              <a:rPr lang="zh-CN" altLang="en-US" sz="1575" dirty="0" smtClean="0">
                <a:solidFill>
                  <a:srgbClr val="4D4D4D"/>
                </a:solidFill>
                <a:latin typeface="宋体" panose="02010600030101010101" pitchFamily="2" charset="-122"/>
                <a:sym typeface="H-冬青黑体传统中文-W3" charset="-122"/>
              </a:rPr>
              <a:t>：扩展性不强，不支持数据容错，活跃度低；</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2) Storm on Yarn</a:t>
            </a:r>
            <a:r>
              <a:rPr lang="zh-CN" altLang="en-US" sz="1575" dirty="0" smtClean="0">
                <a:solidFill>
                  <a:srgbClr val="4D4D4D"/>
                </a:solidFill>
                <a:latin typeface="宋体" panose="02010600030101010101" pitchFamily="2" charset="-122"/>
                <a:sym typeface="H-冬青黑体传统中文-W3" charset="-122"/>
              </a:rPr>
              <a:t>：源于</a:t>
            </a:r>
            <a:r>
              <a:rPr lang="en-US" altLang="zh-CN" sz="1575" dirty="0" smtClean="0">
                <a:solidFill>
                  <a:srgbClr val="4D4D4D"/>
                </a:solidFill>
                <a:latin typeface="宋体" panose="02010600030101010101" pitchFamily="2" charset="-122"/>
                <a:sym typeface="H-冬青黑体传统中文-W3" charset="-122"/>
              </a:rPr>
              <a:t>Storm</a:t>
            </a:r>
            <a:r>
              <a:rPr lang="zh-CN" altLang="en-US" sz="1575" dirty="0" smtClean="0">
                <a:solidFill>
                  <a:srgbClr val="4D4D4D"/>
                </a:solidFill>
                <a:latin typeface="宋体" panose="02010600030101010101" pitchFamily="2" charset="-122"/>
                <a:sym typeface="H-冬青黑体传统中文-W3" charset="-122"/>
              </a:rPr>
              <a:t>与</a:t>
            </a:r>
            <a:r>
              <a:rPr lang="en-US" altLang="zh-CN" sz="1575" dirty="0" smtClean="0">
                <a:solidFill>
                  <a:srgbClr val="4D4D4D"/>
                </a:solidFill>
                <a:latin typeface="宋体" panose="02010600030101010101" pitchFamily="2" charset="-122"/>
                <a:sym typeface="H-冬青黑体传统中文-W3" charset="-122"/>
              </a:rPr>
              <a:t>Yarn</a:t>
            </a:r>
            <a:r>
              <a:rPr lang="zh-CN" altLang="en-US" sz="1575" dirty="0" smtClean="0">
                <a:solidFill>
                  <a:srgbClr val="4D4D4D"/>
                </a:solidFill>
                <a:latin typeface="宋体" panose="02010600030101010101" pitchFamily="2" charset="-122"/>
                <a:sym typeface="H-冬青黑体传统中文-W3" charset="-122"/>
              </a:rPr>
              <a:t>；</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3)</a:t>
            </a:r>
            <a:r>
              <a:rPr lang="zh-CN" altLang="en-US" sz="1575" dirty="0" smtClean="0">
                <a:solidFill>
                  <a:srgbClr val="4D4D4D"/>
                </a:solidFill>
                <a:latin typeface="宋体" panose="02010600030101010101" pitchFamily="2" charset="-122"/>
                <a:sym typeface="H-冬青黑体传统中文-W3" charset="-122"/>
              </a:rPr>
              <a:t> </a:t>
            </a:r>
            <a:r>
              <a:rPr lang="en-US" altLang="zh-CN" sz="1575" dirty="0" smtClean="0">
                <a:solidFill>
                  <a:srgbClr val="4D4D4D"/>
                </a:solidFill>
                <a:latin typeface="宋体" panose="02010600030101010101" pitchFamily="2" charset="-122"/>
                <a:sym typeface="H-冬青黑体传统中文-W3" charset="-122"/>
              </a:rPr>
              <a:t>Spark Streaming</a:t>
            </a:r>
            <a:r>
              <a:rPr lang="zh-CN" altLang="en-US" sz="1575" dirty="0" smtClean="0">
                <a:solidFill>
                  <a:srgbClr val="4D4D4D"/>
                </a:solidFill>
                <a:latin typeface="宋体" panose="02010600030101010101" pitchFamily="2" charset="-122"/>
                <a:sym typeface="H-冬青黑体传统中文-W3" charset="-122"/>
              </a:rPr>
              <a:t>：基于</a:t>
            </a:r>
            <a:r>
              <a:rPr lang="en-US" altLang="zh-CN" sz="1575" dirty="0" smtClean="0">
                <a:solidFill>
                  <a:srgbClr val="4D4D4D"/>
                </a:solidFill>
                <a:latin typeface="宋体" panose="02010600030101010101" pitchFamily="2" charset="-122"/>
                <a:sym typeface="H-冬青黑体传统中文-W3" charset="-122"/>
              </a:rPr>
              <a:t>Spark</a:t>
            </a:r>
            <a:r>
              <a:rPr lang="zh-CN" altLang="en-US" sz="1575" dirty="0" smtClean="0">
                <a:solidFill>
                  <a:srgbClr val="4D4D4D"/>
                </a:solidFill>
                <a:latin typeface="宋体" panose="02010600030101010101" pitchFamily="2" charset="-122"/>
                <a:sym typeface="H-冬青黑体传统中文-W3" charset="-122"/>
              </a:rPr>
              <a:t>，偏向于内存计算，实时性较差；</a:t>
            </a:r>
          </a:p>
          <a:p>
            <a:pPr eaLnBrk="1" hangingPunct="1">
              <a:lnSpc>
                <a:spcPct val="120000"/>
              </a:lnSpc>
              <a:buFont typeface="Arial" panose="020B0604020202020204" pitchFamily="34" charset="0"/>
              <a:buNone/>
              <a:defRPr/>
            </a:pPr>
            <a:r>
              <a:rPr lang="en-US" altLang="zh-CN" sz="1575" dirty="0" smtClean="0">
                <a:solidFill>
                  <a:srgbClr val="4D4D4D"/>
                </a:solidFill>
                <a:latin typeface="宋体" panose="02010600030101010101" pitchFamily="2" charset="-122"/>
                <a:sym typeface="H-冬青黑体传统中文-W3" charset="-122"/>
              </a:rPr>
              <a:t>      4) Apache </a:t>
            </a:r>
            <a:r>
              <a:rPr lang="en-US" altLang="zh-CN" sz="1575" dirty="0" err="1" smtClean="0">
                <a:solidFill>
                  <a:srgbClr val="4D4D4D"/>
                </a:solidFill>
                <a:latin typeface="宋体" panose="02010600030101010101" pitchFamily="2" charset="-122"/>
                <a:sym typeface="H-冬青黑体传统中文-W3" charset="-122"/>
              </a:rPr>
              <a:t>Samza</a:t>
            </a:r>
            <a:r>
              <a:rPr lang="zh-CN" altLang="en-US" sz="1575" dirty="0" smtClean="0">
                <a:solidFill>
                  <a:srgbClr val="4D4D4D"/>
                </a:solidFill>
                <a:latin typeface="宋体" panose="02010600030101010101" pitchFamily="2" charset="-122"/>
                <a:sym typeface="H-冬青黑体传统中文-W3" charset="-122"/>
              </a:rPr>
              <a:t>：基于</a:t>
            </a:r>
            <a:r>
              <a:rPr lang="en-US" altLang="zh-CN" sz="1575" dirty="0" smtClean="0">
                <a:solidFill>
                  <a:srgbClr val="4D4D4D"/>
                </a:solidFill>
                <a:latin typeface="宋体" panose="02010600030101010101" pitchFamily="2" charset="-122"/>
                <a:sym typeface="H-冬青黑体传统中文-W3" charset="-122"/>
              </a:rPr>
              <a:t>YARN</a:t>
            </a:r>
            <a:r>
              <a:rPr lang="zh-CN" altLang="en-US" sz="1575" dirty="0" smtClean="0">
                <a:solidFill>
                  <a:srgbClr val="4D4D4D"/>
                </a:solidFill>
                <a:latin typeface="宋体" panose="02010600030101010101" pitchFamily="2" charset="-122"/>
                <a:sym typeface="H-冬青黑体传统中文-W3" charset="-122"/>
              </a:rPr>
              <a:t>，集成了</a:t>
            </a:r>
            <a:r>
              <a:rPr lang="en-US" altLang="zh-CN" sz="1575" dirty="0" smtClean="0">
                <a:solidFill>
                  <a:srgbClr val="4D4D4D"/>
                </a:solidFill>
                <a:latin typeface="宋体" panose="02010600030101010101" pitchFamily="2" charset="-122"/>
                <a:sym typeface="H-冬青黑体传统中文-W3" charset="-122"/>
              </a:rPr>
              <a:t>Kafka</a:t>
            </a:r>
            <a:r>
              <a:rPr lang="zh-CN" altLang="en-US" sz="1575" dirty="0" smtClean="0">
                <a:solidFill>
                  <a:srgbClr val="4D4D4D"/>
                </a:solidFill>
                <a:latin typeface="宋体" panose="02010600030101010101" pitchFamily="2" charset="-122"/>
                <a:sym typeface="H-冬青黑体传统中文-W3" charset="-122"/>
              </a:rPr>
              <a:t>，轻量；</a:t>
            </a:r>
          </a:p>
        </p:txBody>
      </p:sp>
    </p:spTree>
  </p:cSld>
  <p:clrMapOvr>
    <a:masterClrMapping/>
  </p:clrMapOvr>
  <p:timing>
    <p:tnLst>
      <p:par>
        <p:cTn id="1" dur="indefinite" restart="never" nodeType="tmRoot"/>
      </p:par>
    </p:tnLst>
    <p:bldLst>
      <p:bldP spid="6"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ACF2466B-11AA-4F12-A95A-C4FD9E89F0F4}"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3891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CBEDBFA0-7515-493F-87B9-A2A25DD3EB38}" type="slidenum">
              <a:rPr lang="zh-CN" altLang="en-US" sz="1400" b="1">
                <a:solidFill>
                  <a:srgbClr val="FFFFFF"/>
                </a:solidFill>
                <a:latin typeface="Tw Cen MT" panose="020B0602020104020603" pitchFamily="2" charset="0"/>
                <a:sym typeface="Tw Cen MT" panose="020B0602020104020603" pitchFamily="2" charset="0"/>
              </a:rPr>
              <a:t>18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38916" name="Rectangle 2"/>
          <p:cNvSpPr>
            <a:spLocks noGrp="1" noChangeArrowheads="1"/>
          </p:cNvSpPr>
          <p:nvPr>
            <p:ph type="title" idx="4294967295"/>
          </p:nvPr>
        </p:nvSpPr>
        <p:spPr/>
        <p:txBody>
          <a:bodyPr/>
          <a:lstStyle/>
          <a:p>
            <a:r>
              <a:rPr lang="en-US" altLang="zh-CN" b="1" dirty="0" smtClean="0"/>
              <a:t>Storm</a:t>
            </a:r>
            <a:r>
              <a:rPr lang="zh-CN" altLang="en-US" b="1" dirty="0" smtClean="0"/>
              <a:t>现状与发展趋势</a:t>
            </a:r>
          </a:p>
        </p:txBody>
      </p:sp>
      <p:sp>
        <p:nvSpPr>
          <p:cNvPr id="6" name="Rectangle 3"/>
          <p:cNvSpPr>
            <a:spLocks noChangeArrowheads="1"/>
          </p:cNvSpPr>
          <p:nvPr/>
        </p:nvSpPr>
        <p:spPr bwMode="auto">
          <a:xfrm>
            <a:off x="609600" y="1962150"/>
            <a:ext cx="81153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431" tIns="21431" rIns="21431" bIns="21431"/>
          <a:lstStyle>
            <a:lvl1pPr eaLnBrk="0" hangingPunct="0">
              <a:defRPr sz="4600">
                <a:solidFill>
                  <a:srgbClr val="000000"/>
                </a:solidFill>
                <a:latin typeface="Gill Sans" charset="0"/>
                <a:ea typeface="宋体" panose="02010600030101010101" pitchFamily="2" charset="-122"/>
                <a:sym typeface="Gill Sans" charset="0"/>
              </a:defRPr>
            </a:lvl1pPr>
            <a:lvl2pPr marL="742950" indent="-285750" eaLnBrk="0" hangingPunct="0">
              <a:defRPr sz="4600">
                <a:solidFill>
                  <a:srgbClr val="000000"/>
                </a:solidFill>
                <a:latin typeface="Gill Sans" charset="0"/>
                <a:ea typeface="宋体" panose="02010600030101010101" pitchFamily="2" charset="-122"/>
                <a:sym typeface="Gill Sans" charset="0"/>
              </a:defRPr>
            </a:lvl2pPr>
            <a:lvl3pPr marL="1143000" indent="-228600" eaLnBrk="0" hangingPunct="0">
              <a:defRPr sz="4600">
                <a:solidFill>
                  <a:srgbClr val="000000"/>
                </a:solidFill>
                <a:latin typeface="Gill Sans" charset="0"/>
                <a:ea typeface="宋体" panose="02010600030101010101" pitchFamily="2" charset="-122"/>
                <a:sym typeface="Gill Sans" charset="0"/>
              </a:defRPr>
            </a:lvl3pPr>
            <a:lvl4pPr marL="1600200" indent="-228600" eaLnBrk="0" hangingPunct="0">
              <a:defRPr sz="4600">
                <a:solidFill>
                  <a:srgbClr val="000000"/>
                </a:solidFill>
                <a:latin typeface="Gill Sans" charset="0"/>
                <a:ea typeface="宋体" panose="02010600030101010101" pitchFamily="2" charset="-122"/>
                <a:sym typeface="Gill Sans" charset="0"/>
              </a:defRPr>
            </a:lvl4pPr>
            <a:lvl5pPr marL="2057400" indent="-228600" eaLnBrk="0" hangingPunct="0">
              <a:defRPr sz="4600">
                <a:solidFill>
                  <a:srgbClr val="000000"/>
                </a:solidFill>
                <a:latin typeface="Gill Sans" charset="0"/>
                <a:ea typeface="宋体" panose="02010600030101010101" pitchFamily="2" charset="-122"/>
                <a:sym typeface="Gill Sans" charset="0"/>
              </a:defRPr>
            </a:lvl5pPr>
            <a:lvl6pPr marL="25146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6pPr>
            <a:lvl7pPr marL="29718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7pPr>
            <a:lvl8pPr marL="34290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8pPr>
            <a:lvl9pPr marL="3886200" indent="-228600" eaLnBrk="0" fontAlgn="base" hangingPunct="0">
              <a:spcBef>
                <a:spcPct val="0"/>
              </a:spcBef>
              <a:spcAft>
                <a:spcPct val="0"/>
              </a:spcAft>
              <a:defRPr sz="4600">
                <a:solidFill>
                  <a:srgbClr val="000000"/>
                </a:solidFill>
                <a:latin typeface="Gill Sans" charset="0"/>
                <a:ea typeface="宋体" panose="02010600030101010101" pitchFamily="2" charset="-122"/>
                <a:sym typeface="Gill Sans" charset="0"/>
              </a:defRPr>
            </a:lvl9pPr>
          </a:lstStyle>
          <a:p>
            <a:pPr eaLnBrk="1" hangingPunct="1">
              <a:lnSpc>
                <a:spcPct val="120000"/>
              </a:lnSpc>
              <a:buFont typeface="Arial" panose="020B0604020202020204" pitchFamily="34" charset="0"/>
              <a:buNone/>
              <a:defRPr/>
            </a:pPr>
            <a:r>
              <a:rPr lang="en-US" altLang="zh-CN" sz="1800" b="1" dirty="0" smtClean="0">
                <a:solidFill>
                  <a:srgbClr val="4D4D4D"/>
                </a:solidFill>
                <a:latin typeface="宋体" panose="02010600030101010101" pitchFamily="2" charset="-122"/>
                <a:sym typeface="H-冬青黑体传统中文-W3" charset="-122"/>
              </a:rPr>
              <a:t>3</a:t>
            </a:r>
            <a:r>
              <a:rPr lang="zh-CN" altLang="en-US" sz="1800" b="1" dirty="0" smtClean="0">
                <a:solidFill>
                  <a:srgbClr val="4D4D4D"/>
                </a:solidFill>
                <a:latin typeface="宋体" panose="02010600030101010101" pitchFamily="2" charset="-122"/>
                <a:sym typeface="H-冬青黑体传统中文-W3" charset="-122"/>
              </a:rPr>
              <a:t>、</a:t>
            </a:r>
            <a:r>
              <a:rPr lang="en-US" altLang="zh-CN" sz="1800" b="1" dirty="0" smtClean="0">
                <a:solidFill>
                  <a:srgbClr val="4D4D4D"/>
                </a:solidFill>
                <a:latin typeface="宋体" panose="02010600030101010101" pitchFamily="2" charset="-122"/>
                <a:sym typeface="H-冬青黑体传统中文-W3" charset="-122"/>
              </a:rPr>
              <a:t>Storm</a:t>
            </a:r>
            <a:r>
              <a:rPr lang="zh-CN" altLang="en-US" sz="1800" b="1" dirty="0" smtClean="0">
                <a:solidFill>
                  <a:srgbClr val="4D4D4D"/>
                </a:solidFill>
                <a:latin typeface="宋体" panose="02010600030101010101" pitchFamily="2" charset="-122"/>
                <a:sym typeface="H-冬青黑体传统中文-W3" charset="-122"/>
              </a:rPr>
              <a:t>与</a:t>
            </a:r>
            <a:r>
              <a:rPr lang="en-US" altLang="zh-CN" sz="1800" b="1" dirty="0" smtClean="0">
                <a:solidFill>
                  <a:srgbClr val="4D4D4D"/>
                </a:solidFill>
                <a:latin typeface="宋体" panose="02010600030101010101" pitchFamily="2" charset="-122"/>
                <a:sym typeface="H-冬青黑体传统中文-W3" charset="-122"/>
              </a:rPr>
              <a:t>Hadoop</a:t>
            </a:r>
            <a:r>
              <a:rPr lang="zh-CN" altLang="en-US" sz="1800" b="1" dirty="0" smtClean="0">
                <a:solidFill>
                  <a:srgbClr val="4D4D4D"/>
                </a:solidFill>
                <a:latin typeface="宋体" panose="02010600030101010101" pitchFamily="2" charset="-122"/>
                <a:sym typeface="H-冬青黑体传统中文-W3" charset="-122"/>
              </a:rPr>
              <a:t>的对比</a:t>
            </a:r>
            <a:endParaRPr lang="en-US" altLang="zh-CN" sz="1800"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1) </a:t>
            </a:r>
            <a:r>
              <a:rPr lang="zh-CN" altLang="en-US" sz="1800" dirty="0" smtClean="0">
                <a:solidFill>
                  <a:srgbClr val="4D4D4D"/>
                </a:solidFill>
                <a:latin typeface="宋体" panose="02010600030101010101" pitchFamily="2" charset="-122"/>
                <a:sym typeface="H-冬青黑体传统中文-W3" charset="-122"/>
              </a:rPr>
              <a:t>编程模型很相似：</a:t>
            </a:r>
            <a:r>
              <a:rPr lang="en-US" altLang="zh-CN" sz="1800" dirty="0" smtClean="0">
                <a:solidFill>
                  <a:srgbClr val="4D4D4D"/>
                </a:solidFill>
                <a:latin typeface="宋体" panose="02010600030101010101" pitchFamily="2" charset="-122"/>
                <a:sym typeface="H-冬青黑体传统中文-W3" charset="-122"/>
              </a:rPr>
              <a:t>Mapper</a:t>
            </a:r>
            <a:r>
              <a:rPr lang="zh-CN" altLang="en-US" sz="1800" dirty="0" smtClean="0">
                <a:solidFill>
                  <a:srgbClr val="4D4D4D"/>
                </a:solidFill>
                <a:latin typeface="宋体" panose="02010600030101010101" pitchFamily="2" charset="-122"/>
                <a:sym typeface="H-冬青黑体传统中文-W3" charset="-122"/>
              </a:rPr>
              <a:t>对应</a:t>
            </a:r>
            <a:r>
              <a:rPr lang="en-US" altLang="zh-CN" sz="1800" dirty="0" smtClean="0">
                <a:solidFill>
                  <a:srgbClr val="4D4D4D"/>
                </a:solidFill>
                <a:latin typeface="宋体" panose="02010600030101010101" pitchFamily="2" charset="-122"/>
                <a:sym typeface="H-冬青黑体传统中文-W3" charset="-122"/>
              </a:rPr>
              <a:t>Spout</a:t>
            </a:r>
            <a:r>
              <a:rPr lang="zh-CN" altLang="en-US" sz="1800" dirty="0" smtClean="0">
                <a:solidFill>
                  <a:srgbClr val="4D4D4D"/>
                </a:solidFill>
                <a:latin typeface="宋体" panose="02010600030101010101" pitchFamily="2" charset="-122"/>
                <a:sym typeface="H-冬青黑体传统中文-W3" charset="-122"/>
              </a:rPr>
              <a:t>，</a:t>
            </a:r>
            <a:r>
              <a:rPr lang="en-US" altLang="zh-CN" sz="1800" dirty="0" smtClean="0">
                <a:solidFill>
                  <a:srgbClr val="4D4D4D"/>
                </a:solidFill>
                <a:latin typeface="宋体" panose="02010600030101010101" pitchFamily="2" charset="-122"/>
                <a:sym typeface="H-冬青黑体传统中文-W3" charset="-122"/>
              </a:rPr>
              <a:t>Reducer</a:t>
            </a:r>
            <a:r>
              <a:rPr lang="zh-CN" altLang="en-US" sz="1800" dirty="0" smtClean="0">
                <a:solidFill>
                  <a:srgbClr val="4D4D4D"/>
                </a:solidFill>
                <a:latin typeface="宋体" panose="02010600030101010101" pitchFamily="2" charset="-122"/>
                <a:sym typeface="H-冬青黑体传统中文-W3" charset="-122"/>
              </a:rPr>
              <a:t>对应</a:t>
            </a:r>
            <a:r>
              <a:rPr lang="en-US" altLang="zh-CN" sz="1800" dirty="0" smtClean="0">
                <a:solidFill>
                  <a:srgbClr val="4D4D4D"/>
                </a:solidFill>
                <a:latin typeface="宋体" panose="02010600030101010101" pitchFamily="2" charset="-122"/>
                <a:sym typeface="H-冬青黑体传统中文-W3" charset="-122"/>
              </a:rPr>
              <a:t>Bolt</a:t>
            </a:r>
            <a:r>
              <a:rPr lang="zh-CN" altLang="en-US" sz="1800" dirty="0" smtClean="0">
                <a:solidFill>
                  <a:srgbClr val="4D4D4D"/>
                </a:solidFill>
                <a:latin typeface="宋体" panose="02010600030101010101" pitchFamily="2" charset="-122"/>
                <a:sym typeface="H-冬青黑体传统中文-W3" charset="-122"/>
              </a:rPr>
              <a:t>；</a:t>
            </a:r>
            <a:endParaRPr lang="en-US" altLang="zh-CN" sz="1800"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2) </a:t>
            </a:r>
            <a:r>
              <a:rPr lang="zh-CN" altLang="en-US" sz="1800" dirty="0" smtClean="0">
                <a:solidFill>
                  <a:srgbClr val="4D4D4D"/>
                </a:solidFill>
                <a:latin typeface="宋体" panose="02010600030101010101" pitchFamily="2" charset="-122"/>
                <a:sym typeface="H-冬青黑体传统中文-W3" charset="-122"/>
              </a:rPr>
              <a:t>处理方向不同：</a:t>
            </a:r>
            <a:r>
              <a:rPr lang="en-US" altLang="zh-CN" sz="1800" dirty="0" smtClean="0">
                <a:solidFill>
                  <a:srgbClr val="4D4D4D"/>
                </a:solidFill>
                <a:latin typeface="宋体" panose="02010600030101010101" pitchFamily="2" charset="-122"/>
                <a:sym typeface="H-冬青黑体传统中文-W3" charset="-122"/>
              </a:rPr>
              <a:t>Hadoop</a:t>
            </a:r>
            <a:r>
              <a:rPr lang="zh-CN" altLang="en-US" sz="1800" dirty="0" smtClean="0">
                <a:solidFill>
                  <a:srgbClr val="4D4D4D"/>
                </a:solidFill>
                <a:latin typeface="宋体" panose="02010600030101010101" pitchFamily="2" charset="-122"/>
                <a:sym typeface="H-冬青黑体传统中文-W3" charset="-122"/>
              </a:rPr>
              <a:t>偏向于离线批处理，</a:t>
            </a:r>
            <a:r>
              <a:rPr lang="en-US" altLang="zh-CN" sz="1800" dirty="0" smtClean="0">
                <a:solidFill>
                  <a:srgbClr val="4D4D4D"/>
                </a:solidFill>
                <a:latin typeface="宋体" panose="02010600030101010101" pitchFamily="2" charset="-122"/>
                <a:sym typeface="H-冬青黑体传统中文-W3" charset="-122"/>
              </a:rPr>
              <a:t>Storm</a:t>
            </a:r>
            <a:r>
              <a:rPr lang="zh-CN" altLang="en-US" sz="1800" dirty="0" smtClean="0">
                <a:solidFill>
                  <a:srgbClr val="4D4D4D"/>
                </a:solidFill>
                <a:latin typeface="宋体" panose="02010600030101010101" pitchFamily="2" charset="-122"/>
                <a:sym typeface="H-冬青黑体传统中文-W3" charset="-122"/>
              </a:rPr>
              <a:t>实时处理；</a:t>
            </a:r>
            <a:endParaRPr lang="en-US" altLang="zh-CN" sz="1800"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3) </a:t>
            </a:r>
            <a:r>
              <a:rPr lang="zh-CN" altLang="en-US" sz="1800" dirty="0" smtClean="0">
                <a:solidFill>
                  <a:srgbClr val="4D4D4D"/>
                </a:solidFill>
                <a:latin typeface="宋体" panose="02010600030101010101" pitchFamily="2" charset="-122"/>
                <a:sym typeface="H-冬青黑体传统中文-W3" charset="-122"/>
              </a:rPr>
              <a:t>大数据处理架构中经常一同出现；</a:t>
            </a:r>
            <a:endParaRPr lang="en-US" altLang="zh-CN" sz="1800"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endParaRPr lang="zh-CN" altLang="en-US" sz="1800"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b="1" dirty="0" smtClean="0">
                <a:solidFill>
                  <a:srgbClr val="4D4D4D"/>
                </a:solidFill>
                <a:latin typeface="宋体" panose="02010600030101010101" pitchFamily="2" charset="-122"/>
                <a:sym typeface="H-冬青黑体传统中文-W3" charset="-122"/>
              </a:rPr>
              <a:t>4</a:t>
            </a:r>
            <a:r>
              <a:rPr lang="zh-CN" altLang="en-US" sz="1800" b="1" dirty="0" smtClean="0">
                <a:solidFill>
                  <a:srgbClr val="4D4D4D"/>
                </a:solidFill>
                <a:latin typeface="宋体" panose="02010600030101010101" pitchFamily="2" charset="-122"/>
                <a:sym typeface="H-冬青黑体传统中文-W3" charset="-122"/>
              </a:rPr>
              <a:t>、</a:t>
            </a:r>
            <a:r>
              <a:rPr lang="en-US" altLang="zh-CN" sz="1800" b="1" dirty="0" smtClean="0">
                <a:solidFill>
                  <a:srgbClr val="4D4D4D"/>
                </a:solidFill>
                <a:latin typeface="宋体" panose="02010600030101010101" pitchFamily="2" charset="-122"/>
                <a:sym typeface="H-冬青黑体传统中文-W3" charset="-122"/>
              </a:rPr>
              <a:t>Storm</a:t>
            </a:r>
            <a:r>
              <a:rPr lang="zh-CN" altLang="en-US" sz="1800" b="1" dirty="0" smtClean="0">
                <a:solidFill>
                  <a:srgbClr val="4D4D4D"/>
                </a:solidFill>
                <a:latin typeface="宋体" panose="02010600030101010101" pitchFamily="2" charset="-122"/>
                <a:sym typeface="H-冬青黑体传统中文-W3" charset="-122"/>
              </a:rPr>
              <a:t>发展趋势</a:t>
            </a:r>
            <a:endParaRPr lang="en-US" altLang="zh-CN" sz="1800" b="1"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1) Storm</a:t>
            </a:r>
            <a:r>
              <a:rPr lang="zh-CN" altLang="en-US" sz="1800" dirty="0" smtClean="0">
                <a:solidFill>
                  <a:srgbClr val="4D4D4D"/>
                </a:solidFill>
                <a:latin typeface="宋体" panose="02010600030101010101" pitchFamily="2" charset="-122"/>
                <a:sym typeface="H-冬青黑体传统中文-W3" charset="-122"/>
              </a:rPr>
              <a:t>活跃情况</a:t>
            </a:r>
            <a:r>
              <a:rPr lang="en-US" altLang="zh-CN" sz="1800" dirty="0" smtClean="0">
                <a:solidFill>
                  <a:srgbClr val="4D4D4D"/>
                </a:solidFill>
                <a:latin typeface="宋体" panose="02010600030101010101" pitchFamily="2" charset="-122"/>
                <a:sym typeface="H-冬青黑体传统中文-W3" charset="-122"/>
              </a:rPr>
              <a:t>(</a:t>
            </a:r>
            <a:r>
              <a:rPr lang="zh-CN" altLang="en-US" sz="1800" dirty="0" smtClean="0">
                <a:solidFill>
                  <a:srgbClr val="4D4D4D"/>
                </a:solidFill>
                <a:latin typeface="宋体" panose="02010600030101010101" pitchFamily="2" charset="-122"/>
                <a:sym typeface="H-冬青黑体传统中文-W3" charset="-122"/>
              </a:rPr>
              <a:t>从社区、博客、</a:t>
            </a:r>
            <a:r>
              <a:rPr lang="en-US" altLang="zh-CN" sz="1800" dirty="0" smtClean="0">
                <a:solidFill>
                  <a:srgbClr val="4D4D4D"/>
                </a:solidFill>
                <a:latin typeface="宋体" panose="02010600030101010101" pitchFamily="2" charset="-122"/>
                <a:sym typeface="H-冬青黑体传统中文-W3" charset="-122"/>
              </a:rPr>
              <a:t>Storm</a:t>
            </a:r>
            <a:r>
              <a:rPr lang="zh-CN" altLang="en-US" sz="1800" dirty="0" smtClean="0">
                <a:solidFill>
                  <a:srgbClr val="4D4D4D"/>
                </a:solidFill>
                <a:latin typeface="宋体" panose="02010600030101010101" pitchFamily="2" charset="-122"/>
                <a:sym typeface="H-冬青黑体传统中文-W3" charset="-122"/>
              </a:rPr>
              <a:t>技术群</a:t>
            </a:r>
            <a:r>
              <a:rPr lang="en-US" altLang="zh-CN" sz="1800" dirty="0" smtClean="0">
                <a:solidFill>
                  <a:srgbClr val="4D4D4D"/>
                </a:solidFill>
                <a:latin typeface="宋体" panose="02010600030101010101" pitchFamily="2" charset="-122"/>
                <a:sym typeface="H-冬青黑体传统中文-W3" charset="-122"/>
              </a:rPr>
              <a:t>)</a:t>
            </a:r>
            <a:r>
              <a:rPr lang="zh-CN" altLang="en-US" sz="1800" dirty="0" smtClean="0">
                <a:solidFill>
                  <a:srgbClr val="4D4D4D"/>
                </a:solidFill>
                <a:latin typeface="宋体" panose="02010600030101010101" pitchFamily="2" charset="-122"/>
                <a:sym typeface="H-冬青黑体传统中文-W3" charset="-122"/>
              </a:rPr>
              <a:t>；</a:t>
            </a: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2) </a:t>
            </a:r>
            <a:r>
              <a:rPr lang="zh-CN" altLang="en-US" sz="1800" dirty="0" smtClean="0">
                <a:solidFill>
                  <a:srgbClr val="4D4D4D"/>
                </a:solidFill>
                <a:latin typeface="宋体" panose="02010600030101010101" pitchFamily="2" charset="-122"/>
                <a:sym typeface="H-冬青黑体传统中文-W3" charset="-122"/>
              </a:rPr>
              <a:t>企业需求</a:t>
            </a:r>
            <a:r>
              <a:rPr lang="en-US" altLang="zh-CN" sz="1800" dirty="0" smtClean="0">
                <a:solidFill>
                  <a:srgbClr val="4D4D4D"/>
                </a:solidFill>
                <a:latin typeface="宋体" panose="02010600030101010101" pitchFamily="2" charset="-122"/>
                <a:sym typeface="H-冬青黑体传统中文-W3" charset="-122"/>
              </a:rPr>
              <a:t>(</a:t>
            </a:r>
            <a:r>
              <a:rPr lang="zh-CN" altLang="en-US" sz="1800" dirty="0" smtClean="0">
                <a:solidFill>
                  <a:srgbClr val="4D4D4D"/>
                </a:solidFill>
                <a:latin typeface="宋体" panose="02010600030101010101" pitchFamily="2" charset="-122"/>
                <a:sym typeface="H-冬青黑体传统中文-W3" charset="-122"/>
              </a:rPr>
              <a:t>大数据处理需求量增大，</a:t>
            </a:r>
            <a:r>
              <a:rPr lang="en-US" altLang="zh-CN" sz="1800" dirty="0" smtClean="0">
                <a:solidFill>
                  <a:srgbClr val="4D4D4D"/>
                </a:solidFill>
                <a:latin typeface="宋体" panose="02010600030101010101" pitchFamily="2" charset="-122"/>
                <a:sym typeface="H-冬青黑体传统中文-W3" charset="-122"/>
              </a:rPr>
              <a:t>Storm</a:t>
            </a:r>
            <a:r>
              <a:rPr lang="zh-CN" altLang="en-US" sz="1800" dirty="0" smtClean="0">
                <a:solidFill>
                  <a:srgbClr val="4D4D4D"/>
                </a:solidFill>
                <a:latin typeface="宋体" panose="02010600030101010101" pitchFamily="2" charset="-122"/>
                <a:sym typeface="H-冬青黑体传统中文-W3" charset="-122"/>
              </a:rPr>
              <a:t>技术属于加分项</a:t>
            </a:r>
            <a:r>
              <a:rPr lang="en-US" altLang="zh-CN" sz="1800" dirty="0" smtClean="0">
                <a:solidFill>
                  <a:srgbClr val="4D4D4D"/>
                </a:solidFill>
                <a:latin typeface="宋体" panose="02010600030101010101" pitchFamily="2" charset="-122"/>
                <a:sym typeface="H-冬青黑体传统中文-W3" charset="-122"/>
              </a:rPr>
              <a:t>)</a:t>
            </a:r>
            <a:r>
              <a:rPr lang="zh-CN" altLang="en-US" sz="1800" dirty="0" smtClean="0">
                <a:solidFill>
                  <a:srgbClr val="4D4D4D"/>
                </a:solidFill>
                <a:latin typeface="宋体" panose="02010600030101010101" pitchFamily="2" charset="-122"/>
                <a:sym typeface="H-冬青黑体传统中文-W3" charset="-122"/>
              </a:rPr>
              <a:t>；</a:t>
            </a: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3) </a:t>
            </a:r>
            <a:r>
              <a:rPr lang="zh-CN" altLang="en-US" sz="1800" dirty="0" smtClean="0">
                <a:solidFill>
                  <a:srgbClr val="4D4D4D"/>
                </a:solidFill>
                <a:latin typeface="宋体" panose="02010600030101010101" pitchFamily="2" charset="-122"/>
                <a:sym typeface="H-冬青黑体传统中文-W3" charset="-122"/>
              </a:rPr>
              <a:t>大数据相关的大会，</a:t>
            </a:r>
            <a:r>
              <a:rPr lang="en-US" altLang="zh-CN" sz="1800" dirty="0" smtClean="0">
                <a:solidFill>
                  <a:srgbClr val="4D4D4D"/>
                </a:solidFill>
                <a:latin typeface="宋体" panose="02010600030101010101" pitchFamily="2" charset="-122"/>
                <a:sym typeface="H-冬青黑体传统中文-W3" charset="-122"/>
              </a:rPr>
              <a:t>Storm</a:t>
            </a:r>
            <a:r>
              <a:rPr lang="zh-CN" altLang="en-US" sz="1800" dirty="0" smtClean="0">
                <a:solidFill>
                  <a:srgbClr val="4D4D4D"/>
                </a:solidFill>
                <a:latin typeface="宋体" panose="02010600030101010101" pitchFamily="2" charset="-122"/>
                <a:sym typeface="H-冬青黑体传统中文-W3" charset="-122"/>
              </a:rPr>
              <a:t>专题数量上升；</a:t>
            </a:r>
            <a:endParaRPr lang="en-US" altLang="zh-CN" sz="1800" dirty="0" smtClean="0">
              <a:solidFill>
                <a:srgbClr val="4D4D4D"/>
              </a:solidFill>
              <a:latin typeface="宋体" panose="02010600030101010101" pitchFamily="2" charset="-122"/>
              <a:sym typeface="H-冬青黑体传统中文-W3" charset="-122"/>
            </a:endParaRPr>
          </a:p>
          <a:p>
            <a:pPr eaLnBrk="1" hangingPunct="1">
              <a:lnSpc>
                <a:spcPct val="120000"/>
              </a:lnSpc>
              <a:buFont typeface="Arial" panose="020B0604020202020204" pitchFamily="34" charset="0"/>
              <a:buNone/>
              <a:defRPr/>
            </a:pPr>
            <a:r>
              <a:rPr lang="en-US" altLang="zh-CN" sz="1800" dirty="0" smtClean="0">
                <a:solidFill>
                  <a:srgbClr val="4D4D4D"/>
                </a:solidFill>
                <a:latin typeface="宋体" panose="02010600030101010101" pitchFamily="2" charset="-122"/>
                <a:sym typeface="H-冬青黑体传统中文-W3" charset="-122"/>
              </a:rPr>
              <a:t>      4)</a:t>
            </a:r>
            <a:r>
              <a:rPr lang="zh-CN" altLang="en-US" sz="1800" dirty="0" smtClean="0">
                <a:solidFill>
                  <a:srgbClr val="4D4D4D"/>
                </a:solidFill>
                <a:latin typeface="宋体" panose="02010600030101010101" pitchFamily="2" charset="-122"/>
                <a:sym typeface="H-冬青黑体传统中文-W3" charset="-122"/>
              </a:rPr>
              <a:t> 当前互联网数据量在增长，实时处理业务增多；</a:t>
            </a:r>
            <a:endParaRPr lang="zh-CN" altLang="en-US" sz="1800" dirty="0">
              <a:solidFill>
                <a:srgbClr val="4D4D4D"/>
              </a:solidFill>
              <a:latin typeface="宋体" panose="02010600030101010101" pitchFamily="2" charset="-122"/>
              <a:sym typeface="H-冬青黑体传统中文-W3" charset="-122"/>
            </a:endParaRPr>
          </a:p>
        </p:txBody>
      </p:sp>
    </p:spTree>
  </p:cSld>
  <p:clrMapOvr>
    <a:masterClrMapping/>
  </p:clrMapOvr>
  <p:timing>
    <p:tnLst>
      <p:par>
        <p:cTn id="1" dur="indefinite" restart="never" nodeType="tmRoot"/>
      </p:par>
    </p:tnLst>
    <p:bldLst>
      <p:bldP spid="6"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60B4704-2257-4E4D-8C98-982D2EAA506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355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882F6750-D17B-4B33-9DBA-16AE878F77D1}" type="slidenum">
              <a:rPr lang="zh-CN" altLang="en-US" sz="1400" b="1">
                <a:solidFill>
                  <a:srgbClr val="FFFFFF"/>
                </a:solidFill>
                <a:latin typeface="Tw Cen MT" panose="020B0602020104020603" pitchFamily="2" charset="0"/>
                <a:sym typeface="Tw Cen MT" panose="020B0602020104020603" pitchFamily="2" charset="0"/>
              </a:rPr>
              <a:t>19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3556" name="Rectangle 2"/>
          <p:cNvSpPr>
            <a:spLocks noGrp="1" noChangeArrowheads="1"/>
          </p:cNvSpPr>
          <p:nvPr>
            <p:ph type="title" idx="4294967295"/>
          </p:nvPr>
        </p:nvSpPr>
        <p:spPr/>
        <p:txBody>
          <a:bodyPr/>
          <a:lstStyle/>
          <a:p>
            <a:r>
              <a:rPr lang="zh-CN" altLang="en-US" b="1" dirty="0"/>
              <a:t>你什么时候</a:t>
            </a:r>
            <a:r>
              <a:rPr lang="zh-CN" altLang="en-US" b="1" dirty="0" smtClean="0"/>
              <a:t>需要</a:t>
            </a:r>
            <a:r>
              <a:rPr lang="en-US" altLang="zh-CN" b="1" dirty="0"/>
              <a:t>S</a:t>
            </a:r>
            <a:r>
              <a:rPr lang="en-US" altLang="zh-CN" b="1" dirty="0" smtClean="0"/>
              <a:t>torm </a:t>
            </a:r>
            <a:r>
              <a:rPr lang="zh-CN" altLang="en-US" b="1" dirty="0" smtClean="0"/>
              <a:t>？</a:t>
            </a:r>
          </a:p>
        </p:txBody>
      </p:sp>
      <p:sp>
        <p:nvSpPr>
          <p:cNvPr id="23557" name="Rectangle 3"/>
          <p:cNvSpPr>
            <a:spLocks noGrp="1" noChangeArrowheads="1"/>
          </p:cNvSpPr>
          <p:nvPr>
            <p:ph type="body" idx="4294967295"/>
          </p:nvPr>
        </p:nvSpPr>
        <p:spPr>
          <a:xfrm>
            <a:off x="612775" y="1600200"/>
            <a:ext cx="7997825" cy="4525963"/>
          </a:xfrm>
        </p:spPr>
        <p:txBody>
          <a:bodyPr/>
          <a:lstStyle/>
          <a:p>
            <a:pPr marL="0" indent="0">
              <a:buNone/>
            </a:pPr>
            <a:r>
              <a:rPr lang="zh-CN" altLang="en-US" sz="2000" dirty="0"/>
              <a:t>当你有海量数据需要进行实时处理的时候，在这种场景下你往往需要利用到多台机器，而且让你关注的某一类数据按一定的规则路由到确切的节点，从而实现对信息流（往往需是有状态的）的连续计算</a:t>
            </a:r>
            <a:r>
              <a:rPr lang="zh-CN" altLang="en-US" sz="2000" dirty="0" smtClean="0"/>
              <a:t>。</a:t>
            </a:r>
            <a:endParaRPr lang="en-US" altLang="zh-CN" sz="2000" dirty="0" smtClean="0"/>
          </a:p>
          <a:p>
            <a:pPr marL="0" indent="0">
              <a:buNone/>
            </a:pPr>
            <a:r>
              <a:rPr lang="zh-CN" altLang="en-US" sz="2000" dirty="0"/>
              <a:t/>
            </a:r>
            <a:br>
              <a:rPr lang="zh-CN" altLang="en-US" sz="2000" dirty="0"/>
            </a:br>
            <a:r>
              <a:rPr lang="zh-CN" altLang="en-US" sz="2000" dirty="0"/>
              <a:t>实际上分布式计算就是一大堆节点（一般是在多台机器上）之间的互相通信，而</a:t>
            </a:r>
            <a:r>
              <a:rPr lang="en-US" altLang="zh-CN" sz="2000" dirty="0"/>
              <a:t>storm</a:t>
            </a:r>
            <a:r>
              <a:rPr lang="zh-CN" altLang="en-US" sz="2000" dirty="0"/>
              <a:t>管理了这些节点，定义了一个计算的模型（</a:t>
            </a:r>
            <a:r>
              <a:rPr lang="en-US" altLang="zh-CN" sz="2000" dirty="0"/>
              <a:t>topology</a:t>
            </a:r>
            <a:r>
              <a:rPr lang="zh-CN" altLang="en-US" sz="2000" dirty="0"/>
              <a:t>）让开发者可以忽略很多细节（比如集群管理、消息队列），从而把实现实时分布式计算任务简单化。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p:cNvSpPr>
            <a:spLocks noGrp="1" noChangeArrowheads="1"/>
          </p:cNvSpPr>
          <p:nvPr>
            <p:ph type="title" idx="4294967295"/>
          </p:nvPr>
        </p:nvSpPr>
        <p:spPr>
          <a:xfrm>
            <a:off x="620713" y="303213"/>
            <a:ext cx="8272462" cy="914400"/>
          </a:xfrm>
        </p:spPr>
        <p:txBody>
          <a:bodyPr lIns="92075" tIns="46038" rIns="92075" bIns="46038"/>
          <a:lstStyle/>
          <a:p>
            <a:r>
              <a:rPr lang="zh-CN" altLang="en-US" smtClean="0">
                <a:latin typeface="黑体" panose="02010609060101010101" pitchFamily="49" charset="-122"/>
                <a:ea typeface="黑体" panose="02010609060101010101" pitchFamily="49" charset="-122"/>
              </a:rPr>
              <a:t>大纲</a:t>
            </a:r>
          </a:p>
        </p:txBody>
      </p:sp>
      <p:sp>
        <p:nvSpPr>
          <p:cNvPr id="4098" name="AutoShape 6"/>
          <p:cNvSpPr>
            <a:spLocks noChangeArrowheads="1"/>
          </p:cNvSpPr>
          <p:nvPr/>
        </p:nvSpPr>
        <p:spPr bwMode="auto">
          <a:xfrm rot="5400000">
            <a:off x="-1570038" y="1581150"/>
            <a:ext cx="4822825" cy="5013326"/>
          </a:xfrm>
          <a:custGeom>
            <a:avLst/>
            <a:gdLst>
              <a:gd name="T0" fmla="*/ 323 w 21600"/>
              <a:gd name="T1" fmla="*/ 10641 h 21600"/>
              <a:gd name="T2" fmla="*/ 10800 w 21600"/>
              <a:gd name="T3" fmla="*/ 322 h 21600"/>
              <a:gd name="T4" fmla="*/ 21276 w 21600"/>
              <a:gd name="T5" fmla="*/ 10641 h 21600"/>
              <a:gd name="T6" fmla="*/ 21598 w 21600"/>
              <a:gd name="T7" fmla="*/ 10636 h 21600"/>
              <a:gd name="T8" fmla="*/ 10799 w 21600"/>
              <a:gd name="T9" fmla="*/ 0 h 21600"/>
              <a:gd name="T10" fmla="*/ 1 w 21600"/>
              <a:gd name="T11" fmla="*/ 10636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CCCCFF"/>
          </a:solidFill>
          <a:ln w="9525">
            <a:solidFill>
              <a:schemeClr val="tx2"/>
            </a:solidFill>
            <a:miter lim="800000"/>
          </a:ln>
        </p:spPr>
        <p:txBody>
          <a:bodyPr/>
          <a:lstStyle/>
          <a:p>
            <a:pPr eaLnBrk="0" hangingPunct="0"/>
            <a:endParaRPr lang="zh-CN" altLang="en-US"/>
          </a:p>
        </p:txBody>
      </p:sp>
      <p:sp>
        <p:nvSpPr>
          <p:cNvPr id="4099" name="AutoShape 7"/>
          <p:cNvSpPr>
            <a:spLocks noChangeArrowheads="1"/>
          </p:cNvSpPr>
          <p:nvPr/>
        </p:nvSpPr>
        <p:spPr bwMode="auto">
          <a:xfrm rot="5400000" flipH="1">
            <a:off x="-1184275" y="2038350"/>
            <a:ext cx="4032250" cy="4130676"/>
          </a:xfrm>
          <a:custGeom>
            <a:avLst/>
            <a:gdLst>
              <a:gd name="T0" fmla="*/ 10744 w 21600"/>
              <a:gd name="T1" fmla="*/ 10800 h 21600"/>
              <a:gd name="T2" fmla="*/ 10800 w 21600"/>
              <a:gd name="T3" fmla="*/ 10744 h 21600"/>
              <a:gd name="T4" fmla="*/ 10856 w 21600"/>
              <a:gd name="T5" fmla="*/ 10799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00FFFF">
              <a:alpha val="36078"/>
            </a:srgbClr>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grpSp>
        <p:nvGrpSpPr>
          <p:cNvPr id="4100" name="Group 6"/>
          <p:cNvGrpSpPr/>
          <p:nvPr/>
        </p:nvGrpSpPr>
        <p:grpSpPr bwMode="auto">
          <a:xfrm>
            <a:off x="3030586" y="4370715"/>
            <a:ext cx="400050" cy="796925"/>
            <a:chOff x="0" y="0"/>
            <a:chExt cx="1615" cy="3378"/>
          </a:xfrm>
        </p:grpSpPr>
        <p:sp>
          <p:nvSpPr>
            <p:cNvPr id="4101" name="Oval 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4102" name="Oval 10"/>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29" name="Oval 11"/>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04" name="Oval 12"/>
            <p:cNvSpPr>
              <a:spLocks noChangeArrowheads="1"/>
            </p:cNvSpPr>
            <p:nvPr/>
          </p:nvSpPr>
          <p:spPr bwMode="auto">
            <a:xfrm>
              <a:off x="176" y="176"/>
              <a:ext cx="1049" cy="3119"/>
            </a:xfrm>
            <a:prstGeom prst="ellipse">
              <a:avLst/>
            </a:prstGeom>
            <a:gradFill rotWithShape="1">
              <a:gsLst>
                <a:gs pos="0">
                  <a:srgbClr val="000000"/>
                </a:gs>
                <a:gs pos="100000">
                  <a:srgbClr val="FFCC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31" name="Oval 13"/>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06" name="Oval 14"/>
            <p:cNvSpPr>
              <a:spLocks noChangeArrowheads="1"/>
            </p:cNvSpPr>
            <p:nvPr/>
          </p:nvSpPr>
          <p:spPr bwMode="auto">
            <a:xfrm>
              <a:off x="259" y="259"/>
              <a:ext cx="1096" cy="3119"/>
            </a:xfrm>
            <a:prstGeom prst="ellipse">
              <a:avLst/>
            </a:prstGeom>
            <a:gradFill rotWithShape="1">
              <a:gsLst>
                <a:gs pos="0">
                  <a:srgbClr val="FFCC00"/>
                </a:gs>
                <a:gs pos="100000">
                  <a:srgbClr val="7C63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grpSp>
      <p:grpSp>
        <p:nvGrpSpPr>
          <p:cNvPr id="4107" name="Group 13"/>
          <p:cNvGrpSpPr/>
          <p:nvPr/>
        </p:nvGrpSpPr>
        <p:grpSpPr bwMode="auto">
          <a:xfrm>
            <a:off x="2450228" y="5602557"/>
            <a:ext cx="400050" cy="796925"/>
            <a:chOff x="0" y="0"/>
            <a:chExt cx="1615" cy="3378"/>
          </a:xfrm>
        </p:grpSpPr>
        <p:sp>
          <p:nvSpPr>
            <p:cNvPr id="4108" name="Oval 1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4109" name="Oval 17"/>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36" name="Oval 18"/>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11" name="Oval 19"/>
            <p:cNvSpPr>
              <a:spLocks noChangeArrowheads="1"/>
            </p:cNvSpPr>
            <p:nvPr/>
          </p:nvSpPr>
          <p:spPr bwMode="auto">
            <a:xfrm>
              <a:off x="176" y="176"/>
              <a:ext cx="1049" cy="311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38" name="Oval 20"/>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13" name="Oval 21"/>
            <p:cNvSpPr>
              <a:spLocks noChangeArrowheads="1"/>
            </p:cNvSpPr>
            <p:nvPr/>
          </p:nvSpPr>
          <p:spPr bwMode="auto">
            <a:xfrm>
              <a:off x="259" y="259"/>
              <a:ext cx="1096" cy="3119"/>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grpSp>
      <p:grpSp>
        <p:nvGrpSpPr>
          <p:cNvPr id="4121" name="Group 27"/>
          <p:cNvGrpSpPr/>
          <p:nvPr/>
        </p:nvGrpSpPr>
        <p:grpSpPr bwMode="auto">
          <a:xfrm>
            <a:off x="2939273" y="2997742"/>
            <a:ext cx="400050" cy="796925"/>
            <a:chOff x="0" y="0"/>
            <a:chExt cx="1615" cy="3378"/>
          </a:xfrm>
        </p:grpSpPr>
        <p:sp>
          <p:nvSpPr>
            <p:cNvPr id="4122" name="Oval 3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4123" name="Oval 31"/>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50" name="Oval 32"/>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25" name="Oval 33"/>
            <p:cNvSpPr>
              <a:spLocks noChangeArrowheads="1"/>
            </p:cNvSpPr>
            <p:nvPr/>
          </p:nvSpPr>
          <p:spPr bwMode="auto">
            <a:xfrm>
              <a:off x="176" y="176"/>
              <a:ext cx="1049" cy="311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52" name="Oval 34"/>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27" name="Oval 35"/>
            <p:cNvSpPr>
              <a:spLocks noChangeArrowheads="1"/>
            </p:cNvSpPr>
            <p:nvPr/>
          </p:nvSpPr>
          <p:spPr bwMode="auto">
            <a:xfrm>
              <a:off x="259" y="259"/>
              <a:ext cx="1096" cy="3119"/>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grpSp>
      <p:grpSp>
        <p:nvGrpSpPr>
          <p:cNvPr id="4128" name="Group 34"/>
          <p:cNvGrpSpPr/>
          <p:nvPr/>
        </p:nvGrpSpPr>
        <p:grpSpPr bwMode="auto">
          <a:xfrm>
            <a:off x="2124075" y="2001838"/>
            <a:ext cx="400050" cy="796925"/>
            <a:chOff x="0" y="0"/>
            <a:chExt cx="1615" cy="3378"/>
          </a:xfrm>
        </p:grpSpPr>
        <p:sp>
          <p:nvSpPr>
            <p:cNvPr id="4129" name="Oval 3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4130" name="Oval 38"/>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57" name="Oval 39"/>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32" name="Oval 40"/>
            <p:cNvSpPr>
              <a:spLocks noChangeArrowheads="1"/>
            </p:cNvSpPr>
            <p:nvPr/>
          </p:nvSpPr>
          <p:spPr bwMode="auto">
            <a:xfrm>
              <a:off x="176" y="176"/>
              <a:ext cx="1049" cy="3119"/>
            </a:xfrm>
            <a:prstGeom prst="ellipse">
              <a:avLst/>
            </a:prstGeom>
            <a:gradFill rotWithShape="1">
              <a:gsLst>
                <a:gs pos="0">
                  <a:srgbClr val="000000"/>
                </a:gs>
                <a:gs pos="100000">
                  <a:srgbClr val="8D67E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sp>
          <p:nvSpPr>
            <p:cNvPr id="5159" name="Oval 41"/>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a:defRPr/>
              </a:pPr>
              <a:endParaRPr lang="zh-CN" sz="2800">
                <a:solidFill>
                  <a:schemeClr val="bg2"/>
                </a:solidFill>
                <a:latin typeface="黑体" panose="02010609060101010101" pitchFamily="49" charset="-122"/>
                <a:ea typeface="黑体" panose="02010609060101010101" pitchFamily="49" charset="-122"/>
              </a:endParaRPr>
            </a:p>
          </p:txBody>
        </p:sp>
        <p:sp>
          <p:nvSpPr>
            <p:cNvPr id="4134" name="Oval 42"/>
            <p:cNvSpPr>
              <a:spLocks noChangeArrowheads="1"/>
            </p:cNvSpPr>
            <p:nvPr/>
          </p:nvSpPr>
          <p:spPr bwMode="auto">
            <a:xfrm>
              <a:off x="259" y="259"/>
              <a:ext cx="1096" cy="3119"/>
            </a:xfrm>
            <a:prstGeom prst="ellipse">
              <a:avLst/>
            </a:prstGeom>
            <a:gradFill rotWithShape="1">
              <a:gsLst>
                <a:gs pos="0">
                  <a:srgbClr val="8D67E1"/>
                </a:gs>
                <a:gs pos="100000">
                  <a:srgbClr val="4532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pPr eaLnBrk="0" hangingPunct="0"/>
              <a:endParaRPr lang="zh-CN" altLang="zh-CN">
                <a:solidFill>
                  <a:schemeClr val="bg2"/>
                </a:solidFill>
                <a:latin typeface="黑体" panose="02010609060101010101" pitchFamily="49" charset="-122"/>
                <a:ea typeface="黑体" panose="02010609060101010101" pitchFamily="49" charset="-122"/>
              </a:endParaRPr>
            </a:p>
          </p:txBody>
        </p:sp>
      </p:grpSp>
      <p:sp>
        <p:nvSpPr>
          <p:cNvPr id="4135" name="AutoShape 43">
            <a:hlinkClick r:id="rId3" action="ppaction://hlinksldjump"/>
          </p:cNvPr>
          <p:cNvSpPr>
            <a:spLocks noChangeArrowheads="1"/>
          </p:cNvSpPr>
          <p:nvPr/>
        </p:nvSpPr>
        <p:spPr bwMode="auto">
          <a:xfrm>
            <a:off x="2555875" y="1858963"/>
            <a:ext cx="4532313" cy="531812"/>
          </a:xfrm>
          <a:prstGeom prst="roundRect">
            <a:avLst>
              <a:gd name="adj" fmla="val 50000"/>
            </a:avLst>
          </a:prstGeom>
          <a:noFill/>
          <a:ln w="571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zh-CN" sz="3600" b="1" dirty="0">
              <a:latin typeface="黑体" panose="02010609060101010101" pitchFamily="49" charset="-122"/>
              <a:ea typeface="黑体" panose="02010609060101010101" pitchFamily="49" charset="-122"/>
            </a:endParaRPr>
          </a:p>
        </p:txBody>
      </p:sp>
      <p:sp>
        <p:nvSpPr>
          <p:cNvPr id="4136" name="AutoShape 44">
            <a:hlinkClick r:id="rId3" action="ppaction://hlinksldjump"/>
          </p:cNvPr>
          <p:cNvSpPr>
            <a:spLocks noChangeArrowheads="1"/>
          </p:cNvSpPr>
          <p:nvPr/>
        </p:nvSpPr>
        <p:spPr bwMode="auto">
          <a:xfrm>
            <a:off x="3424356" y="3187889"/>
            <a:ext cx="4867181" cy="508000"/>
          </a:xfrm>
          <a:prstGeom prst="roundRect">
            <a:avLst>
              <a:gd name="adj" fmla="val 50000"/>
            </a:avLst>
          </a:prstGeom>
          <a:noFill/>
          <a:ln w="571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zh-CN" sz="3600" b="1" dirty="0">
              <a:latin typeface="黑体" panose="02010609060101010101" pitchFamily="49" charset="-122"/>
              <a:ea typeface="黑体" panose="02010609060101010101" pitchFamily="49" charset="-122"/>
            </a:endParaRPr>
          </a:p>
        </p:txBody>
      </p:sp>
      <p:sp>
        <p:nvSpPr>
          <p:cNvPr id="4137" name="AutoShape 46">
            <a:hlinkClick r:id="rId3" action="ppaction://hlinksldjump"/>
          </p:cNvPr>
          <p:cNvSpPr>
            <a:spLocks noChangeArrowheads="1"/>
          </p:cNvSpPr>
          <p:nvPr/>
        </p:nvSpPr>
        <p:spPr bwMode="auto">
          <a:xfrm>
            <a:off x="3466419" y="4484983"/>
            <a:ext cx="5593488" cy="498475"/>
          </a:xfrm>
          <a:prstGeom prst="roundRect">
            <a:avLst>
              <a:gd name="adj" fmla="val 50000"/>
            </a:avLst>
          </a:prstGeom>
          <a:noFill/>
          <a:ln w="571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3600" b="1">
              <a:latin typeface="黑体" panose="02010609060101010101" pitchFamily="49" charset="-122"/>
              <a:ea typeface="黑体" panose="02010609060101010101" pitchFamily="49" charset="-122"/>
            </a:endParaRPr>
          </a:p>
        </p:txBody>
      </p:sp>
      <p:sp>
        <p:nvSpPr>
          <p:cNvPr id="4138" name="AutoShape 47">
            <a:hlinkClick r:id="rId3" action="ppaction://hlinksldjump"/>
          </p:cNvPr>
          <p:cNvSpPr>
            <a:spLocks noChangeArrowheads="1"/>
          </p:cNvSpPr>
          <p:nvPr/>
        </p:nvSpPr>
        <p:spPr bwMode="auto">
          <a:xfrm>
            <a:off x="2939257" y="5812240"/>
            <a:ext cx="4391025" cy="530225"/>
          </a:xfrm>
          <a:prstGeom prst="roundRect">
            <a:avLst>
              <a:gd name="adj" fmla="val 50000"/>
            </a:avLst>
          </a:prstGeom>
          <a:noFill/>
          <a:ln w="571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3600" b="1">
              <a:latin typeface="黑体" panose="02010609060101010101" pitchFamily="49" charset="-122"/>
              <a:ea typeface="黑体" panose="02010609060101010101" pitchFamily="49" charset="-122"/>
            </a:endParaRPr>
          </a:p>
        </p:txBody>
      </p:sp>
      <p:sp>
        <p:nvSpPr>
          <p:cNvPr id="4139" name="文本框 8239"/>
          <p:cNvSpPr txBox="1">
            <a:spLocks noChangeArrowheads="1"/>
          </p:cNvSpPr>
          <p:nvPr/>
        </p:nvSpPr>
        <p:spPr bwMode="auto">
          <a:xfrm>
            <a:off x="2743200" y="1828800"/>
            <a:ext cx="41783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一</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Storm</a:t>
            </a:r>
            <a:r>
              <a:rPr lang="zh-CN" altLang="en-US" sz="3200" dirty="0" smtClean="0">
                <a:latin typeface="黑体" panose="02010609060101010101" pitchFamily="49" charset="-122"/>
                <a:ea typeface="黑体" panose="02010609060101010101" pitchFamily="49" charset="-122"/>
              </a:rPr>
              <a:t>简介</a:t>
            </a:r>
            <a:endParaRPr lang="en-US" altLang="zh-CN" sz="3200" dirty="0">
              <a:latin typeface="黑体" panose="02010609060101010101" pitchFamily="49" charset="-122"/>
              <a:ea typeface="黑体" panose="02010609060101010101" pitchFamily="49" charset="-122"/>
            </a:endParaRPr>
          </a:p>
          <a:p>
            <a:pPr eaLnBrk="0" hangingPunct="0">
              <a:spcBef>
                <a:spcPct val="50000"/>
              </a:spcBef>
            </a:pPr>
            <a:endParaRPr lang="en-US" altLang="zh-CN" sz="3200" dirty="0">
              <a:latin typeface="黑体" panose="02010609060101010101" pitchFamily="49" charset="-122"/>
              <a:ea typeface="黑体" panose="02010609060101010101" pitchFamily="49" charset="-122"/>
            </a:endParaRPr>
          </a:p>
        </p:txBody>
      </p:sp>
      <p:sp>
        <p:nvSpPr>
          <p:cNvPr id="4140" name="文本框 8240"/>
          <p:cNvSpPr txBox="1">
            <a:spLocks noChangeArrowheads="1"/>
          </p:cNvSpPr>
          <p:nvPr/>
        </p:nvSpPr>
        <p:spPr bwMode="auto">
          <a:xfrm>
            <a:off x="3482604" y="3099454"/>
            <a:ext cx="4876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p>
            <a:pPr>
              <a:spcBef>
                <a:spcPct val="50000"/>
              </a:spcBef>
            </a:pPr>
            <a:r>
              <a:rPr lang="zh-CN" altLang="en-US" sz="3200" dirty="0">
                <a:latin typeface="黑体" panose="02010609060101010101" pitchFamily="49" charset="-122"/>
                <a:ea typeface="黑体" panose="02010609060101010101" pitchFamily="49" charset="-122"/>
              </a:rPr>
              <a:t>二</a:t>
            </a:r>
            <a:r>
              <a:rPr lang="zh-CN" altLang="en-US" sz="3200" dirty="0" smtClean="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 Storm</a:t>
            </a:r>
            <a:r>
              <a:rPr lang="zh-CN" altLang="en-US" sz="3200" dirty="0">
                <a:latin typeface="黑体" panose="02010609060101010101" pitchFamily="49" charset="-122"/>
                <a:ea typeface="黑体" panose="02010609060101010101" pitchFamily="49" charset="-122"/>
              </a:rPr>
              <a:t>实时分析案例</a:t>
            </a:r>
          </a:p>
        </p:txBody>
      </p:sp>
      <p:sp>
        <p:nvSpPr>
          <p:cNvPr id="4141" name="文本框 8242"/>
          <p:cNvSpPr txBox="1">
            <a:spLocks noChangeArrowheads="1"/>
          </p:cNvSpPr>
          <p:nvPr/>
        </p:nvSpPr>
        <p:spPr bwMode="auto">
          <a:xfrm>
            <a:off x="3450452" y="4395138"/>
            <a:ext cx="5733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p>
            <a:pPr>
              <a:spcBef>
                <a:spcPct val="50000"/>
              </a:spcBef>
            </a:pPr>
            <a:r>
              <a:rPr lang="zh-CN" altLang="en-US" sz="3200" dirty="0">
                <a:latin typeface="黑体" panose="02010609060101010101" pitchFamily="49" charset="-122"/>
                <a:ea typeface="黑体" panose="02010609060101010101" pitchFamily="49" charset="-122"/>
              </a:rPr>
              <a:t>三、基于</a:t>
            </a:r>
            <a:r>
              <a:rPr lang="en-US" altLang="zh-CN" sz="3200" dirty="0">
                <a:latin typeface="黑体" panose="02010609060101010101" pitchFamily="49" charset="-122"/>
                <a:ea typeface="黑体" panose="02010609060101010101" pitchFamily="49" charset="-122"/>
              </a:rPr>
              <a:t>Storm</a:t>
            </a:r>
            <a:r>
              <a:rPr lang="zh-CN" altLang="en-US" sz="3200" dirty="0">
                <a:latin typeface="黑体" panose="02010609060101010101" pitchFamily="49" charset="-122"/>
                <a:ea typeface="黑体" panose="02010609060101010101" pitchFamily="49" charset="-122"/>
              </a:rPr>
              <a:t>的实时推荐系统</a:t>
            </a:r>
          </a:p>
        </p:txBody>
      </p:sp>
      <p:sp>
        <p:nvSpPr>
          <p:cNvPr id="4142" name="文本框 8243"/>
          <p:cNvSpPr txBox="1">
            <a:spLocks noChangeArrowheads="1"/>
          </p:cNvSpPr>
          <p:nvPr/>
        </p:nvSpPr>
        <p:spPr bwMode="auto">
          <a:xfrm>
            <a:off x="3082132" y="5772553"/>
            <a:ext cx="37004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sz="3200" dirty="0">
                <a:latin typeface="黑体" panose="02010609060101010101" pitchFamily="49" charset="-122"/>
                <a:ea typeface="黑体" panose="02010609060101010101" pitchFamily="49" charset="-122"/>
              </a:rPr>
              <a:t>四</a:t>
            </a:r>
            <a:r>
              <a:rPr lang="zh-CN" altLang="en-US" sz="3200" dirty="0" smtClean="0">
                <a:latin typeface="黑体" panose="02010609060101010101" pitchFamily="49" charset="-122"/>
                <a:ea typeface="黑体" panose="02010609060101010101" pitchFamily="49" charset="-122"/>
              </a:rPr>
              <a:t>、小结</a:t>
            </a:r>
            <a:endParaRPr lang="zh-CN" altLang="en-US" sz="3200" dirty="0">
              <a:latin typeface="黑体" panose="02010609060101010101" pitchFamily="49" charset="-122"/>
              <a:ea typeface="黑体" panose="02010609060101010101" pitchFamily="49" charset="-122"/>
            </a:endParaRPr>
          </a:p>
        </p:txBody>
      </p:sp>
      <p:sp>
        <p:nvSpPr>
          <p:cNvPr id="4145" name="灯片编号占位符 1"/>
          <p:cNvSpPr>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fld id="{9616DF6E-54A8-410F-81AC-B06178D446F8}" type="slidenum">
              <a:rPr lang="zh-CN" altLang="en-US" sz="1400" b="1">
                <a:solidFill>
                  <a:srgbClr val="FFFFFF"/>
                </a:solidFill>
                <a:latin typeface="Tw Cen MT" panose="020B0602020104020603" pitchFamily="2" charset="0"/>
                <a:sym typeface="Tw Cen MT" panose="020B0602020104020603" pitchFamily="2" charset="0"/>
              </a:rPr>
              <a:t>2</a:t>
            </a:fld>
            <a:endParaRPr lang="zh-CN" altLang="en-US" sz="1400" b="1">
              <a:solidFill>
                <a:srgbClr val="FFFFFF"/>
              </a:solidFill>
              <a:latin typeface="Tw Cen MT" panose="020B0602020104020603" pitchFamily="2" charset="0"/>
              <a:sym typeface="Tw Cen MT" panose="020B0602020104020603" pitchFamily="2"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20</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二、 </a:t>
            </a:r>
            <a:r>
              <a:rPr lang="en-US" altLang="zh-CN" b="1" dirty="0" smtClean="0"/>
              <a:t>Storm</a:t>
            </a:r>
            <a:r>
              <a:rPr lang="zh-CN" altLang="en-US" b="1" dirty="0"/>
              <a:t>实时分析案例</a:t>
            </a:r>
          </a:p>
        </p:txBody>
      </p:sp>
      <p:sp>
        <p:nvSpPr>
          <p:cNvPr id="41989" name="Rectangle 3"/>
          <p:cNvSpPr>
            <a:spLocks noGrp="1" noChangeArrowheads="1"/>
          </p:cNvSpPr>
          <p:nvPr>
            <p:ph type="body" idx="4294967295"/>
          </p:nvPr>
        </p:nvSpPr>
        <p:spPr/>
        <p:txBody>
          <a:bodyPr/>
          <a:lstStyle/>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Storm</a:t>
            </a:r>
            <a:r>
              <a:rPr lang="zh-CN" altLang="en-US" dirty="0">
                <a:latin typeface="微软雅黑" panose="020B0503020204020204" pitchFamily="34" charset="-122"/>
                <a:ea typeface="微软雅黑" panose="020B0503020204020204" pitchFamily="34" charset="-122"/>
              </a:rPr>
              <a:t>实时单词</a:t>
            </a:r>
            <a:r>
              <a:rPr lang="zh-CN" altLang="en-US" dirty="0" smtClean="0">
                <a:latin typeface="微软雅黑" panose="020B0503020204020204" pitchFamily="34" charset="-122"/>
                <a:ea typeface="微软雅黑" panose="020B0503020204020204" pitchFamily="34" charset="-122"/>
              </a:rPr>
              <a:t>计数</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频繁组合查找</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smtClean="0"/>
              <a:t>Hadoop</a:t>
            </a:r>
            <a:r>
              <a:rPr lang="zh-CN" altLang="en-US" b="1" dirty="0" smtClean="0"/>
              <a:t>单词计数</a:t>
            </a:r>
          </a:p>
        </p:txBody>
      </p:sp>
      <p:sp>
        <p:nvSpPr>
          <p:cNvPr id="6" name="Rectangle 3"/>
          <p:cNvSpPr txBox="1">
            <a:spLocks noChangeArrowheads="1"/>
          </p:cNvSpPr>
          <p:nvPr/>
        </p:nvSpPr>
        <p:spPr bwMode="auto">
          <a:xfrm>
            <a:off x="566738" y="1752600"/>
            <a:ext cx="8001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Font typeface="Wingdings" panose="05000000000000000000" pitchFamily="2" charset="2"/>
              <a:buNone/>
            </a:pPr>
            <a:r>
              <a:rPr lang="zh-CN" altLang="zh-CN" sz="2000" b="1" dirty="0" smtClean="0">
                <a:latin typeface="Courier New" panose="02070309020205020404" pitchFamily="49" charset="0"/>
                <a:sym typeface="Courier New" panose="02070309020205020404" pitchFamily="49" charset="0"/>
              </a:rPr>
              <a:t>map(key, value):</a:t>
            </a:r>
          </a:p>
          <a:p>
            <a:pPr>
              <a:buFont typeface="Wingdings" panose="05000000000000000000" pitchFamily="2" charset="2"/>
              <a:buNone/>
            </a:pPr>
            <a:r>
              <a:rPr lang="zh-CN" altLang="zh-CN" sz="2000" dirty="0" smtClean="0">
                <a:latin typeface="Courier New" panose="02070309020205020404" pitchFamily="49" charset="0"/>
                <a:sym typeface="Courier New" panose="02070309020205020404" pitchFamily="49" charset="0"/>
              </a:rPr>
              <a:t>// key: document name; value: text of the document</a:t>
            </a:r>
          </a:p>
          <a:p>
            <a:pPr>
              <a:buFont typeface="Wingdings" panose="05000000000000000000" pitchFamily="2" charset="2"/>
              <a:buNone/>
            </a:pPr>
            <a:r>
              <a:rPr lang="zh-CN" altLang="zh-CN" sz="2000" dirty="0" smtClean="0">
                <a:latin typeface="Courier New" panose="02070309020205020404" pitchFamily="49" charset="0"/>
                <a:sym typeface="Courier New" panose="02070309020205020404" pitchFamily="49" charset="0"/>
              </a:rPr>
              <a:t>	for each word w in value:</a:t>
            </a:r>
          </a:p>
          <a:p>
            <a:pPr>
              <a:buFont typeface="Wingdings" panose="05000000000000000000" pitchFamily="2" charset="2"/>
              <a:buNone/>
            </a:pPr>
            <a:r>
              <a:rPr lang="zh-CN" altLang="zh-CN" sz="2000" dirty="0" smtClean="0">
                <a:latin typeface="Courier New" panose="02070309020205020404" pitchFamily="49" charset="0"/>
                <a:sym typeface="Courier New" panose="02070309020205020404" pitchFamily="49" charset="0"/>
              </a:rPr>
              <a:t>		emit(w, 1)</a:t>
            </a:r>
          </a:p>
          <a:p>
            <a:pPr>
              <a:buFont typeface="Wingdings" panose="05000000000000000000" pitchFamily="2" charset="2"/>
              <a:buNone/>
            </a:pPr>
            <a:endParaRPr lang="zh-CN" altLang="zh-CN" sz="2000" dirty="0">
              <a:latin typeface="Courier New" panose="02070309020205020404" pitchFamily="49" charset="0"/>
              <a:sym typeface="Courier New" panose="02070309020205020404" pitchFamily="49" charset="0"/>
            </a:endParaRPr>
          </a:p>
        </p:txBody>
      </p:sp>
      <p:sp>
        <p:nvSpPr>
          <p:cNvPr id="7" name="Rectangle 4"/>
          <p:cNvSpPr>
            <a:spLocks noChangeArrowheads="1"/>
          </p:cNvSpPr>
          <p:nvPr/>
        </p:nvSpPr>
        <p:spPr bwMode="auto">
          <a:xfrm>
            <a:off x="609600" y="3810000"/>
            <a:ext cx="77724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a:solidFill>
                  <a:srgbClr val="000000"/>
                </a:solidFill>
                <a:latin typeface="Courier New" panose="02070309020205020404" pitchFamily="49" charset="0"/>
                <a:sym typeface="Courier New" panose="02070309020205020404" pitchFamily="49" charset="0"/>
              </a:rPr>
              <a:t>reduce(key, values):</a:t>
            </a:r>
            <a:endParaRPr lang="zh-CN" altLang="en-US" sz="2000" b="1" dirty="0">
              <a:solidFill>
                <a:srgbClr val="000000"/>
              </a:solidFill>
              <a:latin typeface="Courier New" panose="02070309020205020404" pitchFamily="49" charset="0"/>
              <a:sym typeface="Courier New" panose="02070309020205020404" pitchFamily="49" charset="0"/>
            </a:endParaRPr>
          </a:p>
          <a:p>
            <a:r>
              <a:rPr lang="en-US" altLang="zh-CN" sz="2000" dirty="0">
                <a:solidFill>
                  <a:srgbClr val="000000"/>
                </a:solidFill>
                <a:latin typeface="Courier New" panose="02070309020205020404" pitchFamily="49" charset="0"/>
                <a:sym typeface="Courier New" panose="02070309020205020404" pitchFamily="49" charset="0"/>
              </a:rPr>
              <a:t>// key: a word; value: an iterator over counts</a:t>
            </a:r>
            <a:endParaRPr lang="zh-CN" altLang="en-US" sz="2000" dirty="0">
              <a:solidFill>
                <a:srgbClr val="000000"/>
              </a:solidFill>
              <a:latin typeface="Courier New" panose="02070309020205020404" pitchFamily="49" charset="0"/>
              <a:sym typeface="Courier New" panose="02070309020205020404" pitchFamily="49" charset="0"/>
            </a:endParaRPr>
          </a:p>
          <a:p>
            <a:r>
              <a:rPr lang="en-US" altLang="zh-CN" sz="2000" dirty="0">
                <a:solidFill>
                  <a:srgbClr val="000000"/>
                </a:solidFill>
                <a:latin typeface="Courier New" panose="02070309020205020404" pitchFamily="49" charset="0"/>
                <a:sym typeface="Courier New" panose="02070309020205020404" pitchFamily="49" charset="0"/>
              </a:rPr>
              <a:t>	result = 0</a:t>
            </a:r>
            <a:endParaRPr lang="zh-CN" altLang="en-US" sz="2000" dirty="0">
              <a:solidFill>
                <a:srgbClr val="000000"/>
              </a:solidFill>
              <a:latin typeface="Courier New" panose="02070309020205020404" pitchFamily="49" charset="0"/>
              <a:sym typeface="Courier New" panose="02070309020205020404" pitchFamily="49" charset="0"/>
            </a:endParaRPr>
          </a:p>
          <a:p>
            <a:r>
              <a:rPr lang="en-US" altLang="zh-CN" sz="2000" dirty="0">
                <a:solidFill>
                  <a:srgbClr val="000000"/>
                </a:solidFill>
                <a:latin typeface="Courier New" panose="02070309020205020404" pitchFamily="49" charset="0"/>
                <a:sym typeface="Courier New" panose="02070309020205020404" pitchFamily="49" charset="0"/>
              </a:rPr>
              <a:t>	for each count v in values:</a:t>
            </a:r>
            <a:endParaRPr lang="zh-CN" altLang="en-US" sz="2000" dirty="0">
              <a:solidFill>
                <a:srgbClr val="000000"/>
              </a:solidFill>
              <a:latin typeface="Courier New" panose="02070309020205020404" pitchFamily="49" charset="0"/>
              <a:sym typeface="Courier New" panose="02070309020205020404" pitchFamily="49" charset="0"/>
            </a:endParaRPr>
          </a:p>
          <a:p>
            <a:r>
              <a:rPr lang="en-US" altLang="zh-CN" sz="2000" dirty="0">
                <a:solidFill>
                  <a:srgbClr val="000000"/>
                </a:solidFill>
                <a:latin typeface="Courier New" panose="02070309020205020404" pitchFamily="49" charset="0"/>
                <a:sym typeface="Courier New" panose="02070309020205020404" pitchFamily="49" charset="0"/>
              </a:rPr>
              <a:t>		result += v</a:t>
            </a:r>
            <a:endParaRPr lang="zh-CN" altLang="en-US" sz="2000" dirty="0">
              <a:solidFill>
                <a:srgbClr val="000000"/>
              </a:solidFill>
              <a:latin typeface="Courier New" panose="02070309020205020404" pitchFamily="49" charset="0"/>
              <a:sym typeface="Courier New" panose="02070309020205020404" pitchFamily="49" charset="0"/>
            </a:endParaRPr>
          </a:p>
          <a:p>
            <a:r>
              <a:rPr lang="en-US" altLang="zh-CN" sz="2000" dirty="0">
                <a:solidFill>
                  <a:srgbClr val="000000"/>
                </a:solidFill>
                <a:latin typeface="Courier New" panose="02070309020205020404" pitchFamily="49" charset="0"/>
                <a:sym typeface="Courier New" panose="02070309020205020404" pitchFamily="49" charset="0"/>
              </a:rPr>
              <a:t>	emit(key, result)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22</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smtClean="0"/>
              <a:t>Spark</a:t>
            </a:r>
            <a:r>
              <a:rPr lang="zh-CN" altLang="en-US" b="1" dirty="0" smtClean="0"/>
              <a:t>单词计数</a:t>
            </a:r>
          </a:p>
        </p:txBody>
      </p:sp>
      <p:pic>
        <p:nvPicPr>
          <p:cNvPr id="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714" y="1593705"/>
            <a:ext cx="8447098" cy="303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247" y="4790407"/>
            <a:ext cx="9120510" cy="1477328"/>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可以看出</a:t>
            </a:r>
            <a:r>
              <a:rPr lang="en-US" altLang="zh-CN" dirty="0" smtClean="0">
                <a:latin typeface="微软雅黑" panose="020B0503020204020204" pitchFamily="34" charset="-122"/>
                <a:ea typeface="微软雅黑" panose="020B0503020204020204" pitchFamily="34" charset="-122"/>
              </a:rPr>
              <a:t>Hadoop</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这两个单词计数都是</a:t>
            </a:r>
            <a:r>
              <a:rPr lang="zh-CN" altLang="en-US" b="1" dirty="0" smtClean="0">
                <a:latin typeface="微软雅黑" panose="020B0503020204020204" pitchFamily="34" charset="-122"/>
                <a:ea typeface="微软雅黑" panose="020B0503020204020204" pitchFamily="34" charset="-122"/>
              </a:rPr>
              <a:t>批处理</a:t>
            </a:r>
            <a:r>
              <a:rPr lang="zh-CN" altLang="en-US" dirty="0" smtClean="0">
                <a:latin typeface="微软雅黑" panose="020B0503020204020204" pitchFamily="34" charset="-122"/>
                <a:ea typeface="微软雅黑" panose="020B0503020204020204" pitchFamily="34" charset="-122"/>
              </a:rPr>
              <a:t>，也就是将到达的数据全部处理。</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如果文本源源不断到达，堆积的数据越来越多，每次处理耗时巨大，想要实时输出单词</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计数的结果，这两种方法是否依然适用？是否有新的方法来解决这一问题？</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接下来介绍</a:t>
            </a: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如何处理这个问题以及和</a:t>
            </a:r>
            <a:r>
              <a:rPr lang="en-US" altLang="zh-CN" dirty="0" smtClean="0">
                <a:latin typeface="微软雅黑" panose="020B0503020204020204" pitchFamily="34" charset="-122"/>
                <a:ea typeface="微软雅黑" panose="020B0503020204020204" pitchFamily="34" charset="-122"/>
              </a:rPr>
              <a:t>Spark Streaming</a:t>
            </a:r>
            <a:r>
              <a:rPr lang="zh-CN" altLang="en-US" dirty="0" smtClean="0">
                <a:latin typeface="微软雅黑" panose="020B0503020204020204" pitchFamily="34" charset="-122"/>
                <a:ea typeface="微软雅黑" panose="020B0503020204020204" pitchFamily="34" charset="-122"/>
              </a:rPr>
              <a:t>在实时单词计数上的差异。</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23</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40965" name="Rectangle 3"/>
          <p:cNvSpPr>
            <a:spLocks noGrp="1" noChangeArrowheads="1"/>
          </p:cNvSpPr>
          <p:nvPr>
            <p:ph type="body" idx="4294967295"/>
          </p:nvPr>
        </p:nvSpPr>
        <p:spPr/>
        <p:txBody>
          <a:bodyPr/>
          <a:lstStyle/>
          <a:p>
            <a:pPr marL="261620" indent="-190500">
              <a:buClr>
                <a:srgbClr val="35B558"/>
              </a:buClr>
              <a:buSzPct val="105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方案设计：</a:t>
            </a:r>
            <a:endParaRPr lang="en-US" altLang="zh-CN" sz="2400" dirty="0">
              <a:latin typeface="微软雅黑" panose="020B0503020204020204" pitchFamily="34" charset="-122"/>
              <a:ea typeface="微软雅黑" panose="020B0503020204020204" pitchFamily="34" charset="-122"/>
            </a:endParaRPr>
          </a:p>
          <a:p>
            <a:r>
              <a:rPr lang="zh-CN" altLang="en-US" sz="2000" dirty="0" smtClean="0"/>
              <a:t>使用</a:t>
            </a:r>
            <a:r>
              <a:rPr lang="en-US" altLang="zh-CN" sz="2000" dirty="0" err="1" smtClean="0"/>
              <a:t>SentenceSpout</a:t>
            </a:r>
            <a:r>
              <a:rPr lang="zh-CN" altLang="en-US" sz="2000" dirty="0" smtClean="0"/>
              <a:t>源源不断地产生</a:t>
            </a:r>
            <a:r>
              <a:rPr lang="en-US" altLang="zh-CN" sz="2000" dirty="0" smtClean="0"/>
              <a:t>tuple</a:t>
            </a:r>
            <a:r>
              <a:rPr lang="zh-CN" altLang="en-US" sz="2000" dirty="0" smtClean="0"/>
              <a:t>组成的语句，</a:t>
            </a:r>
            <a:endParaRPr lang="zh-CN" altLang="en-US" sz="2000" dirty="0"/>
          </a:p>
          <a:p>
            <a:r>
              <a:rPr lang="zh-CN" altLang="en-US" sz="2000" dirty="0" smtClean="0"/>
              <a:t>使用</a:t>
            </a:r>
            <a:r>
              <a:rPr lang="en-US" altLang="zh-CN" sz="2000" dirty="0" err="1" smtClean="0"/>
              <a:t>SplitSentenceBolt</a:t>
            </a:r>
            <a:r>
              <a:rPr lang="zh-CN" altLang="en-US" sz="2000" dirty="0"/>
              <a:t>将语句分割为一个个的</a:t>
            </a:r>
            <a:r>
              <a:rPr lang="zh-CN" altLang="en-US" sz="2000" dirty="0" smtClean="0"/>
              <a:t>单词</a:t>
            </a:r>
            <a:endParaRPr lang="en-US" altLang="zh-CN" sz="2000" dirty="0" smtClean="0"/>
          </a:p>
          <a:p>
            <a:r>
              <a:rPr lang="zh-CN" altLang="en-US" sz="2000" dirty="0" smtClean="0"/>
              <a:t>使用</a:t>
            </a:r>
            <a:r>
              <a:rPr lang="en-US" altLang="zh-CN" sz="2000" dirty="0" err="1" smtClean="0"/>
              <a:t>WordCountBolt</a:t>
            </a:r>
            <a:r>
              <a:rPr lang="zh-CN" altLang="en-US" sz="2000" dirty="0" smtClean="0"/>
              <a:t>进行单词计数</a:t>
            </a:r>
          </a:p>
          <a:p>
            <a:r>
              <a:rPr lang="zh-CN" altLang="en-US" sz="2000" dirty="0" smtClean="0"/>
              <a:t>使用</a:t>
            </a:r>
            <a:r>
              <a:rPr lang="en-US" altLang="zh-CN" sz="2000" dirty="0" err="1" smtClean="0"/>
              <a:t>ReportBolt</a:t>
            </a:r>
            <a:r>
              <a:rPr lang="zh-CN" altLang="en-US" sz="2000" dirty="0" smtClean="0"/>
              <a:t>进行结果输出</a:t>
            </a:r>
          </a:p>
          <a:p>
            <a:pPr marL="0" indent="0">
              <a:buClr>
                <a:srgbClr val="35B558"/>
              </a:buClr>
              <a:buSzPct val="105000"/>
              <a:buNone/>
            </a:pPr>
            <a:endParaRPr lang="zh-CN" altLang="en-US" sz="2400" dirty="0" smtClean="0">
              <a:latin typeface="微软雅黑" panose="020B0503020204020204" pitchFamily="34" charset="-122"/>
              <a:ea typeface="微软雅黑" panose="020B0503020204020204" pitchFamily="34" charset="-122"/>
            </a:endParaRPr>
          </a:p>
          <a:p>
            <a:pPr marL="261620" indent="-190500">
              <a:buClr>
                <a:srgbClr val="35B558"/>
              </a:buClr>
              <a:buSzPct val="1050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拓扑</a:t>
            </a:r>
            <a:r>
              <a:rPr lang="zh-CN" altLang="en-US" sz="2400" dirty="0">
                <a:latin typeface="微软雅黑" panose="020B0503020204020204" pitchFamily="34" charset="-122"/>
                <a:ea typeface="微软雅黑" panose="020B0503020204020204" pitchFamily="34" charset="-122"/>
              </a:rPr>
              <a:t>设计：</a:t>
            </a:r>
            <a:endParaRPr lang="en-US" altLang="zh-CN"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14496" y="4865810"/>
            <a:ext cx="7046179" cy="8656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24</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310" name="Rectangle 3"/>
          <p:cNvSpPr txBox="1">
            <a:spLocks noChangeArrowheads="1"/>
          </p:cNvSpPr>
          <p:nvPr/>
        </p:nvSpPr>
        <p:spPr bwMode="auto">
          <a:xfrm>
            <a:off x="266700" y="1526111"/>
            <a:ext cx="274789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marL="261620" indent="-190500">
              <a:buClr>
                <a:srgbClr val="35B558"/>
              </a:buClr>
              <a:buSzPct val="1050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Example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2130769"/>
            <a:ext cx="8592080" cy="3200316"/>
          </a:xfrm>
          <a:prstGeom prst="rect">
            <a:avLst/>
          </a:prstGeom>
        </p:spPr>
      </p:pic>
      <p:sp>
        <p:nvSpPr>
          <p:cNvPr id="11" name="Rectangle 3"/>
          <p:cNvSpPr txBox="1">
            <a:spLocks noChangeArrowheads="1"/>
          </p:cNvSpPr>
          <p:nvPr/>
        </p:nvSpPr>
        <p:spPr bwMode="auto">
          <a:xfrm>
            <a:off x="152516" y="5706249"/>
            <a:ext cx="8838968" cy="69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marL="261620" indent="-190500">
              <a:buClr>
                <a:srgbClr val="35B558"/>
              </a:buClr>
              <a:buSzPct val="1050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思考一下它们之间的组合方式？随机分组？按字段分组？</a:t>
            </a:r>
            <a:r>
              <a:rPr lang="en-US" altLang="zh-CN" sz="2400" dirty="0" smtClean="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25</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 y="2851424"/>
            <a:ext cx="8592080" cy="3200316"/>
          </a:xfrm>
          <a:prstGeom prst="rect">
            <a:avLst/>
          </a:prstGeom>
        </p:spPr>
      </p:pic>
      <p:cxnSp>
        <p:nvCxnSpPr>
          <p:cNvPr id="10" name="直接箭头连接符 9"/>
          <p:cNvCxnSpPr>
            <a:stCxn id="17" idx="3"/>
            <a:endCxn id="4" idx="1"/>
          </p:cNvCxnSpPr>
          <p:nvPr/>
        </p:nvCxnSpPr>
        <p:spPr>
          <a:xfrm>
            <a:off x="3308212" y="1914822"/>
            <a:ext cx="798785" cy="5026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1622434"/>
            <a:ext cx="3308212" cy="584775"/>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负载均衡</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使得</a:t>
            </a:r>
            <a:r>
              <a:rPr lang="zh-CN" altLang="en-US" sz="1600" dirty="0">
                <a:latin typeface="微软雅黑" panose="020B0503020204020204" pitchFamily="34" charset="-122"/>
                <a:ea typeface="微软雅黑" panose="020B0503020204020204" pitchFamily="34" charset="-122"/>
              </a:rPr>
              <a:t>每个</a:t>
            </a:r>
            <a:r>
              <a:rPr lang="en-US" altLang="zh-CN" sz="1600" dirty="0" err="1" smtClean="0">
                <a:latin typeface="微软雅黑" panose="020B0503020204020204" pitchFamily="34" charset="-122"/>
                <a:ea typeface="微软雅黑" panose="020B0503020204020204" pitchFamily="34" charset="-122"/>
              </a:rPr>
              <a:t>SplitBolt</a:t>
            </a:r>
            <a:r>
              <a:rPr lang="zh-CN" altLang="en-US" sz="1600" dirty="0" smtClean="0">
                <a:latin typeface="微软雅黑" panose="020B0503020204020204" pitchFamily="34" charset="-122"/>
                <a:ea typeface="微软雅黑" panose="020B0503020204020204" pitchFamily="34" charset="-122"/>
              </a:rPr>
              <a:t>任务接收处理的</a:t>
            </a:r>
            <a:r>
              <a:rPr lang="en-US" altLang="zh-CN" sz="1600" dirty="0" smtClean="0">
                <a:latin typeface="微软雅黑" panose="020B0503020204020204" pitchFamily="34" charset="-122"/>
                <a:ea typeface="微软雅黑" panose="020B0503020204020204" pitchFamily="34" charset="-122"/>
              </a:rPr>
              <a:t>sentence</a:t>
            </a:r>
            <a:r>
              <a:rPr lang="zh-CN" altLang="en-US" sz="1600" dirty="0" smtClean="0">
                <a:latin typeface="微软雅黑" panose="020B0503020204020204" pitchFamily="34" charset="-122"/>
                <a:ea typeface="微软雅黑" panose="020B0503020204020204" pitchFamily="34" charset="-122"/>
              </a:rPr>
              <a:t>尽量均匀</a:t>
            </a:r>
            <a:endParaRPr lang="zh-CN" altLang="en-US" sz="1600" dirty="0">
              <a:latin typeface="微软雅黑" panose="020B0503020204020204" pitchFamily="34" charset="-122"/>
              <a:ea typeface="微软雅黑" panose="020B0503020204020204" pitchFamily="34" charset="-122"/>
            </a:endParaRPr>
          </a:p>
        </p:txBody>
      </p:sp>
      <p:sp>
        <p:nvSpPr>
          <p:cNvPr id="4" name="矩形标注 3"/>
          <p:cNvSpPr/>
          <p:nvPr/>
        </p:nvSpPr>
        <p:spPr>
          <a:xfrm>
            <a:off x="4106997" y="2106736"/>
            <a:ext cx="1992630" cy="621499"/>
          </a:xfrm>
          <a:prstGeom prst="wedgeRectCallout">
            <a:avLst>
              <a:gd name="adj1" fmla="val 19338"/>
              <a:gd name="adj2" fmla="val 17613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随机分组，</a:t>
            </a:r>
            <a:r>
              <a:rPr lang="en-US" altLang="zh-CN" b="1" dirty="0" smtClean="0">
                <a:solidFill>
                  <a:srgbClr val="FF0000"/>
                </a:solidFill>
                <a:sym typeface="+mn-ea"/>
              </a:rPr>
              <a:t>why?</a:t>
            </a:r>
            <a:endParaRPr lang="zh-CN" altLang="en-US" dirty="0"/>
          </a:p>
        </p:txBody>
      </p:sp>
      <p:sp>
        <p:nvSpPr>
          <p:cNvPr id="12" name="矩形标注 11"/>
          <p:cNvSpPr/>
          <p:nvPr/>
        </p:nvSpPr>
        <p:spPr>
          <a:xfrm>
            <a:off x="5752670" y="4315105"/>
            <a:ext cx="1752554" cy="611505"/>
          </a:xfrm>
          <a:prstGeom prst="wedgeRectCallout">
            <a:avLst>
              <a:gd name="adj1" fmla="val 72091"/>
              <a:gd name="adj2" fmla="val -1075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rgbClr val="FF0000"/>
                </a:solidFill>
                <a:sym typeface="+mn-ea"/>
              </a:rPr>
              <a:t>按</a:t>
            </a:r>
            <a:r>
              <a:rPr lang="zh-CN" altLang="en-US" b="1" dirty="0" smtClean="0">
                <a:solidFill>
                  <a:srgbClr val="FF0000"/>
                </a:solidFill>
                <a:sym typeface="+mn-ea"/>
              </a:rPr>
              <a:t>字段分组，</a:t>
            </a:r>
            <a:r>
              <a:rPr lang="en-US" altLang="zh-CN" b="1" dirty="0" smtClean="0">
                <a:solidFill>
                  <a:srgbClr val="FF0000"/>
                </a:solidFill>
                <a:sym typeface="+mn-ea"/>
              </a:rPr>
              <a:t>why?</a:t>
            </a:r>
            <a:endParaRPr lang="zh-CN" altLang="en-US" dirty="0"/>
          </a:p>
        </p:txBody>
      </p:sp>
      <p:cxnSp>
        <p:nvCxnSpPr>
          <p:cNvPr id="16" name="直接箭头连接符 15"/>
          <p:cNvCxnSpPr>
            <a:stCxn id="18" idx="3"/>
            <a:endCxn id="12" idx="1"/>
          </p:cNvCxnSpPr>
          <p:nvPr/>
        </p:nvCxnSpPr>
        <p:spPr>
          <a:xfrm>
            <a:off x="4750231" y="4451581"/>
            <a:ext cx="1002439" cy="169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3400" y="4282304"/>
            <a:ext cx="4216831"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相同单词到同一个</a:t>
            </a:r>
            <a:r>
              <a:rPr lang="en-US" altLang="zh-CN" sz="1600" dirty="0" err="1" smtClean="0">
                <a:latin typeface="微软雅黑" panose="020B0503020204020204" pitchFamily="34" charset="-122"/>
                <a:ea typeface="微软雅黑" panose="020B0503020204020204" pitchFamily="34" charset="-122"/>
              </a:rPr>
              <a:t>WordCount</a:t>
            </a:r>
            <a:r>
              <a:rPr lang="zh-CN" altLang="en-US" sz="1600" dirty="0" smtClean="0">
                <a:latin typeface="微软雅黑" panose="020B0503020204020204" pitchFamily="34" charset="-122"/>
                <a:ea typeface="微软雅黑" panose="020B0503020204020204" pitchFamily="34" charset="-122"/>
              </a:rPr>
              <a:t>中，准确计数</a:t>
            </a:r>
            <a:endParaRPr lang="zh-CN" altLang="en-US" sz="1600" dirty="0">
              <a:latin typeface="微软雅黑" panose="020B0503020204020204" pitchFamily="34" charset="-122"/>
              <a:ea typeface="微软雅黑" panose="020B0503020204020204" pitchFamily="34" charset="-122"/>
            </a:endParaRPr>
          </a:p>
        </p:txBody>
      </p:sp>
      <p:sp>
        <p:nvSpPr>
          <p:cNvPr id="32" name="矩形标注 31"/>
          <p:cNvSpPr/>
          <p:nvPr/>
        </p:nvSpPr>
        <p:spPr>
          <a:xfrm>
            <a:off x="355755" y="6051738"/>
            <a:ext cx="2286060" cy="611505"/>
          </a:xfrm>
          <a:prstGeom prst="wedgeRectCallout">
            <a:avLst>
              <a:gd name="adj1" fmla="val 62589"/>
              <a:gd name="adj2" fmla="val -15198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全局分组，</a:t>
            </a:r>
            <a:r>
              <a:rPr lang="en-US" altLang="zh-CN" b="1" dirty="0" smtClean="0">
                <a:solidFill>
                  <a:srgbClr val="FF0000"/>
                </a:solidFill>
                <a:sym typeface="+mn-ea"/>
              </a:rPr>
              <a:t>why?</a:t>
            </a:r>
            <a:endParaRPr lang="zh-CN" altLang="en-US" dirty="0"/>
          </a:p>
        </p:txBody>
      </p:sp>
      <p:sp>
        <p:nvSpPr>
          <p:cNvPr id="33" name="文本框 32"/>
          <p:cNvSpPr txBox="1"/>
          <p:nvPr/>
        </p:nvSpPr>
        <p:spPr>
          <a:xfrm>
            <a:off x="3200436" y="6188213"/>
            <a:ext cx="3657504"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将所有单词计数的结果汇总在一起输出</a:t>
            </a:r>
            <a:endParaRPr lang="zh-CN" altLang="en-US" sz="1600" dirty="0">
              <a:latin typeface="微软雅黑" panose="020B0503020204020204" pitchFamily="34" charset="-122"/>
              <a:ea typeface="微软雅黑" panose="020B0503020204020204" pitchFamily="34" charset="-122"/>
            </a:endParaRPr>
          </a:p>
        </p:txBody>
      </p:sp>
      <p:cxnSp>
        <p:nvCxnSpPr>
          <p:cNvPr id="34" name="直接箭头连接符 33"/>
          <p:cNvCxnSpPr>
            <a:stCxn id="32" idx="3"/>
            <a:endCxn id="33" idx="1"/>
          </p:cNvCxnSpPr>
          <p:nvPr/>
        </p:nvCxnSpPr>
        <p:spPr>
          <a:xfrm flipV="1">
            <a:off x="2641815" y="6357490"/>
            <a:ext cx="55862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ppt_x"/>
                                          </p:val>
                                        </p:tav>
                                        <p:tav tm="100000">
                                          <p:val>
                                            <p:strVal val="#ppt_x"/>
                                          </p:val>
                                        </p:tav>
                                      </p:tavLst>
                                    </p:anim>
                                    <p:anim calcmode="lin" valueType="num">
                                      <p:cBhvr additive="base">
                                        <p:cTn id="4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animBg="1"/>
      <p:bldP spid="12" grpId="0" animBg="1"/>
      <p:bldP spid="18" grpId="0"/>
      <p:bldP spid="32" grpId="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6" name="Rectangle 3"/>
          <p:cNvSpPr txBox="1">
            <a:spLocks noChangeArrowheads="1"/>
          </p:cNvSpPr>
          <p:nvPr/>
        </p:nvSpPr>
        <p:spPr bwMode="auto">
          <a:xfrm>
            <a:off x="685800" y="1516063"/>
            <a:ext cx="8001000" cy="399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Font typeface="Wingdings" panose="05000000000000000000" pitchFamily="2" charset="2"/>
              <a:buNone/>
            </a:pPr>
            <a:r>
              <a:rPr lang="en-US" altLang="zh-CN" sz="2000" b="1" dirty="0" err="1" smtClean="0">
                <a:latin typeface="Courier New" panose="02070309020205020404" pitchFamily="49" charset="0"/>
                <a:sym typeface="Courier New" panose="02070309020205020404" pitchFamily="49" charset="0"/>
              </a:rPr>
              <a:t>SentenceSpout</a:t>
            </a:r>
            <a:r>
              <a:rPr lang="en-US" altLang="zh-CN" sz="2000" b="1" dirty="0" smtClean="0">
                <a:latin typeface="Courier New" panose="02070309020205020404" pitchFamily="49" charset="0"/>
                <a:sym typeface="Courier New" panose="02070309020205020404" pitchFamily="49" charset="0"/>
              </a:rPr>
              <a:t>(Spout</a:t>
            </a:r>
            <a:r>
              <a:rPr lang="zh-CN" altLang="en-US" sz="2000" b="1" dirty="0" smtClean="0">
                <a:latin typeface="Courier New" panose="02070309020205020404" pitchFamily="49" charset="0"/>
                <a:sym typeface="Courier New" panose="02070309020205020404" pitchFamily="49" charset="0"/>
              </a:rPr>
              <a:t>的核心函数是</a:t>
            </a:r>
            <a:r>
              <a:rPr lang="en-US" altLang="zh-CN" sz="2000" b="1" dirty="0" err="1" smtClean="0">
                <a:latin typeface="Courier New" panose="02070309020205020404" pitchFamily="49" charset="0"/>
                <a:sym typeface="Courier New" panose="02070309020205020404" pitchFamily="49" charset="0"/>
              </a:rPr>
              <a:t>nextTuple</a:t>
            </a:r>
            <a:r>
              <a:rPr lang="en-US" altLang="zh-CN" sz="2000" b="1" dirty="0" smtClean="0">
                <a:latin typeface="Courier New" panose="02070309020205020404" pitchFamily="49" charset="0"/>
                <a:sym typeface="Courier New" panose="02070309020205020404" pitchFamily="49" charset="0"/>
              </a:rPr>
              <a:t>())</a:t>
            </a:r>
            <a:endParaRPr lang="en-US" altLang="zh-CN" sz="2000" dirty="0" smtClean="0">
              <a:latin typeface="Courier New" panose="02070309020205020404" pitchFamily="49" charset="0"/>
              <a:sym typeface="Courier New" panose="02070309020205020404" pitchFamily="49" charset="0"/>
            </a:endParaRPr>
          </a:p>
          <a:p>
            <a:pPr>
              <a:buFont typeface="Wingdings" panose="05000000000000000000" pitchFamily="2" charset="2"/>
              <a:buNone/>
            </a:pPr>
            <a:r>
              <a:rPr lang="en-US" altLang="zh-CN" sz="2000" dirty="0" smtClean="0">
                <a:latin typeface="Courier New" panose="02070309020205020404" pitchFamily="49" charset="0"/>
                <a:sym typeface="Courier New" panose="02070309020205020404" pitchFamily="49" charset="0"/>
              </a:rPr>
              <a:t>private </a:t>
            </a:r>
            <a:r>
              <a:rPr lang="en-US" altLang="zh-CN" sz="2000" dirty="0">
                <a:latin typeface="Courier New" panose="02070309020205020404" pitchFamily="49" charset="0"/>
                <a:sym typeface="Courier New" panose="02070309020205020404" pitchFamily="49" charset="0"/>
              </a:rPr>
              <a:t>String[] sentences = { </a:t>
            </a:r>
          </a:p>
          <a:p>
            <a:pPr>
              <a:buNone/>
            </a:pPr>
            <a:r>
              <a:rPr lang="en-US" altLang="zh-CN" sz="2000" dirty="0">
                <a:latin typeface="Courier New" panose="02070309020205020404" pitchFamily="49" charset="0"/>
                <a:sym typeface="Courier New" panose="02070309020205020404" pitchFamily="49" charset="0"/>
              </a:rPr>
              <a:t>		"my dog has fleas", </a:t>
            </a:r>
            <a:r>
              <a:rPr lang="en-US" altLang="zh-CN" sz="2000" dirty="0" err="1" smtClean="0">
                <a:latin typeface="Courier New" panose="02070309020205020404" pitchFamily="49" charset="0"/>
                <a:sym typeface="Courier New" panose="02070309020205020404" pitchFamily="49" charset="0"/>
              </a:rPr>
              <a:t>"</a:t>
            </a:r>
            <a:r>
              <a:rPr lang="en-US" altLang="zh-CN" sz="2000" dirty="0" err="1">
                <a:latin typeface="Courier New" panose="02070309020205020404" pitchFamily="49" charset="0"/>
                <a:sym typeface="Courier New" panose="02070309020205020404" pitchFamily="49" charset="0"/>
              </a:rPr>
              <a:t>i</a:t>
            </a:r>
            <a:r>
              <a:rPr lang="en-US" altLang="zh-CN" sz="2000" dirty="0">
                <a:latin typeface="Courier New" panose="02070309020205020404" pitchFamily="49" charset="0"/>
                <a:sym typeface="Courier New" panose="02070309020205020404" pitchFamily="49" charset="0"/>
              </a:rPr>
              <a:t> like cold beverages", </a:t>
            </a:r>
          </a:p>
          <a:p>
            <a:pPr>
              <a:buNone/>
            </a:pPr>
            <a:r>
              <a:rPr lang="en-US" altLang="zh-CN" sz="2000" dirty="0">
                <a:latin typeface="Courier New" panose="02070309020205020404" pitchFamily="49" charset="0"/>
                <a:sym typeface="Courier New" panose="02070309020205020404" pitchFamily="49" charset="0"/>
              </a:rPr>
              <a:t>		"the dog ate my homework</a:t>
            </a:r>
            <a:r>
              <a:rPr lang="en-US" altLang="zh-CN" sz="2000" dirty="0" smtClean="0">
                <a:latin typeface="Courier New" panose="02070309020205020404" pitchFamily="49" charset="0"/>
                <a:sym typeface="Courier New" panose="02070309020205020404" pitchFamily="49" charset="0"/>
              </a:rPr>
              <a:t>", …… </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a:latin typeface="Courier New" panose="02070309020205020404" pitchFamily="49" charset="0"/>
                <a:sym typeface="Courier New" panose="02070309020205020404" pitchFamily="49" charset="0"/>
              </a:rPr>
              <a:t>}; </a:t>
            </a:r>
            <a:endParaRPr lang="en-US" altLang="zh-CN" sz="2000" dirty="0" smtClean="0">
              <a:latin typeface="Courier New" panose="02070309020205020404" pitchFamily="49" charset="0"/>
              <a:sym typeface="Courier New" panose="02070309020205020404" pitchFamily="49" charset="0"/>
            </a:endParaRPr>
          </a:p>
          <a:p>
            <a:pPr>
              <a:buNone/>
            </a:pPr>
            <a:r>
              <a:rPr lang="en-US" altLang="zh-CN" sz="2000" dirty="0">
                <a:latin typeface="Courier New" panose="02070309020205020404" pitchFamily="49" charset="0"/>
                <a:sym typeface="Courier New" panose="02070309020205020404" pitchFamily="49" charset="0"/>
              </a:rPr>
              <a:t>private </a:t>
            </a:r>
            <a:r>
              <a:rPr lang="en-US" altLang="zh-CN" sz="2000" dirty="0" err="1">
                <a:latin typeface="Courier New" panose="02070309020205020404" pitchFamily="49" charset="0"/>
                <a:sym typeface="Courier New" panose="02070309020205020404" pitchFamily="49" charset="0"/>
              </a:rPr>
              <a:t>int</a:t>
            </a:r>
            <a:r>
              <a:rPr lang="en-US" altLang="zh-CN" sz="2000" dirty="0">
                <a:latin typeface="Courier New" panose="02070309020205020404" pitchFamily="49" charset="0"/>
                <a:sym typeface="Courier New" panose="02070309020205020404" pitchFamily="49" charset="0"/>
              </a:rPr>
              <a:t> index = 0; </a:t>
            </a:r>
            <a:endParaRPr lang="en-US" altLang="zh-CN" sz="2000" dirty="0" smtClean="0">
              <a:latin typeface="Courier New" panose="02070309020205020404" pitchFamily="49" charset="0"/>
              <a:sym typeface="Courier New" panose="02070309020205020404" pitchFamily="49" charset="0"/>
            </a:endParaRPr>
          </a:p>
          <a:p>
            <a:pPr>
              <a:buNone/>
            </a:pPr>
            <a:r>
              <a:rPr lang="en-US" altLang="zh-CN" sz="2000" b="1" dirty="0" err="1" smtClean="0">
                <a:latin typeface="Courier New" panose="02070309020205020404" pitchFamily="49" charset="0"/>
                <a:sym typeface="Courier New" panose="02070309020205020404" pitchFamily="49" charset="0"/>
              </a:rPr>
              <a:t>nextTuple</a:t>
            </a:r>
            <a:r>
              <a:rPr lang="en-US" altLang="zh-CN" sz="2000" b="1"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lvl="1">
              <a:buNone/>
            </a:pPr>
            <a:r>
              <a:rPr lang="en-US" altLang="zh-CN" sz="2000" dirty="0" smtClean="0">
                <a:latin typeface="Courier New" panose="02070309020205020404" pitchFamily="49" charset="0"/>
                <a:sym typeface="Courier New" panose="02070309020205020404" pitchFamily="49" charset="0"/>
              </a:rPr>
              <a:t>emit(new </a:t>
            </a:r>
            <a:r>
              <a:rPr lang="en-US" altLang="zh-CN" sz="2000" dirty="0">
                <a:latin typeface="Courier New" panose="02070309020205020404" pitchFamily="49" charset="0"/>
                <a:sym typeface="Courier New" panose="02070309020205020404" pitchFamily="49" charset="0"/>
              </a:rPr>
              <a:t>Values(sentences[index])); </a:t>
            </a:r>
          </a:p>
          <a:p>
            <a:pPr lvl="1">
              <a:buNone/>
            </a:pPr>
            <a:r>
              <a:rPr lang="en-US" altLang="zh-CN" sz="2000" dirty="0">
                <a:latin typeface="Courier New" panose="02070309020205020404" pitchFamily="49" charset="0"/>
                <a:sym typeface="Courier New" panose="02070309020205020404" pitchFamily="49" charset="0"/>
              </a:rPr>
              <a:t>index++; </a:t>
            </a:r>
          </a:p>
          <a:p>
            <a:pPr lvl="1">
              <a:buNone/>
            </a:pPr>
            <a:r>
              <a:rPr lang="en-US" altLang="zh-CN" sz="2000" dirty="0">
                <a:latin typeface="Courier New" panose="02070309020205020404" pitchFamily="49" charset="0"/>
                <a:sym typeface="Courier New" panose="02070309020205020404" pitchFamily="49" charset="0"/>
              </a:rPr>
              <a:t>if (index &gt;= </a:t>
            </a:r>
            <a:r>
              <a:rPr lang="en-US" altLang="zh-CN" sz="2000" dirty="0" err="1">
                <a:latin typeface="Courier New" panose="02070309020205020404" pitchFamily="49" charset="0"/>
                <a:sym typeface="Courier New" panose="02070309020205020404" pitchFamily="49" charset="0"/>
              </a:rPr>
              <a:t>sentences.length</a:t>
            </a:r>
            <a:r>
              <a:rPr lang="en-US" altLang="zh-CN" sz="2000" dirty="0">
                <a:latin typeface="Courier New" panose="02070309020205020404" pitchFamily="49" charset="0"/>
                <a:sym typeface="Courier New" panose="02070309020205020404" pitchFamily="49" charset="0"/>
              </a:rPr>
              <a:t>) { </a:t>
            </a:r>
          </a:p>
          <a:p>
            <a:pPr lvl="1">
              <a:buNone/>
            </a:pPr>
            <a:r>
              <a:rPr lang="en-US" altLang="zh-CN" sz="2000" dirty="0">
                <a:latin typeface="Courier New" panose="02070309020205020404" pitchFamily="49" charset="0"/>
                <a:sym typeface="Courier New" panose="02070309020205020404" pitchFamily="49" charset="0"/>
              </a:rPr>
              <a:t>			index = 0; </a:t>
            </a:r>
          </a:p>
          <a:p>
            <a:pPr lvl="1">
              <a:buNone/>
            </a:pPr>
            <a:r>
              <a:rPr lang="en-US" altLang="zh-CN" sz="2000" dirty="0">
                <a:latin typeface="Courier New" panose="02070309020205020404" pitchFamily="49" charset="0"/>
                <a:sym typeface="Courier New" panose="02070309020205020404" pitchFamily="49" charset="0"/>
              </a:rPr>
              <a:t>} </a:t>
            </a:r>
            <a:endParaRPr lang="en-US" altLang="zh-CN" sz="2000" dirty="0" smtClean="0">
              <a:latin typeface="Courier New" panose="02070309020205020404" pitchFamily="49" charset="0"/>
              <a:sym typeface="Courier New" panose="02070309020205020404" pitchFamily="49" charset="0"/>
            </a:endParaRPr>
          </a:p>
          <a:p>
            <a:pPr>
              <a:buFont typeface="Wingdings" panose="05000000000000000000" pitchFamily="2" charset="2"/>
              <a:buNone/>
            </a:pPr>
            <a:endParaRPr lang="zh-CN" altLang="zh-CN" sz="2000" dirty="0">
              <a:latin typeface="Courier New" panose="02070309020205020404" pitchFamily="49" charset="0"/>
              <a:sym typeface="Courier New" panose="020703090202050204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6" name="Rectangle 3"/>
          <p:cNvSpPr txBox="1">
            <a:spLocks noChangeArrowheads="1"/>
          </p:cNvSpPr>
          <p:nvPr/>
        </p:nvSpPr>
        <p:spPr bwMode="auto">
          <a:xfrm>
            <a:off x="685800" y="1516063"/>
            <a:ext cx="8001000" cy="399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Font typeface="Wingdings" panose="05000000000000000000" pitchFamily="2" charset="2"/>
              <a:buNone/>
            </a:pPr>
            <a:r>
              <a:rPr lang="en-US" altLang="zh-CN" sz="2000" b="1" dirty="0" err="1" smtClean="0">
                <a:latin typeface="Courier New" panose="02070309020205020404" pitchFamily="49" charset="0"/>
                <a:sym typeface="Courier New" panose="02070309020205020404" pitchFamily="49" charset="0"/>
              </a:rPr>
              <a:t>SplitSentenceBolt</a:t>
            </a:r>
            <a:r>
              <a:rPr lang="en-US" altLang="zh-CN" sz="2000" b="1" dirty="0" smtClean="0">
                <a:latin typeface="Courier New" panose="02070309020205020404" pitchFamily="49" charset="0"/>
                <a:sym typeface="Courier New" panose="02070309020205020404" pitchFamily="49" charset="0"/>
              </a:rPr>
              <a:t>(Bolt</a:t>
            </a:r>
            <a:r>
              <a:rPr lang="zh-CN" altLang="en-US" sz="2000" b="1" dirty="0" smtClean="0">
                <a:latin typeface="Courier New" panose="02070309020205020404" pitchFamily="49" charset="0"/>
                <a:sym typeface="Courier New" panose="02070309020205020404" pitchFamily="49" charset="0"/>
              </a:rPr>
              <a:t>的核心函数是</a:t>
            </a:r>
            <a:r>
              <a:rPr lang="en-US" altLang="zh-CN" sz="2000" b="1" dirty="0" smtClean="0">
                <a:latin typeface="Courier New" panose="02070309020205020404" pitchFamily="49" charset="0"/>
                <a:sym typeface="Courier New" panose="02070309020205020404" pitchFamily="49" charset="0"/>
              </a:rPr>
              <a:t>execute()) </a:t>
            </a:r>
          </a:p>
          <a:p>
            <a:pPr>
              <a:buNone/>
            </a:pPr>
            <a:r>
              <a:rPr lang="en-US" altLang="zh-CN" sz="2000" b="1" dirty="0" smtClean="0">
                <a:latin typeface="Courier New" panose="02070309020205020404" pitchFamily="49" charset="0"/>
                <a:sym typeface="Courier New" panose="02070309020205020404" pitchFamily="49" charset="0"/>
              </a:rPr>
              <a:t>execute(Tuple </a:t>
            </a:r>
            <a:r>
              <a:rPr lang="en-US" altLang="zh-CN" sz="2000" b="1" dirty="0">
                <a:latin typeface="Courier New" panose="02070309020205020404" pitchFamily="49" charset="0"/>
                <a:sym typeface="Courier New" panose="02070309020205020404" pitchFamily="49" charset="0"/>
              </a:rPr>
              <a:t>tuple</a:t>
            </a:r>
            <a:r>
              <a:rPr lang="en-US" altLang="zh-CN" sz="2000" b="1" dirty="0" smtClean="0">
                <a:latin typeface="Courier New" panose="02070309020205020404" pitchFamily="49" charset="0"/>
                <a:sym typeface="Courier New" panose="02070309020205020404" pitchFamily="49" charset="0"/>
              </a:rPr>
              <a:t>)</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a:latin typeface="Courier New" panose="02070309020205020404" pitchFamily="49" charset="0"/>
                <a:sym typeface="Courier New" panose="02070309020205020404" pitchFamily="49" charset="0"/>
              </a:rPr>
              <a:t>		String sentence </a:t>
            </a:r>
            <a:r>
              <a:rPr lang="en-US" altLang="zh-CN" sz="2000" dirty="0" smtClean="0">
                <a:latin typeface="Courier New" panose="02070309020205020404" pitchFamily="49" charset="0"/>
                <a:sym typeface="Courier New" panose="02070309020205020404" pitchFamily="49" charset="0"/>
              </a:rPr>
              <a:t>= </a:t>
            </a:r>
            <a:r>
              <a:rPr lang="en-US" altLang="zh-CN" sz="2000" dirty="0" err="1" smtClean="0">
                <a:latin typeface="Courier New" panose="02070309020205020404" pitchFamily="49" charset="0"/>
                <a:sym typeface="Courier New" panose="02070309020205020404" pitchFamily="49" charset="0"/>
              </a:rPr>
              <a:t>tuple.getStringByField</a:t>
            </a:r>
            <a:r>
              <a:rPr lang="en-US" altLang="zh-CN" sz="2000" dirty="0">
                <a:latin typeface="Courier New" panose="02070309020205020404" pitchFamily="49" charset="0"/>
                <a:sym typeface="Courier New" panose="02070309020205020404" pitchFamily="49" charset="0"/>
              </a:rPr>
              <a:t>("sentence"); </a:t>
            </a:r>
          </a:p>
          <a:p>
            <a:pPr>
              <a:buNone/>
            </a:pPr>
            <a:r>
              <a:rPr lang="en-US" altLang="zh-CN" sz="2000" dirty="0">
                <a:latin typeface="Courier New" panose="02070309020205020404" pitchFamily="49" charset="0"/>
                <a:sym typeface="Courier New" panose="02070309020205020404" pitchFamily="49" charset="0"/>
              </a:rPr>
              <a:t>		String[] words = </a:t>
            </a:r>
            <a:r>
              <a:rPr lang="en-US" altLang="zh-CN" sz="2000" dirty="0" err="1">
                <a:latin typeface="Courier New" panose="02070309020205020404" pitchFamily="49" charset="0"/>
                <a:sym typeface="Courier New" panose="02070309020205020404" pitchFamily="49" charset="0"/>
              </a:rPr>
              <a:t>sentence.split</a:t>
            </a:r>
            <a:r>
              <a:rPr lang="en-US" altLang="zh-CN" sz="2000" dirty="0">
                <a:latin typeface="Courier New" panose="02070309020205020404" pitchFamily="49" charset="0"/>
                <a:sym typeface="Courier New" panose="02070309020205020404" pitchFamily="49" charset="0"/>
              </a:rPr>
              <a:t>(" "); </a:t>
            </a:r>
          </a:p>
          <a:p>
            <a:pPr>
              <a:buNone/>
            </a:pPr>
            <a:r>
              <a:rPr lang="en-US" altLang="zh-CN" sz="2000" dirty="0">
                <a:latin typeface="Courier New" panose="02070309020205020404" pitchFamily="49" charset="0"/>
                <a:sym typeface="Courier New" panose="02070309020205020404" pitchFamily="49" charset="0"/>
              </a:rPr>
              <a:t>		for(String word : words){ </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smtClean="0">
                <a:latin typeface="Courier New" panose="02070309020205020404" pitchFamily="49" charset="0"/>
                <a:sym typeface="Courier New" panose="02070309020205020404" pitchFamily="49" charset="0"/>
              </a:rPr>
              <a:t>   emit(new </a:t>
            </a:r>
            <a:r>
              <a:rPr lang="en-US" altLang="zh-CN" sz="2000" dirty="0">
                <a:latin typeface="Courier New" panose="02070309020205020404" pitchFamily="49" charset="0"/>
                <a:sym typeface="Courier New" panose="02070309020205020404" pitchFamily="49" charset="0"/>
              </a:rPr>
              <a:t>Values(word)); </a:t>
            </a:r>
          </a:p>
          <a:p>
            <a:pPr>
              <a:buNone/>
            </a:pPr>
            <a:r>
              <a:rPr lang="en-US" altLang="zh-CN" sz="2000" dirty="0">
                <a:latin typeface="Courier New" panose="02070309020205020404" pitchFamily="49" charset="0"/>
                <a:sym typeface="Courier New" panose="02070309020205020404" pitchFamily="49" charset="0"/>
              </a:rPr>
              <a:t>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6" name="Rectangle 3"/>
          <p:cNvSpPr txBox="1">
            <a:spLocks noChangeArrowheads="1"/>
          </p:cNvSpPr>
          <p:nvPr/>
        </p:nvSpPr>
        <p:spPr bwMode="auto">
          <a:xfrm>
            <a:off x="685800" y="1516062"/>
            <a:ext cx="8001000" cy="518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None/>
            </a:pPr>
            <a:r>
              <a:rPr lang="en-US" altLang="zh-CN" sz="2000" b="1" dirty="0" err="1" smtClean="0">
                <a:latin typeface="Courier New" panose="02070309020205020404" pitchFamily="49" charset="0"/>
                <a:sym typeface="Courier New" panose="02070309020205020404" pitchFamily="49" charset="0"/>
              </a:rPr>
              <a:t>WordCountBoltBolt</a:t>
            </a:r>
            <a:r>
              <a:rPr lang="en-US" altLang="zh-CN" sz="2000" b="1" dirty="0" smtClean="0">
                <a:latin typeface="Courier New" panose="02070309020205020404" pitchFamily="49" charset="0"/>
                <a:sym typeface="Courier New" panose="02070309020205020404" pitchFamily="49" charset="0"/>
              </a:rPr>
              <a:t> </a:t>
            </a:r>
            <a:endParaRPr lang="en-US" altLang="zh-CN" sz="2000" dirty="0" smtClean="0">
              <a:latin typeface="Courier New" panose="02070309020205020404" pitchFamily="49" charset="0"/>
              <a:sym typeface="Courier New" panose="02070309020205020404" pitchFamily="49" charset="0"/>
            </a:endParaRPr>
          </a:p>
          <a:p>
            <a:pPr>
              <a:buNone/>
            </a:pPr>
            <a:r>
              <a:rPr lang="en-US" altLang="zh-CN" sz="2000" dirty="0" smtClean="0">
                <a:latin typeface="Courier New" panose="02070309020205020404" pitchFamily="49" charset="0"/>
                <a:sym typeface="Courier New" panose="02070309020205020404" pitchFamily="49" charset="0"/>
              </a:rPr>
              <a:t>private </a:t>
            </a:r>
            <a:r>
              <a:rPr lang="en-US" altLang="zh-CN" sz="2000" dirty="0" err="1">
                <a:latin typeface="Courier New" panose="02070309020205020404" pitchFamily="49" charset="0"/>
                <a:sym typeface="Courier New" panose="02070309020205020404" pitchFamily="49" charset="0"/>
              </a:rPr>
              <a:t>HashMap</a:t>
            </a:r>
            <a:r>
              <a:rPr lang="en-US" altLang="zh-CN" sz="2000" dirty="0">
                <a:latin typeface="Courier New" panose="02070309020205020404" pitchFamily="49" charset="0"/>
                <a:sym typeface="Courier New" panose="02070309020205020404" pitchFamily="49" charset="0"/>
              </a:rPr>
              <a:t>&lt;String, Long&gt; </a:t>
            </a:r>
            <a:r>
              <a:rPr lang="en-US" altLang="zh-CN" sz="2000" dirty="0" smtClean="0">
                <a:latin typeface="Courier New" panose="02070309020205020404" pitchFamily="49" charset="0"/>
                <a:sym typeface="Courier New" panose="02070309020205020404" pitchFamily="49" charset="0"/>
              </a:rPr>
              <a:t>counts;</a:t>
            </a:r>
          </a:p>
          <a:p>
            <a:pPr>
              <a:buNone/>
            </a:pPr>
            <a:r>
              <a:rPr lang="en-US" altLang="zh-CN" sz="2000" b="1" dirty="0" smtClean="0">
                <a:latin typeface="Courier New" panose="02070309020205020404" pitchFamily="49" charset="0"/>
                <a:sym typeface="Courier New" panose="02070309020205020404" pitchFamily="49" charset="0"/>
              </a:rPr>
              <a:t>execute(Tuple </a:t>
            </a:r>
            <a:r>
              <a:rPr lang="en-US" altLang="zh-CN" sz="2000" b="1" dirty="0">
                <a:latin typeface="Courier New" panose="02070309020205020404" pitchFamily="49" charset="0"/>
                <a:sym typeface="Courier New" panose="02070309020205020404" pitchFamily="49" charset="0"/>
              </a:rPr>
              <a:t>tuple</a:t>
            </a:r>
            <a:r>
              <a:rPr lang="en-US" altLang="zh-CN" sz="2000" b="1" dirty="0" smtClean="0">
                <a:latin typeface="Courier New" panose="02070309020205020404" pitchFamily="49" charset="0"/>
                <a:sym typeface="Courier New" panose="02070309020205020404" pitchFamily="49" charset="0"/>
              </a:rPr>
              <a:t>)</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a:latin typeface="Courier New" panose="02070309020205020404" pitchFamily="49" charset="0"/>
                <a:sym typeface="Courier New" panose="02070309020205020404" pitchFamily="49" charset="0"/>
              </a:rPr>
              <a:t>		String word = </a:t>
            </a:r>
            <a:r>
              <a:rPr lang="en-US" altLang="zh-CN" sz="2000" dirty="0" err="1">
                <a:latin typeface="Courier New" panose="02070309020205020404" pitchFamily="49" charset="0"/>
                <a:sym typeface="Courier New" panose="02070309020205020404" pitchFamily="49" charset="0"/>
              </a:rPr>
              <a:t>tuple.getStringByField</a:t>
            </a:r>
            <a:r>
              <a:rPr lang="en-US" altLang="zh-CN" sz="2000" dirty="0">
                <a:latin typeface="Courier New" panose="02070309020205020404" pitchFamily="49" charset="0"/>
                <a:sym typeface="Courier New" panose="02070309020205020404" pitchFamily="49" charset="0"/>
              </a:rPr>
              <a:t>("word");</a:t>
            </a:r>
          </a:p>
          <a:p>
            <a:pPr>
              <a:buNone/>
            </a:pPr>
            <a:r>
              <a:rPr lang="en-US" altLang="zh-CN" sz="2000" dirty="0">
                <a:latin typeface="Courier New" panose="02070309020205020404" pitchFamily="49" charset="0"/>
                <a:sym typeface="Courier New" panose="02070309020205020404" pitchFamily="49" charset="0"/>
              </a:rPr>
              <a:t>		Long count = </a:t>
            </a:r>
            <a:r>
              <a:rPr lang="en-US" altLang="zh-CN" sz="2000" dirty="0" err="1">
                <a:latin typeface="Courier New" panose="02070309020205020404" pitchFamily="49" charset="0"/>
                <a:sym typeface="Courier New" panose="02070309020205020404" pitchFamily="49" charset="0"/>
              </a:rPr>
              <a:t>this.counts.get</a:t>
            </a:r>
            <a:r>
              <a:rPr lang="en-US" altLang="zh-CN" sz="2000" dirty="0">
                <a:latin typeface="Courier New" panose="02070309020205020404" pitchFamily="49" charset="0"/>
                <a:sym typeface="Courier New" panose="02070309020205020404" pitchFamily="49" charset="0"/>
              </a:rPr>
              <a:t>(word);</a:t>
            </a:r>
          </a:p>
          <a:p>
            <a:pPr>
              <a:buNone/>
            </a:pPr>
            <a:r>
              <a:rPr lang="en-US" altLang="zh-CN" sz="2000" dirty="0">
                <a:latin typeface="Courier New" panose="02070309020205020404" pitchFamily="49" charset="0"/>
                <a:sym typeface="Courier New" panose="02070309020205020404" pitchFamily="49" charset="0"/>
              </a:rPr>
              <a:t>		if(count == null){</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smtClean="0">
                <a:latin typeface="Courier New" panose="02070309020205020404" pitchFamily="49" charset="0"/>
                <a:sym typeface="Courier New" panose="02070309020205020404" pitchFamily="49" charset="0"/>
              </a:rPr>
              <a:t>   count </a:t>
            </a:r>
            <a:r>
              <a:rPr lang="en-US" altLang="zh-CN" sz="2000" dirty="0">
                <a:latin typeface="Courier New" panose="02070309020205020404" pitchFamily="49" charset="0"/>
                <a:sym typeface="Courier New" panose="02070309020205020404" pitchFamily="49" charset="0"/>
              </a:rPr>
              <a:t>= 0L;</a:t>
            </a:r>
          </a:p>
          <a:p>
            <a:pPr>
              <a:buNone/>
            </a:pPr>
            <a:r>
              <a:rPr lang="en-US" altLang="zh-CN" sz="2000" dirty="0">
                <a:latin typeface="Courier New" panose="02070309020205020404" pitchFamily="49" charset="0"/>
                <a:sym typeface="Courier New" panose="02070309020205020404" pitchFamily="49" charset="0"/>
              </a:rPr>
              <a:t>		}</a:t>
            </a:r>
          </a:p>
          <a:p>
            <a:pPr>
              <a:buNone/>
            </a:pPr>
            <a:r>
              <a:rPr lang="en-US" altLang="zh-CN" sz="2000" dirty="0">
                <a:latin typeface="Courier New" panose="02070309020205020404" pitchFamily="49" charset="0"/>
                <a:sym typeface="Courier New" panose="02070309020205020404" pitchFamily="49" charset="0"/>
              </a:rPr>
              <a:t>		count++;</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this.counts.put</a:t>
            </a:r>
            <a:r>
              <a:rPr lang="en-US" altLang="zh-CN" sz="2000" dirty="0">
                <a:latin typeface="Courier New" panose="02070309020205020404" pitchFamily="49" charset="0"/>
                <a:sym typeface="Courier New" panose="02070309020205020404" pitchFamily="49" charset="0"/>
              </a:rPr>
              <a:t>(word, count);</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this.collector.emit</a:t>
            </a:r>
            <a:r>
              <a:rPr lang="en-US" altLang="zh-CN" sz="2000" dirty="0">
                <a:latin typeface="Courier New" panose="02070309020205020404" pitchFamily="49" charset="0"/>
                <a:sym typeface="Courier New" panose="02070309020205020404" pitchFamily="49" charset="0"/>
              </a:rPr>
              <a:t>(new Values(word, count));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A2AC732-C450-4575-807F-EFB3869E4CE5}"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096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303DADC-1AA5-406F-B82B-298FF90BBC8C}" type="slidenum">
              <a:rPr lang="zh-CN" altLang="en-US" sz="1400" b="1">
                <a:solidFill>
                  <a:srgbClr val="FFFFFF"/>
                </a:solidFill>
                <a:latin typeface="Tw Cen MT" panose="020B0602020104020603" pitchFamily="2" charset="0"/>
                <a:sym typeface="Tw Cen MT" panose="020B0602020104020603" pitchFamily="2" charset="0"/>
              </a:rPr>
              <a:t>29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0964" name="Rectangle 2"/>
          <p:cNvSpPr>
            <a:spLocks noGrp="1" noChangeArrowheads="1"/>
          </p:cNvSpPr>
          <p:nvPr>
            <p:ph type="title" idx="4294967295"/>
          </p:nvPr>
        </p:nvSpPr>
        <p:spPr/>
        <p:txBody>
          <a:bodyPr/>
          <a:lstStyle/>
          <a:p>
            <a:r>
              <a:rPr lang="en-US" altLang="zh-CN" b="1" dirty="0"/>
              <a:t>Storm</a:t>
            </a:r>
            <a:r>
              <a:rPr lang="zh-CN" altLang="en-US" b="1" dirty="0"/>
              <a:t>实时单词</a:t>
            </a:r>
            <a:r>
              <a:rPr lang="zh-CN" altLang="en-US" b="1" dirty="0" smtClean="0"/>
              <a:t>计数</a:t>
            </a:r>
          </a:p>
        </p:txBody>
      </p:sp>
      <p:sp>
        <p:nvSpPr>
          <p:cNvPr id="6" name="Rectangle 3"/>
          <p:cNvSpPr txBox="1">
            <a:spLocks noChangeArrowheads="1"/>
          </p:cNvSpPr>
          <p:nvPr/>
        </p:nvSpPr>
        <p:spPr bwMode="auto">
          <a:xfrm>
            <a:off x="685800" y="1516063"/>
            <a:ext cx="8001000" cy="399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None/>
            </a:pPr>
            <a:r>
              <a:rPr lang="en-US" altLang="zh-CN" sz="2000" b="1" dirty="0" err="1" smtClean="0">
                <a:latin typeface="Courier New" panose="02070309020205020404" pitchFamily="49" charset="0"/>
                <a:sym typeface="Courier New" panose="02070309020205020404" pitchFamily="49" charset="0"/>
              </a:rPr>
              <a:t>ReportBolt</a:t>
            </a:r>
            <a:endParaRPr lang="en-US" altLang="zh-CN" sz="2000" b="1" dirty="0" smtClean="0">
              <a:latin typeface="Courier New" panose="02070309020205020404" pitchFamily="49" charset="0"/>
              <a:sym typeface="Courier New" panose="02070309020205020404" pitchFamily="49" charset="0"/>
            </a:endParaRPr>
          </a:p>
          <a:p>
            <a:pPr>
              <a:buNone/>
            </a:pPr>
            <a:r>
              <a:rPr lang="en-US" altLang="zh-CN" sz="2000" dirty="0" smtClean="0">
                <a:latin typeface="Courier New" panose="02070309020205020404" pitchFamily="49" charset="0"/>
                <a:sym typeface="Courier New" panose="02070309020205020404" pitchFamily="49" charset="0"/>
              </a:rPr>
              <a:t>private </a:t>
            </a:r>
            <a:r>
              <a:rPr lang="en-US" altLang="zh-CN" sz="2000" dirty="0" err="1">
                <a:latin typeface="Courier New" panose="02070309020205020404" pitchFamily="49" charset="0"/>
                <a:sym typeface="Courier New" panose="02070309020205020404" pitchFamily="49" charset="0"/>
              </a:rPr>
              <a:t>HashMap</a:t>
            </a:r>
            <a:r>
              <a:rPr lang="en-US" altLang="zh-CN" sz="2000" dirty="0">
                <a:latin typeface="Courier New" panose="02070309020205020404" pitchFamily="49" charset="0"/>
                <a:sym typeface="Courier New" panose="02070309020205020404" pitchFamily="49" charset="0"/>
              </a:rPr>
              <a:t>&lt;String, Long&gt; </a:t>
            </a:r>
            <a:r>
              <a:rPr lang="en-US" altLang="zh-CN" sz="2000" dirty="0" smtClean="0">
                <a:latin typeface="Courier New" panose="02070309020205020404" pitchFamily="49" charset="0"/>
                <a:sym typeface="Courier New" panose="02070309020205020404" pitchFamily="49" charset="0"/>
              </a:rPr>
              <a:t>counts;</a:t>
            </a:r>
          </a:p>
          <a:p>
            <a:pPr>
              <a:buNone/>
            </a:pPr>
            <a:r>
              <a:rPr lang="en-US" altLang="zh-CN" sz="2000" b="1" dirty="0" smtClean="0">
                <a:latin typeface="Courier New" panose="02070309020205020404" pitchFamily="49" charset="0"/>
                <a:sym typeface="Courier New" panose="02070309020205020404" pitchFamily="49" charset="0"/>
              </a:rPr>
              <a:t>execute(Tuple </a:t>
            </a:r>
            <a:r>
              <a:rPr lang="en-US" altLang="zh-CN" sz="2000" b="1" dirty="0">
                <a:latin typeface="Courier New" panose="02070309020205020404" pitchFamily="49" charset="0"/>
                <a:sym typeface="Courier New" panose="02070309020205020404" pitchFamily="49" charset="0"/>
              </a:rPr>
              <a:t>tuple</a:t>
            </a:r>
            <a:r>
              <a:rPr lang="en-US" altLang="zh-CN" sz="2000" b="1" dirty="0" smtClean="0">
                <a:latin typeface="Courier New" panose="02070309020205020404" pitchFamily="49" charset="0"/>
                <a:sym typeface="Courier New" panose="02070309020205020404" pitchFamily="49" charset="0"/>
              </a:rPr>
              <a:t>)</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a:latin typeface="Courier New" panose="02070309020205020404" pitchFamily="49" charset="0"/>
                <a:sym typeface="Courier New" panose="02070309020205020404" pitchFamily="49" charset="0"/>
              </a:rPr>
              <a:t>		String word = </a:t>
            </a:r>
            <a:r>
              <a:rPr lang="en-US" altLang="zh-CN" sz="2000" dirty="0" err="1">
                <a:latin typeface="Courier New" panose="02070309020205020404" pitchFamily="49" charset="0"/>
                <a:sym typeface="Courier New" panose="02070309020205020404" pitchFamily="49" charset="0"/>
              </a:rPr>
              <a:t>tuple.getStringByField</a:t>
            </a:r>
            <a:r>
              <a:rPr lang="en-US" altLang="zh-CN" sz="2000" dirty="0">
                <a:latin typeface="Courier New" panose="02070309020205020404" pitchFamily="49" charset="0"/>
                <a:sym typeface="Courier New" panose="02070309020205020404" pitchFamily="49" charset="0"/>
              </a:rPr>
              <a:t>("word");</a:t>
            </a:r>
          </a:p>
          <a:p>
            <a:pPr>
              <a:buNone/>
            </a:pPr>
            <a:r>
              <a:rPr lang="en-US" altLang="zh-CN" sz="2000" dirty="0">
                <a:latin typeface="Courier New" panose="02070309020205020404" pitchFamily="49" charset="0"/>
                <a:sym typeface="Courier New" panose="02070309020205020404" pitchFamily="49" charset="0"/>
              </a:rPr>
              <a:t>		Long count = </a:t>
            </a:r>
            <a:r>
              <a:rPr lang="en-US" altLang="zh-CN" sz="2000" dirty="0" err="1">
                <a:latin typeface="Courier New" panose="02070309020205020404" pitchFamily="49" charset="0"/>
                <a:sym typeface="Courier New" panose="02070309020205020404" pitchFamily="49" charset="0"/>
              </a:rPr>
              <a:t>tuple.getLongByField</a:t>
            </a:r>
            <a:r>
              <a:rPr lang="en-US" altLang="zh-CN" sz="2000" dirty="0">
                <a:latin typeface="Courier New" panose="02070309020205020404" pitchFamily="49" charset="0"/>
                <a:sym typeface="Courier New" panose="02070309020205020404" pitchFamily="49" charset="0"/>
              </a:rPr>
              <a:t>("count");</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this.counts.put</a:t>
            </a:r>
            <a:r>
              <a:rPr lang="en-US" altLang="zh-CN" sz="2000" dirty="0">
                <a:latin typeface="Courier New" panose="02070309020205020404" pitchFamily="49" charset="0"/>
                <a:sym typeface="Courier New" panose="02070309020205020404" pitchFamily="49" charset="0"/>
              </a:rPr>
              <a:t>(word, count</a:t>
            </a:r>
            <a:r>
              <a:rPr lang="en-US" altLang="zh-CN" sz="2000" dirty="0" smtClean="0">
                <a:latin typeface="Courier New" panose="02070309020205020404" pitchFamily="49" charset="0"/>
                <a:sym typeface="Courier New" panose="02070309020205020404" pitchFamily="49" charset="0"/>
              </a:rPr>
              <a:t>);</a:t>
            </a:r>
          </a:p>
          <a:p>
            <a:pPr>
              <a:buNone/>
            </a:pP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printReport</a:t>
            </a:r>
            <a:r>
              <a:rPr lang="en-US" altLang="zh-CN" sz="2000" dirty="0">
                <a:latin typeface="Courier New" panose="02070309020205020404" pitchFamily="49" charset="0"/>
                <a:sym typeface="Courier New" panose="02070309020205020404" pitchFamily="49" charset="0"/>
              </a:rPr>
              <a:t>();//</a:t>
            </a:r>
            <a:r>
              <a:rPr lang="zh-CN" altLang="en-US" sz="2000" dirty="0">
                <a:latin typeface="Courier New" panose="02070309020205020404" pitchFamily="49" charset="0"/>
                <a:sym typeface="Courier New" panose="02070309020205020404" pitchFamily="49" charset="0"/>
              </a:rPr>
              <a:t>打印更新后的结果</a:t>
            </a:r>
            <a:endParaRPr lang="en-US" altLang="zh-CN" sz="2000" dirty="0" smtClean="0">
              <a:latin typeface="Courier New" panose="02070309020205020404" pitchFamily="49" charset="0"/>
              <a:sym typeface="Courier New" panose="02070309020205020404" pitchFamily="49" charset="0"/>
            </a:endParaRPr>
          </a:p>
          <a:p>
            <a:pPr>
              <a:buNone/>
            </a:pPr>
            <a:endParaRPr lang="en-US" altLang="zh-CN" sz="2000" dirty="0" smtClean="0">
              <a:latin typeface="Courier New" panose="02070309020205020404" pitchFamily="49" charset="0"/>
              <a:sym typeface="Courier New" panose="02070309020205020404" pitchFamily="49" charset="0"/>
            </a:endParaRPr>
          </a:p>
          <a:p>
            <a:pPr>
              <a:buNone/>
            </a:pPr>
            <a:endParaRPr lang="en-US" altLang="zh-CN" sz="2000" dirty="0">
              <a:latin typeface="Courier New" panose="02070309020205020404" pitchFamily="49" charset="0"/>
              <a:sym typeface="Courier New" panose="020703090202050204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60B4704-2257-4E4D-8C98-982D2EAA506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dirty="0">
              <a:solidFill>
                <a:schemeClr val="tx2"/>
              </a:solidFill>
              <a:latin typeface="Tw Cen MT" panose="020B0602020104020603" pitchFamily="2" charset="0"/>
              <a:sym typeface="Tw Cen MT" panose="020B0602020104020603" pitchFamily="2" charset="0"/>
            </a:endParaRPr>
          </a:p>
        </p:txBody>
      </p:sp>
      <p:sp>
        <p:nvSpPr>
          <p:cNvPr id="2355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882F6750-D17B-4B33-9DBA-16AE878F77D1}" type="slidenum">
              <a:rPr lang="zh-CN" altLang="en-US" sz="1400" b="1">
                <a:solidFill>
                  <a:srgbClr val="FFFFFF"/>
                </a:solidFill>
                <a:latin typeface="Tw Cen MT" panose="020B0602020104020603" pitchFamily="2" charset="0"/>
                <a:sym typeface="Tw Cen MT" panose="020B0602020104020603" pitchFamily="2" charset="0"/>
              </a:rPr>
              <a:t>3</a:t>
            </a:fld>
            <a:endParaRPr lang="en-US" altLang="zh-CN" sz="1400" b="1" dirty="0">
              <a:solidFill>
                <a:srgbClr val="FFFFFF"/>
              </a:solidFill>
              <a:latin typeface="Tw Cen MT" panose="020B0602020104020603" pitchFamily="2" charset="0"/>
              <a:sym typeface="Tw Cen MT" panose="020B0602020104020603" pitchFamily="2" charset="0"/>
            </a:endParaRPr>
          </a:p>
        </p:txBody>
      </p:sp>
      <p:sp>
        <p:nvSpPr>
          <p:cNvPr id="23556" name="Rectangle 2"/>
          <p:cNvSpPr>
            <a:spLocks noGrp="1" noChangeArrowheads="1"/>
          </p:cNvSpPr>
          <p:nvPr>
            <p:ph type="title" idx="4294967295"/>
          </p:nvPr>
        </p:nvSpPr>
        <p:spPr/>
        <p:txBody>
          <a:bodyPr/>
          <a:lstStyle/>
          <a:p>
            <a:r>
              <a:rPr lang="en-US" altLang="zh-CN" b="1" dirty="0" smtClean="0"/>
              <a:t>Storm</a:t>
            </a:r>
            <a:r>
              <a:rPr lang="zh-CN" altLang="en-US" b="1" dirty="0" smtClean="0"/>
              <a:t>是什么？</a:t>
            </a:r>
          </a:p>
        </p:txBody>
      </p:sp>
      <p:sp>
        <p:nvSpPr>
          <p:cNvPr id="23557" name="Rectangle 3"/>
          <p:cNvSpPr>
            <a:spLocks noGrp="1" noChangeArrowheads="1"/>
          </p:cNvSpPr>
          <p:nvPr>
            <p:ph type="body" idx="4294967295"/>
          </p:nvPr>
        </p:nvSpPr>
        <p:spPr>
          <a:xfrm>
            <a:off x="612775" y="1600200"/>
            <a:ext cx="7997825" cy="4525963"/>
          </a:xfrm>
        </p:spPr>
        <p:txBody>
          <a:bodyPr/>
          <a:lstStyle/>
          <a:p>
            <a:pPr marL="0" indent="0">
              <a:buNone/>
            </a:pPr>
            <a:r>
              <a:rPr lang="en-US" altLang="zh-CN" sz="2000" dirty="0">
                <a:latin typeface="宋体" panose="02010600030101010101" pitchFamily="2" charset="-122"/>
                <a:ea typeface="宋体" panose="02010600030101010101" pitchFamily="2" charset="-122"/>
              </a:rPr>
              <a:t>Apache </a:t>
            </a:r>
            <a:r>
              <a:rPr lang="en-US" altLang="zh-CN" sz="2000" dirty="0" smtClean="0">
                <a:latin typeface="宋体" panose="02010600030101010101" pitchFamily="2" charset="-122"/>
                <a:ea typeface="宋体" panose="02010600030101010101" pitchFamily="2" charset="-122"/>
              </a:rPr>
              <a:t>Storm</a:t>
            </a:r>
            <a:r>
              <a:rPr lang="zh-CN" altLang="en-US" sz="2000" dirty="0" smtClean="0">
                <a:latin typeface="宋体" panose="02010600030101010101" pitchFamily="2" charset="-122"/>
                <a:ea typeface="宋体" panose="02010600030101010101" pitchFamily="2" charset="-122"/>
              </a:rPr>
              <a:t>是</a:t>
            </a:r>
            <a:r>
              <a:rPr lang="zh-CN" altLang="en-US" sz="2000" dirty="0">
                <a:latin typeface="宋体" panose="02010600030101010101" pitchFamily="2" charset="-122"/>
                <a:ea typeface="宋体" panose="02010600030101010101" pitchFamily="2" charset="-122"/>
              </a:rPr>
              <a:t>一个免费的、开源的分布式实时计算系统。</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可以轻松可靠地处理无限的数据流。对比</a:t>
            </a:r>
            <a:r>
              <a:rPr lang="en-US" altLang="zh-CN" sz="2000" dirty="0">
                <a:latin typeface="宋体" panose="02010600030101010101" pitchFamily="2" charset="-122"/>
                <a:ea typeface="宋体" panose="02010600030101010101" pitchFamily="2" charset="-122"/>
              </a:rPr>
              <a:t>Hadoop</a:t>
            </a:r>
            <a:r>
              <a:rPr lang="zh-CN" altLang="en-US" sz="2000" dirty="0">
                <a:latin typeface="宋体" panose="02010600030101010101" pitchFamily="2" charset="-122"/>
                <a:ea typeface="宋体" panose="02010600030101010101" pitchFamily="2" charset="-122"/>
              </a:rPr>
              <a:t>的批处理，</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是一个实时的、分布式的、具备高容错的计算系统。</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应用可以使用任何编程语言来进行开发，并且使用起来非常有趣</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endParaRPr lang="zh-CN" altLang="en-US"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的使用场景非常广泛，比如实时分析、在线机器学习、分布式</a:t>
            </a:r>
            <a:r>
              <a:rPr lang="en-US" altLang="zh-CN" sz="2000" dirty="0">
                <a:latin typeface="宋体" panose="02010600030101010101" pitchFamily="2" charset="-122"/>
                <a:ea typeface="宋体" panose="02010600030101010101" pitchFamily="2" charset="-122"/>
              </a:rPr>
              <a:t>RTC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ETL</a:t>
            </a:r>
            <a:r>
              <a:rPr lang="zh-CN" altLang="en-US" sz="2000" dirty="0">
                <a:latin typeface="宋体" panose="02010600030101010101" pitchFamily="2" charset="-122"/>
                <a:ea typeface="宋体" panose="02010600030101010101" pitchFamily="2" charset="-122"/>
              </a:rPr>
              <a:t>等。</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处理速度非常快，在一个多节点集群上每秒可以轻松处理上百万条的消息。</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还具有良好的可拓展性和容错性，保证你的数据会被处理，并且安装和操作非常方便</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endParaRPr lang="zh-CN" altLang="en-US"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结合了目前已经在使用的队列和数据库技术。一个</a:t>
            </a:r>
            <a:r>
              <a:rPr lang="en-US" altLang="zh-CN" sz="2000" dirty="0">
                <a:latin typeface="宋体" panose="02010600030101010101" pitchFamily="2" charset="-122"/>
                <a:ea typeface="宋体" panose="02010600030101010101" pitchFamily="2" charset="-122"/>
              </a:rPr>
              <a:t>Storm</a:t>
            </a:r>
            <a:r>
              <a:rPr lang="zh-CN" altLang="en-US" sz="2000" dirty="0">
                <a:latin typeface="宋体" panose="02010600030101010101" pitchFamily="2" charset="-122"/>
                <a:ea typeface="宋体" panose="02010600030101010101" pitchFamily="2" charset="-122"/>
              </a:rPr>
              <a:t>拓扑获取数据流并且以随机复杂的方式处理这种数据流，但是需要在计算的每个阶段将这些数据流重新分块。</a:t>
            </a: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BE0912E-5FC6-4CA8-9FCE-F2DB5D6C1BF8}" type="slidenum">
              <a:rPr lang="zh-CN" altLang="en-US" smtClean="0"/>
              <a:t>30</a:t>
            </a:fld>
            <a:endParaRPr lang="zh-CN" altLang="en-US"/>
          </a:p>
        </p:txBody>
      </p:sp>
      <p:sp>
        <p:nvSpPr>
          <p:cNvPr id="4" name="Rectangle 2"/>
          <p:cNvSpPr txBox="1">
            <a:spLocks noChangeArrowheads="1"/>
          </p:cNvSpPr>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2"/>
                </a:solidFill>
                <a:latin typeface="+mj-lt"/>
                <a:ea typeface="+mj-ea"/>
                <a:cs typeface="+mj-cs"/>
                <a:sym typeface="Tw Cen MT" panose="020B0602020104020603" pitchFamily="2"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9pPr>
          </a:lstStyle>
          <a:p>
            <a:r>
              <a:rPr lang="en-US" altLang="zh-CN" b="1" dirty="0" smtClean="0"/>
              <a:t>Spark Streaming</a:t>
            </a:r>
            <a:r>
              <a:rPr lang="zh-CN" altLang="en-US" b="1" dirty="0" smtClean="0"/>
              <a:t>实时单词计数</a:t>
            </a:r>
          </a:p>
        </p:txBody>
      </p:sp>
      <p:sp>
        <p:nvSpPr>
          <p:cNvPr id="6" name="Rectangle 3"/>
          <p:cNvSpPr txBox="1">
            <a:spLocks noChangeArrowheads="1"/>
          </p:cNvSpPr>
          <p:nvPr/>
        </p:nvSpPr>
        <p:spPr bwMode="auto">
          <a:xfrm>
            <a:off x="516512" y="1499178"/>
            <a:ext cx="8398773" cy="403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anose="020B0602020104020603" pitchFamily="2"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anose="020B0602020104020603" pitchFamily="2"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anose="020B0602020104020603" pitchFamily="2"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anose="020B0602020104020603" pitchFamily="2"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anose="020B0602020104020603" pitchFamily="2" charset="0"/>
              </a:defRPr>
            </a:lvl9pPr>
          </a:lstStyle>
          <a:p>
            <a:pPr>
              <a:buNone/>
            </a:pPr>
            <a:r>
              <a:rPr lang="en-US" altLang="zh-CN" sz="2000" dirty="0" err="1">
                <a:latin typeface="Courier New" panose="02070309020205020404" pitchFamily="49" charset="0"/>
                <a:sym typeface="Courier New" panose="02070309020205020404" pitchFamily="49" charset="0"/>
              </a:rPr>
              <a:t>val</a:t>
            </a: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conf</a:t>
            </a:r>
            <a:r>
              <a:rPr lang="en-US" altLang="zh-CN" sz="2000" dirty="0">
                <a:latin typeface="Courier New" panose="02070309020205020404" pitchFamily="49" charset="0"/>
                <a:sym typeface="Courier New" panose="02070309020205020404" pitchFamily="49" charset="0"/>
              </a:rPr>
              <a:t> = </a:t>
            </a:r>
            <a:r>
              <a:rPr lang="en-US" altLang="zh-CN" sz="2000" dirty="0" smtClean="0">
                <a:latin typeface="Courier New" panose="02070309020205020404" pitchFamily="49" charset="0"/>
                <a:sym typeface="Courier New" panose="02070309020205020404" pitchFamily="49" charset="0"/>
              </a:rPr>
              <a:t>new </a:t>
            </a:r>
            <a:r>
              <a:rPr lang="en-US" altLang="zh-CN" sz="2000" dirty="0" err="1" smtClean="0">
                <a:latin typeface="Courier New" panose="02070309020205020404" pitchFamily="49" charset="0"/>
                <a:sym typeface="Courier New" panose="02070309020205020404" pitchFamily="49" charset="0"/>
              </a:rPr>
              <a:t>SparkConf</a:t>
            </a:r>
            <a:r>
              <a:rPr lang="en-US" altLang="zh-CN" sz="2000" dirty="0" smtClean="0">
                <a:latin typeface="Courier New" panose="02070309020205020404" pitchFamily="49" charset="0"/>
                <a:sym typeface="Courier New" panose="02070309020205020404" pitchFamily="49" charset="0"/>
              </a:rPr>
              <a:t>().</a:t>
            </a:r>
            <a:r>
              <a:rPr lang="en-US" altLang="zh-CN" sz="2000" dirty="0" err="1" smtClean="0">
                <a:latin typeface="Courier New" panose="02070309020205020404" pitchFamily="49" charset="0"/>
                <a:sym typeface="Courier New" panose="02070309020205020404" pitchFamily="49" charset="0"/>
              </a:rPr>
              <a:t>setMaster</a:t>
            </a:r>
            <a:r>
              <a:rPr lang="en-US" altLang="zh-CN" sz="2000" dirty="0">
                <a:latin typeface="Courier New" panose="02070309020205020404" pitchFamily="49" charset="0"/>
                <a:sym typeface="Courier New" panose="02070309020205020404" pitchFamily="49" charset="0"/>
              </a:rPr>
              <a:t>("local[2</a:t>
            </a:r>
            <a:r>
              <a:rPr lang="en-US" altLang="zh-CN" sz="2000" dirty="0" smtClean="0">
                <a:latin typeface="Courier New" panose="02070309020205020404" pitchFamily="49" charset="0"/>
                <a:sym typeface="Courier New" panose="02070309020205020404" pitchFamily="49" charset="0"/>
              </a:rPr>
              <a:t>]").</a:t>
            </a:r>
          </a:p>
          <a:p>
            <a:pPr>
              <a:buNone/>
            </a:pPr>
            <a:r>
              <a:rPr lang="en-US" altLang="zh-CN" sz="2000" dirty="0" err="1" smtClean="0">
                <a:latin typeface="Courier New" panose="02070309020205020404" pitchFamily="49" charset="0"/>
                <a:sym typeface="Courier New" panose="02070309020205020404" pitchFamily="49" charset="0"/>
              </a:rPr>
              <a:t>setAppName</a:t>
            </a:r>
            <a:r>
              <a:rPr lang="en-US" altLang="zh-CN" sz="2000" dirty="0">
                <a:latin typeface="Courier New" panose="02070309020205020404" pitchFamily="49" charset="0"/>
                <a:sym typeface="Courier New" panose="02070309020205020404" pitchFamily="49" charset="0"/>
              </a:rPr>
              <a:t>("</a:t>
            </a:r>
            <a:r>
              <a:rPr lang="en-US" altLang="zh-CN" sz="2000" dirty="0" err="1">
                <a:latin typeface="Courier New" panose="02070309020205020404" pitchFamily="49" charset="0"/>
                <a:sym typeface="Courier New" panose="02070309020205020404" pitchFamily="49" charset="0"/>
              </a:rPr>
              <a:t>NetworkWordCount</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b="1" dirty="0" err="1">
                <a:latin typeface="Courier New" panose="02070309020205020404" pitchFamily="49" charset="0"/>
                <a:sym typeface="Courier New" panose="02070309020205020404" pitchFamily="49" charset="0"/>
              </a:rPr>
              <a:t>val</a:t>
            </a:r>
            <a:r>
              <a:rPr lang="en-US" altLang="zh-CN" sz="2000" b="1" dirty="0">
                <a:latin typeface="Courier New" panose="02070309020205020404" pitchFamily="49" charset="0"/>
                <a:sym typeface="Courier New" panose="02070309020205020404" pitchFamily="49" charset="0"/>
              </a:rPr>
              <a:t> </a:t>
            </a:r>
            <a:r>
              <a:rPr lang="en-US" altLang="zh-CN" sz="2000" b="1" dirty="0" err="1">
                <a:latin typeface="Courier New" panose="02070309020205020404" pitchFamily="49" charset="0"/>
                <a:sym typeface="Courier New" panose="02070309020205020404" pitchFamily="49" charset="0"/>
              </a:rPr>
              <a:t>ssc</a:t>
            </a:r>
            <a:r>
              <a:rPr lang="en-US" altLang="zh-CN" sz="2000" b="1" dirty="0">
                <a:latin typeface="Courier New" panose="02070309020205020404" pitchFamily="49" charset="0"/>
                <a:sym typeface="Courier New" panose="02070309020205020404" pitchFamily="49" charset="0"/>
              </a:rPr>
              <a:t> = new </a:t>
            </a:r>
            <a:r>
              <a:rPr lang="en-US" altLang="zh-CN" sz="2000" b="1" dirty="0" err="1">
                <a:latin typeface="Courier New" panose="02070309020205020404" pitchFamily="49" charset="0"/>
                <a:sym typeface="Courier New" panose="02070309020205020404" pitchFamily="49" charset="0"/>
              </a:rPr>
              <a:t>StreamingContext</a:t>
            </a:r>
            <a:r>
              <a:rPr lang="en-US" altLang="zh-CN" sz="2000" b="1" dirty="0">
                <a:latin typeface="Courier New" panose="02070309020205020404" pitchFamily="49" charset="0"/>
                <a:sym typeface="Courier New" panose="02070309020205020404" pitchFamily="49" charset="0"/>
              </a:rPr>
              <a:t>(</a:t>
            </a:r>
            <a:r>
              <a:rPr lang="en-US" altLang="zh-CN" sz="2000" b="1" dirty="0" err="1">
                <a:latin typeface="Courier New" panose="02070309020205020404" pitchFamily="49" charset="0"/>
                <a:sym typeface="Courier New" panose="02070309020205020404" pitchFamily="49" charset="0"/>
              </a:rPr>
              <a:t>conf</a:t>
            </a:r>
            <a:r>
              <a:rPr lang="en-US" altLang="zh-CN" sz="2000" b="1" dirty="0">
                <a:latin typeface="Courier New" panose="02070309020205020404" pitchFamily="49" charset="0"/>
                <a:sym typeface="Courier New" panose="02070309020205020404" pitchFamily="49" charset="0"/>
              </a:rPr>
              <a:t>, Seconds(1</a:t>
            </a:r>
            <a:r>
              <a:rPr lang="en-US" altLang="zh-CN" sz="2000" b="1" dirty="0" smtClean="0">
                <a:latin typeface="Courier New" panose="02070309020205020404" pitchFamily="49" charset="0"/>
                <a:sym typeface="Courier New" panose="02070309020205020404" pitchFamily="49" charset="0"/>
              </a:rPr>
              <a:t>))</a:t>
            </a:r>
            <a:endParaRPr lang="en-US" altLang="zh-CN" sz="2000" b="1" dirty="0">
              <a:latin typeface="Courier New" panose="02070309020205020404" pitchFamily="49" charset="0"/>
              <a:sym typeface="Courier New" panose="02070309020205020404" pitchFamily="49" charset="0"/>
            </a:endParaRPr>
          </a:p>
          <a:p>
            <a:pPr>
              <a:buNone/>
            </a:pPr>
            <a:r>
              <a:rPr lang="en-US" altLang="zh-CN" sz="2000" dirty="0" err="1" smtClean="0">
                <a:latin typeface="Courier New" panose="02070309020205020404" pitchFamily="49" charset="0"/>
                <a:sym typeface="Courier New" panose="02070309020205020404" pitchFamily="49" charset="0"/>
              </a:rPr>
              <a:t>val</a:t>
            </a:r>
            <a:r>
              <a:rPr lang="en-US" altLang="zh-CN" sz="2000" dirty="0" smtClean="0">
                <a:latin typeface="Courier New" panose="02070309020205020404" pitchFamily="49" charset="0"/>
                <a:sym typeface="Courier New" panose="02070309020205020404" pitchFamily="49" charset="0"/>
              </a:rPr>
              <a:t> </a:t>
            </a:r>
            <a:r>
              <a:rPr lang="en-US" altLang="zh-CN" sz="2000" dirty="0">
                <a:latin typeface="Courier New" panose="02070309020205020404" pitchFamily="49" charset="0"/>
                <a:sym typeface="Courier New" panose="02070309020205020404" pitchFamily="49" charset="0"/>
              </a:rPr>
              <a:t>lines = </a:t>
            </a:r>
            <a:r>
              <a:rPr lang="en-US" altLang="zh-CN" sz="2000" dirty="0" err="1">
                <a:latin typeface="Courier New" panose="02070309020205020404" pitchFamily="49" charset="0"/>
                <a:sym typeface="Courier New" panose="02070309020205020404" pitchFamily="49" charset="0"/>
              </a:rPr>
              <a:t>ssc.socketTextStream</a:t>
            </a:r>
            <a:r>
              <a:rPr lang="en-US" altLang="zh-CN" sz="2000" dirty="0">
                <a:latin typeface="Courier New" panose="02070309020205020404" pitchFamily="49" charset="0"/>
                <a:sym typeface="Courier New" panose="02070309020205020404" pitchFamily="49" charset="0"/>
              </a:rPr>
              <a:t>("localhost", 9999</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err="1" smtClean="0">
                <a:latin typeface="Courier New" panose="02070309020205020404" pitchFamily="49" charset="0"/>
                <a:sym typeface="Courier New" panose="02070309020205020404" pitchFamily="49" charset="0"/>
              </a:rPr>
              <a:t>val</a:t>
            </a:r>
            <a:r>
              <a:rPr lang="en-US" altLang="zh-CN" sz="2000" dirty="0" smtClean="0">
                <a:latin typeface="Courier New" panose="02070309020205020404" pitchFamily="49" charset="0"/>
                <a:sym typeface="Courier New" panose="02070309020205020404" pitchFamily="49" charset="0"/>
              </a:rPr>
              <a:t> </a:t>
            </a:r>
            <a:r>
              <a:rPr lang="en-US" altLang="zh-CN" sz="2000" dirty="0">
                <a:latin typeface="Courier New" panose="02070309020205020404" pitchFamily="49" charset="0"/>
                <a:sym typeface="Courier New" panose="02070309020205020404" pitchFamily="49" charset="0"/>
              </a:rPr>
              <a:t>words = </a:t>
            </a:r>
            <a:r>
              <a:rPr lang="en-US" altLang="zh-CN" sz="2000" dirty="0" err="1">
                <a:latin typeface="Courier New" panose="02070309020205020404" pitchFamily="49" charset="0"/>
                <a:sym typeface="Courier New" panose="02070309020205020404" pitchFamily="49" charset="0"/>
              </a:rPr>
              <a:t>lines.flatMap</a:t>
            </a:r>
            <a:r>
              <a:rPr lang="en-US" altLang="zh-CN" sz="2000" dirty="0">
                <a:latin typeface="Courier New" panose="02070309020205020404" pitchFamily="49" charset="0"/>
                <a:sym typeface="Courier New" panose="02070309020205020404" pitchFamily="49" charset="0"/>
              </a:rPr>
              <a:t>(_.split(" </a:t>
            </a:r>
            <a:r>
              <a:rPr lang="en-US" altLang="zh-CN" sz="2000" dirty="0" smtClean="0">
                <a:latin typeface="Courier New" panose="02070309020205020404" pitchFamily="49" charset="0"/>
                <a:sym typeface="Courier New" panose="02070309020205020404" pitchFamily="49" charset="0"/>
              </a:rPr>
              <a:t>"))</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err="1" smtClean="0">
                <a:latin typeface="Courier New" panose="02070309020205020404" pitchFamily="49" charset="0"/>
                <a:sym typeface="Courier New" panose="02070309020205020404" pitchFamily="49" charset="0"/>
              </a:rPr>
              <a:t>val</a:t>
            </a:r>
            <a:r>
              <a:rPr lang="en-US" altLang="zh-CN" sz="2000" dirty="0" smtClean="0">
                <a:latin typeface="Courier New" panose="02070309020205020404" pitchFamily="49" charset="0"/>
                <a:sym typeface="Courier New" panose="02070309020205020404" pitchFamily="49" charset="0"/>
              </a:rPr>
              <a:t> </a:t>
            </a:r>
            <a:r>
              <a:rPr lang="en-US" altLang="zh-CN" sz="2000" dirty="0">
                <a:latin typeface="Courier New" panose="02070309020205020404" pitchFamily="49" charset="0"/>
                <a:sym typeface="Courier New" panose="02070309020205020404" pitchFamily="49" charset="0"/>
              </a:rPr>
              <a:t>pairs = </a:t>
            </a:r>
            <a:r>
              <a:rPr lang="en-US" altLang="zh-CN" sz="2000" dirty="0" err="1">
                <a:latin typeface="Courier New" panose="02070309020205020404" pitchFamily="49" charset="0"/>
                <a:sym typeface="Courier New" panose="02070309020205020404" pitchFamily="49" charset="0"/>
              </a:rPr>
              <a:t>words.map</a:t>
            </a:r>
            <a:r>
              <a:rPr lang="en-US" altLang="zh-CN" sz="2000" dirty="0">
                <a:latin typeface="Courier New" panose="02070309020205020404" pitchFamily="49" charset="0"/>
                <a:sym typeface="Courier New" panose="02070309020205020404" pitchFamily="49" charset="0"/>
              </a:rPr>
              <a:t>(word =&gt; (word, 1))</a:t>
            </a:r>
          </a:p>
          <a:p>
            <a:pPr>
              <a:buNone/>
            </a:pPr>
            <a:r>
              <a:rPr lang="en-US" altLang="zh-CN" sz="2000" dirty="0" err="1">
                <a:latin typeface="Courier New" panose="02070309020205020404" pitchFamily="49" charset="0"/>
                <a:sym typeface="Courier New" panose="02070309020205020404" pitchFamily="49" charset="0"/>
              </a:rPr>
              <a:t>val</a:t>
            </a:r>
            <a:r>
              <a:rPr lang="en-US" altLang="zh-CN" sz="2000" dirty="0">
                <a:latin typeface="Courier New" panose="02070309020205020404" pitchFamily="49" charset="0"/>
                <a:sym typeface="Courier New" panose="02070309020205020404" pitchFamily="49" charset="0"/>
              </a:rPr>
              <a:t> </a:t>
            </a:r>
            <a:r>
              <a:rPr lang="en-US" altLang="zh-CN" sz="2000" dirty="0" err="1">
                <a:latin typeface="Courier New" panose="02070309020205020404" pitchFamily="49" charset="0"/>
                <a:sym typeface="Courier New" panose="02070309020205020404" pitchFamily="49" charset="0"/>
              </a:rPr>
              <a:t>wordCounts</a:t>
            </a:r>
            <a:r>
              <a:rPr lang="en-US" altLang="zh-CN" sz="2000" dirty="0">
                <a:latin typeface="Courier New" panose="02070309020205020404" pitchFamily="49" charset="0"/>
                <a:sym typeface="Courier New" panose="02070309020205020404" pitchFamily="49" charset="0"/>
              </a:rPr>
              <a:t> = </a:t>
            </a:r>
            <a:r>
              <a:rPr lang="en-US" altLang="zh-CN" sz="2000" dirty="0" err="1">
                <a:latin typeface="Courier New" panose="02070309020205020404" pitchFamily="49" charset="0"/>
                <a:sym typeface="Courier New" panose="02070309020205020404" pitchFamily="49" charset="0"/>
              </a:rPr>
              <a:t>pairs.reduceByKey</a:t>
            </a:r>
            <a:r>
              <a:rPr lang="en-US" altLang="zh-CN" sz="2000" dirty="0">
                <a:latin typeface="Courier New" panose="02070309020205020404" pitchFamily="49" charset="0"/>
                <a:sym typeface="Courier New" panose="02070309020205020404" pitchFamily="49" charset="0"/>
              </a:rPr>
              <a:t>(_ + </a:t>
            </a:r>
            <a:r>
              <a:rPr lang="en-US" altLang="zh-CN" sz="2000" dirty="0" smtClean="0">
                <a:latin typeface="Courier New" panose="02070309020205020404" pitchFamily="49" charset="0"/>
                <a:sym typeface="Courier New" panose="02070309020205020404" pitchFamily="49" charset="0"/>
              </a:rPr>
              <a:t>_)</a:t>
            </a:r>
            <a:endParaRPr lang="en-US" altLang="zh-CN" sz="2000" dirty="0">
              <a:latin typeface="Courier New" panose="02070309020205020404" pitchFamily="49" charset="0"/>
              <a:sym typeface="Courier New" panose="02070309020205020404" pitchFamily="49" charset="0"/>
            </a:endParaRPr>
          </a:p>
          <a:p>
            <a:pPr>
              <a:buNone/>
            </a:pPr>
            <a:r>
              <a:rPr lang="en-US" altLang="zh-CN" sz="2000" dirty="0" err="1" smtClean="0">
                <a:latin typeface="Courier New" panose="02070309020205020404" pitchFamily="49" charset="0"/>
                <a:sym typeface="Courier New" panose="02070309020205020404" pitchFamily="49" charset="0"/>
              </a:rPr>
              <a:t>wordCounts.print</a:t>
            </a:r>
            <a:r>
              <a:rPr lang="en-US" altLang="zh-CN" sz="2000" dirty="0" smtClean="0">
                <a:latin typeface="Courier New" panose="02070309020205020404" pitchFamily="49" charset="0"/>
                <a:sym typeface="Courier New" panose="02070309020205020404" pitchFamily="49" charset="0"/>
              </a:rPr>
              <a:t>()</a:t>
            </a:r>
          </a:p>
          <a:p>
            <a:pPr>
              <a:buNone/>
            </a:pPr>
            <a:endParaRPr lang="en-US" altLang="zh-CN" sz="2000" dirty="0" smtClean="0">
              <a:latin typeface="Courier New" panose="02070309020205020404" pitchFamily="49" charset="0"/>
              <a:sym typeface="Courier New" panose="02070309020205020404" pitchFamily="49" charset="0"/>
            </a:endParaRPr>
          </a:p>
          <a:p>
            <a:pPr>
              <a:buNone/>
            </a:pPr>
            <a:r>
              <a:rPr lang="en-US" altLang="zh-CN" sz="2000" b="1" dirty="0" smtClean="0">
                <a:latin typeface="Courier New" panose="02070309020205020404" pitchFamily="49" charset="0"/>
                <a:sym typeface="Courier New" panose="02070309020205020404" pitchFamily="49" charset="0"/>
              </a:rPr>
              <a:t>Spark Streaming</a:t>
            </a:r>
            <a:r>
              <a:rPr lang="zh-CN" altLang="en-US" sz="2000" b="1" dirty="0" smtClean="0">
                <a:latin typeface="Courier New" panose="02070309020205020404" pitchFamily="49" charset="0"/>
                <a:sym typeface="Courier New" panose="02070309020205020404" pitchFamily="49" charset="0"/>
              </a:rPr>
              <a:t>实时单词计数和</a:t>
            </a:r>
            <a:r>
              <a:rPr lang="en-US" altLang="zh-CN" sz="2000" b="1" dirty="0" smtClean="0">
                <a:latin typeface="Courier New" panose="02070309020205020404" pitchFamily="49" charset="0"/>
                <a:sym typeface="Courier New" panose="02070309020205020404" pitchFamily="49" charset="0"/>
              </a:rPr>
              <a:t>Storm</a:t>
            </a:r>
            <a:r>
              <a:rPr lang="zh-CN" altLang="en-US" sz="2000" b="1" dirty="0" smtClean="0">
                <a:latin typeface="Courier New" panose="02070309020205020404" pitchFamily="49" charset="0"/>
                <a:sym typeface="Courier New" panose="02070309020205020404" pitchFamily="49" charset="0"/>
              </a:rPr>
              <a:t>的差异？</a:t>
            </a:r>
            <a:endParaRPr lang="en-US" altLang="zh-CN" sz="2000" b="1" dirty="0" smtClean="0">
              <a:latin typeface="Courier New" panose="02070309020205020404" pitchFamily="49" charset="0"/>
              <a:sym typeface="Courier New" panose="02070309020205020404" pitchFamily="49" charset="0"/>
            </a:endParaRPr>
          </a:p>
        </p:txBody>
      </p:sp>
      <p:sp>
        <p:nvSpPr>
          <p:cNvPr id="3" name="文本框 2"/>
          <p:cNvSpPr txBox="1"/>
          <p:nvPr/>
        </p:nvSpPr>
        <p:spPr>
          <a:xfrm>
            <a:off x="457308" y="5537672"/>
            <a:ext cx="8457977" cy="1200329"/>
          </a:xfrm>
          <a:prstGeom prst="rect">
            <a:avLst/>
          </a:prstGeom>
          <a:noFill/>
        </p:spPr>
        <p:txBody>
          <a:bodyPr wrap="square" rtlCol="0">
            <a:spAutoFit/>
          </a:bodyPr>
          <a:lstStyle/>
          <a:p>
            <a:pPr>
              <a:buNone/>
            </a:pPr>
            <a:r>
              <a:rPr lang="en-US" altLang="zh-CN" dirty="0" smtClean="0">
                <a:latin typeface="Courier New" panose="02070309020205020404" pitchFamily="49" charset="0"/>
                <a:sym typeface="Courier New" panose="02070309020205020404" pitchFamily="49" charset="0"/>
              </a:rPr>
              <a:t>Spark Streaming</a:t>
            </a:r>
            <a:r>
              <a:rPr lang="zh-CN" altLang="en-US" dirty="0" smtClean="0">
                <a:latin typeface="Courier New" panose="02070309020205020404" pitchFamily="49" charset="0"/>
                <a:sym typeface="Courier New" panose="02070309020205020404" pitchFamily="49" charset="0"/>
              </a:rPr>
              <a:t>是对一个时间窗口内到达的数据进行处理，例如，该程序是对</a:t>
            </a:r>
            <a:r>
              <a:rPr lang="en-US" altLang="zh-CN" dirty="0" smtClean="0">
                <a:latin typeface="Courier New" panose="02070309020205020404" pitchFamily="49" charset="0"/>
                <a:sym typeface="Courier New" panose="02070309020205020404" pitchFamily="49" charset="0"/>
              </a:rPr>
              <a:t>1</a:t>
            </a:r>
            <a:r>
              <a:rPr lang="zh-CN" altLang="en-US" dirty="0" smtClean="0">
                <a:latin typeface="Courier New" panose="02070309020205020404" pitchFamily="49" charset="0"/>
                <a:sym typeface="Courier New" panose="02070309020205020404" pitchFamily="49" charset="0"/>
              </a:rPr>
              <a:t>秒内的数据处理，具有较高的延时。</a:t>
            </a:r>
            <a:endParaRPr lang="en-US" altLang="zh-CN" dirty="0" smtClean="0">
              <a:latin typeface="Courier New" panose="02070309020205020404" pitchFamily="49" charset="0"/>
              <a:sym typeface="Courier New" panose="02070309020205020404" pitchFamily="49" charset="0"/>
            </a:endParaRPr>
          </a:p>
          <a:p>
            <a:pPr>
              <a:buNone/>
            </a:pPr>
            <a:r>
              <a:rPr lang="zh-CN" altLang="en-US" dirty="0" smtClean="0">
                <a:latin typeface="Courier New" panose="02070309020205020404" pitchFamily="49" charset="0"/>
                <a:sym typeface="Courier New" panose="02070309020205020404" pitchFamily="49" charset="0"/>
              </a:rPr>
              <a:t>而</a:t>
            </a:r>
            <a:r>
              <a:rPr lang="en-US" altLang="zh-CN" dirty="0" smtClean="0">
                <a:latin typeface="Courier New" panose="02070309020205020404" pitchFamily="49" charset="0"/>
                <a:sym typeface="Courier New" panose="02070309020205020404" pitchFamily="49" charset="0"/>
              </a:rPr>
              <a:t>Storm</a:t>
            </a:r>
            <a:r>
              <a:rPr lang="zh-CN" altLang="en-US" dirty="0" smtClean="0">
                <a:latin typeface="Courier New" panose="02070309020205020404" pitchFamily="49" charset="0"/>
                <a:sym typeface="Courier New" panose="02070309020205020404" pitchFamily="49" charset="0"/>
              </a:rPr>
              <a:t>的设计理念完全不同，它是对一个事件</a:t>
            </a:r>
            <a:r>
              <a:rPr lang="zh-CN" altLang="en-US" dirty="0">
                <a:latin typeface="Courier New" panose="02070309020205020404" pitchFamily="49" charset="0"/>
                <a:sym typeface="Courier New" panose="02070309020205020404" pitchFamily="49" charset="0"/>
              </a:rPr>
              <a:t>的</a:t>
            </a:r>
            <a:r>
              <a:rPr lang="zh-CN" altLang="en-US" dirty="0" smtClean="0">
                <a:latin typeface="Courier New" panose="02070309020205020404" pitchFamily="49" charset="0"/>
                <a:sym typeface="Courier New" panose="02070309020205020404" pitchFamily="49" charset="0"/>
              </a:rPr>
              <a:t>（</a:t>
            </a:r>
            <a:r>
              <a:rPr lang="en-US" altLang="zh-CN" dirty="0" smtClean="0">
                <a:latin typeface="Courier New" panose="02070309020205020404" pitchFamily="49" charset="0"/>
                <a:sym typeface="Courier New" panose="02070309020205020404" pitchFamily="49" charset="0"/>
              </a:rPr>
              <a:t>Spout</a:t>
            </a:r>
            <a:r>
              <a:rPr lang="zh-CN" altLang="en-US" dirty="0" smtClean="0">
                <a:latin typeface="Courier New" panose="02070309020205020404" pitchFamily="49" charset="0"/>
                <a:sym typeface="Courier New" panose="02070309020205020404" pitchFamily="49" charset="0"/>
              </a:rPr>
              <a:t>每次发出的一个句子就是一个事件）到来就处理一次，</a:t>
            </a:r>
            <a:r>
              <a:rPr lang="zh-CN" altLang="en-US" dirty="0" smtClean="0"/>
              <a:t>可以达到极低的延时。</a:t>
            </a:r>
            <a:endParaRPr lang="en-US" altLang="zh-CN" dirty="0">
              <a:latin typeface="Courier New" panose="02070309020205020404" pitchFamily="49" charset="0"/>
              <a:sym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频繁组合查找</a:t>
            </a:r>
          </a:p>
        </p:txBody>
      </p:sp>
      <p:sp>
        <p:nvSpPr>
          <p:cNvPr id="41989" name="Rectangle 3"/>
          <p:cNvSpPr>
            <a:spLocks noGrp="1" noChangeArrowheads="1"/>
          </p:cNvSpPr>
          <p:nvPr>
            <p:ph type="body" idx="4294967295"/>
          </p:nvPr>
        </p:nvSpPr>
        <p:spPr>
          <a:xfrm>
            <a:off x="1371684" y="3276604"/>
            <a:ext cx="7467404" cy="761980"/>
          </a:xfrm>
        </p:spPr>
        <p:txBody>
          <a:bodyPr/>
          <a:lstStyle/>
          <a:p>
            <a:pPr marL="0" indent="0">
              <a:buNone/>
            </a:pPr>
            <a:r>
              <a:rPr lang="zh-CN" altLang="en-US" sz="3600" b="1" dirty="0"/>
              <a:t>商品订单频繁项集挖掘背景</a:t>
            </a:r>
            <a:r>
              <a:rPr lang="zh-CN" altLang="en-US" sz="3600" b="1" dirty="0" smtClean="0"/>
              <a:t>介绍</a:t>
            </a:r>
            <a:endParaRPr lang="en-US" altLang="zh-CN" sz="36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32</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频繁组合查找</a:t>
            </a:r>
          </a:p>
        </p:txBody>
      </p:sp>
      <p:sp>
        <p:nvSpPr>
          <p:cNvPr id="41989" name="Rectangle 3"/>
          <p:cNvSpPr>
            <a:spLocks noGrp="1" noChangeArrowheads="1"/>
          </p:cNvSpPr>
          <p:nvPr>
            <p:ph type="body" idx="4294967295"/>
          </p:nvPr>
        </p:nvSpPr>
        <p:spPr/>
        <p:txBody>
          <a:bodyPr/>
          <a:lstStyle/>
          <a:p>
            <a:pPr marL="190500" indent="0">
              <a:buNone/>
            </a:pPr>
            <a:r>
              <a:rPr lang="zh-CN" altLang="en-US" sz="2000" dirty="0"/>
              <a:t>数据挖掘常用分析方法：</a:t>
            </a:r>
          </a:p>
          <a:p>
            <a:r>
              <a:rPr lang="zh-CN" altLang="en-US" sz="2000" dirty="0" smtClean="0"/>
              <a:t>分类</a:t>
            </a:r>
            <a:endParaRPr lang="zh-CN" altLang="en-US" sz="2000" dirty="0"/>
          </a:p>
          <a:p>
            <a:r>
              <a:rPr lang="zh-CN" altLang="en-US" sz="2000" dirty="0" smtClean="0"/>
              <a:t>预测</a:t>
            </a:r>
          </a:p>
          <a:p>
            <a:r>
              <a:rPr lang="zh-CN" altLang="en-US" sz="2000" dirty="0" smtClean="0"/>
              <a:t>相关性</a:t>
            </a:r>
            <a:r>
              <a:rPr lang="zh-CN" altLang="en-US" sz="2000" dirty="0"/>
              <a:t>分析</a:t>
            </a:r>
            <a:r>
              <a:rPr lang="en-US" altLang="zh-CN" sz="2000" dirty="0"/>
              <a:t>/</a:t>
            </a:r>
            <a:r>
              <a:rPr lang="zh-CN" altLang="en-US" sz="2000" dirty="0"/>
              <a:t>关联分析</a:t>
            </a:r>
          </a:p>
          <a:p>
            <a:r>
              <a:rPr lang="zh-CN" altLang="en-US" sz="2000" dirty="0"/>
              <a:t>聚类</a:t>
            </a:r>
          </a:p>
          <a:p>
            <a:pPr marL="190500" indent="0">
              <a:buNone/>
            </a:pPr>
            <a:endParaRPr lang="en-US" altLang="zh-CN"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33</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频繁组合查找</a:t>
            </a:r>
          </a:p>
        </p:txBody>
      </p:sp>
      <p:sp>
        <p:nvSpPr>
          <p:cNvPr id="41989" name="Rectangle 3"/>
          <p:cNvSpPr>
            <a:spLocks noGrp="1" noChangeArrowheads="1"/>
          </p:cNvSpPr>
          <p:nvPr>
            <p:ph type="body" idx="4294967295"/>
          </p:nvPr>
        </p:nvSpPr>
        <p:spPr/>
        <p:txBody>
          <a:bodyPr/>
          <a:lstStyle/>
          <a:p>
            <a:pPr marL="190500" indent="0">
              <a:buNone/>
            </a:pPr>
            <a:r>
              <a:rPr lang="zh-CN" altLang="en-US" sz="2000" dirty="0"/>
              <a:t>关联规则是最常用的数据挖掘算法之一，现实中也非常常见，其中最重要的就是频繁项集挖掘。频繁项集挖掘包含以下概念：</a:t>
            </a:r>
          </a:p>
          <a:p>
            <a:r>
              <a:rPr lang="zh-CN" altLang="en-US" sz="2000" dirty="0"/>
              <a:t>项集</a:t>
            </a:r>
          </a:p>
          <a:p>
            <a:r>
              <a:rPr lang="zh-CN" altLang="en-US" sz="2000" dirty="0"/>
              <a:t>事务</a:t>
            </a:r>
          </a:p>
          <a:p>
            <a:r>
              <a:rPr lang="zh-CN" altLang="en-US" sz="2000" dirty="0"/>
              <a:t>支持度</a:t>
            </a:r>
          </a:p>
          <a:p>
            <a:r>
              <a:rPr lang="zh-CN" altLang="en-US" sz="2000" dirty="0"/>
              <a:t>置信度</a:t>
            </a:r>
          </a:p>
          <a:p>
            <a:r>
              <a:rPr lang="zh-CN" altLang="en-US" sz="2000" dirty="0"/>
              <a:t>关联</a:t>
            </a:r>
            <a:r>
              <a:rPr lang="zh-CN" altLang="en-US" sz="2000" dirty="0" smtClean="0"/>
              <a:t>规则</a:t>
            </a:r>
            <a:endParaRPr lang="en-US" altLang="zh-CN" sz="2000" dirty="0" smtClean="0"/>
          </a:p>
          <a:p>
            <a:pPr marL="0" indent="0">
              <a:buNone/>
            </a:pPr>
            <a:r>
              <a:rPr lang="zh-CN" altLang="en-US" sz="2000" dirty="0" smtClean="0"/>
              <a:t>例如</a:t>
            </a:r>
            <a:r>
              <a:rPr lang="zh-CN" altLang="en-US" sz="2000" dirty="0"/>
              <a:t>，</a:t>
            </a:r>
            <a:r>
              <a:rPr lang="zh-CN" altLang="en-US" sz="2000" dirty="0" smtClean="0"/>
              <a:t>购买计算机也趋向于同时购买杀毒软件，可以用以下关联规则来表示：</a:t>
            </a:r>
            <a:endParaRPr lang="en-US" altLang="zh-CN" sz="2000" dirty="0" smtClean="0"/>
          </a:p>
          <a:p>
            <a:pPr marL="0" indent="0">
              <a:buNone/>
            </a:pPr>
            <a:r>
              <a:rPr lang="en-US" altLang="zh-CN" sz="2000" dirty="0"/>
              <a:t>c</a:t>
            </a:r>
            <a:r>
              <a:rPr lang="en-US" altLang="zh-CN" sz="2000" dirty="0" smtClean="0"/>
              <a:t>omputer=&gt;</a:t>
            </a:r>
            <a:r>
              <a:rPr lang="en-US" altLang="zh-CN" sz="2000" dirty="0" err="1" smtClean="0"/>
              <a:t>antivirus_software</a:t>
            </a:r>
            <a:r>
              <a:rPr lang="en-US" altLang="zh-CN" sz="2000" dirty="0" smtClean="0"/>
              <a:t>[support=2%;confident=60%]</a:t>
            </a:r>
          </a:p>
          <a:p>
            <a:pPr marL="0" indent="0">
              <a:buNone/>
            </a:pPr>
            <a:r>
              <a:rPr lang="zh-CN" altLang="en-US" sz="2000" dirty="0" smtClean="0"/>
              <a:t>支持度为</a:t>
            </a:r>
            <a:r>
              <a:rPr lang="en-US" altLang="zh-CN" sz="2000" dirty="0" smtClean="0"/>
              <a:t>2%</a:t>
            </a:r>
            <a:r>
              <a:rPr lang="zh-CN" altLang="en-US" sz="2000" dirty="0" smtClean="0"/>
              <a:t>：分析的所有事务中</a:t>
            </a:r>
            <a:r>
              <a:rPr lang="en-US" altLang="zh-CN" sz="2000" dirty="0" smtClean="0"/>
              <a:t>2%</a:t>
            </a:r>
            <a:r>
              <a:rPr lang="zh-CN" altLang="en-US" sz="2000" dirty="0" smtClean="0"/>
              <a:t>显示计算机和杀毒软件同时被购买</a:t>
            </a:r>
            <a:endParaRPr lang="en-US" altLang="zh-CN" sz="2000" dirty="0" smtClean="0"/>
          </a:p>
          <a:p>
            <a:pPr marL="0" indent="0">
              <a:buNone/>
            </a:pPr>
            <a:r>
              <a:rPr lang="zh-CN" altLang="en-US" sz="2000" dirty="0" smtClean="0"/>
              <a:t>置信度为</a:t>
            </a:r>
            <a:r>
              <a:rPr lang="en-US" altLang="zh-CN" sz="2000" dirty="0" smtClean="0"/>
              <a:t>60%</a:t>
            </a:r>
            <a:r>
              <a:rPr lang="zh-CN" altLang="en-US" sz="2000" dirty="0" smtClean="0"/>
              <a:t>：购买计算机的顾客</a:t>
            </a:r>
            <a:r>
              <a:rPr lang="en-US" altLang="zh-CN" sz="2000" dirty="0" smtClean="0"/>
              <a:t>60%</a:t>
            </a:r>
            <a:r>
              <a:rPr lang="zh-CN" altLang="en-US" sz="2000" dirty="0" smtClean="0"/>
              <a:t>也购买了杀毒软件</a:t>
            </a:r>
            <a:endParaRPr lang="zh-CN" altLang="en-US" sz="2000" dirty="0"/>
          </a:p>
          <a:p>
            <a:pPr marL="190500" indent="0">
              <a:buNone/>
            </a:pPr>
            <a:endParaRPr lang="en-US" altLang="zh-CN"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fld id="{B2B07D9F-8C83-4AE5-BBAC-F2C998CDBBD5}" type="slidenum">
              <a:rPr lang="zh-CN" altLang="en-US" smtClean="0">
                <a:latin typeface="Arial" panose="020B0604020202020204" pitchFamily="34" charset="0"/>
                <a:ea typeface="宋体" panose="02010600030101010101" pitchFamily="2" charset="-122"/>
              </a:rPr>
              <a:t>34</a:t>
            </a:fld>
            <a:endParaRPr lang="zh-CN" altLang="en-US" smtClean="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612774" y="1600200"/>
                <a:ext cx="8454849" cy="50290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19405" indent="-319405" algn="l" defTabSz="0"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sym typeface="Tw Cen MT" pitchFamily="34" charset="0"/>
                  </a:defRPr>
                </a:lvl5pPr>
                <a:lvl6pPr marL="2514600" lvl="5"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6pPr>
                <a:lvl7pPr marL="2971800" lvl="6"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7pPr>
                <a:lvl8pPr marL="3429000" lvl="7"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8pPr>
                <a:lvl9pPr marL="3886200" lvl="8"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9pPr>
              </a:lstStyle>
              <a:p>
                <a:pPr>
                  <a:lnSpc>
                    <a:spcPct val="114000"/>
                  </a:lnSpc>
                  <a:defRPr/>
                </a:pPr>
                <a:r>
                  <a:rPr lang="zh-CN" altLang="en-US" sz="2000" b="1" noProof="1">
                    <a:latin typeface="Times New Roman" pitchFamily="18" charset="0"/>
                    <a:cs typeface="Times New Roman" pitchFamily="18" charset="0"/>
                  </a:rPr>
                  <a:t>基本概念定义</a:t>
                </a:r>
                <a:endParaRPr lang="en-US" altLang="zh-CN" sz="2000" b="1" noProof="1">
                  <a:latin typeface="Times New Roman" pitchFamily="18" charset="0"/>
                  <a:cs typeface="Times New Roman" pitchFamily="18" charset="0"/>
                </a:endParaRPr>
              </a:p>
              <a:p>
                <a:pPr>
                  <a:lnSpc>
                    <a:spcPct val="114000"/>
                  </a:lnSpc>
                  <a:buFont typeface="Wingdings" pitchFamily="2" charset="2"/>
                  <a:buChar char="ü"/>
                  <a:defRPr/>
                </a:pPr>
                <a:r>
                  <a:rPr lang="zh-CN" altLang="zh-CN" sz="2000" b="1" noProof="1">
                    <a:latin typeface="Times New Roman" pitchFamily="18" charset="0"/>
                  </a:rPr>
                  <a:t>事务数据库</a:t>
                </a:r>
                <a:r>
                  <a:rPr lang="en-US" altLang="zh-CN" sz="2000" b="1" noProof="1">
                    <a:latin typeface="Times New Roman" pitchFamily="18" charset="0"/>
                    <a:cs typeface="Times New Roman" pitchFamily="18" charset="0"/>
                  </a:rPr>
                  <a:t>D</a:t>
                </a:r>
                <a:r>
                  <a:rPr lang="zh-CN" altLang="zh-CN" sz="2000" noProof="1">
                    <a:latin typeface="Times New Roman" pitchFamily="18" charset="0"/>
                    <a:cs typeface="Times New Roman" pitchFamily="18" charset="0"/>
                  </a:rPr>
                  <a:t>： </a:t>
                </a:r>
                <a:r>
                  <a:rPr lang="en-US" altLang="zh-CN" sz="2000" noProof="1">
                    <a:latin typeface="Times New Roman" pitchFamily="18" charset="0"/>
                    <a:cs typeface="Times New Roman" pitchFamily="18" charset="0"/>
                  </a:rPr>
                  <a:t>D={T</a:t>
                </a:r>
                <a:r>
                  <a:rPr lang="en-US" altLang="zh-CN" sz="2000" baseline="-25000" noProof="1">
                    <a:latin typeface="Times New Roman" pitchFamily="18" charset="0"/>
                    <a:cs typeface="Times New Roman" pitchFamily="18" charset="0"/>
                  </a:rPr>
                  <a:t>1</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2</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k</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n</a:t>
                </a:r>
                <a:r>
                  <a:rPr lang="en-US" altLang="zh-CN" sz="2000" noProof="1">
                    <a:latin typeface="Times New Roman" pitchFamily="18" charset="0"/>
                    <a:cs typeface="Times New Roman" pitchFamily="18" charset="0"/>
                  </a:rPr>
                  <a:t>}</a:t>
                </a:r>
                <a:r>
                  <a:rPr lang="zh-CN" altLang="zh-CN" sz="2000" noProof="1">
                    <a:latin typeface="Times New Roman" pitchFamily="18" charset="0"/>
                    <a:cs typeface="Times New Roman" pitchFamily="18" charset="0"/>
                  </a:rPr>
                  <a:t>， </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k</a:t>
                </a:r>
                <a:r>
                  <a:rPr lang="zh-CN" altLang="zh-CN" sz="2000" noProof="1">
                    <a:latin typeface="Times New Roman" pitchFamily="18" charset="0"/>
                  </a:rPr>
                  <a:t>称为事务</a:t>
                </a:r>
                <a:r>
                  <a:rPr lang="en-US" altLang="zh-CN" sz="2000" noProof="1">
                    <a:latin typeface="Times New Roman" pitchFamily="18" charset="0"/>
                    <a:cs typeface="Times New Roman" pitchFamily="18" charset="0"/>
                  </a:rPr>
                  <a:t>(Transaction)</a:t>
                </a:r>
                <a:r>
                  <a:rPr lang="zh-CN" altLang="zh-CN" sz="2000" noProof="1">
                    <a:latin typeface="Times New Roman" pitchFamily="18" charset="0"/>
                    <a:cs typeface="Times New Roman" pitchFamily="18" charset="0"/>
                  </a:rPr>
                  <a:t>，</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k</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1</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2</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m</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p</a:t>
                </a:r>
                <a:r>
                  <a:rPr lang="en-US" altLang="zh-CN" sz="2000" noProof="1">
                    <a:latin typeface="Times New Roman" pitchFamily="18" charset="0"/>
                    <a:cs typeface="Times New Roman" pitchFamily="18" charset="0"/>
                  </a:rPr>
                  <a:t>}</a:t>
                </a:r>
                <a:r>
                  <a:rPr lang="zh-CN" altLang="zh-CN" sz="2000" noProof="1">
                    <a:latin typeface="Times New Roman" pitchFamily="18" charset="0"/>
                    <a:cs typeface="Times New Roman" pitchFamily="18" charset="0"/>
                  </a:rPr>
                  <a:t>，</a:t>
                </a:r>
                <a:r>
                  <a:rPr lang="en-US" altLang="zh-CN" sz="2000" noProof="1">
                    <a:latin typeface="Times New Roman" pitchFamily="18" charset="0"/>
                    <a:cs typeface="Times New Roman" pitchFamily="18" charset="0"/>
                  </a:rPr>
                  <a:t> a</a:t>
                </a:r>
                <a:r>
                  <a:rPr lang="en-US" altLang="zh-CN" sz="2000" baseline="-25000" noProof="1">
                    <a:latin typeface="Times New Roman" pitchFamily="18" charset="0"/>
                    <a:cs typeface="Times New Roman" pitchFamily="18" charset="0"/>
                  </a:rPr>
                  <a:t>m</a:t>
                </a:r>
                <a:r>
                  <a:rPr lang="zh-CN" altLang="zh-CN" sz="2000" noProof="1">
                    <a:latin typeface="Times New Roman" pitchFamily="18" charset="0"/>
                  </a:rPr>
                  <a:t>称为项 </a:t>
                </a:r>
                <a:r>
                  <a:rPr lang="en-US" altLang="zh-CN" sz="2000" noProof="1">
                    <a:latin typeface="Times New Roman" pitchFamily="18" charset="0"/>
                    <a:cs typeface="Times New Roman" pitchFamily="18" charset="0"/>
                  </a:rPr>
                  <a:t>(Item)</a:t>
                </a:r>
                <a:r>
                  <a:rPr lang="zh-CN" altLang="zh-CN" sz="2000" noProof="1">
                    <a:latin typeface="Times New Roman" pitchFamily="18" charset="0"/>
                  </a:rPr>
                  <a:t>。</a:t>
                </a:r>
                <a:endParaRPr lang="en-US" altLang="zh-CN" sz="2000" noProof="1">
                  <a:latin typeface="Times New Roman" pitchFamily="18" charset="0"/>
                </a:endParaRPr>
              </a:p>
              <a:p>
                <a:pPr>
                  <a:lnSpc>
                    <a:spcPct val="114000"/>
                  </a:lnSpc>
                  <a:buFont typeface="Wingdings" pitchFamily="2" charset="2"/>
                  <a:buChar char="ü"/>
                  <a:defRPr/>
                </a:pPr>
                <a:r>
                  <a:rPr lang="zh-CN" altLang="zh-CN" sz="2000" b="1" noProof="1">
                    <a:latin typeface="Times New Roman" pitchFamily="18" charset="0"/>
                  </a:rPr>
                  <a:t>项集</a:t>
                </a:r>
                <a:r>
                  <a:rPr lang="en-US" altLang="zh-CN" sz="2000" noProof="1">
                    <a:latin typeface="Times New Roman" pitchFamily="18" charset="0"/>
                    <a:cs typeface="Times New Roman" pitchFamily="18" charset="0"/>
                  </a:rPr>
                  <a:t>(Itemset)</a:t>
                </a:r>
                <a:r>
                  <a:rPr lang="zh-CN" altLang="zh-CN" sz="2000" noProof="1">
                    <a:latin typeface="Times New Roman" pitchFamily="18" charset="0"/>
                    <a:cs typeface="Times New Roman" pitchFamily="18" charset="0"/>
                  </a:rPr>
                  <a:t>：</a:t>
                </a:r>
                <a:r>
                  <a:rPr lang="zh-CN" altLang="zh-CN" sz="2000" noProof="1">
                    <a:latin typeface="Times New Roman" pitchFamily="18" charset="0"/>
                  </a:rPr>
                  <a:t>设</a:t>
                </a:r>
                <a:r>
                  <a:rPr lang="en-US" altLang="zh-CN" sz="2000" noProof="1">
                    <a:latin typeface="Times New Roman" pitchFamily="18" charset="0"/>
                    <a:cs typeface="Times New Roman" pitchFamily="18" charset="0"/>
                  </a:rPr>
                  <a:t>I={a</a:t>
                </a:r>
                <a:r>
                  <a:rPr lang="en-US" altLang="zh-CN" sz="2000" baseline="-25000" noProof="1">
                    <a:latin typeface="Times New Roman" pitchFamily="18" charset="0"/>
                    <a:cs typeface="Times New Roman" pitchFamily="18" charset="0"/>
                  </a:rPr>
                  <a:t>1</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2</a:t>
                </a:r>
                <a:r>
                  <a:rPr lang="en-US" altLang="zh-CN" sz="2000" noProof="1">
                    <a:latin typeface="Times New Roman" pitchFamily="18" charset="0"/>
                    <a:cs typeface="Times New Roman" pitchFamily="18" charset="0"/>
                  </a:rPr>
                  <a:t>,…,a</a:t>
                </a:r>
                <a:r>
                  <a:rPr lang="en-US" altLang="zh-CN" sz="2000" baseline="-25000" noProof="1">
                    <a:latin typeface="Times New Roman" pitchFamily="18" charset="0"/>
                    <a:cs typeface="Times New Roman" pitchFamily="18" charset="0"/>
                  </a:rPr>
                  <a:t>m</a:t>
                </a:r>
                <a:r>
                  <a:rPr lang="en-US" altLang="zh-CN" sz="2000" noProof="1">
                    <a:latin typeface="Times New Roman" pitchFamily="18" charset="0"/>
                    <a:cs typeface="Times New Roman" pitchFamily="18" charset="0"/>
                  </a:rPr>
                  <a:t>}</a:t>
                </a:r>
                <a:r>
                  <a:rPr lang="zh-CN" altLang="zh-CN" sz="2000" noProof="1">
                    <a:latin typeface="Times New Roman" pitchFamily="18" charset="0"/>
                  </a:rPr>
                  <a:t>是事务数据库</a:t>
                </a:r>
                <a:r>
                  <a:rPr lang="en-US" altLang="zh-CN" sz="2000" noProof="1">
                    <a:latin typeface="Times New Roman" pitchFamily="18" charset="0"/>
                    <a:cs typeface="Times New Roman" pitchFamily="18" charset="0"/>
                  </a:rPr>
                  <a:t>D</a:t>
                </a:r>
                <a:r>
                  <a:rPr lang="zh-CN" altLang="zh-CN" sz="2000" noProof="1">
                    <a:latin typeface="Times New Roman" pitchFamily="18" charset="0"/>
                  </a:rPr>
                  <a:t>中全体项组成的集合，</a:t>
                </a:r>
                <a:r>
                  <a:rPr lang="en-US" altLang="zh-CN" sz="2000" noProof="1">
                    <a:latin typeface="Times New Roman" pitchFamily="18" charset="0"/>
                    <a:cs typeface="Times New Roman" pitchFamily="18" charset="0"/>
                  </a:rPr>
                  <a:t>I</a:t>
                </a:r>
                <a:r>
                  <a:rPr lang="zh-CN" altLang="zh-CN" sz="2000" noProof="1">
                    <a:latin typeface="Times New Roman" pitchFamily="18" charset="0"/>
                  </a:rPr>
                  <a:t>的任何子集</a:t>
                </a:r>
                <a:r>
                  <a:rPr lang="en-US" altLang="zh-CN" sz="2000" noProof="1">
                    <a:latin typeface="Times New Roman" pitchFamily="18" charset="0"/>
                    <a:cs typeface="Times New Roman" pitchFamily="18" charset="0"/>
                  </a:rPr>
                  <a:t>X</a:t>
                </a:r>
                <a:r>
                  <a:rPr lang="zh-CN" altLang="zh-CN" sz="2000" noProof="1">
                    <a:latin typeface="Times New Roman" pitchFamily="18" charset="0"/>
                  </a:rPr>
                  <a:t>称为</a:t>
                </a:r>
                <a:r>
                  <a:rPr lang="en-US" altLang="zh-CN" sz="2000" noProof="1">
                    <a:latin typeface="Times New Roman" pitchFamily="18" charset="0"/>
                    <a:cs typeface="Times New Roman" pitchFamily="18" charset="0"/>
                  </a:rPr>
                  <a:t>D</a:t>
                </a:r>
                <a:r>
                  <a:rPr lang="zh-CN" altLang="zh-CN" sz="2000" noProof="1">
                    <a:latin typeface="Times New Roman" pitchFamily="18" charset="0"/>
                  </a:rPr>
                  <a:t>的项集。</a:t>
                </a:r>
                <a:endParaRPr lang="en-US" altLang="zh-CN" sz="2000" noProof="1">
                  <a:latin typeface="Times New Roman" pitchFamily="18" charset="0"/>
                </a:endParaRPr>
              </a:p>
              <a:p>
                <a:pPr>
                  <a:lnSpc>
                    <a:spcPct val="114000"/>
                  </a:lnSpc>
                  <a:buFont typeface="Wingdings" pitchFamily="2" charset="2"/>
                  <a:buChar char="ü"/>
                  <a:defRPr/>
                </a:pPr>
                <a:r>
                  <a:rPr lang="zh-CN" altLang="en-US" sz="2000" b="1" noProof="1">
                    <a:latin typeface="Times New Roman" pitchFamily="18" charset="0"/>
                  </a:rPr>
                  <a:t>项集支持</a:t>
                </a:r>
                <a:r>
                  <a:rPr lang="zh-CN" altLang="en-US" sz="2000" b="1" noProof="1" smtClean="0">
                    <a:latin typeface="Times New Roman" pitchFamily="18" charset="0"/>
                  </a:rPr>
                  <a:t>度计数</a:t>
                </a:r>
                <a:r>
                  <a:rPr lang="zh-CN" altLang="en-US" sz="2000" noProof="1" smtClean="0">
                    <a:latin typeface="Times New Roman" pitchFamily="18" charset="0"/>
                  </a:rPr>
                  <a:t>：</a:t>
                </a:r>
                <a:r>
                  <a:rPr lang="zh-CN" altLang="en-US" sz="2000" noProof="1">
                    <a:latin typeface="Times New Roman" pitchFamily="18" charset="0"/>
                  </a:rPr>
                  <a:t>项集</a:t>
                </a:r>
                <a:r>
                  <a:rPr lang="en-US" altLang="zh-CN" sz="2000" noProof="1">
                    <a:latin typeface="Times New Roman" pitchFamily="18" charset="0"/>
                  </a:rPr>
                  <a:t>X</a:t>
                </a:r>
                <a:r>
                  <a:rPr lang="zh-CN" altLang="en-US" sz="2000" noProof="1">
                    <a:latin typeface="Times New Roman" pitchFamily="18" charset="0"/>
                  </a:rPr>
                  <a:t>在事务数据库</a:t>
                </a:r>
                <a:r>
                  <a:rPr lang="en-US" altLang="zh-CN" sz="2000" noProof="1">
                    <a:latin typeface="Times New Roman" pitchFamily="18" charset="0"/>
                  </a:rPr>
                  <a:t>D</a:t>
                </a:r>
                <a:r>
                  <a:rPr lang="zh-CN" altLang="en-US" sz="2000" noProof="1">
                    <a:latin typeface="Times New Roman" pitchFamily="18" charset="0"/>
                  </a:rPr>
                  <a:t>中所出现</a:t>
                </a:r>
                <a:r>
                  <a:rPr lang="zh-CN" altLang="en-US" sz="2000" noProof="1" smtClean="0">
                    <a:latin typeface="Times New Roman" pitchFamily="18" charset="0"/>
                  </a:rPr>
                  <a:t>的频度 </a:t>
                </a:r>
                <a:r>
                  <a:rPr lang="zh-CN" altLang="en-US" sz="2000" noProof="1">
                    <a:latin typeface="Times New Roman" pitchFamily="18" charset="0"/>
                  </a:rPr>
                  <a:t>。</a:t>
                </a:r>
              </a:p>
              <a:p>
                <a:pPr marL="0" indent="0">
                  <a:lnSpc>
                    <a:spcPct val="114000"/>
                  </a:lnSpc>
                  <a:buNone/>
                  <a:defRPr/>
                </a:pPr>
                <a:r>
                  <a:rPr lang="en-US" altLang="zh-CN" sz="2000" noProof="1">
                    <a:latin typeface="Times New Roman" pitchFamily="18" charset="0"/>
                  </a:rPr>
                  <a:t>     support_count(X)=| {T|T∈D</a:t>
                </a:r>
                <a:r>
                  <a:rPr lang="zh-CN" altLang="en-US" sz="2000" noProof="1">
                    <a:latin typeface="Times New Roman" pitchFamily="18" charset="0"/>
                  </a:rPr>
                  <a:t>，</a:t>
                </a:r>
                <a:r>
                  <a:rPr lang="en-US" altLang="zh-CN" sz="2000" noProof="1">
                    <a:latin typeface="Times New Roman" pitchFamily="18" charset="0"/>
                  </a:rPr>
                  <a:t>X</a:t>
                </a:r>
                <a14:m>
                  <m:oMath xmlns:m="http://schemas.openxmlformats.org/officeDocument/2006/math">
                    <m:r>
                      <a:rPr lang="zh-CN" altLang="en-US" sz="2000" i="1" noProof="1">
                        <a:latin typeface="Cambria Math" panose="02040503050406030204" pitchFamily="18" charset="0"/>
                      </a:rPr>
                      <m:t>⊑</m:t>
                    </m:r>
                  </m:oMath>
                </a14:m>
                <a:r>
                  <a:rPr lang="en-US" altLang="zh-CN" sz="2000" noProof="1">
                    <a:latin typeface="Times New Roman" pitchFamily="18" charset="0"/>
                  </a:rPr>
                  <a:t>T} |</a:t>
                </a:r>
                <a:r>
                  <a:rPr lang="zh-CN" altLang="en-US" sz="2000" noProof="1">
                    <a:latin typeface="Times New Roman" pitchFamily="18" charset="0"/>
                  </a:rPr>
                  <a:t>。</a:t>
                </a:r>
                <a:endParaRPr lang="en-US" altLang="zh-CN" sz="2000" noProof="1">
                  <a:latin typeface="Times New Roman" pitchFamily="18" charset="0"/>
                </a:endParaRPr>
              </a:p>
              <a:p>
                <a:pPr>
                  <a:lnSpc>
                    <a:spcPct val="114000"/>
                  </a:lnSpc>
                  <a:buFont typeface="Wingdings" pitchFamily="2" charset="2"/>
                  <a:buChar char="ü"/>
                  <a:defRPr/>
                </a:pPr>
                <a:r>
                  <a:rPr lang="zh-CN" altLang="zh-CN" sz="2000" b="1" noProof="1">
                    <a:latin typeface="Times New Roman" pitchFamily="18" charset="0"/>
                  </a:rPr>
                  <a:t>频繁项集：</a:t>
                </a:r>
                <a:r>
                  <a:rPr lang="zh-CN" altLang="zh-CN" sz="2000" noProof="1">
                    <a:latin typeface="Times New Roman" pitchFamily="18" charset="0"/>
                  </a:rPr>
                  <a:t>事先给定一个最小支持数</a:t>
                </a:r>
                <a:r>
                  <a:rPr lang="en-US" altLang="zh-CN" sz="2000" noProof="1">
                    <a:latin typeface="Times New Roman" pitchFamily="18" charset="0"/>
                  </a:rPr>
                  <a:t>ζ</a:t>
                </a:r>
                <a:r>
                  <a:rPr lang="zh-CN" altLang="zh-CN" sz="2000" noProof="1">
                    <a:latin typeface="Times New Roman" pitchFamily="18" charset="0"/>
                  </a:rPr>
                  <a:t>，如果项集</a:t>
                </a:r>
                <a:r>
                  <a:rPr lang="en-US" altLang="zh-CN" sz="2000" noProof="1">
                    <a:latin typeface="Times New Roman" pitchFamily="18" charset="0"/>
                  </a:rPr>
                  <a:t>X</a:t>
                </a:r>
                <a:r>
                  <a:rPr lang="zh-CN" altLang="zh-CN" sz="2000" noProof="1">
                    <a:latin typeface="Times New Roman" pitchFamily="18" charset="0"/>
                  </a:rPr>
                  <a:t>的支持数大于等于这个最小支持数</a:t>
                </a:r>
                <a:r>
                  <a:rPr lang="zh-CN" altLang="en-US" sz="2000" noProof="1">
                    <a:latin typeface="Times New Roman" pitchFamily="18" charset="0"/>
                  </a:rPr>
                  <a:t>即</a:t>
                </a:r>
                <a:r>
                  <a:rPr lang="en-US" altLang="zh-CN" sz="2000" noProof="1">
                    <a:latin typeface="Times New Roman" pitchFamily="18" charset="0"/>
                  </a:rPr>
                  <a:t>supp(A)</a:t>
                </a:r>
                <a:r>
                  <a:rPr lang="zh-CN" altLang="zh-CN" sz="2000" noProof="1">
                    <a:latin typeface="Times New Roman" pitchFamily="18" charset="0"/>
                  </a:rPr>
                  <a:t>≥</a:t>
                </a:r>
                <a:r>
                  <a:rPr lang="en-US" altLang="zh-CN" sz="2000" noProof="1">
                    <a:latin typeface="Times New Roman" pitchFamily="18" charset="0"/>
                  </a:rPr>
                  <a:t>ζ</a:t>
                </a:r>
                <a:r>
                  <a:rPr lang="zh-CN" altLang="zh-CN" sz="2000" noProof="1">
                    <a:latin typeface="Times New Roman" pitchFamily="18" charset="0"/>
                  </a:rPr>
                  <a:t>，那么</a:t>
                </a:r>
                <a:r>
                  <a:rPr lang="en-US" altLang="zh-CN" sz="2000" noProof="1">
                    <a:latin typeface="Times New Roman" pitchFamily="18" charset="0"/>
                    <a:cs typeface="Times New Roman" pitchFamily="18" charset="0"/>
                  </a:rPr>
                  <a:t>X</a:t>
                </a:r>
                <a:r>
                  <a:rPr lang="zh-CN" altLang="zh-CN" sz="2000" noProof="1">
                    <a:latin typeface="Times New Roman" pitchFamily="18" charset="0"/>
                  </a:rPr>
                  <a:t>称为频繁项集。</a:t>
                </a:r>
                <a:endParaRPr lang="en-US" altLang="zh-CN" sz="2000" noProof="1">
                  <a:latin typeface="Times New Roman" pitchFamily="18" charset="0"/>
                </a:endParaRPr>
              </a:p>
              <a:p>
                <a:pPr>
                  <a:lnSpc>
                    <a:spcPct val="114000"/>
                  </a:lnSpc>
                  <a:defRPr/>
                </a:pPr>
                <a:r>
                  <a:rPr lang="zh-CN" altLang="en-US" sz="2000" noProof="1">
                    <a:latin typeface="Times New Roman" panose="02020603050405020304" pitchFamily="18" charset="0"/>
                  </a:rPr>
                  <a:t>例：</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1</a:t>
                </a:r>
                <a:r>
                  <a:rPr lang="en-US" altLang="zh-CN" sz="2000" noProof="1">
                    <a:latin typeface="Times New Roman" panose="02020603050405020304" pitchFamily="18" charset="0"/>
                  </a:rPr>
                  <a:t>={a,b,c},</a:t>
                </a:r>
                <a:r>
                  <a:rPr lang="en-US" altLang="zh-CN" sz="2000" noProof="1">
                    <a:latin typeface="Times New Roman" pitchFamily="18" charset="0"/>
                    <a:cs typeface="Times New Roman" pitchFamily="18" charset="0"/>
                  </a:rPr>
                  <a:t> T</a:t>
                </a:r>
                <a:r>
                  <a:rPr lang="en-US" altLang="zh-CN" sz="2000" baseline="-25000" noProof="1">
                    <a:latin typeface="Times New Roman" pitchFamily="18" charset="0"/>
                    <a:cs typeface="Times New Roman" pitchFamily="18" charset="0"/>
                  </a:rPr>
                  <a:t>2</a:t>
                </a:r>
                <a:r>
                  <a:rPr lang="en-US" altLang="zh-CN" sz="2000" noProof="1">
                    <a:latin typeface="Times New Roman" panose="02020603050405020304" pitchFamily="18" charset="0"/>
                  </a:rPr>
                  <a:t>={b,c,d},</a:t>
                </a:r>
                <a:r>
                  <a:rPr lang="en-US" altLang="zh-CN" sz="2000" noProof="1">
                    <a:latin typeface="Times New Roman" pitchFamily="18" charset="0"/>
                    <a:cs typeface="Times New Roman" pitchFamily="18" charset="0"/>
                  </a:rPr>
                  <a:t> T</a:t>
                </a:r>
                <a:r>
                  <a:rPr lang="en-US" altLang="zh-CN" sz="2000" baseline="-25000" noProof="1">
                    <a:latin typeface="Times New Roman" pitchFamily="18" charset="0"/>
                    <a:cs typeface="Times New Roman" pitchFamily="18" charset="0"/>
                  </a:rPr>
                  <a:t>3</a:t>
                </a:r>
                <a:r>
                  <a:rPr lang="en-US" altLang="zh-CN" sz="2000" noProof="1">
                    <a:latin typeface="Times New Roman" panose="02020603050405020304" pitchFamily="18" charset="0"/>
                  </a:rPr>
                  <a:t>={e,f} </a:t>
                </a:r>
                <a:r>
                  <a:rPr lang="zh-CN" altLang="en-US" sz="2000" noProof="1">
                    <a:latin typeface="Times New Roman" panose="02020603050405020304" pitchFamily="18" charset="0"/>
                  </a:rPr>
                  <a:t>，</a:t>
                </a:r>
                <a:r>
                  <a:rPr lang="en-US" altLang="zh-CN" sz="2000" noProof="1">
                    <a:latin typeface="Times New Roman" panose="02020603050405020304" pitchFamily="18" charset="0"/>
                  </a:rPr>
                  <a:t>D={</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1</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2</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3</a:t>
                </a:r>
                <a:r>
                  <a:rPr lang="en-US" altLang="zh-CN" sz="2000" noProof="1">
                    <a:latin typeface="Times New Roman" panose="02020603050405020304" pitchFamily="18" charset="0"/>
                  </a:rPr>
                  <a:t>}</a:t>
                </a:r>
                <a:r>
                  <a:rPr lang="zh-CN" altLang="en-US" sz="2000" noProof="1">
                    <a:latin typeface="Times New Roman" panose="02020603050405020304" pitchFamily="18" charset="0"/>
                  </a:rPr>
                  <a:t>。</a:t>
                </a:r>
                <a:endParaRPr lang="en-US" altLang="zh-CN" sz="2000" noProof="1">
                  <a:latin typeface="Times New Roman" panose="02020603050405020304" pitchFamily="18" charset="0"/>
                </a:endParaRPr>
              </a:p>
              <a:p>
                <a:pPr marL="0" indent="0">
                  <a:lnSpc>
                    <a:spcPct val="114000"/>
                  </a:lnSpc>
                  <a:buNone/>
                  <a:defRPr/>
                </a:pPr>
                <a:r>
                  <a:rPr lang="en-US" altLang="zh-CN" sz="2000" noProof="1">
                    <a:latin typeface="Times New Roman" panose="02020603050405020304" pitchFamily="18" charset="0"/>
                  </a:rPr>
                  <a:t>             I={a,b,c,d,e,f}  </a:t>
                </a:r>
                <a:r>
                  <a:rPr lang="zh-CN" altLang="en-US" sz="2000" noProof="1">
                    <a:latin typeface="Times New Roman" panose="02020603050405020304" pitchFamily="18" charset="0"/>
                  </a:rPr>
                  <a:t>令</a:t>
                </a:r>
                <a:r>
                  <a:rPr lang="en-US" altLang="zh-CN" sz="2000" noProof="1">
                    <a:latin typeface="Times New Roman" panose="02020603050405020304" pitchFamily="18" charset="0"/>
                  </a:rPr>
                  <a:t>X={b,c},support_count(X)=2</a:t>
                </a:r>
                <a:endParaRPr lang="zh-CN" altLang="en-US" sz="2000" noProof="1">
                  <a:latin typeface="Times New Roman" panose="02020603050405020304" pitchFamily="18" charset="0"/>
                </a:endParaRPr>
              </a:p>
              <a:p>
                <a:pPr>
                  <a:buFont typeface="Wingdings" pitchFamily="2" charset="2"/>
                  <a:buChar char="ü"/>
                  <a:defRPr/>
                </a:pPr>
                <a:endParaRPr lang="zh-CN" altLang="zh-CN" sz="2200" noProof="1">
                  <a:solidFill>
                    <a:srgbClr val="704404"/>
                  </a:solidFill>
                </a:endParaRPr>
              </a:p>
              <a:p>
                <a:pPr>
                  <a:buFont typeface="Wingdings" pitchFamily="2" charset="2"/>
                  <a:buChar char="ü"/>
                  <a:defRPr/>
                </a:pPr>
                <a:endParaRPr lang="en-US" altLang="zh-CN" sz="2200" b="1" noProof="1">
                  <a:solidFill>
                    <a:srgbClr val="704404"/>
                  </a:solidFill>
                  <a:latin typeface="Times New Roman" pitchFamily="18" charset="0"/>
                  <a:cs typeface="Times New Roman"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612774" y="1600200"/>
                <a:ext cx="8454849" cy="5029074"/>
              </a:xfrm>
              <a:prstGeom prst="rect">
                <a:avLst/>
              </a:prstGeom>
              <a:blipFill rotWithShape="0">
                <a:blip r:embed="rId3"/>
                <a:stretch>
                  <a:fillRect t="-728" r="-5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5" name="Rectangle 2"/>
          <p:cNvSpPr txBox="1">
            <a:spLocks noChangeArrowheads="1"/>
          </p:cNvSpPr>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2"/>
                </a:solidFill>
                <a:latin typeface="+mj-lt"/>
                <a:ea typeface="+mj-ea"/>
                <a:cs typeface="+mj-cs"/>
                <a:sym typeface="Tw Cen MT" panose="020B0602020104020603" pitchFamily="2"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9pPr>
          </a:lstStyle>
          <a:p>
            <a:r>
              <a:rPr lang="en-US" altLang="zh-CN" b="1" smtClean="0"/>
              <a:t>Storm</a:t>
            </a:r>
            <a:r>
              <a:rPr lang="zh-CN" altLang="en-US" b="1" smtClean="0"/>
              <a:t>频繁组合查找</a:t>
            </a:r>
            <a:endParaRPr lang="zh-CN" altLang="en-US"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fld id="{B2B07D9F-8C83-4AE5-BBAC-F2C998CDBBD5}" type="slidenum">
              <a:rPr lang="zh-CN" altLang="en-US" smtClean="0">
                <a:latin typeface="Arial" panose="020B0604020202020204" pitchFamily="34" charset="0"/>
                <a:ea typeface="宋体" panose="02010600030101010101" pitchFamily="2" charset="-122"/>
              </a:rPr>
              <a:t>35</a:t>
            </a:fld>
            <a:endParaRPr lang="zh-CN" altLang="en-US" smtClean="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612774" y="1600200"/>
                <a:ext cx="8454849" cy="50290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19405" indent="-319405" algn="l" defTabSz="0"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sym typeface="Tw Cen MT" pitchFamily="34" charset="0"/>
                  </a:defRPr>
                </a:lvl5pPr>
                <a:lvl6pPr marL="2514600" lvl="5"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6pPr>
                <a:lvl7pPr marL="2971800" lvl="6"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7pPr>
                <a:lvl8pPr marL="3429000" lvl="7"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8pPr>
                <a:lvl9pPr marL="3886200" lvl="8" indent="-228600" algn="l" defTabSz="0" eaLnBrk="0" fontAlgn="base" latinLnBrk="0" hangingPunct="0">
                  <a:spcBef>
                    <a:spcPts val="400"/>
                  </a:spcBef>
                  <a:spcAft>
                    <a:spcPct val="0"/>
                  </a:spcAft>
                  <a:buClr>
                    <a:srgbClr val="D8B25C"/>
                  </a:buClr>
                  <a:buSzPct val="65000"/>
                  <a:buFont typeface="Wingdings" charset="2"/>
                  <a:buChar char=""/>
                  <a:defRPr sz="2000" b="0" i="0" u="none" kern="1200" baseline="0">
                    <a:solidFill>
                      <a:schemeClr val="tx1"/>
                    </a:solidFill>
                    <a:latin typeface="+mn-lt"/>
                    <a:ea typeface="+mn-ea"/>
                    <a:cs typeface="+mn-cs"/>
                    <a:sym typeface="Tw Cen MT" pitchFamily="34" charset="0"/>
                  </a:defRPr>
                </a:lvl9pPr>
              </a:lstStyle>
              <a:p>
                <a:pPr marL="0" indent="0">
                  <a:lnSpc>
                    <a:spcPct val="114000"/>
                  </a:lnSpc>
                  <a:buNone/>
                  <a:defRPr/>
                </a:pPr>
                <a:r>
                  <a:rPr lang="zh-CN" altLang="en-US" sz="2000" noProof="1" smtClean="0">
                    <a:latin typeface="Times New Roman" pitchFamily="18" charset="0"/>
                  </a:rPr>
                  <a:t>规则</a:t>
                </a:r>
                <a:r>
                  <a:rPr lang="en-US" altLang="zh-CN" sz="2000" noProof="1">
                    <a:latin typeface="Times New Roman" pitchFamily="18" charset="0"/>
                  </a:rPr>
                  <a:t>A=&gt;B</a:t>
                </a:r>
                <a:r>
                  <a:rPr lang="zh-CN" altLang="en-US" sz="2000" noProof="1">
                    <a:latin typeface="Times New Roman" pitchFamily="18" charset="0"/>
                  </a:rPr>
                  <a:t>，具有支持度</a:t>
                </a:r>
                <a:r>
                  <a:rPr lang="en-US" altLang="zh-CN" sz="2000" noProof="1">
                    <a:latin typeface="Times New Roman" pitchFamily="18" charset="0"/>
                  </a:rPr>
                  <a:t>s</a:t>
                </a:r>
                <a:r>
                  <a:rPr lang="zh-CN" altLang="en-US" sz="2000" noProof="1">
                    <a:latin typeface="Times New Roman" pitchFamily="18" charset="0"/>
                  </a:rPr>
                  <a:t>，置信度</a:t>
                </a:r>
                <a:r>
                  <a:rPr lang="en-US" altLang="zh-CN" sz="2000" noProof="1">
                    <a:latin typeface="Times New Roman" pitchFamily="18" charset="0"/>
                  </a:rPr>
                  <a:t>c</a:t>
                </a:r>
                <a:r>
                  <a:rPr lang="zh-CN" altLang="en-US" sz="2000" noProof="1">
                    <a:latin typeface="Times New Roman" pitchFamily="18" charset="0"/>
                  </a:rPr>
                  <a:t>，规则成立的前提是：</a:t>
                </a:r>
                <a:endParaRPr lang="en-US" altLang="zh-CN" sz="2000" noProof="1">
                  <a:latin typeface="Times New Roman" pitchFamily="18" charset="0"/>
                </a:endParaRPr>
              </a:p>
              <a:p>
                <a:pPr>
                  <a:lnSpc>
                    <a:spcPct val="114000"/>
                  </a:lnSpc>
                  <a:buFont typeface="Wingdings" pitchFamily="2" charset="2"/>
                  <a:buChar char="ü"/>
                  <a:defRPr/>
                </a:pPr>
                <a:r>
                  <a:rPr lang="zh-CN" altLang="en-US" sz="2000" b="1" noProof="1">
                    <a:latin typeface="Times New Roman" pitchFamily="18" charset="0"/>
                  </a:rPr>
                  <a:t>支持度</a:t>
                </a:r>
                <a:r>
                  <a:rPr lang="zh-CN" altLang="en-US" sz="2000" noProof="1">
                    <a:latin typeface="Times New Roman" pitchFamily="18" charset="0"/>
                  </a:rPr>
                  <a:t>：</a:t>
                </a:r>
                <a14:m>
                  <m:oMath xmlns:m="http://schemas.openxmlformats.org/officeDocument/2006/math">
                    <m:r>
                      <a:rPr lang="en-US" altLang="zh-CN" sz="2000" i="1" noProof="1">
                        <a:latin typeface="Cambria Math" panose="02040503050406030204" pitchFamily="18" charset="0"/>
                      </a:rPr>
                      <m:t>𝑠𝑢𝑝𝑝𝑜𝑟𝑡</m:t>
                    </m:r>
                    <m:r>
                      <a:rPr lang="en-US" altLang="zh-CN" sz="2000" i="1" noProof="1">
                        <a:latin typeface="Cambria Math" panose="02040503050406030204" pitchFamily="18" charset="0"/>
                      </a:rPr>
                      <m:t> (</m:t>
                    </m:r>
                    <m:r>
                      <a:rPr lang="en-US" altLang="zh-CN" sz="2000" i="1" noProof="1">
                        <a:latin typeface="Cambria Math" panose="02040503050406030204" pitchFamily="18" charset="0"/>
                      </a:rPr>
                      <m:t>𝐴</m:t>
                    </m:r>
                    <m:r>
                      <a:rPr lang="en-US" altLang="zh-CN" sz="2000" i="1" noProof="1">
                        <a:latin typeface="Cambria Math" panose="02040503050406030204" pitchFamily="18" charset="0"/>
                      </a:rPr>
                      <m:t>=&gt;</m:t>
                    </m:r>
                    <m:r>
                      <a:rPr lang="en-US" altLang="zh-CN" sz="2000" i="1" noProof="1">
                        <a:latin typeface="Cambria Math" panose="02040503050406030204" pitchFamily="18" charset="0"/>
                      </a:rPr>
                      <m:t>𝐵</m:t>
                    </m:r>
                    <m:r>
                      <a:rPr lang="en-US" altLang="zh-CN" sz="2000" i="1" noProof="1">
                        <a:latin typeface="Cambria Math" panose="02040503050406030204" pitchFamily="18" charset="0"/>
                      </a:rPr>
                      <m:t>)= </m:t>
                    </m:r>
                    <m:r>
                      <a:rPr lang="en-US" altLang="zh-CN" sz="2000" i="1" noProof="1">
                        <a:latin typeface="Cambria Math" panose="02040503050406030204" pitchFamily="18" charset="0"/>
                      </a:rPr>
                      <m:t>𝑃</m:t>
                    </m:r>
                    <m:r>
                      <a:rPr lang="en-US" altLang="zh-CN" sz="2000" i="1" noProof="1">
                        <a:latin typeface="Cambria Math" panose="02040503050406030204" pitchFamily="18" charset="0"/>
                      </a:rPr>
                      <m:t>(</m:t>
                    </m:r>
                    <m:r>
                      <a:rPr lang="en-US" altLang="zh-CN" sz="2000" i="1" noProof="1">
                        <a:latin typeface="Cambria Math" panose="02040503050406030204" pitchFamily="18" charset="0"/>
                      </a:rPr>
                      <m:t>𝐴</m:t>
                    </m:r>
                    <m:r>
                      <a:rPr lang="en-US" altLang="zh-CN" sz="2000" i="1" noProof="1">
                        <a:latin typeface="Cambria Math" panose="02040503050406030204" pitchFamily="18" charset="0"/>
                        <a:ea typeface="Cambria Math" panose="02040503050406030204" pitchFamily="18" charset="0"/>
                      </a:rPr>
                      <m:t>∪</m:t>
                    </m:r>
                    <m:r>
                      <a:rPr lang="en-US" altLang="zh-CN" sz="2000" i="1" noProof="1">
                        <a:latin typeface="Cambria Math" panose="02040503050406030204" pitchFamily="18" charset="0"/>
                        <a:ea typeface="Cambria Math" panose="02040503050406030204" pitchFamily="18" charset="0"/>
                      </a:rPr>
                      <m:t>𝐵</m:t>
                    </m:r>
                    <m:r>
                      <a:rPr lang="en-US" altLang="zh-CN" sz="2000" i="1" noProof="1">
                        <a:latin typeface="Cambria Math" panose="02040503050406030204" pitchFamily="18" charset="0"/>
                      </a:rPr>
                      <m:t>)</m:t>
                    </m:r>
                  </m:oMath>
                </a14:m>
                <a:r>
                  <a:rPr lang="en-US" altLang="zh-CN" sz="2000" noProof="1">
                    <a:latin typeface="Times New Roman" pitchFamily="18" charset="0"/>
                  </a:rPr>
                  <a:t> </a:t>
                </a:r>
                <a:r>
                  <a:rPr lang="zh-CN" altLang="en-US" sz="2000" noProof="1">
                    <a:latin typeface="Times New Roman" pitchFamily="18" charset="0"/>
                  </a:rPr>
                  <a:t>，也就是</a:t>
                </a:r>
                <a:r>
                  <a:rPr lang="en-US" altLang="zh-CN" sz="2000" noProof="1">
                    <a:latin typeface="Times New Roman" pitchFamily="18" charset="0"/>
                  </a:rPr>
                  <a:t>A</a:t>
                </a:r>
                <a:r>
                  <a:rPr lang="zh-CN" altLang="en-US" sz="2000" noProof="1">
                    <a:latin typeface="Times New Roman" pitchFamily="18" charset="0"/>
                  </a:rPr>
                  <a:t>和</a:t>
                </a:r>
                <a:r>
                  <a:rPr lang="en-US" altLang="zh-CN" sz="2000" noProof="1">
                    <a:latin typeface="Times New Roman" pitchFamily="18" charset="0"/>
                  </a:rPr>
                  <a:t>B</a:t>
                </a:r>
                <a:r>
                  <a:rPr lang="zh-CN" altLang="en-US" sz="2000" noProof="1">
                    <a:latin typeface="Times New Roman" pitchFamily="18" charset="0"/>
                  </a:rPr>
                  <a:t>二者的百分比</a:t>
                </a:r>
                <a:endParaRPr lang="en-US" altLang="zh-CN" sz="2000" noProof="1">
                  <a:latin typeface="Times New Roman" pitchFamily="18" charset="0"/>
                </a:endParaRPr>
              </a:p>
              <a:p>
                <a:pPr>
                  <a:lnSpc>
                    <a:spcPct val="114000"/>
                  </a:lnSpc>
                  <a:buFont typeface="Wingdings" pitchFamily="2" charset="2"/>
                  <a:buChar char="ü"/>
                  <a:defRPr/>
                </a:pPr>
                <a:r>
                  <a:rPr lang="zh-CN" altLang="en-US" sz="2000" b="1" noProof="1">
                    <a:latin typeface="Times New Roman" pitchFamily="18" charset="0"/>
                  </a:rPr>
                  <a:t>置信度</a:t>
                </a:r>
                <a:r>
                  <a:rPr lang="zh-CN" altLang="en-US" sz="2000" noProof="1">
                    <a:latin typeface="Times New Roman" pitchFamily="18" charset="0"/>
                  </a:rPr>
                  <a:t>：</a:t>
                </a:r>
                <a14:m>
                  <m:oMath xmlns:m="http://schemas.openxmlformats.org/officeDocument/2006/math">
                    <m:r>
                      <m:rPr>
                        <m:sty m:val="p"/>
                      </m:rPr>
                      <a:rPr lang="en-US" altLang="zh-CN" sz="2000" noProof="1">
                        <a:latin typeface="Cambria Math" panose="02040503050406030204" pitchFamily="18" charset="0"/>
                      </a:rPr>
                      <m:t>con</m:t>
                    </m:r>
                    <m:r>
                      <a:rPr lang="en-US" altLang="zh-CN" sz="2000" i="1" noProof="1">
                        <a:latin typeface="Cambria Math" panose="02040503050406030204" pitchFamily="18" charset="0"/>
                      </a:rPr>
                      <m:t>𝑓𝑖𝑑𝑒𝑛𝑡</m:t>
                    </m:r>
                    <m:r>
                      <a:rPr lang="en-US" altLang="zh-CN" sz="2000" i="1" noProof="1">
                        <a:latin typeface="Cambria Math" panose="02040503050406030204" pitchFamily="18" charset="0"/>
                      </a:rPr>
                      <m:t>(</m:t>
                    </m:r>
                    <m:r>
                      <a:rPr lang="en-US" altLang="zh-CN" sz="2000" i="1" noProof="1">
                        <a:latin typeface="Cambria Math" panose="02040503050406030204" pitchFamily="18" charset="0"/>
                      </a:rPr>
                      <m:t>𝐴</m:t>
                    </m:r>
                    <m:r>
                      <a:rPr lang="en-US" altLang="zh-CN" sz="2000" i="1" noProof="1">
                        <a:latin typeface="Cambria Math" panose="02040503050406030204" pitchFamily="18" charset="0"/>
                      </a:rPr>
                      <m:t>=&gt;</m:t>
                    </m:r>
                    <m:r>
                      <a:rPr lang="en-US" altLang="zh-CN" sz="2000" i="1" noProof="1">
                        <a:latin typeface="Cambria Math" panose="02040503050406030204" pitchFamily="18" charset="0"/>
                      </a:rPr>
                      <m:t>𝐵</m:t>
                    </m:r>
                    <m:r>
                      <a:rPr lang="en-US" altLang="zh-CN" sz="2000" i="1" noProof="1">
                        <a:latin typeface="Cambria Math" panose="02040503050406030204" pitchFamily="18" charset="0"/>
                      </a:rPr>
                      <m:t>)= </m:t>
                    </m:r>
                    <m:r>
                      <a:rPr lang="en-US" altLang="zh-CN" sz="2000" i="1" noProof="1">
                        <a:latin typeface="Cambria Math" panose="02040503050406030204" pitchFamily="18" charset="0"/>
                      </a:rPr>
                      <m:t>𝑃</m:t>
                    </m:r>
                    <m:r>
                      <a:rPr lang="en-US" altLang="zh-CN" sz="2000" i="1" noProof="1">
                        <a:latin typeface="Cambria Math" panose="02040503050406030204" pitchFamily="18" charset="0"/>
                      </a:rPr>
                      <m:t>(</m:t>
                    </m:r>
                    <m:r>
                      <a:rPr lang="en-US" altLang="zh-CN" sz="2000" i="1" noProof="1">
                        <a:latin typeface="Cambria Math" panose="02040503050406030204" pitchFamily="18" charset="0"/>
                        <a:ea typeface="Cambria Math" panose="02040503050406030204" pitchFamily="18" charset="0"/>
                      </a:rPr>
                      <m:t>𝐵</m:t>
                    </m:r>
                    <m:r>
                      <a:rPr lang="en-US" altLang="zh-CN" sz="2000" i="1" noProof="1">
                        <a:latin typeface="Cambria Math" panose="02040503050406030204" pitchFamily="18" charset="0"/>
                        <a:ea typeface="Cambria Math" panose="02040503050406030204" pitchFamily="18" charset="0"/>
                      </a:rPr>
                      <m:t>|</m:t>
                    </m:r>
                    <m:r>
                      <a:rPr lang="en-US" altLang="zh-CN" sz="2000" i="1" noProof="1">
                        <a:latin typeface="Cambria Math" panose="02040503050406030204" pitchFamily="18" charset="0"/>
                        <a:ea typeface="Cambria Math" panose="02040503050406030204" pitchFamily="18" charset="0"/>
                      </a:rPr>
                      <m:t>𝐴</m:t>
                    </m:r>
                    <m:r>
                      <a:rPr lang="en-US" altLang="zh-CN" sz="2000" i="1" noProof="1">
                        <a:latin typeface="Cambria Math" panose="02040503050406030204" pitchFamily="18" charset="0"/>
                      </a:rPr>
                      <m:t>)</m:t>
                    </m:r>
                  </m:oMath>
                </a14:m>
                <a:r>
                  <a:rPr lang="en-US" altLang="zh-CN" sz="2000" noProof="1">
                    <a:latin typeface="Times New Roman" pitchFamily="18" charset="0"/>
                  </a:rPr>
                  <a:t> </a:t>
                </a:r>
              </a:p>
              <a:p>
                <a:pPr marL="0" indent="0">
                  <a:lnSpc>
                    <a:spcPct val="114000"/>
                  </a:lnSpc>
                  <a:buNone/>
                  <a:defRPr/>
                </a:pPr>
                <a:r>
                  <a:rPr lang="en-US" altLang="zh-CN" sz="2000" noProof="1">
                    <a:latin typeface="Times New Roman" pitchFamily="18" charset="0"/>
                  </a:rPr>
                  <a:t>s</a:t>
                </a:r>
                <a:r>
                  <a:rPr lang="zh-CN" altLang="en-US" sz="2000" noProof="1">
                    <a:latin typeface="Times New Roman" pitchFamily="18" charset="0"/>
                  </a:rPr>
                  <a:t>大于最小支持度阈值且</a:t>
                </a:r>
                <a:r>
                  <a:rPr lang="en-US" altLang="zh-CN" sz="2000" noProof="1">
                    <a:latin typeface="Times New Roman" pitchFamily="18" charset="0"/>
                  </a:rPr>
                  <a:t>c</a:t>
                </a:r>
                <a:r>
                  <a:rPr lang="zh-CN" altLang="en-US" sz="2000" noProof="1">
                    <a:latin typeface="Times New Roman" pitchFamily="18" charset="0"/>
                  </a:rPr>
                  <a:t>大于最小置信度</a:t>
                </a:r>
                <a:r>
                  <a:rPr lang="zh-CN" altLang="en-US" sz="2000" noProof="1" smtClean="0">
                    <a:latin typeface="Times New Roman" pitchFamily="18" charset="0"/>
                  </a:rPr>
                  <a:t>阈值</a:t>
                </a:r>
                <a:endParaRPr lang="en-US" altLang="zh-CN" sz="2000" noProof="1" smtClean="0">
                  <a:latin typeface="Times New Roman" pitchFamily="18" charset="0"/>
                </a:endParaRPr>
              </a:p>
              <a:p>
                <a:pPr>
                  <a:lnSpc>
                    <a:spcPct val="114000"/>
                  </a:lnSpc>
                  <a:defRPr/>
                </a:pPr>
                <a:r>
                  <a:rPr lang="zh-CN" altLang="en-US" sz="2000" noProof="1" smtClean="0">
                    <a:latin typeface="Times New Roman" panose="02020603050405020304" pitchFamily="18" charset="0"/>
                  </a:rPr>
                  <a:t>例：</a:t>
                </a:r>
                <a:r>
                  <a:rPr lang="en-US" altLang="zh-CN" sz="2000" noProof="1">
                    <a:latin typeface="Times New Roman" pitchFamily="18" charset="0"/>
                    <a:cs typeface="Times New Roman" pitchFamily="18" charset="0"/>
                  </a:rPr>
                  <a:t>T</a:t>
                </a:r>
                <a:r>
                  <a:rPr lang="en-US" altLang="zh-CN" sz="2000" baseline="-25000" noProof="1">
                    <a:latin typeface="Times New Roman" pitchFamily="18" charset="0"/>
                    <a:cs typeface="Times New Roman" pitchFamily="18" charset="0"/>
                  </a:rPr>
                  <a:t>1</a:t>
                </a:r>
                <a:r>
                  <a:rPr lang="en-US" altLang="zh-CN" sz="2000" noProof="1" smtClean="0">
                    <a:latin typeface="Times New Roman" panose="02020603050405020304" pitchFamily="18" charset="0"/>
                  </a:rPr>
                  <a:t>={a,b,c},</a:t>
                </a:r>
                <a:r>
                  <a:rPr lang="en-US" altLang="zh-CN" sz="2000" noProof="1">
                    <a:latin typeface="Times New Roman" pitchFamily="18" charset="0"/>
                    <a:cs typeface="Times New Roman" pitchFamily="18" charset="0"/>
                  </a:rPr>
                  <a:t> T</a:t>
                </a:r>
                <a:r>
                  <a:rPr lang="en-US" altLang="zh-CN" sz="2000" baseline="-25000" noProof="1">
                    <a:latin typeface="Times New Roman" pitchFamily="18" charset="0"/>
                    <a:cs typeface="Times New Roman" pitchFamily="18" charset="0"/>
                  </a:rPr>
                  <a:t>2</a:t>
                </a:r>
                <a:r>
                  <a:rPr lang="en-US" altLang="zh-CN" sz="2000" noProof="1" smtClean="0">
                    <a:latin typeface="Times New Roman" panose="02020603050405020304" pitchFamily="18" charset="0"/>
                  </a:rPr>
                  <a:t>={b,c,d},</a:t>
                </a:r>
                <a:r>
                  <a:rPr lang="en-US" altLang="zh-CN" sz="2000" noProof="1">
                    <a:latin typeface="Times New Roman" pitchFamily="18" charset="0"/>
                    <a:cs typeface="Times New Roman" pitchFamily="18" charset="0"/>
                  </a:rPr>
                  <a:t> T</a:t>
                </a:r>
                <a:r>
                  <a:rPr lang="en-US" altLang="zh-CN" sz="2000" baseline="-25000" noProof="1">
                    <a:latin typeface="Times New Roman" pitchFamily="18" charset="0"/>
                    <a:cs typeface="Times New Roman" pitchFamily="18" charset="0"/>
                  </a:rPr>
                  <a:t>3</a:t>
                </a:r>
                <a:r>
                  <a:rPr lang="en-US" altLang="zh-CN" sz="2000" noProof="1" smtClean="0">
                    <a:latin typeface="Times New Roman" panose="02020603050405020304" pitchFamily="18" charset="0"/>
                  </a:rPr>
                  <a:t>={e,f} </a:t>
                </a:r>
                <a:r>
                  <a:rPr lang="zh-CN" altLang="en-US" sz="2000" noProof="1" smtClean="0">
                    <a:latin typeface="Times New Roman" panose="02020603050405020304" pitchFamily="18" charset="0"/>
                  </a:rPr>
                  <a:t>，</a:t>
                </a:r>
                <a:r>
                  <a:rPr lang="en-US" altLang="zh-CN" sz="2000" noProof="1" smtClean="0">
                    <a:latin typeface="Times New Roman" panose="02020603050405020304" pitchFamily="18" charset="0"/>
                  </a:rPr>
                  <a:t>D={</a:t>
                </a:r>
                <a:r>
                  <a:rPr lang="en-US" altLang="zh-CN" sz="2000" noProof="1" smtClean="0">
                    <a:latin typeface="Times New Roman" pitchFamily="18" charset="0"/>
                    <a:cs typeface="Times New Roman" pitchFamily="18" charset="0"/>
                  </a:rPr>
                  <a:t>T</a:t>
                </a:r>
                <a:r>
                  <a:rPr lang="en-US" altLang="zh-CN" sz="2000" baseline="-25000" noProof="1" smtClean="0">
                    <a:latin typeface="Times New Roman" pitchFamily="18" charset="0"/>
                    <a:cs typeface="Times New Roman" pitchFamily="18" charset="0"/>
                  </a:rPr>
                  <a:t>1</a:t>
                </a:r>
                <a:r>
                  <a:rPr lang="en-US" altLang="zh-CN" sz="2000" noProof="1" smtClean="0">
                    <a:latin typeface="Times New Roman" pitchFamily="18" charset="0"/>
                    <a:cs typeface="Times New Roman" pitchFamily="18" charset="0"/>
                  </a:rPr>
                  <a:t>,T</a:t>
                </a:r>
                <a:r>
                  <a:rPr lang="en-US" altLang="zh-CN" sz="2000" baseline="-25000" noProof="1" smtClean="0">
                    <a:latin typeface="Times New Roman" pitchFamily="18" charset="0"/>
                    <a:cs typeface="Times New Roman" pitchFamily="18" charset="0"/>
                  </a:rPr>
                  <a:t>2</a:t>
                </a:r>
                <a:r>
                  <a:rPr lang="en-US" altLang="zh-CN" sz="2000" noProof="1" smtClean="0">
                    <a:latin typeface="Times New Roman" pitchFamily="18" charset="0"/>
                    <a:cs typeface="Times New Roman" pitchFamily="18" charset="0"/>
                  </a:rPr>
                  <a:t>,T</a:t>
                </a:r>
                <a:r>
                  <a:rPr lang="en-US" altLang="zh-CN" sz="2000" baseline="-25000" noProof="1" smtClean="0">
                    <a:latin typeface="Times New Roman" pitchFamily="18" charset="0"/>
                    <a:cs typeface="Times New Roman" pitchFamily="18" charset="0"/>
                  </a:rPr>
                  <a:t>3</a:t>
                </a:r>
                <a:r>
                  <a:rPr lang="en-US" altLang="zh-CN" sz="2000" noProof="1" smtClean="0">
                    <a:latin typeface="Times New Roman" panose="02020603050405020304" pitchFamily="18" charset="0"/>
                  </a:rPr>
                  <a:t>}</a:t>
                </a:r>
                <a:r>
                  <a:rPr lang="zh-CN" altLang="en-US" sz="2000" noProof="1" smtClean="0">
                    <a:latin typeface="Times New Roman" panose="02020603050405020304" pitchFamily="18" charset="0"/>
                  </a:rPr>
                  <a:t>。</a:t>
                </a:r>
                <a:endParaRPr lang="en-US" altLang="zh-CN" sz="2000" noProof="1" smtClean="0">
                  <a:latin typeface="Times New Roman" panose="02020603050405020304" pitchFamily="18" charset="0"/>
                </a:endParaRPr>
              </a:p>
              <a:p>
                <a:pPr marL="0" indent="0">
                  <a:lnSpc>
                    <a:spcPct val="114000"/>
                  </a:lnSpc>
                  <a:buNone/>
                  <a:defRPr/>
                </a:pPr>
                <a:r>
                  <a:rPr lang="en-US" altLang="zh-CN" sz="2000" noProof="1">
                    <a:latin typeface="Times New Roman" panose="02020603050405020304" pitchFamily="18" charset="0"/>
                  </a:rPr>
                  <a:t> </a:t>
                </a:r>
                <a:r>
                  <a:rPr lang="en-US" altLang="zh-CN" sz="2000" noProof="1" smtClean="0">
                    <a:latin typeface="Times New Roman" panose="02020603050405020304" pitchFamily="18" charset="0"/>
                  </a:rPr>
                  <a:t>            I={a,b,c,d,e,f}  </a:t>
                </a:r>
                <a:r>
                  <a:rPr lang="zh-CN" altLang="en-US" sz="2000" noProof="1" smtClean="0">
                    <a:latin typeface="Times New Roman" panose="02020603050405020304" pitchFamily="18" charset="0"/>
                  </a:rPr>
                  <a:t>令</a:t>
                </a:r>
                <a:r>
                  <a:rPr lang="en-US" altLang="zh-CN" sz="2000" noProof="1" smtClean="0">
                    <a:latin typeface="Times New Roman" panose="02020603050405020304" pitchFamily="18" charset="0"/>
                  </a:rPr>
                  <a:t>X={b,c},support_count(X)=2</a:t>
                </a:r>
              </a:p>
              <a:p>
                <a:pPr marL="0" indent="0">
                  <a:lnSpc>
                    <a:spcPct val="114000"/>
                  </a:lnSpc>
                  <a:buNone/>
                  <a:defRPr/>
                </a:pPr>
                <a:r>
                  <a:rPr lang="en-US" altLang="zh-CN" sz="2000" noProof="1">
                    <a:latin typeface="Times New Roman" panose="02020603050405020304" pitchFamily="18" charset="0"/>
                  </a:rPr>
                  <a:t>	</a:t>
                </a:r>
                <a:r>
                  <a:rPr lang="en-US" altLang="zh-CN" sz="2000" noProof="1" smtClean="0">
                    <a:latin typeface="Times New Roman" panose="02020603050405020304" pitchFamily="18" charset="0"/>
                  </a:rPr>
                  <a:t>             support(b=&gt;c)</a:t>
                </a:r>
                <a:r>
                  <a:rPr lang="zh-CN" altLang="en-US" sz="2000" noProof="1" smtClean="0">
                    <a:latin typeface="Times New Roman" panose="02020603050405020304" pitchFamily="18" charset="0"/>
                  </a:rPr>
                  <a:t> </a:t>
                </a:r>
                <a:r>
                  <a:rPr lang="en-US" altLang="zh-CN" sz="2000" noProof="1" smtClean="0">
                    <a:latin typeface="Times New Roman" panose="02020603050405020304" pitchFamily="18" charset="0"/>
                  </a:rPr>
                  <a:t>= 2/3 </a:t>
                </a:r>
                <a:r>
                  <a:rPr lang="zh-CN" altLang="en-US" sz="2000" noProof="1" smtClean="0">
                    <a:latin typeface="Times New Roman" panose="02020603050405020304" pitchFamily="18" charset="0"/>
                  </a:rPr>
                  <a:t>，</a:t>
                </a:r>
                <a:r>
                  <a:rPr lang="en-US" altLang="zh-CN" sz="2000" noProof="1" smtClean="0">
                    <a:latin typeface="Times New Roman" panose="02020603050405020304" pitchFamily="18" charset="0"/>
                  </a:rPr>
                  <a:t>confident(b=&gt;c)=1</a:t>
                </a:r>
                <a:endParaRPr lang="zh-CN" altLang="zh-CN" sz="2200" noProof="1">
                  <a:solidFill>
                    <a:srgbClr val="704404"/>
                  </a:solidFill>
                </a:endParaRPr>
              </a:p>
              <a:p>
                <a:pPr>
                  <a:buFont typeface="Wingdings" pitchFamily="2" charset="2"/>
                  <a:buChar char="ü"/>
                  <a:defRPr/>
                </a:pPr>
                <a:endParaRPr lang="en-US" altLang="zh-CN" sz="2200" b="1" noProof="1" smtClean="0">
                  <a:solidFill>
                    <a:srgbClr val="704404"/>
                  </a:solidFill>
                  <a:latin typeface="Times New Roman" pitchFamily="18" charset="0"/>
                  <a:cs typeface="Times New Roman"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612774" y="1600200"/>
                <a:ext cx="8454849" cy="5029074"/>
              </a:xfrm>
              <a:prstGeom prst="rect">
                <a:avLst/>
              </a:prstGeom>
              <a:blipFill rotWithShape="0">
                <a:blip r:embed="rId3"/>
                <a:stretch>
                  <a:fillRect l="-794" t="-7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5" name="Rectangle 2"/>
          <p:cNvSpPr txBox="1">
            <a:spLocks noChangeArrowheads="1"/>
          </p:cNvSpPr>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2"/>
                </a:solidFill>
                <a:latin typeface="+mj-lt"/>
                <a:ea typeface="+mj-ea"/>
                <a:cs typeface="+mj-cs"/>
                <a:sym typeface="Tw Cen MT" panose="020B0602020104020603" pitchFamily="2"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anose="020B0602020104020603" pitchFamily="2" charset="0"/>
              </a:defRPr>
            </a:lvl9pPr>
          </a:lstStyle>
          <a:p>
            <a:r>
              <a:rPr lang="en-US" altLang="zh-CN" b="1" smtClean="0"/>
              <a:t>Storm</a:t>
            </a:r>
            <a:r>
              <a:rPr lang="zh-CN" altLang="en-US" b="1" smtClean="0"/>
              <a:t>频繁组合查找</a:t>
            </a:r>
            <a:endParaRPr lang="zh-CN" altLang="en-US"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a:t>
            </a:r>
            <a:r>
              <a:rPr lang="zh-CN" altLang="en-US" b="1" dirty="0"/>
              <a:t>组合查找</a:t>
            </a:r>
            <a:endParaRPr lang="zh-CN" altLang="en-US" b="1" dirty="0" smtClean="0"/>
          </a:p>
        </p:txBody>
      </p:sp>
      <p:sp>
        <p:nvSpPr>
          <p:cNvPr id="41989" name="Rectangle 3"/>
          <p:cNvSpPr>
            <a:spLocks noGrp="1" noChangeArrowheads="1"/>
          </p:cNvSpPr>
          <p:nvPr>
            <p:ph type="body" idx="4294967295"/>
          </p:nvPr>
        </p:nvSpPr>
        <p:spPr/>
        <p:txBody>
          <a:bodyPr/>
          <a:lstStyle/>
          <a:p>
            <a:pPr marL="190500" indent="0">
              <a:buNone/>
            </a:pPr>
            <a:r>
              <a:rPr lang="zh-CN" altLang="en-US" sz="2000" dirty="0"/>
              <a:t>现实中有许多关联规则挖掘算法，比如最著名的</a:t>
            </a:r>
            <a:r>
              <a:rPr lang="en-US" altLang="zh-CN" sz="2000" dirty="0" err="1"/>
              <a:t>Apriori</a:t>
            </a:r>
            <a:r>
              <a:rPr lang="zh-CN" altLang="en-US" sz="2000" dirty="0"/>
              <a:t>算法，以及</a:t>
            </a:r>
            <a:r>
              <a:rPr lang="en-US" altLang="zh-CN" sz="2000" dirty="0"/>
              <a:t>FP-</a:t>
            </a:r>
            <a:r>
              <a:rPr lang="zh-CN" altLang="en-US" sz="2000" dirty="0"/>
              <a:t>树算法。但是这里我们的目的不是讲解关联规则的算法，因此这里以频繁二项集为例讲解整个</a:t>
            </a:r>
            <a:r>
              <a:rPr lang="en-US" altLang="zh-CN" sz="2000" dirty="0"/>
              <a:t>Storm</a:t>
            </a:r>
            <a:r>
              <a:rPr lang="zh-CN" altLang="en-US" sz="2000" dirty="0"/>
              <a:t>数据挖掘过程。</a:t>
            </a:r>
          </a:p>
          <a:p>
            <a:pPr marL="190500" indent="0">
              <a:buNone/>
            </a:pPr>
            <a:endParaRPr lang="en-US" altLang="zh-CN" sz="2000" dirty="0" smtClean="0"/>
          </a:p>
          <a:p>
            <a:pPr marL="190500" indent="0">
              <a:buNone/>
            </a:pPr>
            <a:r>
              <a:rPr lang="zh-CN" altLang="en-US" sz="2000" dirty="0" smtClean="0"/>
              <a:t>我们</a:t>
            </a:r>
            <a:r>
              <a:rPr lang="zh-CN" altLang="en-US" sz="2000" dirty="0"/>
              <a:t>首先设计算法，算法步骤与具体技术无关</a:t>
            </a:r>
            <a:r>
              <a:rPr lang="zh-CN" altLang="en-US" sz="2000" dirty="0" smtClean="0"/>
              <a:t>，设计</a:t>
            </a:r>
            <a:r>
              <a:rPr lang="zh-CN" altLang="en-US" sz="2000" dirty="0"/>
              <a:t>思路如下：</a:t>
            </a:r>
          </a:p>
          <a:p>
            <a:r>
              <a:rPr lang="zh-CN" altLang="en-US" sz="2000" dirty="0"/>
              <a:t>将每一笔订单的商品按照两两分组</a:t>
            </a:r>
          </a:p>
          <a:p>
            <a:r>
              <a:rPr lang="zh-CN" altLang="en-US" sz="2000" dirty="0"/>
              <a:t>对每个分组的频数进行统计</a:t>
            </a:r>
          </a:p>
          <a:p>
            <a:r>
              <a:rPr lang="zh-CN" altLang="en-US" sz="2000" dirty="0"/>
              <a:t>根据频数计算支持度和置信度</a:t>
            </a:r>
          </a:p>
          <a:p>
            <a:r>
              <a:rPr lang="zh-CN" altLang="en-US" sz="2000" dirty="0"/>
              <a:t>设置支持度与置信度阈值，过滤不达标的数据</a:t>
            </a:r>
          </a:p>
          <a:p>
            <a:r>
              <a:rPr lang="zh-CN" altLang="en-US" sz="2000" dirty="0"/>
              <a:t>对结果进行排序</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a:t>
            </a:r>
            <a:r>
              <a:rPr lang="zh-CN" altLang="en-US" b="1" dirty="0"/>
              <a:t>组合查找</a:t>
            </a:r>
            <a:endParaRPr lang="zh-CN" altLang="en-US" b="1" dirty="0" smtClean="0"/>
          </a:p>
        </p:txBody>
      </p:sp>
      <p:sp>
        <p:nvSpPr>
          <p:cNvPr id="41989" name="Rectangle 3"/>
          <p:cNvSpPr>
            <a:spLocks noGrp="1" noChangeArrowheads="1"/>
          </p:cNvSpPr>
          <p:nvPr>
            <p:ph type="body" idx="4294967295"/>
          </p:nvPr>
        </p:nvSpPr>
        <p:spPr/>
        <p:txBody>
          <a:bodyPr/>
          <a:lstStyle/>
          <a:p>
            <a:pPr marL="190500" indent="0">
              <a:buNone/>
            </a:pPr>
            <a:r>
              <a:rPr lang="zh-CN" altLang="en-US" sz="2000" dirty="0">
                <a:latin typeface="宋体" panose="02010600030101010101" pitchFamily="2" charset="-122"/>
                <a:ea typeface="宋体" panose="02010600030101010101" pitchFamily="2" charset="-122"/>
              </a:rPr>
              <a:t>完成算法设计后，我们需要将算法转换为程序实现。受制于不同</a:t>
            </a:r>
            <a:r>
              <a:rPr lang="zh-CN" altLang="en-US" sz="2000" dirty="0" smtClean="0">
                <a:latin typeface="宋体" panose="02010600030101010101" pitchFamily="2" charset="-122"/>
                <a:ea typeface="宋体" panose="02010600030101010101" pitchFamily="2" charset="-122"/>
              </a:rPr>
              <a:t>的实现</a:t>
            </a:r>
            <a:r>
              <a:rPr lang="zh-CN" altLang="en-US" sz="2000" dirty="0">
                <a:latin typeface="宋体" panose="02010600030101010101" pitchFamily="2" charset="-122"/>
                <a:ea typeface="宋体" panose="02010600030101010101" pitchFamily="2" charset="-122"/>
              </a:rPr>
              <a:t>技术需要采取不同方案，在</a:t>
            </a:r>
            <a:r>
              <a:rPr lang="en-US" altLang="zh-CN" sz="2000" dirty="0">
                <a:latin typeface="宋体" panose="02010600030101010101" pitchFamily="2" charset="-122"/>
                <a:ea typeface="宋体" panose="02010600030101010101" pitchFamily="2" charset="-122"/>
              </a:rPr>
              <a:t>Apache Storm</a:t>
            </a:r>
            <a:r>
              <a:rPr lang="zh-CN" altLang="en-US" sz="2000" dirty="0">
                <a:latin typeface="宋体" panose="02010600030101010101" pitchFamily="2" charset="-122"/>
                <a:ea typeface="宋体" panose="02010600030101010101" pitchFamily="2" charset="-122"/>
              </a:rPr>
              <a:t>中实现算法的思路如下：</a:t>
            </a:r>
          </a:p>
          <a:p>
            <a:r>
              <a:rPr lang="zh-CN" altLang="en-US" sz="2000" dirty="0">
                <a:latin typeface="宋体" panose="02010600030101010101" pitchFamily="2" charset="-122"/>
                <a:ea typeface="宋体" panose="02010600030101010101" pitchFamily="2" charset="-122"/>
              </a:rPr>
              <a:t>使用</a:t>
            </a:r>
            <a:r>
              <a:rPr lang="en-US" altLang="zh-CN" sz="2000" dirty="0" err="1">
                <a:latin typeface="宋体" panose="02010600030101010101" pitchFamily="2" charset="-122"/>
                <a:ea typeface="宋体" panose="02010600030101010101" pitchFamily="2" charset="-122"/>
              </a:rPr>
              <a:t>Redis</a:t>
            </a:r>
            <a:r>
              <a:rPr lang="zh-CN" altLang="en-US" sz="2000" dirty="0">
                <a:latin typeface="宋体" panose="02010600030101010101" pitchFamily="2" charset="-122"/>
                <a:ea typeface="宋体" panose="02010600030101010101" pitchFamily="2" charset="-122"/>
              </a:rPr>
              <a:t>作为存储订单数据的</a:t>
            </a:r>
            <a:r>
              <a:rPr lang="zh-CN" altLang="en-US" sz="2000" dirty="0" smtClean="0">
                <a:latin typeface="宋体" panose="02010600030101010101" pitchFamily="2" charset="-122"/>
                <a:ea typeface="宋体" panose="02010600030101010101" pitchFamily="2" charset="-122"/>
              </a:rPr>
              <a:t>数据库</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smtClean="0">
                <a:solidFill>
                  <a:srgbClr val="0070C0"/>
                </a:solidFill>
                <a:latin typeface="宋体" panose="02010600030101010101" pitchFamily="2" charset="-122"/>
                <a:ea typeface="宋体" panose="02010600030101010101" pitchFamily="2" charset="-122"/>
              </a:rPr>
              <a:t>   {1 , (</a:t>
            </a:r>
            <a:r>
              <a:rPr lang="zh-CN" altLang="en-US" sz="2000" dirty="0" smtClean="0">
                <a:solidFill>
                  <a:srgbClr val="0070C0"/>
                </a:solidFill>
                <a:latin typeface="宋体" panose="02010600030101010101" pitchFamily="2" charset="-122"/>
                <a:ea typeface="宋体" panose="02010600030101010101" pitchFamily="2" charset="-122"/>
              </a:rPr>
              <a:t>牛奶</a:t>
            </a:r>
            <a:r>
              <a:rPr lang="en-US" altLang="zh-CN" sz="2000" dirty="0" smtClean="0">
                <a:solidFill>
                  <a:srgbClr val="0070C0"/>
                </a:solidFill>
                <a:latin typeface="宋体" panose="02010600030101010101" pitchFamily="2" charset="-122"/>
                <a:ea typeface="宋体" panose="02010600030101010101" pitchFamily="2" charset="-122"/>
              </a:rPr>
              <a:t>:3,</a:t>
            </a:r>
            <a:r>
              <a:rPr lang="zh-CN" altLang="en-US" sz="2000" dirty="0" smtClean="0">
                <a:solidFill>
                  <a:srgbClr val="0070C0"/>
                </a:solidFill>
                <a:latin typeface="宋体" panose="02010600030101010101" pitchFamily="2" charset="-122"/>
                <a:ea typeface="宋体" panose="02010600030101010101" pitchFamily="2" charset="-122"/>
              </a:rPr>
              <a:t>面包</a:t>
            </a:r>
            <a:r>
              <a:rPr lang="en-US" altLang="zh-CN" sz="2000" dirty="0" smtClean="0">
                <a:solidFill>
                  <a:srgbClr val="0070C0"/>
                </a:solidFill>
                <a:latin typeface="宋体" panose="02010600030101010101" pitchFamily="2" charset="-122"/>
                <a:ea typeface="宋体" panose="02010600030101010101" pitchFamily="2" charset="-122"/>
              </a:rPr>
              <a:t>:5,…)}</a:t>
            </a:r>
            <a:endParaRPr lang="zh-CN" altLang="en-US" sz="2000" dirty="0" smtClean="0">
              <a:solidFill>
                <a:srgbClr val="0070C0"/>
              </a:solidFill>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使用</a:t>
            </a:r>
            <a:r>
              <a:rPr lang="en-US" altLang="zh-CN" sz="2000" dirty="0" smtClean="0">
                <a:latin typeface="宋体" panose="02010600030101010101" pitchFamily="2" charset="-122"/>
                <a:ea typeface="宋体" panose="02010600030101010101" pitchFamily="2" charset="-122"/>
              </a:rPr>
              <a:t>Spout</a:t>
            </a:r>
            <a:r>
              <a:rPr lang="zh-CN" altLang="en-US" sz="2000" dirty="0" smtClean="0">
                <a:latin typeface="宋体" panose="02010600030101010101" pitchFamily="2" charset="-122"/>
                <a:ea typeface="宋体" panose="02010600030101010101" pitchFamily="2" charset="-122"/>
              </a:rPr>
              <a:t>从</a:t>
            </a:r>
            <a:r>
              <a:rPr lang="en-US" altLang="zh-CN" sz="2000" dirty="0" err="1" smtClean="0">
                <a:latin typeface="宋体" panose="02010600030101010101" pitchFamily="2" charset="-122"/>
                <a:ea typeface="宋体" panose="02010600030101010101" pitchFamily="2" charset="-122"/>
              </a:rPr>
              <a:t>Redis</a:t>
            </a:r>
            <a:r>
              <a:rPr lang="zh-CN" altLang="en-US" sz="2000" dirty="0" smtClean="0">
                <a:latin typeface="宋体" panose="02010600030101010101" pitchFamily="2" charset="-122"/>
                <a:ea typeface="宋体" panose="02010600030101010101" pitchFamily="2" charset="-122"/>
              </a:rPr>
              <a:t>中获取订单数据</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smtClean="0">
                <a:solidFill>
                  <a:srgbClr val="0070C0"/>
                </a:solidFill>
                <a:latin typeface="宋体" panose="02010600030101010101" pitchFamily="2" charset="-122"/>
                <a:ea typeface="宋体" panose="02010600030101010101" pitchFamily="2" charset="-122"/>
              </a:rPr>
              <a:t>   	tuple:{id:1, name:</a:t>
            </a:r>
            <a:r>
              <a:rPr lang="zh-CN" altLang="en-US" sz="2000" dirty="0" smtClean="0">
                <a:solidFill>
                  <a:srgbClr val="0070C0"/>
                </a:solidFill>
                <a:latin typeface="宋体" panose="02010600030101010101" pitchFamily="2" charset="-122"/>
                <a:ea typeface="宋体" panose="02010600030101010101" pitchFamily="2" charset="-122"/>
              </a:rPr>
              <a:t>牛奶</a:t>
            </a:r>
            <a:r>
              <a:rPr lang="en-US" altLang="zh-CN" sz="2000" dirty="0" smtClean="0">
                <a:solidFill>
                  <a:srgbClr val="0070C0"/>
                </a:solidFill>
                <a:latin typeface="宋体" panose="02010600030101010101" pitchFamily="2" charset="-122"/>
                <a:ea typeface="宋体" panose="02010600030101010101" pitchFamily="2" charset="-122"/>
              </a:rPr>
              <a:t>, count:3}</a:t>
            </a:r>
          </a:p>
          <a:p>
            <a:r>
              <a:rPr lang="zh-CN" altLang="en-US" sz="2000" dirty="0" smtClean="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Bolt</a:t>
            </a:r>
            <a:r>
              <a:rPr lang="zh-CN" altLang="en-US" sz="2000" dirty="0">
                <a:latin typeface="宋体" panose="02010600030101010101" pitchFamily="2" charset="-122"/>
                <a:ea typeface="宋体" panose="02010600030101010101" pitchFamily="2" charset="-122"/>
              </a:rPr>
              <a:t>计算分组</a:t>
            </a:r>
            <a:r>
              <a:rPr lang="zh-CN" altLang="en-US" sz="2000" dirty="0" smtClean="0">
                <a:latin typeface="宋体" panose="02010600030101010101" pitchFamily="2" charset="-122"/>
                <a:ea typeface="宋体" panose="02010600030101010101" pitchFamily="2" charset="-122"/>
              </a:rPr>
              <a:t>频数 </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solidFill>
                  <a:srgbClr val="0070C0"/>
                </a:solidFill>
                <a:latin typeface="宋体" panose="02010600030101010101" pitchFamily="2" charset="-122"/>
                <a:ea typeface="宋体" panose="02010600030101010101" pitchFamily="2" charset="-122"/>
              </a:rPr>
              <a:t> 	 	 		</a:t>
            </a:r>
            <a:r>
              <a:rPr lang="en-US" altLang="zh-CN" sz="2000" dirty="0" smtClean="0">
                <a:solidFill>
                  <a:srgbClr val="0070C0"/>
                </a:solidFill>
                <a:latin typeface="宋体" panose="02010600030101010101" pitchFamily="2" charset="-122"/>
                <a:ea typeface="宋体" panose="02010600030101010101" pitchFamily="2" charset="-122"/>
              </a:rPr>
              <a:t>tuple:{item1:</a:t>
            </a:r>
            <a:r>
              <a:rPr lang="zh-CN" altLang="en-US" sz="2000" dirty="0">
                <a:solidFill>
                  <a:srgbClr val="0070C0"/>
                </a:solidFill>
                <a:latin typeface="宋体" panose="02010600030101010101" pitchFamily="2" charset="-122"/>
                <a:ea typeface="宋体" panose="02010600030101010101" pitchFamily="2" charset="-122"/>
              </a:rPr>
              <a:t>牛奶</a:t>
            </a:r>
            <a:r>
              <a:rPr lang="en-US" altLang="zh-CN" sz="2000" dirty="0">
                <a:solidFill>
                  <a:srgbClr val="0070C0"/>
                </a:solidFill>
                <a:latin typeface="宋体" panose="02010600030101010101" pitchFamily="2" charset="-122"/>
                <a:ea typeface="宋体" panose="02010600030101010101" pitchFamily="2" charset="-122"/>
              </a:rPr>
              <a:t>, </a:t>
            </a:r>
            <a:r>
              <a:rPr lang="en-US" altLang="zh-CN" sz="2000" dirty="0" smtClean="0">
                <a:solidFill>
                  <a:srgbClr val="0070C0"/>
                </a:solidFill>
                <a:latin typeface="宋体" panose="02010600030101010101" pitchFamily="2" charset="-122"/>
                <a:ea typeface="宋体" panose="02010600030101010101" pitchFamily="2" charset="-122"/>
              </a:rPr>
              <a:t>item2:</a:t>
            </a:r>
            <a:r>
              <a:rPr lang="zh-CN" altLang="en-US" sz="2000" dirty="0" smtClean="0">
                <a:solidFill>
                  <a:srgbClr val="0070C0"/>
                </a:solidFill>
                <a:latin typeface="宋体" panose="02010600030101010101" pitchFamily="2" charset="-122"/>
                <a:ea typeface="宋体" panose="02010600030101010101" pitchFamily="2" charset="-122"/>
              </a:rPr>
              <a:t>面包</a:t>
            </a:r>
            <a:r>
              <a:rPr lang="en-US" altLang="zh-CN" sz="2000" dirty="0" smtClean="0">
                <a:solidFill>
                  <a:srgbClr val="0070C0"/>
                </a:solidFill>
                <a:latin typeface="宋体" panose="02010600030101010101" pitchFamily="2" charset="-122"/>
                <a:ea typeface="宋体" panose="02010600030101010101" pitchFamily="2" charset="-122"/>
              </a:rPr>
              <a:t>,count:1}</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Bolt</a:t>
            </a:r>
            <a:r>
              <a:rPr lang="zh-CN" altLang="en-US" sz="2000" dirty="0">
                <a:latin typeface="宋体" panose="02010600030101010101" pitchFamily="2" charset="-122"/>
                <a:ea typeface="宋体" panose="02010600030101010101" pitchFamily="2" charset="-122"/>
              </a:rPr>
              <a:t>计算支持度和置信</a:t>
            </a:r>
            <a:r>
              <a:rPr lang="zh-CN" altLang="en-US" sz="2000" dirty="0" smtClean="0">
                <a:latin typeface="宋体" panose="02010600030101010101" pitchFamily="2" charset="-122"/>
                <a:ea typeface="宋体" panose="02010600030101010101" pitchFamily="2" charset="-122"/>
              </a:rPr>
              <a:t>度 </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smtClean="0">
                <a:solidFill>
                  <a:srgbClr val="0070C0"/>
                </a:solidFill>
                <a:latin typeface="宋体" panose="02010600030101010101" pitchFamily="2" charset="-122"/>
                <a:ea typeface="宋体" panose="02010600030101010101" pitchFamily="2" charset="-122"/>
              </a:rPr>
              <a:t>tuple</a:t>
            </a:r>
            <a:r>
              <a:rPr lang="en-US" altLang="zh-CN" sz="2000" dirty="0">
                <a:solidFill>
                  <a:srgbClr val="0070C0"/>
                </a:solidFill>
                <a:latin typeface="宋体" panose="02010600030101010101" pitchFamily="2" charset="-122"/>
                <a:ea typeface="宋体" panose="02010600030101010101" pitchFamily="2" charset="-122"/>
              </a:rPr>
              <a:t>:{ </a:t>
            </a:r>
            <a:r>
              <a:rPr lang="en-US" altLang="zh-CN" sz="2000" dirty="0" smtClean="0">
                <a:solidFill>
                  <a:srgbClr val="0070C0"/>
                </a:solidFill>
                <a:latin typeface="宋体" panose="02010600030101010101" pitchFamily="2" charset="-122"/>
                <a:ea typeface="宋体" panose="02010600030101010101" pitchFamily="2" charset="-122"/>
              </a:rPr>
              <a:t>item1</a:t>
            </a:r>
            <a:r>
              <a:rPr lang="en-US" altLang="zh-CN" sz="2000" dirty="0">
                <a:solidFill>
                  <a:srgbClr val="0070C0"/>
                </a:solidFill>
                <a:latin typeface="宋体" panose="02010600030101010101" pitchFamily="2" charset="-122"/>
                <a:ea typeface="宋体" panose="02010600030101010101" pitchFamily="2" charset="-122"/>
              </a:rPr>
              <a:t>:</a:t>
            </a:r>
            <a:r>
              <a:rPr lang="zh-CN" altLang="en-US" sz="2000" dirty="0">
                <a:solidFill>
                  <a:srgbClr val="0070C0"/>
                </a:solidFill>
                <a:latin typeface="宋体" panose="02010600030101010101" pitchFamily="2" charset="-122"/>
                <a:ea typeface="宋体" panose="02010600030101010101" pitchFamily="2" charset="-122"/>
              </a:rPr>
              <a:t>牛奶</a:t>
            </a:r>
            <a:r>
              <a:rPr lang="en-US" altLang="zh-CN" sz="2000" dirty="0">
                <a:solidFill>
                  <a:srgbClr val="0070C0"/>
                </a:solidFill>
                <a:latin typeface="宋体" panose="02010600030101010101" pitchFamily="2" charset="-122"/>
                <a:ea typeface="宋体" panose="02010600030101010101" pitchFamily="2" charset="-122"/>
              </a:rPr>
              <a:t>, item2:</a:t>
            </a:r>
            <a:r>
              <a:rPr lang="zh-CN" altLang="en-US" sz="2000" dirty="0" smtClean="0">
                <a:solidFill>
                  <a:srgbClr val="0070C0"/>
                </a:solidFill>
                <a:latin typeface="宋体" panose="02010600030101010101" pitchFamily="2" charset="-122"/>
                <a:ea typeface="宋体" panose="02010600030101010101" pitchFamily="2" charset="-122"/>
              </a:rPr>
              <a:t>面</a:t>
            </a:r>
            <a:r>
              <a:rPr lang="en-US" altLang="zh-CN" sz="2000" dirty="0" smtClean="0">
                <a:solidFill>
                  <a:srgbClr val="0070C0"/>
                </a:solidFill>
                <a:latin typeface="宋体" panose="02010600030101010101" pitchFamily="2" charset="-122"/>
                <a:ea typeface="宋体" panose="02010600030101010101" pitchFamily="2" charset="-122"/>
              </a:rPr>
              <a:t>,confidence:0.3,support:0.016</a:t>
            </a:r>
            <a:r>
              <a:rPr lang="en-US" altLang="zh-CN" sz="2000" dirty="0">
                <a:solidFill>
                  <a:srgbClr val="0070C0"/>
                </a:solidFill>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Bolt</a:t>
            </a:r>
            <a:r>
              <a:rPr lang="zh-CN" altLang="en-US" sz="2000" dirty="0">
                <a:latin typeface="宋体" panose="02010600030101010101" pitchFamily="2" charset="-122"/>
                <a:ea typeface="宋体" panose="02010600030101010101" pitchFamily="2" charset="-122"/>
              </a:rPr>
              <a:t>筛选结果并排序</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5905648"/>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en-US" altLang="zh-CN" b="1" dirty="0" smtClean="0"/>
              <a:t>Storm</a:t>
            </a:r>
            <a:r>
              <a:rPr lang="zh-CN" altLang="en-US" b="1" dirty="0" smtClean="0"/>
              <a:t>频繁</a:t>
            </a:r>
            <a:r>
              <a:rPr lang="zh-CN" altLang="en-US" b="1" dirty="0"/>
              <a:t>组合查找</a:t>
            </a:r>
            <a:endParaRPr lang="zh-CN" altLang="en-US" b="1" dirty="0" smtClean="0"/>
          </a:p>
        </p:txBody>
      </p:sp>
      <p:sp>
        <p:nvSpPr>
          <p:cNvPr id="41989" name="Rectangle 3"/>
          <p:cNvSpPr>
            <a:spLocks noGrp="1" noChangeArrowheads="1"/>
          </p:cNvSpPr>
          <p:nvPr>
            <p:ph type="body" idx="4294967295"/>
          </p:nvPr>
        </p:nvSpPr>
        <p:spPr>
          <a:xfrm>
            <a:off x="381110" y="1533016"/>
            <a:ext cx="8153400" cy="4525963"/>
          </a:xfrm>
        </p:spPr>
        <p:txBody>
          <a:bodyPr/>
          <a:lstStyle/>
          <a:p>
            <a:pPr marL="0" indent="0">
              <a:buNone/>
            </a:pPr>
            <a:r>
              <a:rPr lang="zh-CN" altLang="en-US" sz="2000" dirty="0" smtClean="0"/>
              <a:t>关系示例图</a:t>
            </a:r>
            <a:r>
              <a:rPr lang="zh-CN" altLang="en-US" sz="2000" dirty="0"/>
              <a:t>如下所示</a:t>
            </a:r>
            <a:r>
              <a:rPr lang="zh-CN" altLang="en-US" sz="2000" dirty="0" smtClean="0"/>
              <a:t>：</a:t>
            </a:r>
            <a:endParaRPr lang="en-US" altLang="zh-CN" sz="20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6" y="2154891"/>
            <a:ext cx="8897506" cy="4200995"/>
          </a:xfrm>
          <a:prstGeom prst="rect">
            <a:avLst/>
          </a:prstGeom>
        </p:spPr>
      </p:pic>
      <p:sp>
        <p:nvSpPr>
          <p:cNvPr id="7" name="矩形标注 6"/>
          <p:cNvSpPr/>
          <p:nvPr/>
        </p:nvSpPr>
        <p:spPr>
          <a:xfrm>
            <a:off x="4487359" y="1616970"/>
            <a:ext cx="1600158" cy="482116"/>
          </a:xfrm>
          <a:prstGeom prst="wedgeRectCallout">
            <a:avLst>
              <a:gd name="adj1" fmla="val -44052"/>
              <a:gd name="adj2" fmla="val 1595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按字段</a:t>
            </a:r>
            <a:r>
              <a:rPr lang="en-US" altLang="zh-CN" b="1" dirty="0" smtClean="0">
                <a:solidFill>
                  <a:srgbClr val="FF0000"/>
                </a:solidFill>
                <a:sym typeface="+mn-ea"/>
              </a:rPr>
              <a:t>id</a:t>
            </a:r>
            <a:r>
              <a:rPr lang="zh-CN" altLang="en-US" b="1" dirty="0" smtClean="0">
                <a:solidFill>
                  <a:srgbClr val="FF0000"/>
                </a:solidFill>
                <a:sym typeface="+mn-ea"/>
              </a:rPr>
              <a:t>分组</a:t>
            </a:r>
            <a:endParaRPr lang="zh-CN" altLang="en-US" dirty="0"/>
          </a:p>
        </p:txBody>
      </p:sp>
      <p:sp>
        <p:nvSpPr>
          <p:cNvPr id="8" name="矩形标注 7"/>
          <p:cNvSpPr/>
          <p:nvPr/>
        </p:nvSpPr>
        <p:spPr>
          <a:xfrm>
            <a:off x="2438456" y="3216637"/>
            <a:ext cx="2666930" cy="482116"/>
          </a:xfrm>
          <a:prstGeom prst="wedgeRectCallout">
            <a:avLst>
              <a:gd name="adj1" fmla="val 75740"/>
              <a:gd name="adj2" fmla="val -3360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按字段</a:t>
            </a:r>
            <a:r>
              <a:rPr lang="en-US" altLang="zh-CN" b="1" dirty="0" smtClean="0">
                <a:solidFill>
                  <a:srgbClr val="FF0000"/>
                </a:solidFill>
                <a:sym typeface="+mn-ea"/>
              </a:rPr>
              <a:t>item1,item2</a:t>
            </a:r>
            <a:r>
              <a:rPr lang="zh-CN" altLang="en-US" b="1" dirty="0" smtClean="0">
                <a:solidFill>
                  <a:srgbClr val="FF0000"/>
                </a:solidFill>
                <a:sym typeface="+mn-ea"/>
              </a:rPr>
              <a:t>分组</a:t>
            </a:r>
            <a:endParaRPr lang="zh-CN" altLang="en-US" dirty="0"/>
          </a:p>
        </p:txBody>
      </p:sp>
      <p:sp>
        <p:nvSpPr>
          <p:cNvPr id="9" name="矩形标注 8"/>
          <p:cNvSpPr/>
          <p:nvPr/>
        </p:nvSpPr>
        <p:spPr>
          <a:xfrm>
            <a:off x="7894701" y="2476664"/>
            <a:ext cx="1172154" cy="457188"/>
          </a:xfrm>
          <a:prstGeom prst="wedgeRectCallout">
            <a:avLst>
              <a:gd name="adj1" fmla="val -43723"/>
              <a:gd name="adj2" fmla="val 10586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全局分组</a:t>
            </a:r>
            <a:endParaRPr lang="zh-CN" altLang="en-US" dirty="0"/>
          </a:p>
        </p:txBody>
      </p:sp>
      <p:sp>
        <p:nvSpPr>
          <p:cNvPr id="10" name="矩形标注 9"/>
          <p:cNvSpPr/>
          <p:nvPr/>
        </p:nvSpPr>
        <p:spPr>
          <a:xfrm>
            <a:off x="3200436" y="3848228"/>
            <a:ext cx="1600158" cy="482116"/>
          </a:xfrm>
          <a:prstGeom prst="wedgeRectCallout">
            <a:avLst>
              <a:gd name="adj1" fmla="val 41665"/>
              <a:gd name="adj2" fmla="val 131468"/>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按字段</a:t>
            </a:r>
            <a:r>
              <a:rPr lang="en-US" altLang="zh-CN" b="1" dirty="0" smtClean="0">
                <a:solidFill>
                  <a:srgbClr val="FF0000"/>
                </a:solidFill>
                <a:sym typeface="+mn-ea"/>
              </a:rPr>
              <a:t>id</a:t>
            </a:r>
            <a:r>
              <a:rPr lang="zh-CN" altLang="en-US" b="1" dirty="0" smtClean="0">
                <a:solidFill>
                  <a:srgbClr val="FF0000"/>
                </a:solidFill>
                <a:sym typeface="+mn-ea"/>
              </a:rPr>
              <a:t>分组</a:t>
            </a:r>
            <a:endParaRPr lang="zh-CN" altLang="en-US" dirty="0"/>
          </a:p>
        </p:txBody>
      </p:sp>
      <p:sp>
        <p:nvSpPr>
          <p:cNvPr id="11" name="矩形标注 10"/>
          <p:cNvSpPr/>
          <p:nvPr/>
        </p:nvSpPr>
        <p:spPr>
          <a:xfrm>
            <a:off x="7876945" y="5625001"/>
            <a:ext cx="1207666" cy="482116"/>
          </a:xfrm>
          <a:prstGeom prst="wedgeRectCallout">
            <a:avLst>
              <a:gd name="adj1" fmla="val -36115"/>
              <a:gd name="adj2" fmla="val -8805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广播分组</a:t>
            </a:r>
            <a:endParaRPr lang="zh-CN" altLang="en-US" dirty="0"/>
          </a:p>
        </p:txBody>
      </p:sp>
      <p:sp>
        <p:nvSpPr>
          <p:cNvPr id="12" name="矩形标注 11"/>
          <p:cNvSpPr/>
          <p:nvPr/>
        </p:nvSpPr>
        <p:spPr>
          <a:xfrm>
            <a:off x="2667050" y="5119736"/>
            <a:ext cx="2620388" cy="447486"/>
          </a:xfrm>
          <a:prstGeom prst="wedgeRectCallout">
            <a:avLst>
              <a:gd name="adj1" fmla="val 68365"/>
              <a:gd name="adj2" fmla="val -1956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rgbClr val="FF0000"/>
                </a:solidFill>
                <a:sym typeface="+mn-ea"/>
              </a:rPr>
              <a:t>按</a:t>
            </a:r>
            <a:r>
              <a:rPr lang="zh-CN" altLang="en-US" b="1" dirty="0" smtClean="0">
                <a:solidFill>
                  <a:srgbClr val="FF0000"/>
                </a:solidFill>
                <a:sym typeface="+mn-ea"/>
              </a:rPr>
              <a:t>字段</a:t>
            </a:r>
            <a:r>
              <a:rPr lang="en-US" altLang="zh-CN" b="1" dirty="0" smtClean="0">
                <a:solidFill>
                  <a:srgbClr val="FF0000"/>
                </a:solidFill>
                <a:sym typeface="+mn-ea"/>
              </a:rPr>
              <a:t>item1,item2</a:t>
            </a:r>
            <a:r>
              <a:rPr lang="zh-CN" altLang="en-US" b="1" dirty="0" smtClean="0">
                <a:solidFill>
                  <a:srgbClr val="FF0000"/>
                </a:solidFill>
                <a:sym typeface="+mn-ea"/>
              </a:rPr>
              <a:t>分组</a:t>
            </a:r>
            <a:endParaRPr lang="zh-CN" altLang="en-US" dirty="0"/>
          </a:p>
        </p:txBody>
      </p:sp>
      <p:sp>
        <p:nvSpPr>
          <p:cNvPr id="14" name="矩形标注 13"/>
          <p:cNvSpPr/>
          <p:nvPr/>
        </p:nvSpPr>
        <p:spPr>
          <a:xfrm>
            <a:off x="61075" y="5156725"/>
            <a:ext cx="1097049" cy="482116"/>
          </a:xfrm>
          <a:prstGeom prst="wedgeRectCallout">
            <a:avLst>
              <a:gd name="adj1" fmla="val 73295"/>
              <a:gd name="adj2" fmla="val -1956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smtClean="0">
                <a:solidFill>
                  <a:srgbClr val="FF0000"/>
                </a:solidFill>
                <a:sym typeface="+mn-ea"/>
              </a:rPr>
              <a:t>按字段分组</a:t>
            </a:r>
            <a:endParaRPr lang="zh-CN" altLang="en-US" dirty="0"/>
          </a:p>
        </p:txBody>
      </p:sp>
      <p:sp>
        <p:nvSpPr>
          <p:cNvPr id="15" name="矩形标注 14"/>
          <p:cNvSpPr/>
          <p:nvPr/>
        </p:nvSpPr>
        <p:spPr>
          <a:xfrm>
            <a:off x="438287" y="6347744"/>
            <a:ext cx="2620388" cy="447486"/>
          </a:xfrm>
          <a:prstGeom prst="wedgeRectCallout">
            <a:avLst>
              <a:gd name="adj1" fmla="val 33469"/>
              <a:gd name="adj2" fmla="val -12551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b="1" dirty="0">
                <a:solidFill>
                  <a:srgbClr val="FF0000"/>
                </a:solidFill>
                <a:sym typeface="+mn-ea"/>
              </a:rPr>
              <a:t>按</a:t>
            </a:r>
            <a:r>
              <a:rPr lang="zh-CN" altLang="en-US" b="1" dirty="0" smtClean="0">
                <a:solidFill>
                  <a:srgbClr val="FF0000"/>
                </a:solidFill>
                <a:sym typeface="+mn-ea"/>
              </a:rPr>
              <a:t>字段</a:t>
            </a:r>
            <a:r>
              <a:rPr lang="en-US" altLang="zh-CN" b="1" dirty="0" smtClean="0">
                <a:solidFill>
                  <a:srgbClr val="FF0000"/>
                </a:solidFill>
                <a:sym typeface="+mn-ea"/>
              </a:rPr>
              <a:t>item1,item2</a:t>
            </a:r>
            <a:r>
              <a:rPr lang="zh-CN" altLang="en-US" b="1" dirty="0" smtClean="0">
                <a:solidFill>
                  <a:srgbClr val="FF0000"/>
                </a:solidFill>
                <a:sym typeface="+mn-ea"/>
              </a:rPr>
              <a:t>分组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39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三、基于</a:t>
            </a:r>
            <a:r>
              <a:rPr lang="en-US" altLang="zh-CN" b="1" dirty="0"/>
              <a:t>Storm</a:t>
            </a:r>
            <a:r>
              <a:rPr lang="zh-CN" altLang="en-US" b="1" dirty="0"/>
              <a:t>的实时推荐</a:t>
            </a:r>
            <a:r>
              <a:rPr lang="zh-CN" altLang="en-US" b="1" dirty="0" smtClean="0"/>
              <a:t>系统</a:t>
            </a:r>
          </a:p>
        </p:txBody>
      </p:sp>
      <p:sp>
        <p:nvSpPr>
          <p:cNvPr id="41989" name="Rectangle 3"/>
          <p:cNvSpPr>
            <a:spLocks noGrp="1" noChangeArrowheads="1"/>
          </p:cNvSpPr>
          <p:nvPr>
            <p:ph type="body" idx="4294967295"/>
          </p:nvPr>
        </p:nvSpPr>
        <p:spPr/>
        <p:txBody>
          <a:bodyPr/>
          <a:lstStyle/>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实时推荐系统简介</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推荐算法介绍</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实时推荐系统的算法</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腾</a:t>
            </a:r>
            <a:r>
              <a:rPr lang="zh-CN" altLang="en-US" dirty="0" smtClean="0">
                <a:latin typeface="微软雅黑" panose="020B0503020204020204" pitchFamily="34" charset="-122"/>
                <a:ea typeface="微软雅黑" panose="020B0503020204020204" pitchFamily="34" charset="-122"/>
              </a:rPr>
              <a:t>讯实时推荐系统</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B6B5D09F-7019-4E86-9D8B-3F93D91E072F}"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1843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704734F0-326E-4A6F-A188-03162D0A6295}" type="slidenum">
              <a:rPr lang="zh-CN" altLang="en-US" sz="1400" b="1">
                <a:solidFill>
                  <a:srgbClr val="FFFFFF"/>
                </a:solidFill>
                <a:latin typeface="Tw Cen MT" panose="020B0602020104020603" pitchFamily="2" charset="0"/>
                <a:sym typeface="Tw Cen MT" panose="020B0602020104020603" pitchFamily="2" charset="0"/>
              </a:rPr>
              <a:t>4</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18436" name="Rectangle 2"/>
          <p:cNvSpPr>
            <a:spLocks noGrp="1" noChangeArrowheads="1"/>
          </p:cNvSpPr>
          <p:nvPr>
            <p:ph type="title" idx="4294967295"/>
          </p:nvPr>
        </p:nvSpPr>
        <p:spPr/>
        <p:txBody>
          <a:bodyPr/>
          <a:lstStyle/>
          <a:p>
            <a:r>
              <a:rPr lang="zh-CN" altLang="en-US" b="1" dirty="0" smtClean="0"/>
              <a:t>一、</a:t>
            </a:r>
            <a:r>
              <a:rPr lang="en-US" altLang="zh-CN" b="1" dirty="0" smtClean="0"/>
              <a:t>Storm</a:t>
            </a:r>
            <a:r>
              <a:rPr lang="zh-CN" altLang="en-US" b="1" dirty="0" smtClean="0"/>
              <a:t>简介</a:t>
            </a:r>
          </a:p>
        </p:txBody>
      </p:sp>
      <p:sp>
        <p:nvSpPr>
          <p:cNvPr id="18437" name="Rectangle 3"/>
          <p:cNvSpPr>
            <a:spLocks noGrp="1" noChangeArrowheads="1"/>
          </p:cNvSpPr>
          <p:nvPr>
            <p:ph type="body" idx="4294967295"/>
          </p:nvPr>
        </p:nvSpPr>
        <p:spPr/>
        <p:txBody>
          <a:bodyPr/>
          <a:lstStyle/>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发展历史</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相关术语</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原理架构</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主要特点</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现状与发展趋势</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40</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实时推荐系统简介</a:t>
            </a:r>
          </a:p>
        </p:txBody>
      </p:sp>
      <p:sp>
        <p:nvSpPr>
          <p:cNvPr id="41989" name="Rectangle 3"/>
          <p:cNvSpPr>
            <a:spLocks noGrp="1" noChangeArrowheads="1"/>
          </p:cNvSpPr>
          <p:nvPr>
            <p:ph type="body" idx="4294967295"/>
          </p:nvPr>
        </p:nvSpPr>
        <p:spPr/>
        <p:txBody>
          <a:bodyPr/>
          <a:lstStyle/>
          <a:p>
            <a:pPr marL="0" indent="0">
              <a:lnSpc>
                <a:spcPct val="150000"/>
              </a:lnSpc>
              <a:buNone/>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、传统</a:t>
            </a:r>
            <a:r>
              <a:rPr lang="zh-CN" altLang="en-US" sz="2000" dirty="0">
                <a:latin typeface="宋体" panose="02010600030101010101" pitchFamily="2" charset="-122"/>
                <a:ea typeface="宋体" panose="02010600030101010101" pitchFamily="2" charset="-122"/>
              </a:rPr>
              <a:t>的批处理</a:t>
            </a:r>
            <a:r>
              <a:rPr lang="en-US" altLang="zh-CN" sz="2000" dirty="0">
                <a:latin typeface="宋体" panose="02010600030101010101" pitchFamily="2" charset="-122"/>
                <a:ea typeface="宋体" panose="02010600030101010101" pitchFamily="2" charset="-122"/>
              </a:rPr>
              <a:t>Hadoop</a:t>
            </a:r>
            <a:r>
              <a:rPr lang="zh-CN" altLang="en-US" sz="2000" dirty="0">
                <a:latin typeface="宋体" panose="02010600030101010101" pitchFamily="2" charset="-122"/>
                <a:ea typeface="宋体" panose="02010600030101010101" pitchFamily="2" charset="-122"/>
              </a:rPr>
              <a:t>的方法</a:t>
            </a:r>
            <a:r>
              <a:rPr lang="zh-CN" altLang="en-US" sz="2000" dirty="0" smtClean="0">
                <a:latin typeface="宋体" panose="02010600030101010101" pitchFamily="2" charset="-122"/>
                <a:ea typeface="宋体" panose="02010600030101010101" pitchFamily="2" charset="-122"/>
              </a:rPr>
              <a:t>，通过定期</a:t>
            </a:r>
            <a:r>
              <a:rPr lang="zh-CN" altLang="en-US" sz="2000" dirty="0">
                <a:latin typeface="宋体" panose="02010600030101010101" pitchFamily="2" charset="-122"/>
                <a:ea typeface="宋体" panose="02010600030101010101" pitchFamily="2" charset="-122"/>
              </a:rPr>
              <a:t>对模型进行</a:t>
            </a:r>
            <a:r>
              <a:rPr lang="zh-CN" altLang="en-US" sz="2000" dirty="0" smtClean="0">
                <a:latin typeface="宋体" panose="02010600030101010101" pitchFamily="2" charset="-122"/>
                <a:ea typeface="宋体" panose="02010600030101010101" pitchFamily="2" charset="-122"/>
              </a:rPr>
              <a:t>更新。</a:t>
            </a:r>
            <a:endParaRPr lang="en-US" altLang="zh-CN" sz="2000" dirty="0" smtClean="0">
              <a:latin typeface="宋体" panose="02010600030101010101" pitchFamily="2" charset="-122"/>
              <a:ea typeface="宋体" panose="02010600030101010101" pitchFamily="2" charset="-122"/>
            </a:endParaRPr>
          </a:p>
          <a:p>
            <a:pPr marL="0" indent="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sym typeface="Gill Sans" charset="0"/>
              </a:rPr>
              <a:t>		 1) </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用户</a:t>
            </a:r>
            <a:r>
              <a:rPr lang="zh-CN" altLang="en-US" sz="1800" dirty="0">
                <a:solidFill>
                  <a:srgbClr val="4D4D4D"/>
                </a:solidFill>
                <a:latin typeface="宋体" panose="02010600030101010101" pitchFamily="2" charset="-122"/>
                <a:ea typeface="宋体" panose="02010600030101010101" pitchFamily="2" charset="-122"/>
                <a:sym typeface="Gill Sans" charset="0"/>
              </a:rPr>
              <a:t>和商品的不断增加，需要定期对数据进行重新分析，对模型进行</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更新</a:t>
            </a:r>
            <a:endParaRPr lang="en-US" altLang="zh-CN" sz="1800" dirty="0">
              <a:solidFill>
                <a:srgbClr val="4D4D4D"/>
              </a:solidFill>
              <a:latin typeface="宋体" panose="02010600030101010101" pitchFamily="2" charset="-122"/>
              <a:ea typeface="宋体" panose="02010600030101010101" pitchFamily="2" charset="-122"/>
              <a:sym typeface="Gill Sans" charset="0"/>
            </a:endParaRPr>
          </a:p>
          <a:p>
            <a:pPr marL="0" indent="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sym typeface="Gill Sans" charset="0"/>
              </a:rPr>
              <a:t> 2)</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 但是定期对模型进行更新，无法</a:t>
            </a:r>
            <a:r>
              <a:rPr lang="zh-CN" altLang="en-US" sz="1800" dirty="0">
                <a:solidFill>
                  <a:srgbClr val="4D4D4D"/>
                </a:solidFill>
                <a:latin typeface="宋体" panose="02010600030101010101" pitchFamily="2" charset="-122"/>
                <a:ea typeface="宋体" panose="02010600030101010101" pitchFamily="2" charset="-122"/>
                <a:sym typeface="Gill Sans" charset="0"/>
              </a:rPr>
              <a:t>保证推荐的实时</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性</a:t>
            </a:r>
            <a:endParaRPr lang="en-US" altLang="zh-CN" sz="1800" dirty="0" smtClean="0">
              <a:solidFill>
                <a:srgbClr val="4D4D4D"/>
              </a:solidFill>
              <a:latin typeface="宋体" panose="02010600030101010101" pitchFamily="2" charset="-122"/>
              <a:ea typeface="宋体" panose="02010600030101010101" pitchFamily="2" charset="-122"/>
              <a:sym typeface="Gill Sans" charset="0"/>
            </a:endParaRPr>
          </a:p>
          <a:p>
            <a:pPr marL="0" indent="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sym typeface="Gill Sans" charset="0"/>
              </a:rPr>
              <a:t> 3) </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同时</a:t>
            </a:r>
            <a:r>
              <a:rPr lang="zh-CN" altLang="en-US" sz="1800" dirty="0">
                <a:solidFill>
                  <a:srgbClr val="4D4D4D"/>
                </a:solidFill>
                <a:latin typeface="宋体" panose="02010600030101010101" pitchFamily="2" charset="-122"/>
                <a:ea typeface="宋体" panose="02010600030101010101" pitchFamily="2" charset="-122"/>
                <a:sym typeface="Gill Sans" charset="0"/>
              </a:rPr>
              <a:t>也无法再缩短更新频率，最终推荐会因为实时性问题达到一个</a:t>
            </a:r>
            <a:r>
              <a:rPr lang="zh-CN" altLang="en-US" sz="1800" dirty="0" smtClean="0">
                <a:solidFill>
                  <a:srgbClr val="4D4D4D"/>
                </a:solidFill>
                <a:latin typeface="宋体" panose="02010600030101010101" pitchFamily="2" charset="-122"/>
                <a:ea typeface="宋体" panose="02010600030101010101" pitchFamily="2" charset="-122"/>
                <a:sym typeface="Gill Sans" charset="0"/>
              </a:rPr>
              <a:t>瓶颈</a:t>
            </a:r>
            <a:endParaRPr lang="en-US" altLang="zh-CN" sz="1800" dirty="0">
              <a:solidFill>
                <a:srgbClr val="4D4D4D"/>
              </a:solidFill>
              <a:latin typeface="宋体" panose="02010600030101010101" pitchFamily="2" charset="-122"/>
              <a:ea typeface="宋体" panose="02010600030101010101" pitchFamily="2" charset="-122"/>
              <a:sym typeface="Gill Sans" charset="0"/>
            </a:endParaRPr>
          </a:p>
          <a:p>
            <a:pPr marL="0" indent="0">
              <a:lnSpc>
                <a:spcPct val="150000"/>
              </a:lnSpc>
              <a:buNone/>
            </a:pP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实时</a:t>
            </a:r>
            <a:r>
              <a:rPr lang="zh-CN" altLang="zh-CN" sz="2000" dirty="0">
                <a:latin typeface="宋体" panose="02010600030101010101" pitchFamily="2" charset="-122"/>
                <a:ea typeface="宋体" panose="02010600030101010101" pitchFamily="2" charset="-122"/>
              </a:rPr>
              <a:t>推荐系统与传统推荐系统的区别主要在于算法和系统的</a:t>
            </a:r>
            <a:r>
              <a:rPr lang="zh-CN" altLang="zh-CN" sz="2000" dirty="0" smtClean="0">
                <a:latin typeface="宋体" panose="02010600030101010101" pitchFamily="2" charset="-122"/>
                <a:ea typeface="宋体" panose="02010600030101010101" pitchFamily="2" charset="-122"/>
              </a:rPr>
              <a:t>架构上</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zh-CN" altLang="en-US" sz="1800" dirty="0" smtClean="0">
                <a:solidFill>
                  <a:srgbClr val="4D4D4D"/>
                </a:solidFill>
                <a:latin typeface="宋体" panose="02010600030101010101" pitchFamily="2" charset="-122"/>
                <a:ea typeface="宋体" panose="02010600030101010101" pitchFamily="2" charset="-122"/>
              </a:rPr>
              <a:t>    在算法上，实时</a:t>
            </a:r>
            <a:r>
              <a:rPr lang="zh-CN" altLang="en-US" sz="1800" dirty="0">
                <a:solidFill>
                  <a:srgbClr val="4D4D4D"/>
                </a:solidFill>
                <a:latin typeface="宋体" panose="02010600030101010101" pitchFamily="2" charset="-122"/>
                <a:ea typeface="宋体" panose="02010600030101010101" pitchFamily="2" charset="-122"/>
              </a:rPr>
              <a:t>推荐系统的算法一般有两个组成部分：实时计算部分和离线计算两个部分</a:t>
            </a:r>
            <a:r>
              <a:rPr lang="zh-CN" altLang="en-US" sz="1800" dirty="0" smtClean="0">
                <a:solidFill>
                  <a:srgbClr val="4D4D4D"/>
                </a:solidFill>
                <a:latin typeface="宋体" panose="02010600030101010101" pitchFamily="2" charset="-122"/>
                <a:ea typeface="宋体" panose="02010600030101010101" pitchFamily="2" charset="-122"/>
              </a:rPr>
              <a:t>。</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0">
              <a:lnSpc>
                <a:spcPct val="150000"/>
              </a:lnSpc>
              <a:buNone/>
            </a:pPr>
            <a:r>
              <a:rPr lang="zh-CN" altLang="en-US" sz="1800" dirty="0" smtClean="0">
                <a:solidFill>
                  <a:srgbClr val="4D4D4D"/>
                </a:solidFill>
                <a:latin typeface="宋体" panose="02010600030101010101" pitchFamily="2" charset="-122"/>
                <a:ea typeface="宋体" panose="02010600030101010101" pitchFamily="2" charset="-122"/>
              </a:rPr>
              <a:t>    因此</a:t>
            </a:r>
            <a:r>
              <a:rPr lang="zh-CN" altLang="en-US" sz="1800" dirty="0">
                <a:solidFill>
                  <a:srgbClr val="4D4D4D"/>
                </a:solidFill>
                <a:latin typeface="宋体" panose="02010600030101010101" pitchFamily="2" charset="-122"/>
                <a:ea typeface="宋体" panose="02010600030101010101" pitchFamily="2" charset="-122"/>
              </a:rPr>
              <a:t>，整个架构也会分为在线部分和离线部分来完成各自的功能</a:t>
            </a:r>
            <a:r>
              <a:rPr lang="zh-CN" altLang="en-US" sz="1800" dirty="0" smtClean="0">
                <a:solidFill>
                  <a:srgbClr val="4D4D4D"/>
                </a:solidFill>
                <a:latin typeface="宋体" panose="02010600030101010101" pitchFamily="2" charset="-122"/>
                <a:ea typeface="宋体" panose="02010600030101010101" pitchFamily="2" charset="-122"/>
              </a:rPr>
              <a:t>。</a:t>
            </a:r>
            <a:endParaRPr lang="en-US" altLang="zh-CN" sz="1800" dirty="0" smtClean="0">
              <a:solidFill>
                <a:srgbClr val="4D4D4D"/>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p:txBody>
          <a:bodyPr/>
          <a:lstStyle/>
          <a:p>
            <a:pPr marL="0" indent="0">
              <a:lnSpc>
                <a:spcPct val="150000"/>
              </a:lnSpc>
              <a:buNone/>
            </a:pPr>
            <a:r>
              <a:rPr lang="zh-CN" altLang="en-US" sz="2000" dirty="0">
                <a:latin typeface="宋体" panose="02010600030101010101" pitchFamily="2" charset="-122"/>
                <a:ea typeface="宋体" panose="02010600030101010101" pitchFamily="2" charset="-122"/>
              </a:rPr>
              <a:t>目前，对推荐系统的分类并没有统一的标准，很多学者从不同角度对推荐算法进行了不同的划分，</a:t>
            </a:r>
            <a:r>
              <a:rPr lang="zh-CN" altLang="en-US" sz="2000" dirty="0" smtClean="0">
                <a:latin typeface="宋体" panose="02010600030101010101" pitchFamily="2" charset="-122"/>
                <a:ea typeface="宋体" panose="02010600030101010101" pitchFamily="2" charset="-122"/>
              </a:rPr>
              <a:t>但常用的算法基本</a:t>
            </a:r>
            <a:r>
              <a:rPr lang="zh-CN" altLang="en-US" sz="2000" dirty="0">
                <a:latin typeface="宋体" panose="02010600030101010101" pitchFamily="2" charset="-122"/>
                <a:ea typeface="宋体" panose="02010600030101010101" pitchFamily="2" charset="-122"/>
              </a:rPr>
              <a:t>包括以下几种</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内容的</a:t>
            </a:r>
            <a:r>
              <a:rPr lang="zh-CN" altLang="en-US" sz="2000" dirty="0" smtClean="0">
                <a:latin typeface="宋体" panose="02010600030101010101" pitchFamily="2" charset="-122"/>
                <a:ea typeface="宋体" panose="02010600030101010101" pitchFamily="2" charset="-122"/>
              </a:rPr>
              <a:t>推荐</a:t>
            </a: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协同过滤推荐</a:t>
            </a: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混合</a:t>
            </a:r>
            <a:r>
              <a:rPr lang="zh-CN" altLang="en-US" sz="2000" dirty="0">
                <a:latin typeface="宋体" panose="02010600030101010101" pitchFamily="2" charset="-122"/>
                <a:ea typeface="宋体" panose="02010600030101010101" pitchFamily="2" charset="-122"/>
              </a:rPr>
              <a:t>推荐</a:t>
            </a: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dirty="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42</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p:txBody>
          <a:bodyPr/>
          <a:lstStyle/>
          <a:p>
            <a:pPr marL="0" indent="0">
              <a:lnSpc>
                <a:spcPct val="150000"/>
              </a:lnSpc>
              <a:buNone/>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、基于</a:t>
            </a:r>
            <a:r>
              <a:rPr lang="zh-CN" altLang="en-US" sz="2000" dirty="0">
                <a:latin typeface="微软雅黑" panose="020B0503020204020204" pitchFamily="34" charset="-122"/>
                <a:ea typeface="微软雅黑" panose="020B0503020204020204" pitchFamily="34" charset="-122"/>
              </a:rPr>
              <a:t>内容的</a:t>
            </a:r>
            <a:r>
              <a:rPr lang="zh-CN" altLang="en-US" sz="2000" dirty="0" smtClean="0">
                <a:latin typeface="微软雅黑" panose="020B0503020204020204" pitchFamily="34" charset="-122"/>
                <a:ea typeface="微软雅黑" panose="020B0503020204020204" pitchFamily="34" charset="-122"/>
              </a:rPr>
              <a:t>推荐</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defRPr/>
            </a:pPr>
            <a:endParaRPr lang="zh-CN" altLang="en-US" sz="1800" dirty="0">
              <a:solidFill>
                <a:srgbClr val="4D4D4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632613" y="2175259"/>
            <a:ext cx="6149129" cy="3978253"/>
            <a:chOff x="32667" y="1524707"/>
            <a:chExt cx="7663619" cy="5109865"/>
          </a:xfrm>
        </p:grpSpPr>
        <p:pic>
          <p:nvPicPr>
            <p:cNvPr id="7" name="Picture 4" descr="MCBS01705_0000[1]"/>
            <p:cNvPicPr>
              <a:picLocks noChangeAspect="1" noChangeArrowheads="1"/>
            </p:cNvPicPr>
            <p:nvPr/>
          </p:nvPicPr>
          <p:blipFill>
            <a:blip r:embed="rId3" cstate="print"/>
            <a:srcRect/>
            <a:stretch>
              <a:fillRect/>
            </a:stretch>
          </p:blipFill>
          <p:spPr bwMode="auto">
            <a:xfrm>
              <a:off x="1295486" y="1524707"/>
              <a:ext cx="1758950" cy="1773238"/>
            </a:xfrm>
            <a:prstGeom prst="rect">
              <a:avLst/>
            </a:prstGeom>
            <a:noFill/>
            <a:ln w="9525">
              <a:noFill/>
              <a:miter lim="800000"/>
              <a:headEnd/>
              <a:tailEnd/>
            </a:ln>
          </p:spPr>
        </p:pic>
        <p:sp>
          <p:nvSpPr>
            <p:cNvPr id="8" name="Oval 5"/>
            <p:cNvSpPr>
              <a:spLocks noChangeArrowheads="1"/>
            </p:cNvSpPr>
            <p:nvPr/>
          </p:nvSpPr>
          <p:spPr bwMode="auto">
            <a:xfrm>
              <a:off x="5791286" y="2362907"/>
              <a:ext cx="533400" cy="533400"/>
            </a:xfrm>
            <a:prstGeom prst="ellipse">
              <a:avLst/>
            </a:prstGeom>
            <a:solidFill>
              <a:srgbClr val="C00000"/>
            </a:solidFill>
            <a:ln w="9525">
              <a:solidFill>
                <a:schemeClr val="tx1"/>
              </a:solidFill>
              <a:round/>
            </a:ln>
            <a:effectLst/>
          </p:spPr>
          <p:txBody>
            <a:bodyPr wrap="none" anchor="ctr"/>
            <a:lstStyle/>
            <a:p>
              <a:endParaRPr lang="en-US">
                <a:effectLst>
                  <a:outerShdw blurRad="38100" dist="38100" dir="2700000" algn="tl">
                    <a:srgbClr val="FFFFFF"/>
                  </a:outerShdw>
                </a:effectLst>
              </a:endParaRPr>
            </a:p>
          </p:txBody>
        </p:sp>
        <p:sp>
          <p:nvSpPr>
            <p:cNvPr id="9" name="Oval 6"/>
            <p:cNvSpPr>
              <a:spLocks noChangeArrowheads="1"/>
            </p:cNvSpPr>
            <p:nvPr/>
          </p:nvSpPr>
          <p:spPr bwMode="auto">
            <a:xfrm>
              <a:off x="2286086" y="4877507"/>
              <a:ext cx="533400" cy="533400"/>
            </a:xfrm>
            <a:prstGeom prst="ellipse">
              <a:avLst/>
            </a:prstGeom>
            <a:solidFill>
              <a:srgbClr val="008000"/>
            </a:solidFill>
            <a:ln w="9525">
              <a:solidFill>
                <a:schemeClr val="tx1"/>
              </a:solidFill>
              <a:round/>
            </a:ln>
            <a:effectLst/>
          </p:spPr>
          <p:txBody>
            <a:bodyPr wrap="none" anchor="ctr"/>
            <a:lstStyle/>
            <a:p>
              <a:endParaRPr lang="en-US">
                <a:effectLst>
                  <a:outerShdw blurRad="38100" dist="38100" dir="2700000" algn="tl">
                    <a:srgbClr val="FFFFFF"/>
                  </a:outerShdw>
                </a:effectLst>
              </a:endParaRPr>
            </a:p>
          </p:txBody>
        </p:sp>
        <p:sp>
          <p:nvSpPr>
            <p:cNvPr id="10" name="Rectangle 8"/>
            <p:cNvSpPr>
              <a:spLocks noChangeArrowheads="1"/>
            </p:cNvSpPr>
            <p:nvPr/>
          </p:nvSpPr>
          <p:spPr bwMode="auto">
            <a:xfrm>
              <a:off x="2286086" y="5639507"/>
              <a:ext cx="457200" cy="457200"/>
            </a:xfrm>
            <a:prstGeom prst="rect">
              <a:avLst/>
            </a:prstGeom>
            <a:solidFill>
              <a:srgbClr val="008000"/>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1" name="Rectangle 9"/>
            <p:cNvSpPr>
              <a:spLocks noChangeArrowheads="1"/>
            </p:cNvSpPr>
            <p:nvPr/>
          </p:nvSpPr>
          <p:spPr bwMode="auto">
            <a:xfrm>
              <a:off x="1447886" y="5639507"/>
              <a:ext cx="457200" cy="457200"/>
            </a:xfrm>
            <a:prstGeom prst="rect">
              <a:avLst/>
            </a:prstGeom>
            <a:solidFill>
              <a:srgbClr val="0066FF"/>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2" name="AutoShape 10"/>
            <p:cNvSpPr>
              <a:spLocks noChangeArrowheads="1"/>
            </p:cNvSpPr>
            <p:nvPr/>
          </p:nvSpPr>
          <p:spPr bwMode="auto">
            <a:xfrm>
              <a:off x="6629486" y="2362907"/>
              <a:ext cx="685800" cy="533400"/>
            </a:xfrm>
            <a:prstGeom prst="triangle">
              <a:avLst>
                <a:gd name="adj" fmla="val 50000"/>
              </a:avLst>
            </a:prstGeom>
            <a:solidFill>
              <a:srgbClr val="C00000"/>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3" name="AutoShape 11"/>
            <p:cNvSpPr>
              <a:spLocks noChangeArrowheads="1"/>
            </p:cNvSpPr>
            <p:nvPr/>
          </p:nvSpPr>
          <p:spPr bwMode="auto">
            <a:xfrm>
              <a:off x="1371686" y="4877507"/>
              <a:ext cx="685800" cy="533400"/>
            </a:xfrm>
            <a:prstGeom prst="hexagon">
              <a:avLst>
                <a:gd name="adj" fmla="val 32143"/>
                <a:gd name="vf" fmla="val 115470"/>
              </a:avLst>
            </a:prstGeom>
            <a:solidFill>
              <a:srgbClr val="C00000"/>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4" name="AutoShape 12"/>
            <p:cNvSpPr>
              <a:spLocks noChangeArrowheads="1"/>
            </p:cNvSpPr>
            <p:nvPr/>
          </p:nvSpPr>
          <p:spPr bwMode="auto">
            <a:xfrm>
              <a:off x="3733886" y="2515307"/>
              <a:ext cx="1219200" cy="304800"/>
            </a:xfrm>
            <a:prstGeom prst="rightArrow">
              <a:avLst>
                <a:gd name="adj1" fmla="val 50000"/>
                <a:gd name="adj2" fmla="val 100000"/>
              </a:avLst>
            </a:prstGeom>
            <a:solidFill>
              <a:schemeClr val="accent1"/>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5" name="Text Box 13"/>
            <p:cNvSpPr txBox="1">
              <a:spLocks noChangeArrowheads="1"/>
            </p:cNvSpPr>
            <p:nvPr/>
          </p:nvSpPr>
          <p:spPr bwMode="auto">
            <a:xfrm>
              <a:off x="3733886" y="2105732"/>
              <a:ext cx="753732" cy="400110"/>
            </a:xfrm>
            <a:prstGeom prst="rect">
              <a:avLst/>
            </a:prstGeom>
            <a:noFill/>
            <a:ln w="9525">
              <a:noFill/>
              <a:miter lim="800000"/>
            </a:ln>
            <a:effectLst/>
          </p:spPr>
          <p:txBody>
            <a:bodyPr wrap="none">
              <a:spAutoFit/>
            </a:bodyPr>
            <a:lstStyle/>
            <a:p>
              <a:r>
                <a:rPr lang="en-US" sz="2000" b="1">
                  <a:solidFill>
                    <a:srgbClr val="008000"/>
                  </a:solidFill>
                  <a:latin typeface="Arial" panose="020B0604020202020204" pitchFamily="34" charset="0"/>
                  <a:cs typeface="Arial" panose="020B0604020202020204" pitchFamily="34" charset="0"/>
                </a:rPr>
                <a:t>likes</a:t>
              </a:r>
            </a:p>
          </p:txBody>
        </p:sp>
        <p:sp>
          <p:nvSpPr>
            <p:cNvPr id="16" name="Text Box 14"/>
            <p:cNvSpPr txBox="1">
              <a:spLocks noChangeArrowheads="1"/>
            </p:cNvSpPr>
            <p:nvPr/>
          </p:nvSpPr>
          <p:spPr bwMode="auto">
            <a:xfrm>
              <a:off x="5622639" y="1573666"/>
              <a:ext cx="2013693" cy="461665"/>
            </a:xfrm>
            <a:prstGeom prst="rect">
              <a:avLst/>
            </a:prstGeom>
            <a:noFill/>
            <a:ln w="9525">
              <a:noFill/>
              <a:miter lim="800000"/>
            </a:ln>
            <a:effectLst/>
          </p:spPr>
          <p:txBody>
            <a:bodyPr wrap="none">
              <a:spAutoFit/>
            </a:bodyPr>
            <a:lstStyle/>
            <a:p>
              <a:r>
                <a:rPr lang="en-US" sz="2400" b="1" u="sng" dirty="0">
                  <a:solidFill>
                    <a:srgbClr val="008000"/>
                  </a:solidFill>
                  <a:latin typeface="Arial" panose="020B0604020202020204" pitchFamily="34" charset="0"/>
                  <a:cs typeface="Arial" panose="020B0604020202020204" pitchFamily="34" charset="0"/>
                </a:rPr>
                <a:t>Item profiles</a:t>
              </a:r>
            </a:p>
          </p:txBody>
        </p:sp>
        <p:sp>
          <p:nvSpPr>
            <p:cNvPr id="17" name="AutoShape 15"/>
            <p:cNvSpPr>
              <a:spLocks noChangeArrowheads="1"/>
            </p:cNvSpPr>
            <p:nvPr/>
          </p:nvSpPr>
          <p:spPr bwMode="auto">
            <a:xfrm>
              <a:off x="6477086" y="3353507"/>
              <a:ext cx="304800" cy="1295400"/>
            </a:xfrm>
            <a:prstGeom prst="downArrow">
              <a:avLst>
                <a:gd name="adj1" fmla="val 50000"/>
                <a:gd name="adj2" fmla="val 106250"/>
              </a:avLst>
            </a:prstGeom>
            <a:solidFill>
              <a:schemeClr val="accent1"/>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18" name="Rectangle 16"/>
            <p:cNvSpPr>
              <a:spLocks noChangeArrowheads="1"/>
            </p:cNvSpPr>
            <p:nvPr/>
          </p:nvSpPr>
          <p:spPr bwMode="auto">
            <a:xfrm>
              <a:off x="5486486" y="2210507"/>
              <a:ext cx="2057400" cy="838200"/>
            </a:xfrm>
            <a:prstGeom prst="rect">
              <a:avLst/>
            </a:prstGeom>
            <a:noFill/>
            <a:ln w="9525">
              <a:solidFill>
                <a:schemeClr val="tx1"/>
              </a:solidFill>
              <a:miter lim="800000"/>
            </a:ln>
            <a:effectLst/>
          </p:spPr>
          <p:txBody>
            <a:bodyPr wrap="none" anchor="ctr"/>
            <a:lstStyle/>
            <a:p>
              <a:endParaRPr lang="en-US">
                <a:effectLst>
                  <a:outerShdw blurRad="38100" dist="38100" dir="2700000" algn="tl">
                    <a:srgbClr val="C0C0C0"/>
                  </a:outerShdw>
                </a:effectLst>
              </a:endParaRPr>
            </a:p>
          </p:txBody>
        </p:sp>
        <p:sp>
          <p:nvSpPr>
            <p:cNvPr id="19" name="Rectangle 17"/>
            <p:cNvSpPr>
              <a:spLocks noChangeArrowheads="1"/>
            </p:cNvSpPr>
            <p:nvPr/>
          </p:nvSpPr>
          <p:spPr bwMode="auto">
            <a:xfrm>
              <a:off x="5486486" y="4877507"/>
              <a:ext cx="2209800" cy="1143000"/>
            </a:xfrm>
            <a:prstGeom prst="rect">
              <a:avLst/>
            </a:prstGeom>
            <a:noFill/>
            <a:ln w="9525">
              <a:solidFill>
                <a:schemeClr val="tx1"/>
              </a:solidFill>
              <a:miter lim="800000"/>
            </a:ln>
            <a:effectLst/>
          </p:spPr>
          <p:txBody>
            <a:bodyPr wrap="none" anchor="ctr"/>
            <a:lstStyle/>
            <a:p>
              <a:pPr algn="ctr"/>
              <a:r>
                <a:rPr lang="en-US" sz="2000" b="1" dirty="0" smtClean="0">
                  <a:solidFill>
                    <a:srgbClr val="C00000"/>
                  </a:solidFill>
                  <a:latin typeface="Arial" panose="020B0604020202020204" pitchFamily="34" charset="0"/>
                  <a:cs typeface="Arial" panose="020B0604020202020204" pitchFamily="34" charset="0"/>
                </a:rPr>
                <a:t>Red</a:t>
              </a:r>
              <a:endParaRPr lang="en-US" sz="2000" b="1" dirty="0">
                <a:solidFill>
                  <a:srgbClr val="C00000"/>
                </a:solidFill>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Circles</a:t>
              </a:r>
            </a:p>
            <a:p>
              <a:pPr algn="ctr"/>
              <a:r>
                <a:rPr lang="en-US" sz="2000" b="1" dirty="0">
                  <a:latin typeface="Arial" panose="020B0604020202020204" pitchFamily="34" charset="0"/>
                  <a:cs typeface="Arial" panose="020B0604020202020204" pitchFamily="34" charset="0"/>
                </a:rPr>
                <a:t>Triangles</a:t>
              </a:r>
            </a:p>
          </p:txBody>
        </p:sp>
        <p:sp>
          <p:nvSpPr>
            <p:cNvPr id="20" name="Text Box 18"/>
            <p:cNvSpPr txBox="1">
              <a:spLocks noChangeArrowheads="1"/>
            </p:cNvSpPr>
            <p:nvPr/>
          </p:nvSpPr>
          <p:spPr bwMode="auto">
            <a:xfrm>
              <a:off x="5715086" y="6172907"/>
              <a:ext cx="1895071" cy="461665"/>
            </a:xfrm>
            <a:prstGeom prst="rect">
              <a:avLst/>
            </a:prstGeom>
            <a:noFill/>
            <a:ln w="9525">
              <a:noFill/>
              <a:miter lim="800000"/>
            </a:ln>
            <a:effectLst/>
          </p:spPr>
          <p:txBody>
            <a:bodyPr wrap="none">
              <a:spAutoFit/>
            </a:bodyPr>
            <a:lstStyle/>
            <a:p>
              <a:r>
                <a:rPr lang="en-US" sz="2400" b="1" u="sng" dirty="0">
                  <a:solidFill>
                    <a:srgbClr val="008000"/>
                  </a:solidFill>
                  <a:latin typeface="Arial" panose="020B0604020202020204" pitchFamily="34" charset="0"/>
                  <a:cs typeface="Arial" panose="020B0604020202020204" pitchFamily="34" charset="0"/>
                </a:rPr>
                <a:t>User profile</a:t>
              </a:r>
            </a:p>
          </p:txBody>
        </p:sp>
        <p:sp>
          <p:nvSpPr>
            <p:cNvPr id="21" name="AutoShape 20"/>
            <p:cNvSpPr>
              <a:spLocks noChangeArrowheads="1"/>
            </p:cNvSpPr>
            <p:nvPr/>
          </p:nvSpPr>
          <p:spPr bwMode="auto">
            <a:xfrm>
              <a:off x="3657686" y="5334707"/>
              <a:ext cx="1219200" cy="304800"/>
            </a:xfrm>
            <a:prstGeom prst="leftArrow">
              <a:avLst>
                <a:gd name="adj1" fmla="val 50000"/>
                <a:gd name="adj2" fmla="val 100000"/>
              </a:avLst>
            </a:prstGeom>
            <a:solidFill>
              <a:schemeClr val="accent1"/>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22" name="Text Box 21"/>
            <p:cNvSpPr txBox="1">
              <a:spLocks noChangeArrowheads="1"/>
            </p:cNvSpPr>
            <p:nvPr/>
          </p:nvSpPr>
          <p:spPr bwMode="auto">
            <a:xfrm>
              <a:off x="3861005" y="4953707"/>
              <a:ext cx="939681" cy="400110"/>
            </a:xfrm>
            <a:prstGeom prst="rect">
              <a:avLst/>
            </a:prstGeom>
            <a:noFill/>
            <a:ln w="9525">
              <a:noFill/>
              <a:miter lim="800000"/>
            </a:ln>
            <a:effectLst/>
          </p:spPr>
          <p:txBody>
            <a:bodyPr wrap="none">
              <a:spAutoFit/>
            </a:bodyPr>
            <a:lstStyle/>
            <a:p>
              <a:r>
                <a:rPr lang="en-US" sz="2000" b="1" dirty="0">
                  <a:solidFill>
                    <a:srgbClr val="008000"/>
                  </a:solidFill>
                  <a:latin typeface="Arial" panose="020B0604020202020204" pitchFamily="34" charset="0"/>
                  <a:cs typeface="Arial" panose="020B0604020202020204" pitchFamily="34" charset="0"/>
                </a:rPr>
                <a:t>match</a:t>
              </a:r>
            </a:p>
          </p:txBody>
        </p:sp>
        <p:sp>
          <p:nvSpPr>
            <p:cNvPr id="23" name="AutoShape 22"/>
            <p:cNvSpPr>
              <a:spLocks noChangeArrowheads="1"/>
            </p:cNvSpPr>
            <p:nvPr/>
          </p:nvSpPr>
          <p:spPr bwMode="auto">
            <a:xfrm>
              <a:off x="1981286" y="3505907"/>
              <a:ext cx="228600" cy="1066800"/>
            </a:xfrm>
            <a:prstGeom prst="upArrow">
              <a:avLst>
                <a:gd name="adj1" fmla="val 50000"/>
                <a:gd name="adj2" fmla="val 116667"/>
              </a:avLst>
            </a:prstGeom>
            <a:solidFill>
              <a:schemeClr val="accent1"/>
            </a:solidFill>
            <a:ln w="9525">
              <a:solidFill>
                <a:schemeClr val="tx1"/>
              </a:solidFill>
              <a:miter lim="800000"/>
            </a:ln>
            <a:effectLst/>
          </p:spPr>
          <p:txBody>
            <a:bodyPr wrap="none" anchor="ctr"/>
            <a:lstStyle/>
            <a:p>
              <a:endParaRPr lang="en-US">
                <a:effectLst>
                  <a:outerShdw blurRad="38100" dist="38100" dir="2700000" algn="tl">
                    <a:srgbClr val="FFFFFF"/>
                  </a:outerShdw>
                </a:effectLst>
              </a:endParaRPr>
            </a:p>
          </p:txBody>
        </p:sp>
        <p:sp>
          <p:nvSpPr>
            <p:cNvPr id="24" name="Text Box 23"/>
            <p:cNvSpPr txBox="1">
              <a:spLocks noChangeArrowheads="1"/>
            </p:cNvSpPr>
            <p:nvPr/>
          </p:nvSpPr>
          <p:spPr bwMode="auto">
            <a:xfrm>
              <a:off x="32667" y="3836523"/>
              <a:ext cx="1638590" cy="400110"/>
            </a:xfrm>
            <a:prstGeom prst="rect">
              <a:avLst/>
            </a:prstGeom>
            <a:noFill/>
            <a:ln w="9525">
              <a:noFill/>
              <a:miter lim="800000"/>
            </a:ln>
            <a:effectLst/>
          </p:spPr>
          <p:txBody>
            <a:bodyPr wrap="none">
              <a:spAutoFit/>
            </a:bodyPr>
            <a:lstStyle/>
            <a:p>
              <a:r>
                <a:rPr lang="en-US" sz="2000" b="1" dirty="0">
                  <a:solidFill>
                    <a:srgbClr val="008000"/>
                  </a:solidFill>
                  <a:latin typeface="Arial" panose="020B0604020202020204" pitchFamily="34" charset="0"/>
                  <a:cs typeface="Arial" panose="020B0604020202020204" pitchFamily="34" charset="0"/>
                </a:rPr>
                <a:t>recommend</a:t>
              </a:r>
            </a:p>
          </p:txBody>
        </p:sp>
        <p:sp>
          <p:nvSpPr>
            <p:cNvPr id="25" name="Text Box 24"/>
            <p:cNvSpPr txBox="1">
              <a:spLocks noChangeArrowheads="1"/>
            </p:cNvSpPr>
            <p:nvPr/>
          </p:nvSpPr>
          <p:spPr bwMode="auto">
            <a:xfrm>
              <a:off x="6766011" y="3705932"/>
              <a:ext cx="797013" cy="400110"/>
            </a:xfrm>
            <a:prstGeom prst="rect">
              <a:avLst/>
            </a:prstGeom>
            <a:noFill/>
            <a:ln w="9525">
              <a:noFill/>
              <a:miter lim="800000"/>
            </a:ln>
            <a:effectLst/>
          </p:spPr>
          <p:txBody>
            <a:bodyPr wrap="none">
              <a:spAutoFit/>
            </a:bodyPr>
            <a:lstStyle/>
            <a:p>
              <a:r>
                <a:rPr lang="en-US" sz="2000" b="1">
                  <a:solidFill>
                    <a:srgbClr val="008000"/>
                  </a:solidFill>
                  <a:latin typeface="Arial" panose="020B0604020202020204" pitchFamily="34" charset="0"/>
                  <a:cs typeface="Arial" panose="020B0604020202020204" pitchFamily="34" charset="0"/>
                </a:rPr>
                <a:t>build</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43</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a:xfrm>
            <a:off x="612775" y="1600200"/>
            <a:ext cx="8153400" cy="5105314"/>
          </a:xfrm>
        </p:spPr>
        <p:txBody>
          <a:bodyPr/>
          <a:lstStyle/>
          <a:p>
            <a:pPr marL="0" indent="0">
              <a:lnSpc>
                <a:spcPct val="150000"/>
              </a:lnSpc>
              <a:buNone/>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内容的</a:t>
            </a:r>
            <a:r>
              <a:rPr lang="zh-CN" altLang="en-US" sz="2000" dirty="0" smtClean="0">
                <a:latin typeface="宋体" panose="02010600030101010101" pitchFamily="2" charset="-122"/>
                <a:ea typeface="宋体" panose="02010600030101010101" pitchFamily="2" charset="-122"/>
              </a:rPr>
              <a:t>推荐</a:t>
            </a:r>
            <a:endParaRPr lang="en-US" altLang="zh-CN" sz="2000" dirty="0" smtClean="0">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1) </a:t>
            </a:r>
            <a:r>
              <a:rPr lang="zh-CN" altLang="en-US" sz="1800" dirty="0" smtClean="0">
                <a:solidFill>
                  <a:srgbClr val="4D4D4D"/>
                </a:solidFill>
                <a:latin typeface="宋体" panose="02010600030101010101" pitchFamily="2" charset="-122"/>
                <a:ea typeface="宋体" panose="02010600030101010101" pitchFamily="2" charset="-122"/>
              </a:rPr>
              <a:t>为每个物品提取特征。</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2</a:t>
            </a:r>
            <a:r>
              <a:rPr lang="en-US" altLang="zh-CN" sz="1800" dirty="0">
                <a:solidFill>
                  <a:srgbClr val="4D4D4D"/>
                </a:solidFill>
                <a:latin typeface="宋体" panose="02010600030101010101" pitchFamily="2" charset="-122"/>
                <a:ea typeface="宋体" panose="02010600030101010101" pitchFamily="2" charset="-122"/>
              </a:rPr>
              <a:t>) </a:t>
            </a:r>
            <a:r>
              <a:rPr lang="zh-CN" altLang="en-US" sz="1800" dirty="0">
                <a:solidFill>
                  <a:srgbClr val="4D4D4D"/>
                </a:solidFill>
                <a:latin typeface="宋体" panose="02010600030101010101" pitchFamily="2" charset="-122"/>
                <a:ea typeface="宋体" panose="02010600030101010101" pitchFamily="2" charset="-122"/>
              </a:rPr>
              <a:t>根据用户过去的行为记录分析用户兴趣。</a:t>
            </a:r>
            <a:endParaRPr lang="en-US" altLang="zh-CN" sz="1800" dirty="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3</a:t>
            </a:r>
            <a:r>
              <a:rPr lang="en-US" altLang="zh-CN" sz="1800" dirty="0">
                <a:solidFill>
                  <a:srgbClr val="4D4D4D"/>
                </a:solidFill>
                <a:latin typeface="宋体" panose="02010600030101010101" pitchFamily="2" charset="-122"/>
                <a:ea typeface="宋体" panose="02010600030101010101" pitchFamily="2" charset="-122"/>
              </a:rPr>
              <a:t>) </a:t>
            </a:r>
            <a:r>
              <a:rPr lang="zh-CN" altLang="en-US" sz="1800" dirty="0">
                <a:solidFill>
                  <a:srgbClr val="4D4D4D"/>
                </a:solidFill>
                <a:latin typeface="宋体" panose="02010600030101010101" pitchFamily="2" charset="-122"/>
                <a:ea typeface="宋体" panose="02010600030101010101" pitchFamily="2" charset="-122"/>
              </a:rPr>
              <a:t>通过以上数据为用户推荐相关性最大的物品</a:t>
            </a:r>
            <a:r>
              <a:rPr lang="zh-CN" altLang="en-US" sz="1800" dirty="0" smtClean="0">
                <a:solidFill>
                  <a:srgbClr val="4D4D4D"/>
                </a:solidFill>
                <a:latin typeface="宋体" panose="02010600030101010101" pitchFamily="2" charset="-122"/>
                <a:ea typeface="宋体" panose="02010600030101010101" pitchFamily="2" charset="-122"/>
              </a:rPr>
              <a:t>。</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en-US" sz="1800" dirty="0" smtClean="0">
                <a:solidFill>
                  <a:srgbClr val="4D4D4D"/>
                </a:solidFill>
                <a:latin typeface="宋体" panose="02010600030101010101" pitchFamily="2" charset="-122"/>
                <a:ea typeface="宋体" panose="02010600030101010101" pitchFamily="2" charset="-122"/>
              </a:rPr>
              <a:t>优点：</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1) </a:t>
            </a:r>
            <a:r>
              <a:rPr lang="zh-CN" altLang="en-US" sz="1800" dirty="0" smtClean="0">
                <a:solidFill>
                  <a:srgbClr val="4D4D4D"/>
                </a:solidFill>
                <a:latin typeface="宋体" panose="02010600030101010101" pitchFamily="2" charset="-122"/>
                <a:ea typeface="宋体" panose="02010600030101010101" pitchFamily="2" charset="-122"/>
              </a:rPr>
              <a:t>推荐</a:t>
            </a:r>
            <a:r>
              <a:rPr lang="zh-CN" altLang="en-US" sz="1800" dirty="0">
                <a:solidFill>
                  <a:srgbClr val="4D4D4D"/>
                </a:solidFill>
                <a:latin typeface="宋体" panose="02010600030101010101" pitchFamily="2" charset="-122"/>
                <a:ea typeface="宋体" panose="02010600030101010101" pitchFamily="2" charset="-122"/>
              </a:rPr>
              <a:t>结果不会受他人行为</a:t>
            </a:r>
            <a:r>
              <a:rPr lang="zh-CN" altLang="en-US" sz="1800" dirty="0" smtClean="0">
                <a:solidFill>
                  <a:srgbClr val="4D4D4D"/>
                </a:solidFill>
                <a:latin typeface="宋体" panose="02010600030101010101" pitchFamily="2" charset="-122"/>
                <a:ea typeface="宋体" panose="02010600030101010101" pitchFamily="2" charset="-122"/>
              </a:rPr>
              <a:t>影响</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2) </a:t>
            </a:r>
            <a:r>
              <a:rPr lang="zh-CN" altLang="en-US" sz="1800" dirty="0" smtClean="0">
                <a:solidFill>
                  <a:srgbClr val="4D4D4D"/>
                </a:solidFill>
                <a:latin typeface="宋体" panose="02010600030101010101" pitchFamily="2" charset="-122"/>
                <a:ea typeface="宋体" panose="02010600030101010101" pitchFamily="2" charset="-122"/>
              </a:rPr>
              <a:t>对于</a:t>
            </a:r>
            <a:r>
              <a:rPr lang="zh-CN" altLang="en-US" sz="1800" dirty="0">
                <a:solidFill>
                  <a:srgbClr val="4D4D4D"/>
                </a:solidFill>
                <a:latin typeface="宋体" panose="02010600030101010101" pitchFamily="2" charset="-122"/>
                <a:ea typeface="宋体" panose="02010600030101010101" pitchFamily="2" charset="-122"/>
              </a:rPr>
              <a:t>新物品不存在冷启动</a:t>
            </a:r>
            <a:r>
              <a:rPr lang="zh-CN" altLang="en-US" sz="1800" dirty="0" smtClean="0">
                <a:solidFill>
                  <a:srgbClr val="4D4D4D"/>
                </a:solidFill>
                <a:latin typeface="宋体" panose="02010600030101010101" pitchFamily="2" charset="-122"/>
                <a:ea typeface="宋体" panose="02010600030101010101" pitchFamily="2" charset="-122"/>
              </a:rPr>
              <a:t>问题</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3) </a:t>
            </a:r>
            <a:r>
              <a:rPr lang="zh-CN" altLang="en-US" sz="1800" dirty="0" smtClean="0">
                <a:solidFill>
                  <a:srgbClr val="4D4D4D"/>
                </a:solidFill>
                <a:latin typeface="宋体" panose="02010600030101010101" pitchFamily="2" charset="-122"/>
                <a:ea typeface="宋体" panose="02010600030101010101" pitchFamily="2" charset="-122"/>
              </a:rPr>
              <a:t>具有</a:t>
            </a:r>
            <a:r>
              <a:rPr lang="zh-CN" altLang="en-US" sz="1800" dirty="0">
                <a:solidFill>
                  <a:srgbClr val="4D4D4D"/>
                </a:solidFill>
                <a:latin typeface="宋体" panose="02010600030101010101" pitchFamily="2" charset="-122"/>
                <a:ea typeface="宋体" panose="02010600030101010101" pitchFamily="2" charset="-122"/>
              </a:rPr>
              <a:t>好的可解释性</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en-US" sz="1800" dirty="0">
                <a:solidFill>
                  <a:srgbClr val="4D4D4D"/>
                </a:solidFill>
                <a:latin typeface="宋体" panose="02010600030101010101" pitchFamily="2" charset="-122"/>
                <a:ea typeface="宋体" panose="02010600030101010101" pitchFamily="2" charset="-122"/>
              </a:rPr>
              <a:t>缺点：</a:t>
            </a:r>
            <a:endParaRPr lang="en-US" altLang="zh-CN" sz="1800" dirty="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a:solidFill>
                  <a:srgbClr val="4D4D4D"/>
                </a:solidFill>
                <a:latin typeface="宋体" panose="02010600030101010101" pitchFamily="2" charset="-122"/>
                <a:ea typeface="宋体" panose="02010600030101010101" pitchFamily="2" charset="-122"/>
              </a:rPr>
              <a:t>1</a:t>
            </a:r>
            <a:r>
              <a:rPr lang="en-US" altLang="zh-CN" sz="1800" dirty="0" smtClean="0">
                <a:solidFill>
                  <a:srgbClr val="4D4D4D"/>
                </a:solidFill>
                <a:latin typeface="宋体" panose="02010600030101010101" pitchFamily="2" charset="-122"/>
                <a:ea typeface="宋体" panose="02010600030101010101" pitchFamily="2" charset="-122"/>
              </a:rPr>
              <a:t>) </a:t>
            </a:r>
            <a:r>
              <a:rPr lang="zh-CN" altLang="en-US" sz="1800" dirty="0" smtClean="0">
                <a:solidFill>
                  <a:srgbClr val="4D4D4D"/>
                </a:solidFill>
                <a:latin typeface="宋体" panose="02010600030101010101" pitchFamily="2" charset="-122"/>
                <a:ea typeface="宋体" panose="02010600030101010101" pitchFamily="2" charset="-122"/>
              </a:rPr>
              <a:t>部分</a:t>
            </a:r>
            <a:r>
              <a:rPr lang="zh-CN" altLang="en-US" sz="1800" dirty="0">
                <a:solidFill>
                  <a:srgbClr val="4D4D4D"/>
                </a:solidFill>
                <a:latin typeface="宋体" panose="02010600030101010101" pitchFamily="2" charset="-122"/>
                <a:ea typeface="宋体" panose="02010600030101010101" pitchFamily="2" charset="-122"/>
              </a:rPr>
              <a:t>物品特征提取困难</a:t>
            </a:r>
            <a:endParaRPr lang="en-US" altLang="zh-CN" sz="1800" dirty="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a:solidFill>
                  <a:srgbClr val="4D4D4D"/>
                </a:solidFill>
                <a:latin typeface="宋体" panose="02010600030101010101" pitchFamily="2" charset="-122"/>
                <a:ea typeface="宋体" panose="02010600030101010101" pitchFamily="2" charset="-122"/>
              </a:rPr>
              <a:t>2</a:t>
            </a:r>
            <a:r>
              <a:rPr lang="en-US" altLang="zh-CN" sz="1800" dirty="0" smtClean="0">
                <a:solidFill>
                  <a:srgbClr val="4D4D4D"/>
                </a:solidFill>
                <a:latin typeface="宋体" panose="02010600030101010101" pitchFamily="2" charset="-122"/>
                <a:ea typeface="宋体" panose="02010600030101010101" pitchFamily="2" charset="-122"/>
              </a:rPr>
              <a:t>) </a:t>
            </a:r>
            <a:r>
              <a:rPr lang="zh-CN" altLang="en-US" sz="1800" dirty="0" smtClean="0">
                <a:solidFill>
                  <a:srgbClr val="4D4D4D"/>
                </a:solidFill>
                <a:latin typeface="宋体" panose="02010600030101010101" pitchFamily="2" charset="-122"/>
                <a:ea typeface="宋体" panose="02010600030101010101" pitchFamily="2" charset="-122"/>
              </a:rPr>
              <a:t>不能</a:t>
            </a:r>
            <a:r>
              <a:rPr lang="zh-CN" altLang="en-US" sz="1800" dirty="0">
                <a:solidFill>
                  <a:srgbClr val="4D4D4D"/>
                </a:solidFill>
                <a:latin typeface="宋体" panose="02010600030101010101" pitchFamily="2" charset="-122"/>
                <a:ea typeface="宋体" panose="02010600030101010101" pitchFamily="2" charset="-122"/>
              </a:rPr>
              <a:t>发现用户的潜在</a:t>
            </a:r>
            <a:r>
              <a:rPr lang="zh-CN" altLang="en-US" sz="1800" dirty="0" smtClean="0">
                <a:solidFill>
                  <a:srgbClr val="4D4D4D"/>
                </a:solidFill>
                <a:latin typeface="宋体" panose="02010600030101010101" pitchFamily="2" charset="-122"/>
                <a:ea typeface="宋体" panose="02010600030101010101" pitchFamily="2" charset="-122"/>
              </a:rPr>
              <a:t>兴趣</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3) </a:t>
            </a:r>
            <a:r>
              <a:rPr lang="zh-CN" altLang="en-US" sz="1800" dirty="0" smtClean="0">
                <a:solidFill>
                  <a:srgbClr val="4D4D4D"/>
                </a:solidFill>
                <a:latin typeface="宋体" panose="02010600030101010101" pitchFamily="2" charset="-122"/>
                <a:ea typeface="宋体" panose="02010600030101010101" pitchFamily="2" charset="-122"/>
              </a:rPr>
              <a:t>新</a:t>
            </a:r>
            <a:r>
              <a:rPr lang="zh-CN" altLang="en-US" sz="1800" dirty="0">
                <a:solidFill>
                  <a:srgbClr val="4D4D4D"/>
                </a:solidFill>
                <a:latin typeface="宋体" panose="02010600030101010101" pitchFamily="2" charset="-122"/>
                <a:ea typeface="宋体" panose="02010600030101010101" pitchFamily="2" charset="-122"/>
              </a:rPr>
              <a:t>用户存在冷启动问题</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44</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协同过滤推荐</a:t>
            </a:r>
            <a:endParaRPr lang="zh-CN" altLang="en-US" sz="2000" dirty="0" smtClean="0">
              <a:latin typeface="微软雅黑" panose="020B0503020204020204" pitchFamily="34" charset="-122"/>
              <a:ea typeface="微软雅黑" panose="020B0503020204020204" pitchFamily="34" charset="-122"/>
            </a:endParaRPr>
          </a:p>
        </p:txBody>
      </p:sp>
      <p:pic>
        <p:nvPicPr>
          <p:cNvPr id="6"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78" y="2128974"/>
            <a:ext cx="3962296" cy="36807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45</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协同过滤</a:t>
            </a:r>
            <a:r>
              <a:rPr lang="zh-CN" altLang="zh-CN" sz="2000" dirty="0" smtClean="0">
                <a:latin typeface="微软雅黑" panose="020B0503020204020204" pitchFamily="34" charset="-122"/>
                <a:ea typeface="微软雅黑" panose="020B0503020204020204" pitchFamily="34" charset="-122"/>
              </a:rPr>
              <a:t>推荐</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16" name="Group 88"/>
          <p:cNvGraphicFramePr/>
          <p:nvPr/>
        </p:nvGraphicFramePr>
        <p:xfrm>
          <a:off x="2438456" y="2462727"/>
          <a:ext cx="3390900" cy="3733706"/>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dirty="0" smtClean="0">
                          <a:ln>
                            <a:noFill/>
                          </a:ln>
                          <a:solidFill>
                            <a:schemeClr val="bg1"/>
                          </a:solidFill>
                          <a:effectLst/>
                          <a:latin typeface="Verdana" panose="020B0604030504040204" pitchFamily="34" charset="0"/>
                          <a:ea typeface="굴림" charset="-127"/>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457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101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altLang="ko-KR" sz="1800" b="0" i="0" u="none" strike="noStrike" cap="none" normalizeH="0" baseline="0" smtClean="0">
                          <a:ln>
                            <a:noFill/>
                          </a:ln>
                          <a:solidFill>
                            <a:schemeClr val="bg1"/>
                          </a:solidFill>
                          <a:effectLst/>
                          <a:latin typeface="Verdana" panose="020B0604030504040204" pitchFamily="34" charset="0"/>
                          <a:ea typeface="굴림" charset="-127"/>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dirty="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ko-KR" altLang="ko-KR" sz="1800" b="0" i="0" u="none" strike="noStrike" cap="none" normalizeH="0" baseline="0" dirty="0" smtClean="0">
                        <a:ln>
                          <a:noFill/>
                        </a:ln>
                        <a:solidFill>
                          <a:schemeClr val="bg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7" name="Text Box 82"/>
          <p:cNvSpPr txBox="1">
            <a:spLocks noChangeArrowheads="1"/>
          </p:cNvSpPr>
          <p:nvPr/>
        </p:nvSpPr>
        <p:spPr bwMode="auto">
          <a:xfrm>
            <a:off x="6254806" y="4760395"/>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ko-KR" sz="1800" b="1" dirty="0">
                <a:solidFill>
                  <a:srgbClr val="0000FF"/>
                </a:solidFill>
                <a:latin typeface="Verdana" panose="020B0604030504040204" pitchFamily="34" charset="0"/>
                <a:ea typeface="굴림" charset="-127"/>
              </a:rPr>
              <a:t>Test Data </a:t>
            </a:r>
            <a:r>
              <a:rPr lang="en-US" altLang="ko-KR" sz="1800" b="1" dirty="0" smtClean="0">
                <a:solidFill>
                  <a:srgbClr val="0000FF"/>
                </a:solidFill>
                <a:latin typeface="Verdana" panose="020B0604030504040204" pitchFamily="34" charset="0"/>
                <a:ea typeface="굴림" charset="-127"/>
              </a:rPr>
              <a:t>Set</a:t>
            </a:r>
            <a:endParaRPr lang="en-US" altLang="ko-KR" sz="1800" b="1" dirty="0">
              <a:solidFill>
                <a:srgbClr val="0000FF"/>
              </a:solidFill>
              <a:latin typeface="Verdana" panose="020B0604030504040204" pitchFamily="34" charset="0"/>
              <a:ea typeface="굴림" charset="-127"/>
            </a:endParaRPr>
          </a:p>
        </p:txBody>
      </p:sp>
      <p:sp>
        <p:nvSpPr>
          <p:cNvPr id="18" name="Text Box 83"/>
          <p:cNvSpPr txBox="1">
            <a:spLocks noChangeArrowheads="1"/>
          </p:cNvSpPr>
          <p:nvPr/>
        </p:nvSpPr>
        <p:spPr bwMode="auto">
          <a:xfrm>
            <a:off x="636789" y="4021833"/>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ko-KR" sz="1800" b="1" dirty="0" smtClean="0">
                <a:solidFill>
                  <a:srgbClr val="008000"/>
                </a:solidFill>
                <a:latin typeface="Verdana" panose="020B0604030504040204" pitchFamily="34" charset="0"/>
                <a:ea typeface="굴림" charset="-127"/>
              </a:rPr>
              <a:t>users</a:t>
            </a:r>
            <a:endParaRPr lang="en-US" altLang="ko-KR" sz="1800" b="1" dirty="0">
              <a:solidFill>
                <a:srgbClr val="008000"/>
              </a:solidFill>
              <a:latin typeface="Verdana" panose="020B0604030504040204" pitchFamily="34" charset="0"/>
              <a:ea typeface="굴림" charset="-127"/>
            </a:endParaRPr>
          </a:p>
        </p:txBody>
      </p:sp>
      <p:sp>
        <p:nvSpPr>
          <p:cNvPr id="19" name="Line 84"/>
          <p:cNvSpPr>
            <a:spLocks noChangeShapeType="1"/>
          </p:cNvSpPr>
          <p:nvPr/>
        </p:nvSpPr>
        <p:spPr bwMode="auto">
          <a:xfrm>
            <a:off x="2184456" y="2500827"/>
            <a:ext cx="12700" cy="371014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0" name="Line 85"/>
          <p:cNvSpPr>
            <a:spLocks noChangeShapeType="1"/>
          </p:cNvSpPr>
          <p:nvPr/>
        </p:nvSpPr>
        <p:spPr bwMode="auto">
          <a:xfrm>
            <a:off x="2400356" y="2335727"/>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1" name="Line 89"/>
          <p:cNvSpPr>
            <a:spLocks noChangeShapeType="1"/>
          </p:cNvSpPr>
          <p:nvPr/>
        </p:nvSpPr>
        <p:spPr bwMode="auto">
          <a:xfrm flipH="1">
            <a:off x="5892856" y="5091627"/>
            <a:ext cx="901700" cy="270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2" name="Text Box 90"/>
          <p:cNvSpPr txBox="1">
            <a:spLocks noChangeArrowheads="1"/>
          </p:cNvSpPr>
          <p:nvPr/>
        </p:nvSpPr>
        <p:spPr bwMode="auto">
          <a:xfrm>
            <a:off x="3352832" y="1966395"/>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ko-KR" sz="1800" b="1" dirty="0" smtClean="0">
                <a:solidFill>
                  <a:srgbClr val="008000"/>
                </a:solidFill>
                <a:latin typeface="Verdana" panose="020B0604030504040204" pitchFamily="34" charset="0"/>
                <a:ea typeface="굴림" charset="-127"/>
              </a:rPr>
              <a:t>items</a:t>
            </a:r>
            <a:endParaRPr lang="en-US" altLang="ko-KR" sz="1800" b="1" dirty="0">
              <a:solidFill>
                <a:srgbClr val="008000"/>
              </a:solidFill>
              <a:latin typeface="Verdana" panose="020B0604030504040204" pitchFamily="34" charset="0"/>
              <a:ea typeface="굴림"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协同过滤</a:t>
                </a:r>
                <a:r>
                  <a:rPr lang="zh-CN" altLang="zh-CN" sz="2000" dirty="0" smtClean="0">
                    <a:latin typeface="宋体" panose="02010600030101010101" pitchFamily="2" charset="-122"/>
                    <a:ea typeface="宋体" panose="02010600030101010101" pitchFamily="2" charset="-122"/>
                  </a:rPr>
                  <a:t>推荐</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en-US" altLang="zh-CN" sz="2000" dirty="0" err="1" smtClean="0">
                    <a:latin typeface="宋体" panose="02010600030101010101" pitchFamily="2" charset="-122"/>
                    <a:ea typeface="宋体" panose="02010600030101010101" pitchFamily="2" charset="-122"/>
                  </a:rPr>
                  <a:t>Jaccard</a:t>
                </a:r>
                <a:r>
                  <a:rPr lang="zh-CN" altLang="en-US" sz="2000" dirty="0" smtClean="0">
                    <a:latin typeface="宋体" panose="02010600030101010101" pitchFamily="2" charset="-122"/>
                    <a:ea typeface="宋体" panose="02010600030101010101" pitchFamily="2" charset="-122"/>
                  </a:rPr>
                  <a:t>相似度：</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𝑠𝑖𝑚</m:t>
                      </m:r>
                      <m:r>
                        <a:rPr lang="en-US" altLang="zh-CN" sz="2000" i="1">
                          <a:latin typeface="Cambria Math" panose="02040503050406030204" pitchFamily="18" charset="0"/>
                        </a:rPr>
                        <m:t> </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 </m:t>
                          </m:r>
                          <m:r>
                            <a:rPr lang="en-US" altLang="zh-CN" sz="2000" i="1">
                              <a:latin typeface="Cambria Math" panose="02040503050406030204" pitchFamily="18" charset="0"/>
                            </a:rPr>
                            <m:t>𝑣</m:t>
                          </m:r>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e>
                          </m:d>
                        </m:num>
                        <m:den>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e>
                          </m:d>
                        </m:den>
                      </m:f>
                    </m:oMath>
                  </m:oMathPara>
                </a14:m>
                <a:endParaRPr lang="en-US" altLang="zh-CN" sz="2000" i="1" dirty="0" smtClean="0">
                  <a:latin typeface="宋体" panose="02010600030101010101" pitchFamily="2" charset="-122"/>
                  <a:ea typeface="宋体" panose="02010600030101010101" pitchFamily="2" charset="-122"/>
                </a:endParaRPr>
              </a:p>
              <a:p>
                <a:pPr marL="0" indent="457200">
                  <a:lnSpc>
                    <a:spcPct val="150000"/>
                  </a:lnSpc>
                  <a:buNone/>
                </a:pPr>
                <a:r>
                  <a:rPr lang="zh-CN" altLang="en-US" sz="2000" dirty="0" smtClean="0">
                    <a:latin typeface="宋体" panose="02010600030101010101" pitchFamily="2" charset="-122"/>
                    <a:ea typeface="宋体" panose="02010600030101010101" pitchFamily="2" charset="-122"/>
                  </a:rPr>
                  <a:t>例如：</a:t>
                </a: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en-US" sz="2000" dirty="0" smtClean="0">
                    <a:latin typeface="宋体" panose="02010600030101010101" pitchFamily="2" charset="-122"/>
                    <a:ea typeface="宋体" panose="02010600030101010101" pitchFamily="2" charset="-122"/>
                  </a:rPr>
                  <a:t>作为两个用户评分的集合</a:t>
                </a:r>
                <a:r>
                  <a:rPr lang="en-US" altLang="zh-CN" sz="2000" dirty="0" smtClean="0">
                    <a:latin typeface="宋体" panose="02010600030101010101" pitchFamily="2" charset="-122"/>
                    <a:ea typeface="宋体" panose="02010600030101010101" pitchFamily="2" charset="-122"/>
                  </a:rPr>
                  <a:t>:</a:t>
                </a:r>
              </a:p>
              <a:p>
                <a:pPr marL="0" indent="457200">
                  <a:lnSpc>
                    <a:spcPct val="150000"/>
                  </a:lnSpc>
                  <a:buNone/>
                </a:pP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smtClean="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{1, 4, 5}</a:t>
                </a:r>
              </a:p>
              <a:p>
                <a:pPr marL="0" indent="457200">
                  <a:lnSpc>
                    <a:spcPct val="150000"/>
                  </a:lnSpc>
                  <a:buNone/>
                </a:pP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en-US" altLang="zh-CN" sz="2000" dirty="0">
                    <a:latin typeface="宋体" panose="02010600030101010101" pitchFamily="2" charset="-122"/>
                    <a:ea typeface="宋体" panose="02010600030101010101" pitchFamily="2" charset="-122"/>
                  </a:rPr>
                  <a:t> = {1, 3, 4</a:t>
                </a:r>
                <a:r>
                  <a:rPr lang="en-US" altLang="zh-CN" sz="2000" dirty="0" smtClean="0">
                    <a:latin typeface="宋体" panose="02010600030101010101" pitchFamily="2" charset="-122"/>
                    <a:ea typeface="宋体" panose="02010600030101010101" pitchFamily="2" charset="-122"/>
                  </a:rPr>
                  <a:t>}</a:t>
                </a:r>
              </a:p>
              <a:p>
                <a:pPr marL="0" indent="457200">
                  <a:lnSpc>
                    <a:spcPct val="150000"/>
                  </a:lnSpc>
                  <a:buNone/>
                </a:pP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𝑠𝑖𝑚</m:t>
                    </m:r>
                    <m:r>
                      <a:rPr lang="en-US" altLang="zh-CN" sz="2000" i="1">
                        <a:latin typeface="Cambria Math" panose="02040503050406030204" pitchFamily="18" charset="0"/>
                      </a:rPr>
                      <m:t> </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 </m:t>
                        </m:r>
                        <m:r>
                          <a:rPr lang="en-US" altLang="zh-CN" sz="2000" i="1">
                            <a:latin typeface="Cambria Math" panose="02040503050406030204" pitchFamily="18" charset="0"/>
                          </a:rPr>
                          <m:t>𝑣</m:t>
                        </m:r>
                      </m:e>
                    </m:d>
                  </m:oMath>
                </a14:m>
                <a:r>
                  <a:rPr lang="en-US" altLang="zh-CN" sz="2000" dirty="0" smtClean="0">
                    <a:latin typeface="宋体" panose="02010600030101010101" pitchFamily="2" charset="-122"/>
                    <a:ea typeface="宋体" panose="02010600030101010101" pitchFamily="2" charset="-122"/>
                  </a:rPr>
                  <a:t> ?</a:t>
                </a:r>
              </a:p>
              <a:p>
                <a:pPr marL="0" indent="457200">
                  <a:lnSpc>
                    <a:spcPct val="150000"/>
                  </a:lnSpc>
                  <a:buNone/>
                </a:pPr>
                <a:r>
                  <a:rPr lang="zh-CN" altLang="en-US" sz="2000" dirty="0" smtClean="0">
                    <a:solidFill>
                      <a:srgbClr val="FF0000"/>
                    </a:solidFill>
                    <a:latin typeface="宋体" panose="02010600030101010101" pitchFamily="2" charset="-122"/>
                    <a:ea typeface="宋体" panose="02010600030101010101" pitchFamily="2" charset="-122"/>
                  </a:rPr>
                  <a:t>缺点：没有考虑到评分的数值大小</a:t>
                </a:r>
                <a:endParaRPr lang="en-US" altLang="zh-CN" sz="2000" dirty="0" smtClean="0">
                  <a:solidFill>
                    <a:srgbClr val="FF0000"/>
                  </a:solidFill>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t="-809" b="-323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协同过滤</a:t>
                </a:r>
                <a:r>
                  <a:rPr lang="zh-CN" altLang="zh-CN" sz="2000" dirty="0" smtClean="0">
                    <a:latin typeface="宋体" panose="02010600030101010101" pitchFamily="2" charset="-122"/>
                    <a:ea typeface="宋体" panose="02010600030101010101" pitchFamily="2" charset="-122"/>
                  </a:rPr>
                  <a:t>推荐</a:t>
                </a:r>
                <a:endParaRPr lang="en-US" altLang="zh-CN" sz="2000" dirty="0">
                  <a:latin typeface="宋体" panose="02010600030101010101" pitchFamily="2" charset="-122"/>
                  <a:ea typeface="宋体" panose="02010600030101010101" pitchFamily="2" charset="-122"/>
                </a:endParaRPr>
              </a:p>
              <a:p>
                <a:pPr marL="0" indent="457200">
                  <a:lnSpc>
                    <a:spcPct val="150000"/>
                  </a:lnSpc>
                  <a:buNone/>
                </a:pPr>
                <a:r>
                  <a:rPr lang="zh-CN" altLang="en-US" sz="2000" dirty="0" smtClean="0">
                    <a:latin typeface="宋体" panose="02010600030101010101" pitchFamily="2" charset="-122"/>
                    <a:ea typeface="宋体" panose="02010600030101010101" pitchFamily="2" charset="-122"/>
                  </a:rPr>
                  <a:t>余弦相似度：</a:t>
                </a:r>
                <a:endParaRPr lang="en-US" altLang="zh-CN" sz="2000" dirty="0">
                  <a:latin typeface="宋体" panose="02010600030101010101" pitchFamily="2" charset="-122"/>
                  <a:ea typeface="宋体" panose="02010600030101010101" pitchFamily="2" charset="-122"/>
                </a:endParaRPr>
              </a:p>
              <a:p>
                <a:pPr marL="0" indent="457200">
                  <a:lnSpc>
                    <a:spcPct val="150000"/>
                  </a:lnSpc>
                  <a:buNone/>
                </a:pPr>
                <a14:m>
                  <m:oMath xmlns:m="http://schemas.openxmlformats.org/officeDocument/2006/math">
                    <m:r>
                      <a:rPr lang="en-US" altLang="zh-CN" sz="2000" i="1">
                        <a:latin typeface="Cambria Math" panose="02040503050406030204" pitchFamily="18" charset="0"/>
                      </a:rPr>
                      <m:t>𝑠𝑖𝑚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𝑐𝑜𝑠</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sub>
                          <m:sup/>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num>
                      <m:den>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sub>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e>
                            </m:nary>
                          </m:e>
                        </m:rad>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sub>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e>
                            </m:nary>
                          </m:e>
                        </m:rad>
                      </m:den>
                    </m:f>
                  </m:oMath>
                </a14:m>
                <a:r>
                  <a:rPr lang="en-US" altLang="zh-CN" sz="2000" i="1" dirty="0" smtClean="0">
                    <a:latin typeface="宋体" panose="02010600030101010101" pitchFamily="2" charset="-122"/>
                    <a:ea typeface="宋体" panose="02010600030101010101" pitchFamily="2" charset="-122"/>
                  </a:rPr>
                  <a:t> </a:t>
                </a:r>
                <a:endParaRPr lang="zh-CN" altLang="zh-CN" sz="2000" i="1" dirty="0" smtClean="0">
                  <a:latin typeface="宋体" panose="02010600030101010101" pitchFamily="2" charset="-122"/>
                  <a:ea typeface="宋体" panose="02010600030101010101" pitchFamily="2" charset="-122"/>
                </a:endParaRPr>
              </a:p>
              <a:p>
                <a:pPr marL="0" indent="457200">
                  <a:lnSpc>
                    <a:spcPct val="150000"/>
                  </a:lnSpc>
                  <a:buNone/>
                </a:pPr>
                <a:r>
                  <a:rPr lang="zh-CN" altLang="zh-CN" sz="2000" dirty="0">
                    <a:latin typeface="宋体" panose="02010600030101010101" pitchFamily="2" charset="-122"/>
                    <a:ea typeface="宋体" panose="02010600030101010101" pitchFamily="2" charset="-122"/>
                  </a:rPr>
                  <a:t>其中，</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表示</a:t>
                </a:r>
                <a:r>
                  <a:rPr lang="en-US" altLang="zh-CN" sz="2000" dirty="0">
                    <a:latin typeface="宋体" panose="02010600030101010101" pitchFamily="2" charset="-122"/>
                    <a:ea typeface="宋体" panose="02010600030101010101" pitchFamily="2" charset="-122"/>
                  </a:rPr>
                  <a:t>u</a:t>
                </a:r>
                <a:r>
                  <a:rPr lang="zh-CN" altLang="zh-CN"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v</a:t>
                </a:r>
                <a:r>
                  <a:rPr lang="zh-CN" altLang="zh-CN" sz="2000" dirty="0">
                    <a:latin typeface="宋体" panose="02010600030101010101" pitchFamily="2" charset="-122"/>
                    <a:ea typeface="宋体" panose="02010600030101010101" pitchFamily="2" charset="-122"/>
                  </a:rPr>
                  <a:t>各自评分过的项目集，</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表示两个用户都参与过评分的物品集（也就是</a:t>
                </a:r>
                <a14:m>
                  <m:oMath xmlns:m="http://schemas.openxmlformats.org/officeDocument/2006/math">
                    <m:r>
                      <a:rPr lang="en-US" altLang="zh-CN" sz="2000" i="1">
                        <a:latin typeface="Cambria Math" panose="02040503050406030204" pitchFamily="18" charset="0"/>
                      </a:rPr>
                      <m:t>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𝑢</m:t>
                        </m:r>
                      </m:e>
                    </m:d>
                    <m:r>
                      <a:rPr lang="zh-CN" altLang="zh-CN" sz="2000">
                        <a:latin typeface="Cambria Math" panose="02040503050406030204" pitchFamily="18" charset="0"/>
                      </a:rPr>
                      <m:t>与</m:t>
                    </m:r>
                    <m:r>
                      <a:rPr lang="en-US" altLang="zh-CN" sz="2000" i="1">
                        <a:latin typeface="Cambria Math" panose="02040503050406030204" pitchFamily="18" charset="0"/>
                      </a:rPr>
                      <m:t>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𝑣</m:t>
                        </m:r>
                      </m:e>
                    </m:d>
                  </m:oMath>
                </a14:m>
                <a:r>
                  <a:rPr lang="zh-CN" altLang="zh-CN" sz="2000" dirty="0">
                    <a:latin typeface="宋体" panose="02010600030101010101" pitchFamily="2" charset="-122"/>
                    <a:ea typeface="宋体" panose="02010600030101010101" pitchFamily="2" charset="-122"/>
                  </a:rPr>
                  <a:t>这两个集合求交集），</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分别表示用户</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𝑖</m:t>
                    </m:r>
                  </m:oMath>
                </a14:m>
                <a:r>
                  <a:rPr lang="zh-CN" altLang="zh-CN" sz="2000" dirty="0">
                    <a:latin typeface="宋体" panose="02010600030101010101" pitchFamily="2" charset="-122"/>
                    <a:ea typeface="宋体" panose="02010600030101010101" pitchFamily="2" charset="-122"/>
                  </a:rPr>
                  <a:t>的评分</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zh-CN" altLang="en-US" sz="2000" dirty="0" smtClean="0">
                    <a:solidFill>
                      <a:srgbClr val="FF0000"/>
                    </a:solidFill>
                    <a:latin typeface="宋体" panose="02010600030101010101" pitchFamily="2" charset="-122"/>
                    <a:ea typeface="宋体" panose="02010600030101010101" pitchFamily="2" charset="-122"/>
                  </a:rPr>
                  <a:t>缺点：把没有评过分的物品认为是</a:t>
                </a:r>
                <a:r>
                  <a:rPr lang="en-US" altLang="zh-CN" sz="2000" dirty="0" smtClean="0">
                    <a:solidFill>
                      <a:srgbClr val="FF0000"/>
                    </a:solidFill>
                    <a:latin typeface="宋体" panose="02010600030101010101" pitchFamily="2" charset="-122"/>
                    <a:ea typeface="宋体" panose="02010600030101010101" pitchFamily="2" charset="-122"/>
                  </a:rPr>
                  <a:t>”negative”</a:t>
                </a:r>
                <a:r>
                  <a:rPr lang="zh-CN" altLang="en-US" sz="2000" dirty="0" smtClean="0">
                    <a:solidFill>
                      <a:srgbClr val="FF0000"/>
                    </a:solidFill>
                    <a:latin typeface="宋体" panose="02010600030101010101" pitchFamily="2" charset="-122"/>
                    <a:ea typeface="宋体" panose="02010600030101010101" pitchFamily="2" charset="-122"/>
                  </a:rPr>
                  <a:t>，并且没有考虑到有些人打分过高过低的问题。</a:t>
                </a:r>
                <a:endParaRPr lang="en-US" altLang="zh-CN" sz="2000" dirty="0">
                  <a:solidFill>
                    <a:srgbClr val="FF0000"/>
                  </a:solidFill>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t="-809" b="-283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dirty="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协同过滤</a:t>
                </a:r>
                <a:r>
                  <a:rPr lang="zh-CN" altLang="zh-CN" sz="2000" dirty="0" smtClean="0">
                    <a:latin typeface="宋体" panose="02010600030101010101" pitchFamily="2" charset="-122"/>
                    <a:ea typeface="宋体" panose="02010600030101010101" pitchFamily="2" charset="-122"/>
                  </a:rPr>
                  <a:t>推荐</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en-US" altLang="zh-CN" sz="2000" dirty="0" err="1" smtClean="0">
                    <a:latin typeface="宋体" panose="02010600030101010101" pitchFamily="2" charset="-122"/>
                    <a:ea typeface="宋体" panose="02010600030101010101" pitchFamily="2" charset="-122"/>
                  </a:rPr>
                  <a:t>Jaccard</a:t>
                </a:r>
                <a:r>
                  <a:rPr lang="zh-CN" altLang="en-US" sz="2000" dirty="0">
                    <a:latin typeface="宋体" panose="02010600030101010101" pitchFamily="2" charset="-122"/>
                    <a:ea typeface="宋体" panose="02010600030101010101" pitchFamily="2" charset="-122"/>
                  </a:rPr>
                  <a:t>相似度的计算公式如下所示</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𝑠𝑖𝑚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sub>
                          <m:sup/>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nary>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sub>
                            </m:sSub>
                          </m:e>
                        </m:acc>
                        <m:r>
                          <a:rPr lang="en-US" altLang="zh-CN" sz="2000" i="1">
                            <a:latin typeface="Cambria Math" panose="02040503050406030204" pitchFamily="18" charset="0"/>
                          </a:rPr>
                          <m:t>)</m:t>
                        </m:r>
                      </m:num>
                      <m:den>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e>
                        </m:rad>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𝜖𝜃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e>
                        </m:rad>
                      </m:den>
                    </m:f>
                  </m:oMath>
                </a14:m>
                <a:endParaRPr lang="en-US" altLang="zh-CN" sz="2000" i="1" dirty="0" smtClean="0">
                  <a:latin typeface="宋体" panose="02010600030101010101" pitchFamily="2" charset="-122"/>
                  <a:ea typeface="宋体" panose="02010600030101010101" pitchFamily="2" charset="-122"/>
                </a:endParaRPr>
              </a:p>
              <a:p>
                <a:pPr marL="0" indent="457200">
                  <a:lnSpc>
                    <a:spcPct val="150000"/>
                  </a:lnSpc>
                  <a:buNone/>
                </a:pPr>
                <a:r>
                  <a:rPr lang="zh-CN" altLang="zh-CN" sz="2000" dirty="0">
                    <a:latin typeface="宋体" panose="02010600030101010101" pitchFamily="2" charset="-122"/>
                    <a:ea typeface="宋体" panose="02010600030101010101" pitchFamily="2" charset="-122"/>
                  </a:rPr>
                  <a:t>其中，</a:t>
                </a:r>
                <a14:m>
                  <m:oMath xmlns:m="http://schemas.openxmlformats.org/officeDocument/2006/math">
                    <m:r>
                      <a:rPr lang="zh-CN" altLang="zh-CN" sz="2000" i="1">
                        <a:latin typeface="Cambria Math" panose="02040503050406030204" pitchFamily="18" charset="0"/>
                      </a:rPr>
                      <m:t> </m:t>
                    </m:r>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表示</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各自评分过的项目集，</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sub>
                        </m:sSub>
                      </m:e>
                    </m:acc>
                  </m:oMath>
                </a14:m>
                <a:r>
                  <a:rPr lang="zh-CN" altLang="zh-CN" sz="2000" dirty="0">
                    <a:latin typeface="宋体" panose="02010600030101010101" pitchFamily="2" charset="-122"/>
                    <a:ea typeface="宋体" panose="02010600030101010101" pitchFamily="2" charset="-122"/>
                  </a:rPr>
                  <a:t>分别表示</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的平均评分，</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分别表示用户</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𝑖</m:t>
                    </m:r>
                  </m:oMath>
                </a14:m>
                <a:r>
                  <a:rPr lang="zh-CN" altLang="zh-CN" sz="2000" dirty="0">
                    <a:latin typeface="宋体" panose="02010600030101010101" pitchFamily="2" charset="-122"/>
                    <a:ea typeface="宋体" panose="02010600030101010101" pitchFamily="2" charset="-122"/>
                  </a:rPr>
                  <a:t>的</a:t>
                </a:r>
                <a:r>
                  <a:rPr lang="zh-CN" altLang="zh-CN" sz="2000" dirty="0" smtClean="0">
                    <a:latin typeface="宋体" panose="02010600030101010101" pitchFamily="2" charset="-122"/>
                    <a:ea typeface="宋体" panose="02010600030101010101" pitchFamily="2" charset="-122"/>
                  </a:rPr>
                  <a:t>评分。</a:t>
                </a: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t="-80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dirty="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49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buNone/>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协同过滤</a:t>
                </a:r>
                <a:r>
                  <a:rPr lang="zh-CN" altLang="zh-CN" sz="2000" dirty="0" smtClean="0">
                    <a:latin typeface="宋体" panose="02010600030101010101" pitchFamily="2" charset="-122"/>
                    <a:ea typeface="宋体" panose="02010600030101010101" pitchFamily="2" charset="-122"/>
                  </a:rPr>
                  <a:t>推荐</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基于用户的协同过滤</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zh-CN" altLang="zh-CN" sz="2000" dirty="0">
                    <a:latin typeface="宋体" panose="02010600030101010101" pitchFamily="2" charset="-122"/>
                    <a:ea typeface="宋体" panose="02010600030101010101" pitchFamily="2" charset="-122"/>
                  </a:rPr>
                  <a:t>得到用户的相似度之后，</a:t>
                </a:r>
                <a:r>
                  <a:rPr lang="zh-CN" altLang="zh-CN" sz="2000" dirty="0" smtClean="0">
                    <a:latin typeface="宋体" panose="02010600030101010101" pitchFamily="2" charset="-122"/>
                    <a:ea typeface="宋体" panose="02010600030101010101" pitchFamily="2" charset="-122"/>
                  </a:rPr>
                  <a:t>可以</a:t>
                </a:r>
                <a:r>
                  <a:rPr lang="zh-CN" altLang="zh-CN" sz="2000" dirty="0">
                    <a:latin typeface="宋体" panose="02010600030101010101" pitchFamily="2" charset="-122"/>
                    <a:ea typeface="宋体" panose="02010600030101010101" pitchFamily="2" charset="-122"/>
                  </a:rPr>
                  <a:t>估算出某个用户</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𝑖</m:t>
                    </m:r>
                  </m:oMath>
                </a14:m>
                <a:r>
                  <a:rPr lang="zh-CN" altLang="zh-CN" sz="2000" dirty="0">
                    <a:latin typeface="宋体" panose="02010600030101010101" pitchFamily="2" charset="-122"/>
                    <a:ea typeface="宋体" panose="02010600030101010101" pitchFamily="2" charset="-122"/>
                  </a:rPr>
                  <a:t>的</a:t>
                </a:r>
                <a:r>
                  <a:rPr lang="zh-CN" altLang="zh-CN" sz="2000" dirty="0" smtClean="0">
                    <a:latin typeface="宋体" panose="02010600030101010101" pitchFamily="2" charset="-122"/>
                    <a:ea typeface="宋体" panose="02010600030101010101" pitchFamily="2" charset="-122"/>
                  </a:rPr>
                  <a:t>评分</a:t>
                </a:r>
                <a:r>
                  <a:rPr lang="zh-CN" altLang="en-US"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14:m>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b="0" i="1" smtClean="0">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𝑁</m:t>
                            </m:r>
                          </m:sub>
                          <m:sup/>
                          <m:e>
                            <m:r>
                              <a:rPr lang="en-US" altLang="zh-CN" sz="2000" b="0" i="1" smtClean="0">
                                <a:latin typeface="Cambria Math" panose="02040503050406030204" pitchFamily="18" charset="0"/>
                              </a:rPr>
                              <m:t>𝑠𝑖𝑚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nary>
                      </m:num>
                      <m:den>
                        <m:nary>
                          <m:naryPr>
                            <m:chr m:val="∑"/>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𝑁</m:t>
                            </m:r>
                          </m:sub>
                          <m:sup/>
                          <m:e>
                            <m:r>
                              <a:rPr lang="en-US" altLang="zh-CN" sz="2000" b="0" i="1" smtClean="0">
                                <a:latin typeface="Cambria Math" panose="02040503050406030204" pitchFamily="18" charset="0"/>
                              </a:rPr>
                              <m:t>𝑠𝑖𝑚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e>
                        </m:nary>
                      </m:den>
                    </m:f>
                  </m:oMath>
                </a14:m>
                <a:r>
                  <a:rPr lang="en-US" altLang="zh-CN" sz="2000" dirty="0" smtClean="0">
                    <a:latin typeface="宋体" panose="02010600030101010101" pitchFamily="2" charset="-122"/>
                    <a:ea typeface="宋体" panose="02010600030101010101" pitchFamily="2" charset="-122"/>
                  </a:rPr>
                  <a:t> </a:t>
                </a:r>
                <a:endParaRPr lang="en-US" altLang="zh-CN" sz="2000" i="1" dirty="0" smtClean="0">
                  <a:latin typeface="宋体" panose="02010600030101010101" pitchFamily="2" charset="-122"/>
                  <a:ea typeface="宋体" panose="02010600030101010101" pitchFamily="2" charset="-122"/>
                </a:endParaRPr>
              </a:p>
              <a:p>
                <a:pPr marL="0" indent="457200">
                  <a:lnSpc>
                    <a:spcPct val="150000"/>
                  </a:lnSpc>
                  <a:buNone/>
                </a:pPr>
                <a:r>
                  <a:rPr lang="zh-CN" altLang="zh-CN" sz="2000" dirty="0" smtClean="0">
                    <a:latin typeface="宋体" panose="02010600030101010101" pitchFamily="2" charset="-122"/>
                    <a:ea typeface="宋体" panose="02010600030101010101" pitchFamily="2" charset="-122"/>
                  </a:rPr>
                  <a:t>其中</a:t>
                </a:r>
                <a:r>
                  <a:rPr lang="zh-CN" altLang="zh-CN" sz="2000" dirty="0">
                    <a:latin typeface="宋体" panose="02010600030101010101" pitchFamily="2" charset="-122"/>
                    <a:ea typeface="宋体" panose="02010600030101010101" pitchFamily="2" charset="-122"/>
                  </a:rPr>
                  <a:t>，</a:t>
                </a:r>
                <a14:m>
                  <m:oMath xmlns:m="http://schemas.openxmlformats.org/officeDocument/2006/math">
                    <m:r>
                      <a:rPr lang="zh-CN" altLang="zh-CN" sz="2000" i="1">
                        <a:latin typeface="Cambria Math" panose="02040503050406030204" pitchFamily="18" charset="0"/>
                      </a:rPr>
                      <m:t> </m:t>
                    </m:r>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表示</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各自评分过的项目集，</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sub>
                        </m:sSub>
                      </m:e>
                    </m:acc>
                  </m:oMath>
                </a14:m>
                <a:r>
                  <a:rPr lang="zh-CN" altLang="zh-CN" sz="2000" dirty="0">
                    <a:latin typeface="宋体" panose="02010600030101010101" pitchFamily="2" charset="-122"/>
                    <a:ea typeface="宋体" panose="02010600030101010101" pitchFamily="2" charset="-122"/>
                  </a:rPr>
                  <a:t>分别表示</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的平均评分，</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分别表示用户</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𝑣</m:t>
                    </m:r>
                  </m:oMath>
                </a14:m>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𝑖</m:t>
                    </m:r>
                  </m:oMath>
                </a14:m>
                <a:r>
                  <a:rPr lang="zh-CN" altLang="zh-CN" sz="2000" dirty="0">
                    <a:latin typeface="宋体" panose="02010600030101010101" pitchFamily="2" charset="-122"/>
                    <a:ea typeface="宋体" panose="02010600030101010101" pitchFamily="2" charset="-122"/>
                  </a:rPr>
                  <a:t>的</a:t>
                </a:r>
                <a:r>
                  <a:rPr lang="zh-CN" altLang="zh-CN" sz="2000" dirty="0" smtClean="0">
                    <a:latin typeface="宋体" panose="02010600030101010101" pitchFamily="2" charset="-122"/>
                    <a:ea typeface="宋体" panose="02010600030101010101" pitchFamily="2" charset="-122"/>
                  </a:rPr>
                  <a:t>评分。</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基于物品的协同过滤</a:t>
                </a:r>
                <a:endParaRPr lang="en-US" altLang="zh-CN" sz="2000" dirty="0" smtClean="0">
                  <a:latin typeface="宋体" panose="02010600030101010101" pitchFamily="2" charset="-122"/>
                  <a:ea typeface="宋体" panose="02010600030101010101" pitchFamily="2" charset="-122"/>
                </a:endParaRPr>
              </a:p>
              <a:p>
                <a:pPr marL="0" indent="457200">
                  <a:lnSpc>
                    <a:spcPct val="150000"/>
                  </a:lnSpc>
                  <a:buNone/>
                </a:pPr>
                <a:r>
                  <a:rPr lang="zh-CN" altLang="en-US" sz="2000" dirty="0" smtClean="0">
                    <a:latin typeface="宋体" panose="02010600030101010101" pitchFamily="2" charset="-122"/>
                    <a:ea typeface="宋体" panose="02010600030101010101" pitchFamily="2" charset="-122"/>
                  </a:rPr>
                  <a:t>计算的是物品间的相似度</a:t>
                </a:r>
                <a:r>
                  <a:rPr lang="zh-CN" altLang="zh-CN" sz="2000" dirty="0">
                    <a:latin typeface="宋体" panose="02010600030101010101" pitchFamily="2" charset="-122"/>
                    <a:ea typeface="宋体" panose="02010600030101010101" pitchFamily="2" charset="-122"/>
                  </a:rPr>
                  <a:t>，可以估算出某个用户</a:t>
                </a:r>
                <a14:m>
                  <m:oMath xmlns:m="http://schemas.openxmlformats.org/officeDocument/2006/math">
                    <m:r>
                      <a:rPr lang="en-US" altLang="zh-CN" sz="2000" i="1" dirty="0">
                        <a:latin typeface="Cambria Math" panose="02040503050406030204" pitchFamily="18" charset="0"/>
                        <a:ea typeface="微软雅黑" panose="020B0503020204020204" pitchFamily="34" charset="-122"/>
                      </a:rPr>
                      <m:t>𝑢</m:t>
                    </m:r>
                  </m:oMath>
                </a14:m>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dirty="0">
                        <a:latin typeface="Cambria Math" panose="02040503050406030204" pitchFamily="18" charset="0"/>
                        <a:ea typeface="微软雅黑" panose="020B0503020204020204" pitchFamily="34" charset="-122"/>
                      </a:rPr>
                      <m:t>𝑖</m:t>
                    </m:r>
                  </m:oMath>
                </a14:m>
                <a:r>
                  <a:rPr lang="zh-CN" altLang="zh-CN" sz="2000" dirty="0">
                    <a:latin typeface="宋体" panose="02010600030101010101" pitchFamily="2" charset="-122"/>
                    <a:ea typeface="宋体" panose="02010600030101010101" pitchFamily="2" charset="-122"/>
                  </a:rPr>
                  <a:t>的</a:t>
                </a:r>
                <a:r>
                  <a:rPr lang="zh-CN" altLang="zh-CN" sz="2000" dirty="0" smtClean="0">
                    <a:latin typeface="宋体" panose="02010600030101010101" pitchFamily="2" charset="-122"/>
                    <a:ea typeface="宋体" panose="02010600030101010101" pitchFamily="2" charset="-122"/>
                  </a:rPr>
                  <a:t>评分</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t="-80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48270B60-B3A3-4CCE-B09E-6DE0FDF124BA}"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0483"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EE6C0A43-8B1D-4DCD-800C-E6C7535E8DD2}" type="slidenum">
              <a:rPr lang="zh-CN" altLang="en-US" sz="1400" b="1">
                <a:solidFill>
                  <a:srgbClr val="FFFFFF"/>
                </a:solidFill>
                <a:latin typeface="Tw Cen MT" panose="020B0602020104020603" pitchFamily="2" charset="0"/>
                <a:sym typeface="Tw Cen MT" panose="020B0602020104020603" pitchFamily="2" charset="0"/>
              </a:rPr>
              <a:t>5</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0484" name="Rectangle 2"/>
          <p:cNvSpPr>
            <a:spLocks noGrp="1" noChangeArrowheads="1"/>
          </p:cNvSpPr>
          <p:nvPr>
            <p:ph type="title" idx="4294967295"/>
          </p:nvPr>
        </p:nvSpPr>
        <p:spPr/>
        <p:txBody>
          <a:bodyPr/>
          <a:lstStyle/>
          <a:p>
            <a:r>
              <a:rPr lang="en-US" altLang="zh-CN" b="1" smtClean="0"/>
              <a:t>Storm</a:t>
            </a:r>
            <a:r>
              <a:rPr lang="zh-CN" altLang="en-US" b="1" smtClean="0"/>
              <a:t>发展历史</a:t>
            </a:r>
          </a:p>
        </p:txBody>
      </p:sp>
      <p:sp>
        <p:nvSpPr>
          <p:cNvPr id="20485" name="Rectangle 3"/>
          <p:cNvSpPr>
            <a:spLocks noGrp="1" noChangeArrowheads="1"/>
          </p:cNvSpPr>
          <p:nvPr>
            <p:ph type="body" idx="4294967295"/>
          </p:nvPr>
        </p:nvSpPr>
        <p:spPr>
          <a:xfrm>
            <a:off x="612775" y="1600200"/>
            <a:ext cx="8378825" cy="4525963"/>
          </a:xfrm>
        </p:spPr>
        <p:txBody>
          <a:bodyPr/>
          <a:lstStyle/>
          <a:p>
            <a:pPr marL="0" indent="0">
              <a:lnSpc>
                <a:spcPct val="150000"/>
              </a:lnSpc>
              <a:buFont typeface="Wingdings" panose="05000000000000000000" pitchFamily="2" charset="2"/>
              <a:buNone/>
            </a:pPr>
            <a:r>
              <a:rPr lang="en-US" altLang="zh-CN" sz="2400" dirty="0" smtClean="0"/>
              <a:t>1.</a:t>
            </a:r>
            <a:r>
              <a:rPr lang="zh-CN" altLang="en-US" sz="2400" dirty="0" smtClean="0"/>
              <a:t> </a:t>
            </a:r>
            <a:r>
              <a:rPr lang="en-US" altLang="zh-CN" sz="2400" dirty="0" smtClean="0"/>
              <a:t>2010</a:t>
            </a:r>
            <a:r>
              <a:rPr lang="zh-CN" altLang="en-US" sz="2400" dirty="0" smtClean="0"/>
              <a:t>年</a:t>
            </a:r>
            <a:r>
              <a:rPr lang="en-US" altLang="zh-CN" sz="2400" dirty="0" smtClean="0"/>
              <a:t>12</a:t>
            </a:r>
            <a:r>
              <a:rPr lang="zh-CN" altLang="en-US" sz="2400" dirty="0" smtClean="0"/>
              <a:t>月</a:t>
            </a:r>
            <a:r>
              <a:rPr lang="en-US" altLang="zh-CN" sz="2400" dirty="0" smtClean="0"/>
              <a:t>Storm</a:t>
            </a:r>
            <a:r>
              <a:rPr lang="zh-CN" altLang="en-US" sz="2400" dirty="0" smtClean="0"/>
              <a:t>的核心概念于</a:t>
            </a:r>
            <a:r>
              <a:rPr lang="en-US" altLang="zh-CN" sz="2400" dirty="0" err="1" smtClean="0"/>
              <a:t>BackType</a:t>
            </a:r>
            <a:r>
              <a:rPr lang="zh-CN" altLang="en-US" sz="2400" dirty="0" smtClean="0"/>
              <a:t>被</a:t>
            </a:r>
            <a:r>
              <a:rPr lang="en-US" altLang="zh-CN" sz="2400" dirty="0" smtClean="0"/>
              <a:t>Nathan</a:t>
            </a:r>
            <a:r>
              <a:rPr lang="zh-CN" altLang="en-US" sz="2400" dirty="0" smtClean="0"/>
              <a:t>提出。</a:t>
            </a:r>
          </a:p>
          <a:p>
            <a:pPr marL="0" indent="0">
              <a:lnSpc>
                <a:spcPct val="150000"/>
              </a:lnSpc>
              <a:buFont typeface="Wingdings" panose="05000000000000000000" pitchFamily="2" charset="2"/>
              <a:buNone/>
            </a:pPr>
            <a:r>
              <a:rPr lang="en-US" altLang="zh-CN" sz="2400" dirty="0" smtClean="0"/>
              <a:t>2. 2011</a:t>
            </a:r>
            <a:r>
              <a:rPr lang="zh-CN" altLang="en-US" sz="2400" dirty="0" smtClean="0"/>
              <a:t>年</a:t>
            </a:r>
            <a:r>
              <a:rPr lang="en-US" altLang="zh-CN" sz="2400" dirty="0" smtClean="0"/>
              <a:t>4</a:t>
            </a:r>
            <a:r>
              <a:rPr lang="zh-CN" altLang="en-US" sz="2400" dirty="0" smtClean="0"/>
              <a:t>月</a:t>
            </a:r>
            <a:r>
              <a:rPr lang="en-US" altLang="zh-CN" sz="2400" dirty="0" smtClean="0"/>
              <a:t>Storm</a:t>
            </a:r>
            <a:r>
              <a:rPr lang="zh-CN" altLang="en-US" sz="2400" dirty="0" smtClean="0"/>
              <a:t>于</a:t>
            </a:r>
            <a:r>
              <a:rPr lang="en-US" altLang="zh-CN" sz="2400" dirty="0" err="1" smtClean="0"/>
              <a:t>BackType</a:t>
            </a:r>
            <a:r>
              <a:rPr lang="zh-CN" altLang="en-US" sz="2400" dirty="0" smtClean="0"/>
              <a:t>正式问世。</a:t>
            </a:r>
          </a:p>
          <a:p>
            <a:pPr marL="0" indent="0">
              <a:lnSpc>
                <a:spcPct val="150000"/>
              </a:lnSpc>
              <a:buFont typeface="Wingdings" panose="05000000000000000000" pitchFamily="2" charset="2"/>
              <a:buNone/>
            </a:pPr>
            <a:r>
              <a:rPr lang="en-US" altLang="zh-CN" sz="2400" dirty="0" smtClean="0"/>
              <a:t>3. 2011</a:t>
            </a:r>
            <a:r>
              <a:rPr lang="zh-CN" altLang="en-US" sz="2400" dirty="0" smtClean="0"/>
              <a:t>年</a:t>
            </a:r>
            <a:r>
              <a:rPr lang="en-US" altLang="zh-CN" sz="2400" dirty="0" smtClean="0"/>
              <a:t>5</a:t>
            </a:r>
            <a:r>
              <a:rPr lang="zh-CN" altLang="en-US" sz="2400" dirty="0" smtClean="0"/>
              <a:t>月</a:t>
            </a:r>
            <a:r>
              <a:rPr lang="en-US" altLang="zh-CN" sz="2400" dirty="0" err="1" smtClean="0"/>
              <a:t>BackType</a:t>
            </a:r>
            <a:r>
              <a:rPr lang="zh-CN" altLang="en-US" sz="2400" dirty="0" smtClean="0"/>
              <a:t>被</a:t>
            </a:r>
            <a:r>
              <a:rPr lang="en-US" altLang="zh-CN" sz="2400" dirty="0" smtClean="0"/>
              <a:t>Twitter</a:t>
            </a:r>
            <a:r>
              <a:rPr lang="zh-CN" altLang="en-US" sz="2400" dirty="0" smtClean="0"/>
              <a:t>收购，</a:t>
            </a:r>
            <a:r>
              <a:rPr lang="en-US" altLang="zh-CN" sz="2400" dirty="0" smtClean="0"/>
              <a:t>Storm</a:t>
            </a:r>
            <a:r>
              <a:rPr lang="zh-CN" altLang="en-US" sz="2400" dirty="0" smtClean="0"/>
              <a:t>开始开源。</a:t>
            </a:r>
            <a:endParaRPr lang="en-US" altLang="zh-CN" sz="2400" dirty="0" smtClean="0"/>
          </a:p>
          <a:p>
            <a:pPr marL="0" indent="0">
              <a:lnSpc>
                <a:spcPct val="150000"/>
              </a:lnSpc>
              <a:buFont typeface="Wingdings" panose="05000000000000000000" pitchFamily="2" charset="2"/>
              <a:buNone/>
            </a:pPr>
            <a:r>
              <a:rPr lang="en-US" altLang="zh-CN" sz="2400" dirty="0" smtClean="0"/>
              <a:t>4. 2013</a:t>
            </a:r>
            <a:r>
              <a:rPr lang="zh-CN" altLang="en-US" sz="2400" dirty="0" smtClean="0"/>
              <a:t>年</a:t>
            </a:r>
            <a:r>
              <a:rPr lang="en-US" altLang="zh-CN" sz="2400" dirty="0" smtClean="0"/>
              <a:t>7</a:t>
            </a:r>
            <a:r>
              <a:rPr lang="zh-CN" altLang="en-US" sz="2400" dirty="0" smtClean="0"/>
              <a:t>月，</a:t>
            </a:r>
            <a:r>
              <a:rPr lang="en-US" altLang="zh-CN" sz="2400" dirty="0" smtClean="0"/>
              <a:t>Nathan</a:t>
            </a:r>
            <a:r>
              <a:rPr lang="zh-CN" altLang="en-US" sz="2400" dirty="0" smtClean="0"/>
              <a:t>加入</a:t>
            </a:r>
            <a:r>
              <a:rPr lang="en-US" altLang="zh-CN" sz="2400" dirty="0" smtClean="0"/>
              <a:t>Apache</a:t>
            </a:r>
            <a:r>
              <a:rPr lang="zh-CN" altLang="en-US" sz="2400" dirty="0" smtClean="0"/>
              <a:t>，</a:t>
            </a:r>
            <a:r>
              <a:rPr lang="en-US" altLang="zh-CN" sz="2400" dirty="0" smtClean="0"/>
              <a:t>Storm</a:t>
            </a:r>
            <a:r>
              <a:rPr lang="zh-CN" altLang="en-US" sz="2400" dirty="0" smtClean="0"/>
              <a:t>成为</a:t>
            </a:r>
            <a:r>
              <a:rPr lang="en-US" altLang="zh-CN" sz="2400" dirty="0" smtClean="0"/>
              <a:t>Apache</a:t>
            </a:r>
            <a:r>
              <a:rPr lang="zh-CN" altLang="en-US" sz="2400" dirty="0" smtClean="0"/>
              <a:t>开源项目。</a:t>
            </a:r>
          </a:p>
          <a:p>
            <a:pPr marL="0" indent="0">
              <a:lnSpc>
                <a:spcPct val="150000"/>
              </a:lnSpc>
              <a:buFont typeface="Wingdings" panose="05000000000000000000" pitchFamily="2" charset="2"/>
              <a:buNone/>
            </a:pPr>
            <a:r>
              <a:rPr lang="en-US" altLang="zh-CN" sz="2400" dirty="0" smtClean="0"/>
              <a:t>5. 2014</a:t>
            </a:r>
            <a:r>
              <a:rPr lang="zh-CN" altLang="en-US" sz="2400" dirty="0" smtClean="0"/>
              <a:t>年</a:t>
            </a:r>
            <a:r>
              <a:rPr lang="en-US" altLang="zh-CN" sz="2400" dirty="0" smtClean="0"/>
              <a:t>9</a:t>
            </a:r>
            <a:r>
              <a:rPr lang="zh-CN" altLang="en-US" sz="2400" dirty="0" smtClean="0"/>
              <a:t>月</a:t>
            </a:r>
            <a:r>
              <a:rPr lang="en-US" altLang="zh-CN" sz="2400" dirty="0" smtClean="0"/>
              <a:t>Storm</a:t>
            </a:r>
            <a:r>
              <a:rPr lang="zh-CN" altLang="en-US" sz="2400" dirty="0" smtClean="0"/>
              <a:t>步入顶尖开源行列。</a:t>
            </a:r>
          </a:p>
          <a:p>
            <a:pPr marL="0" indent="0">
              <a:lnSpc>
                <a:spcPct val="150000"/>
              </a:lnSpc>
              <a:buFont typeface="Wingdings" panose="05000000000000000000" pitchFamily="2" charset="2"/>
              <a:buNone/>
            </a:pPr>
            <a:endParaRPr lang="zh-CN" alt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50</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smtClean="0"/>
              <a:t>推荐算法介绍</a:t>
            </a:r>
          </a:p>
        </p:txBody>
      </p:sp>
      <p:sp>
        <p:nvSpPr>
          <p:cNvPr id="41989" name="Rectangle 3"/>
          <p:cNvSpPr>
            <a:spLocks noGrp="1" noChangeArrowheads="1"/>
          </p:cNvSpPr>
          <p:nvPr>
            <p:ph type="body" idx="4294967295"/>
          </p:nvPr>
        </p:nvSpPr>
        <p:spPr/>
        <p:txBody>
          <a:bodyPr/>
          <a:lstStyle/>
          <a:p>
            <a:pPr marL="0" indent="0">
              <a:lnSpc>
                <a:spcPct val="150000"/>
              </a:lnSpc>
              <a:buNone/>
            </a:pP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、混合推荐</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1) </a:t>
            </a:r>
            <a:r>
              <a:rPr lang="zh-CN" altLang="en-US" sz="1800" dirty="0" smtClean="0">
                <a:solidFill>
                  <a:srgbClr val="4D4D4D"/>
                </a:solidFill>
                <a:latin typeface="宋体" panose="02010600030101010101" pitchFamily="2" charset="-122"/>
                <a:ea typeface="宋体" panose="02010600030101010101" pitchFamily="2" charset="-122"/>
              </a:rPr>
              <a:t>串行</a:t>
            </a:r>
            <a:r>
              <a:rPr lang="zh-CN" altLang="en-US" sz="1800" dirty="0">
                <a:solidFill>
                  <a:srgbClr val="4D4D4D"/>
                </a:solidFill>
                <a:latin typeface="宋体" panose="02010600030101010101" pitchFamily="2" charset="-122"/>
                <a:ea typeface="宋体" panose="02010600030101010101" pitchFamily="2" charset="-122"/>
              </a:rPr>
              <a:t>式混合</a:t>
            </a:r>
            <a:r>
              <a:rPr lang="zh-CN" altLang="en-US" sz="1800" dirty="0" smtClean="0">
                <a:solidFill>
                  <a:srgbClr val="4D4D4D"/>
                </a:solidFill>
                <a:latin typeface="宋体" panose="02010600030101010101" pitchFamily="2" charset="-122"/>
                <a:ea typeface="宋体" panose="02010600030101010101" pitchFamily="2" charset="-122"/>
              </a:rPr>
              <a:t>推荐</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en-US" sz="1800" dirty="0">
                <a:solidFill>
                  <a:srgbClr val="4D4D4D"/>
                </a:solidFill>
                <a:latin typeface="宋体" panose="02010600030101010101" pitchFamily="2" charset="-122"/>
                <a:ea typeface="宋体" panose="02010600030101010101" pitchFamily="2" charset="-122"/>
              </a:rPr>
              <a:t>先用某种推荐技术获得一个比较粗糙的推荐结果，然后再用其他的推荐技术在这一推荐结果的基础上进一步确定更精确的</a:t>
            </a:r>
            <a:r>
              <a:rPr lang="zh-CN" altLang="en-US" sz="1800" dirty="0" smtClean="0">
                <a:solidFill>
                  <a:srgbClr val="4D4D4D"/>
                </a:solidFill>
                <a:latin typeface="宋体" panose="02010600030101010101" pitchFamily="2" charset="-122"/>
                <a:ea typeface="宋体" panose="02010600030101010101" pitchFamily="2" charset="-122"/>
              </a:rPr>
              <a:t>推荐。</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en-US" altLang="zh-CN" sz="1800" dirty="0" smtClean="0">
                <a:solidFill>
                  <a:srgbClr val="4D4D4D"/>
                </a:solidFill>
                <a:latin typeface="宋体" panose="02010600030101010101" pitchFamily="2" charset="-122"/>
                <a:ea typeface="宋体" panose="02010600030101010101" pitchFamily="2" charset="-122"/>
              </a:rPr>
              <a:t>2) </a:t>
            </a:r>
            <a:r>
              <a:rPr lang="zh-CN" altLang="en-US" sz="1800" dirty="0" smtClean="0">
                <a:solidFill>
                  <a:srgbClr val="4D4D4D"/>
                </a:solidFill>
                <a:latin typeface="宋体" panose="02010600030101010101" pitchFamily="2" charset="-122"/>
                <a:ea typeface="宋体" panose="02010600030101010101" pitchFamily="2" charset="-122"/>
              </a:rPr>
              <a:t>并行</a:t>
            </a:r>
            <a:r>
              <a:rPr lang="zh-CN" altLang="en-US" sz="1800" dirty="0">
                <a:solidFill>
                  <a:srgbClr val="4D4D4D"/>
                </a:solidFill>
                <a:latin typeface="宋体" panose="02010600030101010101" pitchFamily="2" charset="-122"/>
                <a:ea typeface="宋体" panose="02010600030101010101" pitchFamily="2" charset="-122"/>
              </a:rPr>
              <a:t>式混合</a:t>
            </a:r>
            <a:r>
              <a:rPr lang="zh-CN" altLang="en-US" sz="1800" dirty="0" smtClean="0">
                <a:solidFill>
                  <a:srgbClr val="4D4D4D"/>
                </a:solidFill>
                <a:latin typeface="宋体" panose="02010600030101010101" pitchFamily="2" charset="-122"/>
                <a:ea typeface="宋体" panose="02010600030101010101" pitchFamily="2" charset="-122"/>
              </a:rPr>
              <a:t>推荐</a:t>
            </a:r>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en-US" sz="1800" dirty="0">
                <a:solidFill>
                  <a:srgbClr val="4D4D4D"/>
                </a:solidFill>
                <a:latin typeface="宋体" panose="02010600030101010101" pitchFamily="2" charset="-122"/>
                <a:ea typeface="宋体" panose="02010600030101010101" pitchFamily="2" charset="-122"/>
              </a:rPr>
              <a:t>用两种或者两种以上的推荐算法各自计算出推荐结果，然后再把各自的推荐结果以一定的方式融合后推荐给用户</a:t>
            </a:r>
            <a:r>
              <a:rPr lang="zh-CN" altLang="en-US" sz="1800" dirty="0" smtClean="0">
                <a:solidFill>
                  <a:srgbClr val="4D4D4D"/>
                </a:solidFill>
                <a:latin typeface="宋体" panose="02010600030101010101" pitchFamily="2" charset="-122"/>
                <a:ea typeface="宋体" panose="02010600030101010101" pitchFamily="2" charset="-122"/>
              </a:rPr>
              <a:t>。</a:t>
            </a:r>
            <a:endParaRPr lang="en-US" altLang="zh-CN" sz="1800" dirty="0" smtClean="0">
              <a:solidFill>
                <a:srgbClr val="4D4D4D"/>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实时推荐系统的算法</a:t>
            </a:r>
            <a:endParaRPr lang="zh-CN" altLang="en-US" b="1" dirty="0" smtClean="0"/>
          </a:p>
        </p:txBody>
      </p:sp>
      <p:sp>
        <p:nvSpPr>
          <p:cNvPr id="41989" name="Rectangle 3"/>
          <p:cNvSpPr>
            <a:spLocks noGrp="1" noChangeArrowheads="1"/>
          </p:cNvSpPr>
          <p:nvPr>
            <p:ph type="body" idx="4294967295"/>
          </p:nvPr>
        </p:nvSpPr>
        <p:spPr/>
        <p:txBody>
          <a:bodyPr/>
          <a:lstStyle/>
          <a:p>
            <a:pPr marL="0" indent="457200" eaLnBrk="1" hangingPunct="1">
              <a:lnSpc>
                <a:spcPct val="150000"/>
              </a:lnSpc>
              <a:spcBef>
                <a:spcPct val="0"/>
              </a:spcBef>
              <a:buNone/>
              <a:defRPr/>
            </a:pPr>
            <a:r>
              <a:rPr lang="zh-CN" altLang="en-US" sz="1800" dirty="0">
                <a:solidFill>
                  <a:srgbClr val="4D4D4D"/>
                </a:solidFill>
                <a:latin typeface="宋体" panose="02010600030101010101" pitchFamily="2" charset="-122"/>
                <a:ea typeface="宋体" panose="02010600030101010101" pitchFamily="2" charset="-122"/>
              </a:rPr>
              <a:t>目前的商用推荐系统，当用户数和物品数达到一定数目时，推荐算法都面临严重的可拓展性问题，推荐的时效性变得非常差，如何在算法提高推荐速度是很多公司不得不思考的问题。目前，在算法上主要通过引入聚类技术和改进实时协同过滤算法来提高推荐速度。</a:t>
            </a:r>
            <a:endParaRPr lang="en-US" altLang="zh-CN" sz="1800" dirty="0">
              <a:solidFill>
                <a:srgbClr val="4D4D4D"/>
              </a:solidFill>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、聚类</a:t>
            </a:r>
            <a:r>
              <a:rPr lang="zh-CN" altLang="en-US" sz="2000" dirty="0">
                <a:latin typeface="宋体" panose="02010600030101010101" pitchFamily="2" charset="-122"/>
                <a:ea typeface="宋体" panose="02010600030101010101" pitchFamily="2" charset="-122"/>
              </a:rPr>
              <a:t>技术</a:t>
            </a:r>
          </a:p>
          <a:p>
            <a:pPr marL="0" indent="457200" eaLnBrk="1" hangingPunct="1">
              <a:lnSpc>
                <a:spcPct val="150000"/>
              </a:lnSpc>
              <a:spcBef>
                <a:spcPct val="0"/>
              </a:spcBef>
              <a:buNone/>
              <a:defRPr/>
            </a:pPr>
            <a:r>
              <a:rPr lang="zh-CN" altLang="en-US" sz="1800" dirty="0">
                <a:solidFill>
                  <a:srgbClr val="4D4D4D"/>
                </a:solidFill>
                <a:latin typeface="宋体" panose="02010600030101010101" pitchFamily="2" charset="-122"/>
                <a:ea typeface="宋体" panose="02010600030101010101" pitchFamily="2" charset="-122"/>
              </a:rPr>
              <a:t>使用聚类技术进行预先处理可以大大缩小用户或项目的最近邻居搜索范围，从而提高推荐的实时性，在算法上，一般采用</a:t>
            </a:r>
            <a:r>
              <a:rPr lang="en-US" altLang="zh-CN" sz="1800" dirty="0">
                <a:solidFill>
                  <a:srgbClr val="4D4D4D"/>
                </a:solidFill>
                <a:latin typeface="宋体" panose="02010600030101010101" pitchFamily="2" charset="-122"/>
                <a:ea typeface="宋体" panose="02010600030101010101" pitchFamily="2" charset="-122"/>
              </a:rPr>
              <a:t>EM</a:t>
            </a:r>
            <a:r>
              <a:rPr lang="zh-CN" altLang="en-US" sz="1800" dirty="0">
                <a:solidFill>
                  <a:srgbClr val="4D4D4D"/>
                </a:solidFill>
                <a:latin typeface="宋体" panose="02010600030101010101" pitchFamily="2" charset="-122"/>
                <a:ea typeface="宋体" panose="02010600030101010101" pitchFamily="2" charset="-122"/>
              </a:rPr>
              <a:t>（</a:t>
            </a:r>
            <a:r>
              <a:rPr lang="en-US" altLang="zh-CN" sz="1800" dirty="0">
                <a:solidFill>
                  <a:srgbClr val="4D4D4D"/>
                </a:solidFill>
                <a:latin typeface="宋体" panose="02010600030101010101" pitchFamily="2" charset="-122"/>
                <a:ea typeface="宋体" panose="02010600030101010101" pitchFamily="2" charset="-122"/>
              </a:rPr>
              <a:t>Expectation- Maximization</a:t>
            </a:r>
            <a:r>
              <a:rPr lang="zh-CN" altLang="en-US" sz="1800" dirty="0">
                <a:solidFill>
                  <a:srgbClr val="4D4D4D"/>
                </a:solidFill>
                <a:latin typeface="宋体" panose="02010600030101010101" pitchFamily="2" charset="-122"/>
                <a:ea typeface="宋体" panose="02010600030101010101" pitchFamily="2" charset="-122"/>
              </a:rPr>
              <a:t>）、</a:t>
            </a:r>
            <a:r>
              <a:rPr lang="en-US" altLang="zh-CN" sz="1800" dirty="0">
                <a:solidFill>
                  <a:srgbClr val="4D4D4D"/>
                </a:solidFill>
                <a:latin typeface="宋体" panose="02010600030101010101" pitchFamily="2" charset="-122"/>
                <a:ea typeface="宋体" panose="02010600030101010101" pitchFamily="2" charset="-122"/>
              </a:rPr>
              <a:t>K-means</a:t>
            </a:r>
            <a:r>
              <a:rPr lang="zh-CN" altLang="en-US" sz="1800" dirty="0">
                <a:solidFill>
                  <a:srgbClr val="4D4D4D"/>
                </a:solidFill>
                <a:latin typeface="宋体" panose="02010600030101010101" pitchFamily="2" charset="-122"/>
                <a:ea typeface="宋体" panose="02010600030101010101" pitchFamily="2" charset="-122"/>
              </a:rPr>
              <a:t>、吉布斯（</a:t>
            </a:r>
            <a:r>
              <a:rPr lang="en-US" altLang="zh-CN" sz="1800" dirty="0">
                <a:solidFill>
                  <a:srgbClr val="4D4D4D"/>
                </a:solidFill>
                <a:latin typeface="宋体" panose="02010600030101010101" pitchFamily="2" charset="-122"/>
                <a:ea typeface="宋体" panose="02010600030101010101" pitchFamily="2" charset="-122"/>
              </a:rPr>
              <a:t>Gibbs Sampling</a:t>
            </a:r>
            <a:r>
              <a:rPr lang="zh-CN" altLang="en-US" sz="1800" dirty="0">
                <a:solidFill>
                  <a:srgbClr val="4D4D4D"/>
                </a:solidFill>
                <a:latin typeface="宋体" panose="02010600030101010101" pitchFamily="2" charset="-122"/>
                <a:ea typeface="宋体" panose="02010600030101010101" pitchFamily="2" charset="-122"/>
              </a:rPr>
              <a:t>）、模糊聚类等聚类技术提高推荐速度</a:t>
            </a:r>
            <a:r>
              <a:rPr lang="zh-CN" altLang="en-US" sz="1800" dirty="0" smtClean="0">
                <a:solidFill>
                  <a:srgbClr val="4D4D4D"/>
                </a:solidFill>
                <a:latin typeface="宋体" panose="02010600030101010101" pitchFamily="2" charset="-122"/>
                <a:ea typeface="宋体" panose="02010600030101010101" pitchFamily="2" charset="-122"/>
              </a:rPr>
              <a:t>。</a:t>
            </a:r>
            <a:endParaRPr lang="en-US" altLang="zh-CN" sz="1800" dirty="0" smtClean="0">
              <a:solidFill>
                <a:srgbClr val="4D4D4D"/>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52</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实时推荐系统的算法</a:t>
            </a:r>
            <a:endParaRPr lang="zh-CN" altLang="en-US" b="1" dirty="0" smtClean="0"/>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lnSpc>
                    <a:spcPct val="130000"/>
                  </a:lnSpc>
                  <a:buNone/>
                </a:pPr>
                <a:r>
                  <a:rPr lang="en-US" altLang="zh-CN" sz="2000" dirty="0" smtClean="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、实时协同过滤算法</a:t>
                </a:r>
                <a:endParaRPr lang="en-US" altLang="zh-CN" sz="2000" dirty="0">
                  <a:latin typeface="宋体" panose="02010600030101010101" pitchFamily="2" charset="-122"/>
                  <a:ea typeface="宋体" panose="02010600030101010101" pitchFamily="2" charset="-122"/>
                </a:endParaRPr>
              </a:p>
              <a:p>
                <a:pPr>
                  <a:lnSpc>
                    <a:spcPct val="130000"/>
                  </a:lnSpc>
                </a:pPr>
                <a:r>
                  <a:rPr lang="zh-CN" altLang="zh-CN" sz="2000" dirty="0" smtClean="0">
                    <a:latin typeface="宋体" panose="02010600030101010101" pitchFamily="2" charset="-122"/>
                    <a:ea typeface="宋体" panose="02010600030101010101" pitchFamily="2" charset="-122"/>
                  </a:rPr>
                  <a:t>皮尔森</a:t>
                </a:r>
                <a:r>
                  <a:rPr lang="zh-CN" altLang="zh-CN" sz="2000" dirty="0">
                    <a:latin typeface="宋体" panose="02010600030101010101" pitchFamily="2" charset="-122"/>
                    <a:ea typeface="宋体" panose="02010600030101010101" pitchFamily="2" charset="-122"/>
                  </a:rPr>
                  <a:t>相似度计算</a:t>
                </a:r>
                <a:r>
                  <a:rPr lang="zh-CN" altLang="zh-CN" sz="2000" dirty="0" smtClean="0">
                    <a:latin typeface="宋体" panose="02010600030101010101" pitchFamily="2" charset="-122"/>
                    <a:ea typeface="宋体" panose="02010600030101010101" pitchFamily="2" charset="-122"/>
                  </a:rPr>
                  <a:t>公式如下</a:t>
                </a:r>
                <a:r>
                  <a:rPr lang="zh-CN" altLang="en-US"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0" indent="0">
                  <a:lnSpc>
                    <a:spcPct val="130000"/>
                  </a:lnSpc>
                  <a:buNone/>
                </a:pPr>
                <a14:m>
                  <m:oMath xmlns:m="http://schemas.openxmlformats.org/officeDocument/2006/math">
                    <m:r>
                      <a:rPr lang="en-US" altLang="zh-CN" sz="2000" i="1">
                        <a:latin typeface="Cambria Math" panose="02040503050406030204" pitchFamily="18" charset="0"/>
                      </a:rPr>
                      <m:t>𝑠𝑖𝑚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nary>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num>
                      <m:den>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e>
                        </m:rad>
                        <m:rad>
                          <m:radPr>
                            <m:degHide m:val="on"/>
                            <m:ctrlPr>
                              <a:rPr lang="zh-CN" altLang="zh-CN" sz="2000" i="1">
                                <a:latin typeface="Cambria Math" panose="02040503050406030204" pitchFamily="18" charset="0"/>
                              </a:rPr>
                            </m:ctrlPr>
                          </m:radPr>
                          <m:deg/>
                          <m:e>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e>
                        </m:rad>
                      </m:den>
                    </m:f>
                  </m:oMath>
                </a14:m>
                <a:r>
                  <a:rPr lang="en-US" altLang="zh-CN" sz="2000" i="1" dirty="0">
                    <a:latin typeface="宋体" panose="02010600030101010101" pitchFamily="2" charset="-122"/>
                    <a:ea typeface="宋体" panose="02010600030101010101" pitchFamily="2" charset="-122"/>
                  </a:rPr>
                  <a:t> </a:t>
                </a:r>
                <a:endParaRPr lang="en-US" altLang="zh-CN" sz="2000" i="1" dirty="0">
                  <a:solidFill>
                    <a:srgbClr val="4D4D4D"/>
                  </a:solidFill>
                  <a:latin typeface="宋体" panose="02010600030101010101" pitchFamily="2" charset="-122"/>
                  <a:ea typeface="宋体" panose="02010600030101010101" pitchFamily="2" charset="-122"/>
                </a:endParaRPr>
              </a:p>
              <a:p>
                <a:pPr marL="0" indent="0">
                  <a:lnSpc>
                    <a:spcPct val="130000"/>
                  </a:lnSpc>
                  <a:buNone/>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改进方法</a:t>
                </a:r>
                <a:endParaRPr lang="en-US" altLang="zh-CN" sz="2000" dirty="0" smtClean="0">
                  <a:latin typeface="宋体" panose="02010600030101010101" pitchFamily="2" charset="-122"/>
                  <a:ea typeface="宋体" panose="02010600030101010101" pitchFamily="2" charset="-122"/>
                </a:endParaRPr>
              </a:p>
              <a:p>
                <a:pPr>
                  <a:lnSpc>
                    <a:spcPct val="130000"/>
                  </a:lnSpc>
                </a:pPr>
                <a:r>
                  <a:rPr lang="zh-CN" altLang="zh-CN" sz="2000" dirty="0">
                    <a:latin typeface="宋体" panose="02010600030101010101" pitchFamily="2" charset="-122"/>
                    <a:ea typeface="宋体" panose="02010600030101010101" pitchFamily="2" charset="-122"/>
                  </a:rPr>
                  <a:t>令</a:t>
                </a:r>
                <a14:m>
                  <m:oMath xmlns:m="http://schemas.openxmlformats.org/officeDocument/2006/math">
                    <m:r>
                      <a:rPr lang="en-US" altLang="zh-CN" sz="2000">
                        <a:latin typeface="Cambria Math" panose="02040503050406030204" pitchFamily="18" charset="0"/>
                      </a:rPr>
                      <m:t> </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en-US" altLang="zh-CN" sz="2000" i="1">
                        <a:latin typeface="Cambria Math" panose="02040503050406030204" pitchFamily="18" charset="0"/>
                      </a:rPr>
                      <m:t>𝑠𝑖𝑚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oMath>
                </a14:m>
                <a:r>
                  <a:rPr lang="zh-CN" altLang="zh-CN" sz="2000" i="1" dirty="0">
                    <a:latin typeface="宋体" panose="02010600030101010101" pitchFamily="2" charset="-122"/>
                    <a:ea typeface="宋体" panose="02010600030101010101" pitchFamily="2" charset="-122"/>
                  </a:rPr>
                  <a:t>，</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nary>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 </m:t>
                    </m:r>
                  </m:oMath>
                </a14:m>
                <a:r>
                  <a:rPr lang="en-US" altLang="zh-CN" sz="2000" i="1" dirty="0">
                    <a:latin typeface="宋体" panose="02010600030101010101" pitchFamily="2" charset="-122"/>
                    <a:ea typeface="宋体" panose="02010600030101010101" pitchFamily="2" charset="-122"/>
                  </a:rPr>
                  <a:t> </a:t>
                </a:r>
                <a:endParaRPr lang="zh-CN" altLang="zh-CN" sz="2000" i="1" dirty="0" smtClean="0">
                  <a:latin typeface="宋体" panose="02010600030101010101" pitchFamily="2" charset="-122"/>
                  <a:ea typeface="宋体" panose="02010600030101010101" pitchFamily="2" charset="-122"/>
                </a:endParaRPr>
              </a:p>
              <a:p>
                <a:pPr>
                  <a:lnSpc>
                    <a:spcPct val="130000"/>
                  </a:lnSpc>
                </a:pP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oMath>
                </a14:m>
                <a:r>
                  <a:rPr lang="en-US" altLang="zh-CN" sz="2000" i="1" dirty="0">
                    <a:latin typeface="宋体" panose="02010600030101010101" pitchFamily="2" charset="-122"/>
                    <a:ea typeface="宋体" panose="02010600030101010101" pitchFamily="2" charset="-122"/>
                  </a:rPr>
                  <a:t> </a:t>
                </a:r>
                <a:r>
                  <a:rPr lang="zh-CN" altLang="zh-CN" sz="2000" i="1" dirty="0">
                    <a:latin typeface="宋体" panose="02010600030101010101" pitchFamily="2" charset="-122"/>
                    <a:ea typeface="宋体" panose="02010600030101010101" pitchFamily="2" charset="-122"/>
                  </a:rPr>
                  <a:t>，</a:t>
                </a:r>
                <a14:m>
                  <m:oMath xmlns:m="http://schemas.openxmlformats.org/officeDocument/2006/math">
                    <m:r>
                      <a:rPr lang="en-US" altLang="zh-CN" sz="2000" i="1">
                        <a:latin typeface="Cambria Math" panose="02040503050406030204" pitchFamily="18" charset="0"/>
                      </a:rPr>
                      <m:t>𝐷</m:t>
                    </m:r>
                    <m:r>
                      <a:rPr lang="en-US" altLang="zh-CN" sz="2000" i="1">
                        <a:latin typeface="Cambria Math" panose="02040503050406030204" pitchFamily="18" charset="0"/>
                      </a:rPr>
                      <m:t>=</m:t>
                    </m:r>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𝜖</m:t>
                        </m:r>
                        <m:r>
                          <a:rPr lang="en-US" altLang="zh-CN" sz="2000" i="1">
                            <a:latin typeface="Cambria Math" panose="02040503050406030204" pitchFamily="18" charset="0"/>
                          </a:rPr>
                          <m:t>𝑈</m:t>
                        </m:r>
                      </m:sub>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𝑢</m:t>
                                    </m:r>
                                  </m:sub>
                                </m:sSub>
                              </m:e>
                            </m:acc>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oMath>
                </a14:m>
                <a:endParaRPr lang="en-US" altLang="zh-CN" sz="2000" i="1" dirty="0" smtClean="0">
                  <a:latin typeface="宋体" panose="02010600030101010101" pitchFamily="2" charset="-122"/>
                  <a:ea typeface="宋体" panose="02010600030101010101" pitchFamily="2" charset="-122"/>
                </a:endParaRPr>
              </a:p>
              <a:p>
                <a:pPr>
                  <a:lnSpc>
                    <a:spcPct val="130000"/>
                  </a:lnSpc>
                </a:pPr>
                <a:r>
                  <a:rPr lang="zh-CN" altLang="zh-CN" sz="2000" dirty="0">
                    <a:latin typeface="宋体" panose="02010600030101010101" pitchFamily="2" charset="-122"/>
                    <a:ea typeface="宋体" panose="02010600030101010101" pitchFamily="2" charset="-122"/>
                  </a:rPr>
                  <a:t>因此，改写后的皮尔森余弦值相似度计算公式可以表示为：</a:t>
                </a:r>
                <a14:m>
                  <m:oMath xmlns:m="http://schemas.openxmlformats.org/officeDocument/2006/math">
                    <m:r>
                      <m:rPr>
                        <m:sty m:val="p"/>
                      </m:rPr>
                      <a:rPr lang="en-US" altLang="zh-CN" sz="2000">
                        <a:latin typeface="Cambria Math" panose="02040503050406030204" pitchFamily="18" charset="0"/>
                      </a:rPr>
                      <m:t>A</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𝐵</m:t>
                        </m:r>
                      </m:num>
                      <m:den>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𝐶</m:t>
                            </m:r>
                          </m:e>
                        </m:rad>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𝐷</m:t>
                            </m:r>
                          </m:e>
                        </m:rad>
                      </m:den>
                    </m:f>
                  </m:oMath>
                </a14:m>
                <a:r>
                  <a:rPr lang="en-US" altLang="zh-CN" sz="2000" dirty="0">
                    <a:latin typeface="宋体" panose="02010600030101010101" pitchFamily="2" charset="-122"/>
                    <a:ea typeface="宋体" panose="02010600030101010101" pitchFamily="2" charset="-122"/>
                  </a:rPr>
                  <a:t> </a:t>
                </a:r>
                <a:endParaRPr lang="en-US" altLang="zh-CN" sz="2000" dirty="0" smtClean="0">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53</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实时推荐系统的算法</a:t>
            </a:r>
            <a:endParaRPr lang="zh-CN" altLang="en-US" b="1" dirty="0" smtClean="0"/>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457200" eaLnBrk="1" hangingPunct="1">
                  <a:lnSpc>
                    <a:spcPct val="150000"/>
                  </a:lnSpc>
                  <a:spcBef>
                    <a:spcPct val="0"/>
                  </a:spcBef>
                  <a:buNone/>
                  <a:defRPr/>
                </a:pPr>
                <a:r>
                  <a:rPr lang="zh-CN" altLang="zh-CN" sz="1800" dirty="0" smtClean="0">
                    <a:solidFill>
                      <a:srgbClr val="4D4D4D"/>
                    </a:solidFill>
                    <a:latin typeface="宋体" panose="02010600030101010101" pitchFamily="2" charset="-122"/>
                    <a:ea typeface="宋体" panose="02010600030101010101" pitchFamily="2" charset="-122"/>
                  </a:rPr>
                  <a:t>由于</a:t>
                </a:r>
                <a:r>
                  <a:rPr lang="zh-CN" altLang="zh-CN" sz="1800" dirty="0">
                    <a:solidFill>
                      <a:srgbClr val="4D4D4D"/>
                    </a:solidFill>
                    <a:latin typeface="宋体" panose="02010600030101010101" pitchFamily="2" charset="-122"/>
                    <a:ea typeface="宋体" panose="02010600030101010101" pitchFamily="2" charset="-122"/>
                  </a:rPr>
                  <a:t>更新后的物品相似度数据可以看成原来的相似度数据与增量值之和，因此可以分别</a:t>
                </a:r>
                <a:r>
                  <a:rPr lang="zh-CN" altLang="zh-CN" sz="1800" dirty="0" smtClean="0">
                    <a:solidFill>
                      <a:srgbClr val="4D4D4D"/>
                    </a:solidFill>
                    <a:latin typeface="宋体" panose="02010600030101010101" pitchFamily="2" charset="-122"/>
                    <a:ea typeface="宋体" panose="02010600030101010101" pitchFamily="2" charset="-122"/>
                  </a:rPr>
                  <a:t>计算提交</a:t>
                </a:r>
                <a:r>
                  <a:rPr lang="zh-CN" altLang="zh-CN" sz="1800" dirty="0">
                    <a:solidFill>
                      <a:srgbClr val="4D4D4D"/>
                    </a:solidFill>
                    <a:latin typeface="宋体" panose="02010600030101010101" pitchFamily="2" charset="-122"/>
                    <a:ea typeface="宋体" panose="02010600030101010101" pitchFamily="2" charset="-122"/>
                  </a:rPr>
                  <a:t>评分后这三个因子的增量值，并以此基础上以很小的系统计算量求得新</a:t>
                </a:r>
                <a:r>
                  <a:rPr lang="zh-CN" altLang="zh-CN" sz="1800" dirty="0" smtClean="0">
                    <a:solidFill>
                      <a:srgbClr val="4D4D4D"/>
                    </a:solidFill>
                    <a:latin typeface="宋体" panose="02010600030101010101" pitchFamily="2" charset="-122"/>
                    <a:ea typeface="宋体" panose="02010600030101010101" pitchFamily="2" charset="-122"/>
                  </a:rPr>
                  <a:t>的</a:t>
                </a:r>
                <a:r>
                  <a:rPr lang="zh-CN" altLang="en-US" sz="1800" dirty="0">
                    <a:solidFill>
                      <a:srgbClr val="4D4D4D"/>
                    </a:solidFill>
                    <a:latin typeface="宋体" panose="02010600030101010101" pitchFamily="2" charset="-122"/>
                    <a:ea typeface="宋体" panose="02010600030101010101" pitchFamily="2" charset="-122"/>
                  </a:rPr>
                  <a:t>物品</a:t>
                </a:r>
                <a:r>
                  <a:rPr lang="zh-CN" altLang="zh-CN" sz="1800" dirty="0" smtClean="0">
                    <a:solidFill>
                      <a:srgbClr val="4D4D4D"/>
                    </a:solidFill>
                    <a:latin typeface="宋体" panose="02010600030101010101" pitchFamily="2" charset="-122"/>
                    <a:ea typeface="宋体" panose="02010600030101010101" pitchFamily="2" charset="-122"/>
                  </a:rPr>
                  <a:t>相似度</a:t>
                </a:r>
                <a:r>
                  <a:rPr lang="zh-CN" altLang="zh-CN" sz="1800" dirty="0">
                    <a:solidFill>
                      <a:srgbClr val="4D4D4D"/>
                    </a:solidFill>
                    <a:latin typeface="宋体" panose="02010600030101010101" pitchFamily="2" charset="-122"/>
                    <a:ea typeface="宋体" panose="02010600030101010101" pitchFamily="2" charset="-122"/>
                  </a:rPr>
                  <a:t>数据。假设某个用户提交评分后，独立因子</a:t>
                </a:r>
                <a:r>
                  <a:rPr lang="en-US" altLang="zh-CN" sz="1800" dirty="0">
                    <a:solidFill>
                      <a:srgbClr val="4D4D4D"/>
                    </a:solidFill>
                    <a:latin typeface="宋体" panose="02010600030101010101" pitchFamily="2" charset="-122"/>
                    <a:ea typeface="宋体" panose="02010600030101010101" pitchFamily="2" charset="-122"/>
                  </a:rPr>
                  <a:t>B</a:t>
                </a:r>
                <a:r>
                  <a:rPr lang="zh-CN" altLang="zh-CN" sz="1800" dirty="0">
                    <a:solidFill>
                      <a:srgbClr val="4D4D4D"/>
                    </a:solidFill>
                    <a:latin typeface="宋体" panose="02010600030101010101" pitchFamily="2" charset="-122"/>
                    <a:ea typeface="宋体" panose="02010600030101010101" pitchFamily="2" charset="-122"/>
                  </a:rPr>
                  <a:t>、</a:t>
                </a:r>
                <a:r>
                  <a:rPr lang="en-US" altLang="zh-CN" sz="1800" dirty="0">
                    <a:solidFill>
                      <a:srgbClr val="4D4D4D"/>
                    </a:solidFill>
                    <a:latin typeface="宋体" panose="02010600030101010101" pitchFamily="2" charset="-122"/>
                    <a:ea typeface="宋体" panose="02010600030101010101" pitchFamily="2" charset="-122"/>
                  </a:rPr>
                  <a:t>C</a:t>
                </a:r>
                <a:r>
                  <a:rPr lang="zh-CN" altLang="zh-CN" sz="1800" dirty="0">
                    <a:solidFill>
                      <a:srgbClr val="4D4D4D"/>
                    </a:solidFill>
                    <a:latin typeface="宋体" panose="02010600030101010101" pitchFamily="2" charset="-122"/>
                    <a:ea typeface="宋体" panose="02010600030101010101" pitchFamily="2" charset="-122"/>
                  </a:rPr>
                  <a:t>、</a:t>
                </a:r>
                <a:r>
                  <a:rPr lang="en-US" altLang="zh-CN" sz="1800" dirty="0">
                    <a:solidFill>
                      <a:srgbClr val="4D4D4D"/>
                    </a:solidFill>
                    <a:latin typeface="宋体" panose="02010600030101010101" pitchFamily="2" charset="-122"/>
                    <a:ea typeface="宋体" panose="02010600030101010101" pitchFamily="2" charset="-122"/>
                  </a:rPr>
                  <a:t>D</a:t>
                </a:r>
                <a:r>
                  <a:rPr lang="zh-CN" altLang="zh-CN" sz="1800" dirty="0">
                    <a:solidFill>
                      <a:srgbClr val="4D4D4D"/>
                    </a:solidFill>
                    <a:latin typeface="宋体" panose="02010600030101010101" pitchFamily="2" charset="-122"/>
                    <a:ea typeface="宋体" panose="02010600030101010101" pitchFamily="2" charset="-122"/>
                  </a:rPr>
                  <a:t>分别变成了</a:t>
                </a:r>
                <a14:m>
                  <m:oMath xmlns:m="http://schemas.openxmlformats.org/officeDocument/2006/math">
                    <m:sSup>
                      <m:sSupPr>
                        <m:ctrlPr>
                          <a:rPr lang="zh-CN" altLang="zh-CN" sz="1800" i="1">
                            <a:solidFill>
                              <a:srgbClr val="4D4D4D"/>
                            </a:solidFill>
                            <a:latin typeface="Cambria Math" panose="02040503050406030204" pitchFamily="18" charset="0"/>
                            <a:ea typeface="微软雅黑" panose="020B0503020204020204" pitchFamily="34" charset="-122"/>
                          </a:rPr>
                        </m:ctrlPr>
                      </m:sSupPr>
                      <m:e>
                        <m:r>
                          <a:rPr lang="en-US" altLang="zh-CN" sz="1800">
                            <a:solidFill>
                              <a:srgbClr val="4D4D4D"/>
                            </a:solidFill>
                            <a:latin typeface="Cambria Math" panose="02040503050406030204" pitchFamily="18" charset="0"/>
                            <a:ea typeface="微软雅黑" panose="020B0503020204020204" pitchFamily="34" charset="-122"/>
                          </a:rPr>
                          <m:t>𝐵</m:t>
                        </m:r>
                      </m:e>
                      <m:sup>
                        <m:r>
                          <a:rPr lang="en-US" altLang="zh-CN" sz="1800">
                            <a:solidFill>
                              <a:srgbClr val="4D4D4D"/>
                            </a:solidFill>
                            <a:latin typeface="Cambria Math" panose="02040503050406030204" pitchFamily="18" charset="0"/>
                            <a:ea typeface="微软雅黑" panose="020B0503020204020204" pitchFamily="34" charset="-122"/>
                          </a:rPr>
                          <m:t>′</m:t>
                        </m:r>
                      </m:sup>
                    </m:sSup>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sSup>
                      <m:sSupPr>
                        <m:ctrlPr>
                          <a:rPr lang="zh-CN" altLang="zh-CN" sz="1800" i="1">
                            <a:solidFill>
                              <a:srgbClr val="4D4D4D"/>
                            </a:solidFill>
                            <a:latin typeface="Cambria Math" panose="02040503050406030204" pitchFamily="18" charset="0"/>
                            <a:ea typeface="微软雅黑" panose="020B0503020204020204" pitchFamily="34" charset="-122"/>
                          </a:rPr>
                        </m:ctrlPr>
                      </m:sSupPr>
                      <m:e>
                        <m:r>
                          <a:rPr lang="en-US" altLang="zh-CN" sz="1800">
                            <a:solidFill>
                              <a:srgbClr val="4D4D4D"/>
                            </a:solidFill>
                            <a:latin typeface="Cambria Math" panose="02040503050406030204" pitchFamily="18" charset="0"/>
                            <a:ea typeface="微软雅黑" panose="020B0503020204020204" pitchFamily="34" charset="-122"/>
                          </a:rPr>
                          <m:t>𝐶</m:t>
                        </m:r>
                      </m:e>
                      <m:sup>
                        <m:r>
                          <a:rPr lang="en-US" altLang="zh-CN" sz="1800">
                            <a:solidFill>
                              <a:srgbClr val="4D4D4D"/>
                            </a:solidFill>
                            <a:latin typeface="Cambria Math" panose="02040503050406030204" pitchFamily="18" charset="0"/>
                            <a:ea typeface="微软雅黑" panose="020B0503020204020204" pitchFamily="34" charset="-122"/>
                          </a:rPr>
                          <m:t>′</m:t>
                        </m:r>
                      </m:sup>
                    </m:sSup>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sSup>
                      <m:sSupPr>
                        <m:ctrlPr>
                          <a:rPr lang="zh-CN" altLang="zh-CN" sz="1800" i="1">
                            <a:solidFill>
                              <a:srgbClr val="4D4D4D"/>
                            </a:solidFill>
                            <a:latin typeface="Cambria Math" panose="02040503050406030204" pitchFamily="18" charset="0"/>
                            <a:ea typeface="微软雅黑" panose="020B0503020204020204" pitchFamily="34" charset="-122"/>
                          </a:rPr>
                        </m:ctrlPr>
                      </m:sSupPr>
                      <m:e>
                        <m:r>
                          <a:rPr lang="en-US" altLang="zh-CN" sz="1800">
                            <a:solidFill>
                              <a:srgbClr val="4D4D4D"/>
                            </a:solidFill>
                            <a:latin typeface="Cambria Math" panose="02040503050406030204" pitchFamily="18" charset="0"/>
                            <a:ea typeface="微软雅黑" panose="020B0503020204020204" pitchFamily="34" charset="-122"/>
                          </a:rPr>
                          <m:t>𝐷</m:t>
                        </m:r>
                      </m:e>
                      <m:sup>
                        <m:r>
                          <a:rPr lang="en-US" altLang="zh-CN" sz="1800">
                            <a:solidFill>
                              <a:srgbClr val="4D4D4D"/>
                            </a:solidFill>
                            <a:latin typeface="Cambria Math" panose="02040503050406030204" pitchFamily="18" charset="0"/>
                            <a:ea typeface="微软雅黑" panose="020B0503020204020204" pitchFamily="34" charset="-122"/>
                          </a:rPr>
                          <m:t>′</m:t>
                        </m:r>
                      </m:sup>
                    </m:sSup>
                  </m:oMath>
                </a14:m>
                <a:r>
                  <a:rPr lang="zh-CN" altLang="zh-CN" sz="1800" dirty="0">
                    <a:solidFill>
                      <a:srgbClr val="4D4D4D"/>
                    </a:solidFill>
                    <a:latin typeface="宋体" panose="02010600030101010101" pitchFamily="2" charset="-122"/>
                    <a:ea typeface="宋体" panose="02010600030101010101" pitchFamily="2" charset="-122"/>
                  </a:rPr>
                  <a:t>，则新的相似度</a:t>
                </a:r>
                <a14:m>
                  <m:oMath xmlns:m="http://schemas.openxmlformats.org/officeDocument/2006/math">
                    <m:sSup>
                      <m:sSupPr>
                        <m:ctrlPr>
                          <a:rPr lang="zh-CN" altLang="zh-CN" sz="1800" i="1">
                            <a:solidFill>
                              <a:srgbClr val="4D4D4D"/>
                            </a:solidFill>
                            <a:latin typeface="Cambria Math" panose="02040503050406030204" pitchFamily="18" charset="0"/>
                            <a:ea typeface="微软雅黑" panose="020B0503020204020204" pitchFamily="34" charset="-122"/>
                          </a:rPr>
                        </m:ctrlPr>
                      </m:sSupPr>
                      <m:e>
                        <m:r>
                          <m:rPr>
                            <m:sty m:val="p"/>
                          </m:rPr>
                          <a:rPr lang="en-US" altLang="zh-CN" sz="1800">
                            <a:solidFill>
                              <a:srgbClr val="4D4D4D"/>
                            </a:solidFill>
                            <a:latin typeface="Cambria Math" panose="02040503050406030204" pitchFamily="18" charset="0"/>
                            <a:ea typeface="微软雅黑" panose="020B0503020204020204" pitchFamily="34" charset="-122"/>
                          </a:rPr>
                          <m:t>A</m:t>
                        </m:r>
                      </m:e>
                      <m:sup>
                        <m:r>
                          <a:rPr lang="en-US" altLang="zh-CN" sz="1800">
                            <a:solidFill>
                              <a:srgbClr val="4D4D4D"/>
                            </a:solidFill>
                            <a:latin typeface="Cambria Math" panose="02040503050406030204" pitchFamily="18" charset="0"/>
                            <a:ea typeface="微软雅黑" panose="020B0503020204020204" pitchFamily="34" charset="-122"/>
                          </a:rPr>
                          <m:t>′</m:t>
                        </m:r>
                      </m:sup>
                    </m:sSup>
                  </m:oMath>
                </a14:m>
                <a:r>
                  <a:rPr lang="zh-CN" altLang="zh-CN" sz="1800" dirty="0">
                    <a:solidFill>
                      <a:srgbClr val="4D4D4D"/>
                    </a:solidFill>
                    <a:latin typeface="宋体" panose="02010600030101010101" pitchFamily="2" charset="-122"/>
                    <a:ea typeface="宋体" panose="02010600030101010101" pitchFamily="2" charset="-122"/>
                  </a:rPr>
                  <a:t>如下所示：</a:t>
                </a:r>
                <a:endParaRPr lang="zh-CN" altLang="zh-CN" sz="1800" dirty="0" smtClean="0">
                  <a:solidFill>
                    <a:srgbClr val="4D4D4D"/>
                  </a:solidFill>
                  <a:latin typeface="宋体" panose="02010600030101010101" pitchFamily="2" charset="-122"/>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𝐴</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𝐵</m:t>
                              </m:r>
                            </m:e>
                            <m:sup>
                              <m:r>
                                <a:rPr lang="en-US" altLang="zh-CN" sz="2000" i="1">
                                  <a:latin typeface="Cambria Math" panose="02040503050406030204" pitchFamily="18" charset="0"/>
                                </a:rPr>
                                <m:t>′</m:t>
                              </m:r>
                            </m:sup>
                          </m:sSup>
                        </m:num>
                        <m:den>
                          <m:rad>
                            <m:radPr>
                              <m:degHide m:val="on"/>
                              <m:ctrlPr>
                                <a:rPr lang="zh-CN" altLang="zh-CN" sz="2000" i="1">
                                  <a:latin typeface="Cambria Math" panose="02040503050406030204" pitchFamily="18" charset="0"/>
                                </a:rPr>
                              </m:ctrlPr>
                            </m:radPr>
                            <m:deg/>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𝐶</m:t>
                                  </m:r>
                                </m:e>
                                <m:sup>
                                  <m:r>
                                    <a:rPr lang="en-US" altLang="zh-CN" sz="2000" i="1">
                                      <a:latin typeface="Cambria Math" panose="02040503050406030204" pitchFamily="18" charset="0"/>
                                    </a:rPr>
                                    <m:t>′</m:t>
                                  </m:r>
                                </m:sup>
                              </m:sSup>
                            </m:e>
                          </m:rad>
                          <m:rad>
                            <m:radPr>
                              <m:degHide m:val="on"/>
                              <m:ctrlPr>
                                <a:rPr lang="zh-CN" altLang="zh-CN" sz="2000" i="1">
                                  <a:latin typeface="Cambria Math" panose="02040503050406030204" pitchFamily="18" charset="0"/>
                                </a:rPr>
                              </m:ctrlPr>
                            </m:radPr>
                            <m:deg/>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𝐷</m:t>
                                  </m:r>
                                </m:e>
                                <m:sup>
                                  <m:r>
                                    <a:rPr lang="en-US" altLang="zh-CN" sz="2000" i="1">
                                      <a:latin typeface="Cambria Math" panose="02040503050406030204" pitchFamily="18" charset="0"/>
                                    </a:rPr>
                                    <m:t>′</m:t>
                                  </m:r>
                                </m:sup>
                              </m:sSup>
                            </m:e>
                          </m:rad>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𝐵</m:t>
                          </m:r>
                          <m:r>
                            <a:rPr lang="en-US" altLang="zh-CN" sz="2000" i="1">
                              <a:latin typeface="Cambria Math" panose="02040503050406030204" pitchFamily="18" charset="0"/>
                            </a:rPr>
                            <m:t>+</m:t>
                          </m:r>
                          <m:r>
                            <a:rPr lang="en-US" altLang="zh-CN" sz="2000" i="1">
                              <a:latin typeface="Cambria Math" panose="02040503050406030204" pitchFamily="18" charset="0"/>
                            </a:rPr>
                            <m:t>𝑥</m:t>
                          </m:r>
                        </m:num>
                        <m:den>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𝑦</m:t>
                              </m:r>
                            </m:e>
                          </m:rad>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𝐷</m:t>
                              </m:r>
                              <m:r>
                                <a:rPr lang="en-US" altLang="zh-CN" sz="2000" i="1">
                                  <a:latin typeface="Cambria Math" panose="02040503050406030204" pitchFamily="18" charset="0"/>
                                </a:rPr>
                                <m:t>+</m:t>
                              </m:r>
                              <m:r>
                                <a:rPr lang="en-US" altLang="zh-CN" sz="2000" i="1">
                                  <a:latin typeface="Cambria Math" panose="02040503050406030204" pitchFamily="18" charset="0"/>
                                </a:rPr>
                                <m:t>𝑧</m:t>
                              </m:r>
                            </m:e>
                          </m:rad>
                        </m:den>
                      </m:f>
                    </m:oMath>
                  </m:oMathPara>
                </a14:m>
                <a:endParaRPr lang="en-US" altLang="zh-CN" sz="1800" dirty="0" smtClean="0">
                  <a:solidFill>
                    <a:srgbClr val="4D4D4D"/>
                  </a:solidFill>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zh-CN" sz="1800" dirty="0" smtClean="0">
                    <a:solidFill>
                      <a:srgbClr val="4D4D4D"/>
                    </a:solidFill>
                    <a:latin typeface="宋体" panose="02010600030101010101" pitchFamily="2" charset="-122"/>
                    <a:ea typeface="宋体" panose="02010600030101010101" pitchFamily="2" charset="-122"/>
                  </a:rPr>
                  <a:t>因此</a:t>
                </a:r>
                <a:r>
                  <a:rPr lang="zh-CN" altLang="zh-CN" sz="1800" dirty="0">
                    <a:solidFill>
                      <a:srgbClr val="4D4D4D"/>
                    </a:solidFill>
                    <a:latin typeface="宋体" panose="02010600030101010101" pitchFamily="2" charset="-122"/>
                    <a:ea typeface="宋体" panose="02010600030101010101" pitchFamily="2" charset="-122"/>
                  </a:rPr>
                  <a:t>，只需要求出</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𝑥</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y</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z</m:t>
                    </m:r>
                  </m:oMath>
                </a14:m>
                <a:r>
                  <a:rPr lang="zh-CN" altLang="zh-CN" sz="1800" dirty="0">
                    <a:solidFill>
                      <a:srgbClr val="4D4D4D"/>
                    </a:solidFill>
                    <a:latin typeface="宋体" panose="02010600030101010101" pitchFamily="2" charset="-122"/>
                    <a:ea typeface="宋体" panose="02010600030101010101" pitchFamily="2" charset="-122"/>
                  </a:rPr>
                  <a:t>这</a:t>
                </a:r>
                <a:r>
                  <a:rPr lang="en-US" altLang="zh-CN" sz="1800" dirty="0">
                    <a:solidFill>
                      <a:srgbClr val="4D4D4D"/>
                    </a:solidFill>
                    <a:latin typeface="宋体" panose="02010600030101010101" pitchFamily="2" charset="-122"/>
                    <a:ea typeface="宋体" panose="02010600030101010101" pitchFamily="2" charset="-122"/>
                  </a:rPr>
                  <a:t>3</a:t>
                </a:r>
                <a:r>
                  <a:rPr lang="zh-CN" altLang="zh-CN" sz="1800" dirty="0">
                    <a:solidFill>
                      <a:srgbClr val="4D4D4D"/>
                    </a:solidFill>
                    <a:latin typeface="宋体" panose="02010600030101010101" pitchFamily="2" charset="-122"/>
                    <a:ea typeface="宋体" panose="02010600030101010101" pitchFamily="2" charset="-122"/>
                  </a:rPr>
                  <a:t>个增量值，就能够根据这个公式快速求出新的物品相似度数据。</a:t>
                </a: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673" r="-972"/>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54</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实时推荐系统的算法</a:t>
            </a:r>
            <a:endParaRPr lang="zh-CN" altLang="en-US" b="1" dirty="0" smtClean="0"/>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p:txBody>
              <a:bodyPr/>
              <a:lstStyle/>
              <a:p>
                <a:pPr marL="0" indent="0">
                  <a:lnSpc>
                    <a:spcPct val="120000"/>
                  </a:lnSpc>
                  <a:buNone/>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增量值得计算方法：</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zh-CN" sz="1800" dirty="0" smtClean="0">
                    <a:solidFill>
                      <a:srgbClr val="4D4D4D"/>
                    </a:solidFill>
                    <a:latin typeface="宋体" panose="02010600030101010101" pitchFamily="2" charset="-122"/>
                    <a:ea typeface="宋体" panose="02010600030101010101" pitchFamily="2" charset="-122"/>
                  </a:rPr>
                  <a:t>当</a:t>
                </a:r>
                <a:r>
                  <a:rPr lang="zh-CN" altLang="zh-CN" sz="1800" dirty="0">
                    <a:solidFill>
                      <a:srgbClr val="4D4D4D"/>
                    </a:solidFill>
                    <a:latin typeface="宋体" panose="02010600030101010101" pitchFamily="2" charset="-122"/>
                    <a:ea typeface="宋体" panose="02010600030101010101" pitchFamily="2" charset="-122"/>
                  </a:rPr>
                  <a:t>一个用户</a:t>
                </a:r>
                <a14:m>
                  <m:oMath xmlns:m="http://schemas.openxmlformats.org/officeDocument/2006/math">
                    <m:sSub>
                      <m:sSubPr>
                        <m:ctrlPr>
                          <a:rPr lang="zh-CN" altLang="zh-CN" sz="1800" i="1">
                            <a:solidFill>
                              <a:srgbClr val="4D4D4D"/>
                            </a:solidFill>
                            <a:latin typeface="Cambria Math" panose="02040503050406030204" pitchFamily="18" charset="0"/>
                            <a:ea typeface="微软雅黑" panose="020B0503020204020204" pitchFamily="34" charset="-122"/>
                          </a:rPr>
                        </m:ctrlPr>
                      </m:sSubPr>
                      <m:e>
                        <m:r>
                          <a:rPr lang="en-US" altLang="zh-CN" sz="1800">
                            <a:solidFill>
                              <a:srgbClr val="4D4D4D"/>
                            </a:solidFill>
                            <a:latin typeface="Cambria Math" panose="02040503050406030204" pitchFamily="18" charset="0"/>
                            <a:ea typeface="微软雅黑" panose="020B0503020204020204" pitchFamily="34" charset="-122"/>
                          </a:rPr>
                          <m:t>𝑢</m:t>
                        </m:r>
                      </m:e>
                      <m:sub>
                        <m:r>
                          <a:rPr lang="en-US" altLang="zh-CN" sz="1800">
                            <a:solidFill>
                              <a:srgbClr val="4D4D4D"/>
                            </a:solidFill>
                            <a:latin typeface="Cambria Math" panose="02040503050406030204" pitchFamily="18" charset="0"/>
                            <a:ea typeface="微软雅黑" panose="020B0503020204020204" pitchFamily="34" charset="-122"/>
                          </a:rPr>
                          <m:t>𝑎</m:t>
                        </m:r>
                      </m:sub>
                    </m:sSub>
                  </m:oMath>
                </a14:m>
                <a:r>
                  <a:rPr lang="zh-CN" altLang="zh-CN" sz="1800" dirty="0">
                    <a:solidFill>
                      <a:srgbClr val="4D4D4D"/>
                    </a:solidFill>
                    <a:latin typeface="宋体" panose="02010600030101010101" pitchFamily="2" charset="-122"/>
                    <a:ea typeface="宋体" panose="02010600030101010101" pitchFamily="2" charset="-122"/>
                  </a:rPr>
                  <a:t>提交针对物品</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𝑖</m:t>
                    </m:r>
                  </m:oMath>
                </a14:m>
                <a:r>
                  <a:rPr lang="zh-CN" altLang="zh-CN" sz="1800" dirty="0">
                    <a:solidFill>
                      <a:srgbClr val="4D4D4D"/>
                    </a:solidFill>
                    <a:latin typeface="宋体" panose="02010600030101010101" pitchFamily="2" charset="-122"/>
                    <a:ea typeface="宋体" panose="02010600030101010101" pitchFamily="2" charset="-122"/>
                  </a:rPr>
                  <a:t>的新评分时，根据</a:t>
                </a:r>
                <a14:m>
                  <m:oMath xmlns:m="http://schemas.openxmlformats.org/officeDocument/2006/math">
                    <m:sSub>
                      <m:sSubPr>
                        <m:ctrlPr>
                          <a:rPr lang="zh-CN" altLang="zh-CN" sz="1800" i="1">
                            <a:solidFill>
                              <a:srgbClr val="4D4D4D"/>
                            </a:solidFill>
                            <a:latin typeface="Cambria Math" panose="02040503050406030204" pitchFamily="18" charset="0"/>
                            <a:ea typeface="微软雅黑" panose="020B0503020204020204" pitchFamily="34" charset="-122"/>
                          </a:rPr>
                        </m:ctrlPr>
                      </m:sSubPr>
                      <m:e>
                        <m:r>
                          <a:rPr lang="en-US" altLang="zh-CN" sz="1800">
                            <a:solidFill>
                              <a:srgbClr val="4D4D4D"/>
                            </a:solidFill>
                            <a:latin typeface="Cambria Math" panose="02040503050406030204" pitchFamily="18" charset="0"/>
                            <a:ea typeface="微软雅黑" panose="020B0503020204020204" pitchFamily="34" charset="-122"/>
                          </a:rPr>
                          <m:t>𝑢</m:t>
                        </m:r>
                      </m:e>
                      <m:sub>
                        <m:r>
                          <a:rPr lang="en-US" altLang="zh-CN" sz="1800">
                            <a:solidFill>
                              <a:srgbClr val="4D4D4D"/>
                            </a:solidFill>
                            <a:latin typeface="Cambria Math" panose="02040503050406030204" pitchFamily="18" charset="0"/>
                            <a:ea typeface="微软雅黑" panose="020B0503020204020204" pitchFamily="34" charset="-122"/>
                          </a:rPr>
                          <m:t>𝑎</m:t>
                        </m:r>
                      </m:sub>
                    </m:sSub>
                  </m:oMath>
                </a14:m>
                <a:r>
                  <a:rPr lang="zh-CN" altLang="zh-CN" sz="1800" dirty="0">
                    <a:solidFill>
                      <a:srgbClr val="4D4D4D"/>
                    </a:solidFill>
                    <a:latin typeface="宋体" panose="02010600030101010101" pitchFamily="2" charset="-122"/>
                    <a:ea typeface="宋体" panose="02010600030101010101" pitchFamily="2" charset="-122"/>
                  </a:rPr>
                  <a:t>对</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𝑖</m:t>
                    </m:r>
                  </m:oMath>
                </a14:m>
                <a:r>
                  <a:rPr lang="zh-CN" altLang="zh-CN" sz="1800" dirty="0">
                    <a:solidFill>
                      <a:srgbClr val="4D4D4D"/>
                    </a:solidFill>
                    <a:latin typeface="宋体" panose="02010600030101010101" pitchFamily="2" charset="-122"/>
                    <a:ea typeface="宋体" panose="02010600030101010101" pitchFamily="2" charset="-122"/>
                  </a:rPr>
                  <a:t>之前是否有过</a:t>
                </a:r>
                <a:r>
                  <a:rPr lang="zh-CN" altLang="zh-CN" sz="1800" dirty="0" smtClean="0">
                    <a:solidFill>
                      <a:srgbClr val="4D4D4D"/>
                    </a:solidFill>
                    <a:latin typeface="宋体" panose="02010600030101010101" pitchFamily="2" charset="-122"/>
                    <a:ea typeface="宋体" panose="02010600030101010101" pitchFamily="2" charset="-122"/>
                  </a:rPr>
                  <a:t>评分计算</a:t>
                </a:r>
                <a:endParaRPr lang="zh-CN" altLang="zh-CN" sz="1800" dirty="0">
                  <a:solidFill>
                    <a:srgbClr val="4D4D4D"/>
                  </a:solidFill>
                  <a:latin typeface="宋体" panose="02010600030101010101" pitchFamily="2" charset="-122"/>
                  <a:ea typeface="宋体" panose="02010600030101010101" pitchFamily="2" charset="-122"/>
                </a:endParaRPr>
              </a:p>
              <a:p>
                <a:pPr marL="0" indent="0">
                  <a:lnSpc>
                    <a:spcPct val="120000"/>
                  </a:lnSpc>
                  <a:buNone/>
                </a:pP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）对物品</a:t>
                </a:r>
                <a14:m>
                  <m:oMath xmlns:m="http://schemas.openxmlformats.org/officeDocument/2006/math">
                    <m:r>
                      <a:rPr lang="en-US" altLang="zh-CN" sz="2000" i="1">
                        <a:latin typeface="Cambria Math" panose="02040503050406030204" pitchFamily="18" charset="0"/>
                      </a:rPr>
                      <m:t>𝑖</m:t>
                    </m:r>
                  </m:oMath>
                </a14:m>
                <a:r>
                  <a:rPr lang="zh-CN" altLang="zh-CN" sz="2000" dirty="0">
                    <a:latin typeface="宋体" panose="02010600030101010101" pitchFamily="2" charset="-122"/>
                    <a:ea typeface="宋体" panose="02010600030101010101" pitchFamily="2" charset="-122"/>
                  </a:rPr>
                  <a:t>第一次评分</a:t>
                </a:r>
                <a:r>
                  <a:rPr lang="zh-CN" altLang="zh-CN" sz="2000" dirty="0" smtClean="0">
                    <a:latin typeface="宋体" panose="02010600030101010101" pitchFamily="2" charset="-122"/>
                    <a:ea typeface="宋体" panose="02010600030101010101" pitchFamily="2" charset="-122"/>
                  </a:rPr>
                  <a:t>时</a:t>
                </a:r>
                <a:endParaRPr lang="en-US" altLang="zh-CN" sz="2000" dirty="0" smtClean="0">
                  <a:latin typeface="宋体" panose="02010600030101010101" pitchFamily="2" charset="-122"/>
                  <a:ea typeface="宋体" panose="02010600030101010101" pitchFamily="2" charset="-122"/>
                </a:endParaRPr>
              </a:p>
              <a:p>
                <a:pPr marL="0" indent="457200" eaLnBrk="1" hangingPunct="1">
                  <a:lnSpc>
                    <a:spcPct val="150000"/>
                  </a:lnSpc>
                  <a:spcBef>
                    <a:spcPct val="0"/>
                  </a:spcBef>
                  <a:buNone/>
                  <a:defRPr/>
                </a:pPr>
                <a:r>
                  <a:rPr lang="zh-CN" altLang="zh-CN" sz="1800" dirty="0">
                    <a:solidFill>
                      <a:srgbClr val="4D4D4D"/>
                    </a:solidFill>
                    <a:latin typeface="宋体" panose="02010600030101010101" pitchFamily="2" charset="-122"/>
                    <a:ea typeface="宋体" panose="02010600030101010101" pitchFamily="2" charset="-122"/>
                  </a:rPr>
                  <a:t>在这种情况下，如果用户</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𝑢</m:t>
                    </m:r>
                  </m:oMath>
                </a14:m>
                <a:r>
                  <a:rPr lang="zh-CN" altLang="zh-CN" sz="1800" dirty="0">
                    <a:solidFill>
                      <a:srgbClr val="4D4D4D"/>
                    </a:solidFill>
                    <a:latin typeface="宋体" panose="02010600030101010101" pitchFamily="2" charset="-122"/>
                    <a:ea typeface="宋体" panose="02010600030101010101" pitchFamily="2" charset="-122"/>
                  </a:rPr>
                  <a:t>没有对物品</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j</m:t>
                    </m:r>
                  </m:oMath>
                </a14:m>
                <a:r>
                  <a:rPr lang="zh-CN" altLang="zh-CN" sz="1800" dirty="0">
                    <a:solidFill>
                      <a:srgbClr val="4D4D4D"/>
                    </a:solidFill>
                    <a:latin typeface="宋体" panose="02010600030101010101" pitchFamily="2" charset="-122"/>
                    <a:ea typeface="宋体" panose="02010600030101010101" pitchFamily="2" charset="-122"/>
                  </a:rPr>
                  <a:t>评分，那么增量值不需要改变。如果</a:t>
                </a:r>
                <a:r>
                  <a:rPr lang="zh-CN" altLang="zh-CN" sz="1800" dirty="0" smtClean="0">
                    <a:solidFill>
                      <a:srgbClr val="4D4D4D"/>
                    </a:solidFill>
                    <a:latin typeface="宋体" panose="02010600030101010101" pitchFamily="2" charset="-122"/>
                    <a:ea typeface="宋体" panose="02010600030101010101" pitchFamily="2" charset="-122"/>
                  </a:rPr>
                  <a:t>用户</a:t>
                </a:r>
                <a14:m>
                  <m:oMath xmlns:m="http://schemas.openxmlformats.org/officeDocument/2006/math">
                    <m:r>
                      <a:rPr lang="en-US" altLang="zh-CN" sz="1800" i="1" dirty="0" smtClean="0">
                        <a:solidFill>
                          <a:srgbClr val="4D4D4D"/>
                        </a:solidFill>
                        <a:latin typeface="Cambria Math" panose="02040503050406030204" pitchFamily="18" charset="0"/>
                        <a:ea typeface="微软雅黑" panose="020B0503020204020204" pitchFamily="34" charset="-122"/>
                      </a:rPr>
                      <m:t>𝑢</m:t>
                    </m:r>
                  </m:oMath>
                </a14:m>
                <a:r>
                  <a:rPr lang="zh-CN" altLang="zh-CN" sz="1800" dirty="0" smtClean="0">
                    <a:solidFill>
                      <a:srgbClr val="4D4D4D"/>
                    </a:solidFill>
                    <a:latin typeface="宋体" panose="02010600030101010101" pitchFamily="2" charset="-122"/>
                    <a:ea typeface="宋体" panose="02010600030101010101" pitchFamily="2" charset="-122"/>
                  </a:rPr>
                  <a:t>已经</a:t>
                </a:r>
                <a:r>
                  <a:rPr lang="zh-CN" altLang="zh-CN" sz="1800" dirty="0">
                    <a:solidFill>
                      <a:srgbClr val="4D4D4D"/>
                    </a:solidFill>
                    <a:latin typeface="宋体" panose="02010600030101010101" pitchFamily="2" charset="-122"/>
                    <a:ea typeface="宋体" panose="02010600030101010101" pitchFamily="2" charset="-122"/>
                  </a:rPr>
                  <a:t>对</a:t>
                </a:r>
                <a:r>
                  <a:rPr lang="zh-CN" altLang="zh-CN" sz="1800" dirty="0" smtClean="0">
                    <a:solidFill>
                      <a:srgbClr val="4D4D4D"/>
                    </a:solidFill>
                    <a:latin typeface="宋体" panose="02010600030101010101" pitchFamily="2" charset="-122"/>
                    <a:ea typeface="宋体" panose="02010600030101010101" pitchFamily="2" charset="-122"/>
                  </a:rPr>
                  <a:t>物品</a:t>
                </a:r>
                <a14:m>
                  <m:oMath xmlns:m="http://schemas.openxmlformats.org/officeDocument/2006/math">
                    <m:r>
                      <a:rPr lang="en-US" altLang="zh-CN" sz="1800" i="1" dirty="0" smtClean="0">
                        <a:solidFill>
                          <a:srgbClr val="4D4D4D"/>
                        </a:solidFill>
                        <a:latin typeface="Cambria Math" panose="02040503050406030204" pitchFamily="18" charset="0"/>
                        <a:ea typeface="微软雅黑" panose="020B0503020204020204" pitchFamily="34" charset="-122"/>
                      </a:rPr>
                      <m:t>𝑗</m:t>
                    </m:r>
                  </m:oMath>
                </a14:m>
                <a:r>
                  <a:rPr lang="zh-CN" altLang="zh-CN" sz="1800" dirty="0" smtClean="0">
                    <a:solidFill>
                      <a:srgbClr val="4D4D4D"/>
                    </a:solidFill>
                    <a:latin typeface="宋体" panose="02010600030101010101" pitchFamily="2" charset="-122"/>
                    <a:ea typeface="宋体" panose="02010600030101010101" pitchFamily="2" charset="-122"/>
                  </a:rPr>
                  <a:t>进行</a:t>
                </a:r>
                <a:r>
                  <a:rPr lang="zh-CN" altLang="zh-CN" sz="1800" dirty="0">
                    <a:solidFill>
                      <a:srgbClr val="4D4D4D"/>
                    </a:solidFill>
                    <a:latin typeface="宋体" panose="02010600030101010101" pitchFamily="2" charset="-122"/>
                    <a:ea typeface="宋体" panose="02010600030101010101" pitchFamily="2" charset="-122"/>
                  </a:rPr>
                  <a:t>过评分，那么增量值</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𝑥</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y</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z</m:t>
                    </m:r>
                  </m:oMath>
                </a14:m>
                <a:r>
                  <a:rPr lang="zh-CN" altLang="zh-CN" sz="1800" dirty="0">
                    <a:solidFill>
                      <a:srgbClr val="4D4D4D"/>
                    </a:solidFill>
                    <a:latin typeface="宋体" panose="02010600030101010101" pitchFamily="2" charset="-122"/>
                    <a:ea typeface="宋体" panose="02010600030101010101" pitchFamily="2" charset="-122"/>
                  </a:rPr>
                  <a:t>的如下所示</a:t>
                </a:r>
                <a:r>
                  <a:rPr lang="zh-CN" altLang="zh-CN" sz="1800" dirty="0" smtClean="0">
                    <a:solidFill>
                      <a:srgbClr val="4D4D4D"/>
                    </a:solidFill>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lnSpc>
                    <a:spcPct val="120000"/>
                  </a:lnSpc>
                  <a:buNone/>
                </a:pPr>
                <a:endParaRPr lang="zh-CN" altLang="zh-CN" sz="2000" dirty="0">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823" t="-53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702913" y="3935042"/>
                <a:ext cx="6705424" cy="2345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r>
                                <a:rPr lang="en-US" altLang="zh-CN" b="0" i="1" smtClean="0">
                                  <a:latin typeface="Cambria Math" panose="02040503050406030204" pitchFamily="18" charset="0"/>
                                </a:rPr>
                                <m:t>+1</m:t>
                              </m:r>
                            </m:den>
                          </m:f>
                        </m:e>
                      </m:d>
                      <m:r>
                        <a:rPr lang="en-US" altLang="zh-CN"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r>
                            <a:rPr lang="en-US" altLang="zh-CN" i="1">
                              <a:latin typeface="Cambria Math" panose="02040503050406030204" pitchFamily="18" charset="0"/>
                            </a:rPr>
                            <m:t>+1</m:t>
                          </m:r>
                        </m:den>
                      </m:f>
                    </m:oMath>
                  </m:oMathPara>
                </a14:m>
                <a:endParaRPr lang="en-US" altLang="zh-CN" i="1"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r>
                                    <a:rPr lang="en-US" altLang="zh-CN" i="1">
                                      <a:latin typeface="Cambria Math" panose="02040503050406030204" pitchFamily="18" charset="0"/>
                                    </a:rPr>
                                    <m:t>+1</m:t>
                                  </m:r>
                                </m:den>
                              </m:f>
                            </m:e>
                          </m:d>
                        </m:e>
                        <m:sup>
                          <m:r>
                            <a:rPr lang="en-US" altLang="zh-CN" b="0" i="1" smtClean="0">
                              <a:latin typeface="Cambria Math" panose="02040503050406030204" pitchFamily="18" charset="0"/>
                            </a:rPr>
                            <m:t>2</m:t>
                          </m:r>
                        </m:sup>
                      </m:sSup>
                    </m:oMath>
                  </m:oMathPara>
                </a14:m>
                <a:endParaRPr lang="en-US" altLang="zh-CN" i="1"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𝑢𝑗</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r>
                                    <a:rPr lang="en-US" altLang="zh-CN" i="1">
                                      <a:latin typeface="Cambria Math" panose="02040503050406030204" pitchFamily="18" charset="0"/>
                                    </a:rPr>
                                    <m:t>+1</m:t>
                                  </m:r>
                                </m:den>
                              </m:f>
                            </m:e>
                          </m:d>
                        </m:e>
                        <m:sup>
                          <m:r>
                            <a:rPr lang="en-US" altLang="zh-CN" i="1">
                              <a:latin typeface="Cambria Math" panose="02040503050406030204" pitchFamily="18" charset="0"/>
                            </a:rPr>
                            <m:t>2</m:t>
                          </m:r>
                        </m:sup>
                      </m:sSup>
                    </m:oMath>
                  </m:oMathPara>
                </a14:m>
                <a:endParaRPr lang="en-US" altLang="zh-CN" i="1" dirty="0" smtClean="0"/>
              </a:p>
              <a:p>
                <a:endParaRPr lang="zh-CN" altLang="en-US" i="1" dirty="0"/>
              </a:p>
            </p:txBody>
          </p:sp>
        </mc:Choice>
        <mc:Fallback xmlns="">
          <p:sp>
            <p:nvSpPr>
              <p:cNvPr id="2" name="文本框 1"/>
              <p:cNvSpPr txBox="1">
                <a:spLocks noRot="1" noChangeAspect="1" noMove="1" noResize="1" noEditPoints="1" noAdjustHandles="1" noChangeArrowheads="1" noChangeShapeType="1" noTextEdit="1"/>
              </p:cNvSpPr>
              <p:nvPr/>
            </p:nvSpPr>
            <p:spPr>
              <a:xfrm>
                <a:off x="702913" y="3935042"/>
                <a:ext cx="6705424" cy="2345770"/>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55</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实时推荐系统的算法</a:t>
            </a:r>
            <a:endParaRPr lang="zh-CN" altLang="en-US" b="1" dirty="0" smtClean="0"/>
          </a:p>
        </p:txBody>
      </p:sp>
      <mc:AlternateContent xmlns:mc="http://schemas.openxmlformats.org/markup-compatibility/2006" xmlns:a14="http://schemas.microsoft.com/office/drawing/2010/main">
        <mc:Choice Requires="a14">
          <p:sp>
            <p:nvSpPr>
              <p:cNvPr id="41989" name="Rectangle 3"/>
              <p:cNvSpPr>
                <a:spLocks noGrp="1" noChangeArrowheads="1"/>
              </p:cNvSpPr>
              <p:nvPr>
                <p:ph type="body" idx="4294967295"/>
              </p:nvPr>
            </p:nvSpPr>
            <p:spPr>
              <a:xfrm>
                <a:off x="609600" y="1661319"/>
                <a:ext cx="8153400" cy="4525963"/>
              </a:xfrm>
            </p:spPr>
            <p:txBody>
              <a:bodyPr/>
              <a:lstStyle/>
              <a:p>
                <a:pPr marL="0" indent="0">
                  <a:lnSpc>
                    <a:spcPct val="120000"/>
                  </a:lnSpc>
                  <a:buNone/>
                </a:pPr>
                <a:r>
                  <a:rPr lang="zh-CN" altLang="zh-CN" sz="2000" kern="10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）对已有评分的物品</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𝑖</m:t>
                    </m:r>
                  </m:oMath>
                </a14:m>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进行评分</a:t>
                </a:r>
                <a:r>
                  <a:rPr lang="zh-CN" altLang="zh-CN" sz="2000" kern="100" dirty="0" smtClean="0">
                    <a:latin typeface="宋体" panose="02010600030101010101" pitchFamily="2" charset="-122"/>
                    <a:ea typeface="宋体" panose="02010600030101010101" pitchFamily="2" charset="-122"/>
                    <a:cs typeface="Times New Roman" panose="02020603050405020304" pitchFamily="18" charset="0"/>
                  </a:rPr>
                  <a:t>时</a:t>
                </a:r>
                <a:endParaRPr lang="en-US" altLang="zh-CN" sz="2000" kern="100" dirty="0" smtClean="0">
                  <a:latin typeface="宋体" panose="02010600030101010101" pitchFamily="2" charset="-122"/>
                  <a:ea typeface="宋体" panose="02010600030101010101" pitchFamily="2" charset="-122"/>
                  <a:cs typeface="Times New Roman" panose="02020603050405020304" pitchFamily="18" charset="0"/>
                </a:endParaRPr>
              </a:p>
              <a:p>
                <a:pPr marL="0" indent="457200" eaLnBrk="1" hangingPunct="1">
                  <a:lnSpc>
                    <a:spcPct val="150000"/>
                  </a:lnSpc>
                  <a:spcBef>
                    <a:spcPct val="0"/>
                  </a:spcBef>
                  <a:buNone/>
                  <a:defRPr/>
                </a:pPr>
                <a:r>
                  <a:rPr lang="zh-CN" altLang="zh-CN" sz="1800" dirty="0">
                    <a:solidFill>
                      <a:srgbClr val="4D4D4D"/>
                    </a:solidFill>
                    <a:latin typeface="宋体" panose="02010600030101010101" pitchFamily="2" charset="-122"/>
                    <a:ea typeface="宋体" panose="02010600030101010101" pitchFamily="2" charset="-122"/>
                  </a:rPr>
                  <a:t>在这种情况下，如果用户</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𝑢</m:t>
                    </m:r>
                  </m:oMath>
                </a14:m>
                <a:r>
                  <a:rPr lang="zh-CN" altLang="zh-CN" sz="1800" dirty="0">
                    <a:solidFill>
                      <a:srgbClr val="4D4D4D"/>
                    </a:solidFill>
                    <a:latin typeface="宋体" panose="02010600030101010101" pitchFamily="2" charset="-122"/>
                    <a:ea typeface="宋体" panose="02010600030101010101" pitchFamily="2" charset="-122"/>
                  </a:rPr>
                  <a:t>没有对物品</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j</m:t>
                    </m:r>
                  </m:oMath>
                </a14:m>
                <a:r>
                  <a:rPr lang="zh-CN" altLang="zh-CN" sz="1800" dirty="0">
                    <a:solidFill>
                      <a:srgbClr val="4D4D4D"/>
                    </a:solidFill>
                    <a:latin typeface="宋体" panose="02010600030101010101" pitchFamily="2" charset="-122"/>
                    <a:ea typeface="宋体" panose="02010600030101010101" pitchFamily="2" charset="-122"/>
                  </a:rPr>
                  <a:t>评分，那么增量值不需要改变。如果用户</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𝑢</m:t>
                    </m:r>
                  </m:oMath>
                </a14:m>
                <a:r>
                  <a:rPr lang="zh-CN" altLang="zh-CN" sz="1800" dirty="0">
                    <a:solidFill>
                      <a:srgbClr val="4D4D4D"/>
                    </a:solidFill>
                    <a:latin typeface="宋体" panose="02010600030101010101" pitchFamily="2" charset="-122"/>
                    <a:ea typeface="宋体" panose="02010600030101010101" pitchFamily="2" charset="-122"/>
                  </a:rPr>
                  <a:t>已经对物品</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j</m:t>
                    </m:r>
                  </m:oMath>
                </a14:m>
                <a:r>
                  <a:rPr lang="zh-CN" altLang="zh-CN" sz="1800" dirty="0">
                    <a:solidFill>
                      <a:srgbClr val="4D4D4D"/>
                    </a:solidFill>
                    <a:latin typeface="宋体" panose="02010600030101010101" pitchFamily="2" charset="-122"/>
                    <a:ea typeface="宋体" panose="02010600030101010101" pitchFamily="2" charset="-122"/>
                  </a:rPr>
                  <a:t>进行过评分，那么增量值</a:t>
                </a:r>
                <a14:m>
                  <m:oMath xmlns:m="http://schemas.openxmlformats.org/officeDocument/2006/math">
                    <m:r>
                      <a:rPr lang="en-US" altLang="zh-CN" sz="1800">
                        <a:solidFill>
                          <a:srgbClr val="4D4D4D"/>
                        </a:solidFill>
                        <a:latin typeface="Cambria Math" panose="02040503050406030204" pitchFamily="18" charset="0"/>
                        <a:ea typeface="微软雅黑" panose="020B0503020204020204" pitchFamily="34" charset="-122"/>
                      </a:rPr>
                      <m:t>𝑥</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y</m:t>
                    </m:r>
                  </m:oMath>
                </a14:m>
                <a:r>
                  <a:rPr lang="zh-CN" altLang="zh-CN" sz="1800" dirty="0">
                    <a:solidFill>
                      <a:srgbClr val="4D4D4D"/>
                    </a:solidFill>
                    <a:latin typeface="宋体" panose="02010600030101010101" pitchFamily="2" charset="-122"/>
                    <a:ea typeface="宋体" panose="02010600030101010101" pitchFamily="2" charset="-122"/>
                  </a:rPr>
                  <a:t>、</a:t>
                </a:r>
                <a14:m>
                  <m:oMath xmlns:m="http://schemas.openxmlformats.org/officeDocument/2006/math">
                    <m:r>
                      <m:rPr>
                        <m:sty m:val="p"/>
                      </m:rPr>
                      <a:rPr lang="en-US" altLang="zh-CN" sz="1800">
                        <a:solidFill>
                          <a:srgbClr val="4D4D4D"/>
                        </a:solidFill>
                        <a:latin typeface="Cambria Math" panose="02040503050406030204" pitchFamily="18" charset="0"/>
                        <a:ea typeface="微软雅黑" panose="020B0503020204020204" pitchFamily="34" charset="-122"/>
                      </a:rPr>
                      <m:t>z</m:t>
                    </m:r>
                  </m:oMath>
                </a14:m>
                <a:r>
                  <a:rPr lang="zh-CN" altLang="zh-CN" sz="1800" dirty="0">
                    <a:solidFill>
                      <a:srgbClr val="4D4D4D"/>
                    </a:solidFill>
                    <a:latin typeface="宋体" panose="02010600030101010101" pitchFamily="2" charset="-122"/>
                    <a:ea typeface="宋体" panose="02010600030101010101" pitchFamily="2" charset="-122"/>
                  </a:rPr>
                  <a:t>的如下所示：</a:t>
                </a:r>
                <a:endParaRPr lang="en-US" altLang="zh-CN" sz="1800" dirty="0">
                  <a:solidFill>
                    <a:srgbClr val="4D4D4D"/>
                  </a:solidFill>
                  <a:latin typeface="宋体" panose="02010600030101010101" pitchFamily="2" charset="-122"/>
                  <a:ea typeface="宋体" panose="02010600030101010101" pitchFamily="2" charset="-122"/>
                </a:endParaRPr>
              </a:p>
              <a:p>
                <a:pPr marL="0" indent="0">
                  <a:lnSpc>
                    <a:spcPct val="120000"/>
                  </a:lnSpc>
                  <a:buNone/>
                </a:pPr>
                <a:endParaRPr lang="zh-CN" altLang="zh-CN" sz="2000" dirty="0">
                  <a:latin typeface="宋体" panose="02010600030101010101" pitchFamily="2" charset="-122"/>
                  <a:ea typeface="宋体" panose="02010600030101010101" pitchFamily="2" charset="-122"/>
                </a:endParaRPr>
              </a:p>
            </p:txBody>
          </p:sp>
        </mc:Choice>
        <mc:Fallback xmlns="">
          <p:sp>
            <p:nvSpPr>
              <p:cNvPr id="41989" name="Rectangle 3"/>
              <p:cNvSpPr>
                <a:spLocks noGrp="1" noRot="1" noChangeAspect="1" noMove="1" noResize="1" noEditPoints="1" noAdjustHandles="1" noChangeArrowheads="1" noChangeShapeType="1" noTextEdit="1"/>
              </p:cNvSpPr>
              <p:nvPr>
                <p:ph type="body" idx="4294967295"/>
              </p:nvPr>
            </p:nvSpPr>
            <p:spPr>
              <a:xfrm>
                <a:off x="609600" y="1661319"/>
                <a:ext cx="8153400" cy="4525963"/>
              </a:xfrm>
              <a:blipFill rotWithShape="1">
                <a:blip r:embed="rId3"/>
                <a:stretch>
                  <a:fillRect l="-747" t="-53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219288" y="3200406"/>
                <a:ext cx="4671856" cy="2664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𝑢𝑗</m:t>
                          </m:r>
                        </m:sub>
                      </m:sSub>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𝑢𝑖</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r>
                                <a:rPr lang="en-US" altLang="zh-CN" b="0" i="1" smtClean="0">
                                  <a:latin typeface="Cambria Math" panose="02040503050406030204" pitchFamily="18" charset="0"/>
                                </a:rPr>
                                <m:t>𝑗</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oMath>
                  </m:oMathPara>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𝑢𝑗</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𝑢𝑖</m:t>
                                  </m:r>
                                </m:sub>
                              </m:sSub>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𝑢𝑖</m:t>
                                  </m:r>
                                </m:sub>
                              </m:sSub>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oMath>
                  </m:oMathPara>
                </a14:m>
                <a:endParaRPr lang="en-US" altLang="zh-CN" i="1"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𝑢𝑖</m:t>
                                      </m:r>
                                    </m:sub>
                                  </m:sSub>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den>
                              </m:f>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𝑢𝑖</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e>
                        <m:sup>
                          <m:r>
                            <a:rPr lang="en-US" altLang="zh-CN" i="1">
                              <a:latin typeface="Cambria Math" panose="02040503050406030204" pitchFamily="18" charset="0"/>
                            </a:rPr>
                            <m:t>2</m:t>
                          </m:r>
                        </m:sup>
                      </m:sSup>
                    </m:oMath>
                  </m:oMathPara>
                </a14:m>
                <a:endParaRPr lang="en-US" altLang="zh-CN" i="1"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𝑢𝑗</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𝑢𝑖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r>
                                        <a:rPr lang="en-US" altLang="zh-CN" b="0" i="1" smtClean="0">
                                          <a:latin typeface="Cambria Math" panose="02040503050406030204" pitchFamily="18" charset="0"/>
                                        </a:rPr>
                                        <m:t>𝑖</m:t>
                                      </m:r>
                                    </m:sub>
                                  </m:sSub>
                                </m:num>
                                <m:den>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d>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𝑢𝑗</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𝑢</m:t>
                                      </m:r>
                                    </m:sub>
                                  </m:sSub>
                                </m:e>
                              </m:acc>
                            </m:e>
                          </m:d>
                        </m:e>
                        <m:sup>
                          <m:r>
                            <a:rPr lang="en-US" altLang="zh-CN" i="1">
                              <a:latin typeface="Cambria Math" panose="02040503050406030204" pitchFamily="18" charset="0"/>
                            </a:rPr>
                            <m:t>2</m:t>
                          </m:r>
                        </m:sup>
                      </m:sSup>
                    </m:oMath>
                  </m:oMathPara>
                </a14:m>
                <a:endParaRPr lang="en-US" altLang="zh-CN" i="1" dirty="0" smtClean="0"/>
              </a:p>
              <a:p>
                <a:endParaRPr lang="zh-CN" altLang="en-US" i="1" dirty="0"/>
              </a:p>
            </p:txBody>
          </p:sp>
        </mc:Choice>
        <mc:Fallback xmlns="">
          <p:sp>
            <p:nvSpPr>
              <p:cNvPr id="7" name="文本框 6"/>
              <p:cNvSpPr txBox="1">
                <a:spLocks noRot="1" noChangeAspect="1" noMove="1" noResize="1" noEditPoints="1" noAdjustHandles="1" noChangeArrowheads="1" noChangeShapeType="1" noTextEdit="1"/>
              </p:cNvSpPr>
              <p:nvPr/>
            </p:nvSpPr>
            <p:spPr>
              <a:xfrm>
                <a:off x="1219288" y="3200406"/>
                <a:ext cx="4671856" cy="2664832"/>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98876097-EBF2-44C4-A6A3-13AE631475D4}"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403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D619B3A4-BB10-4D32-8846-9D7CDBD5E4F8}" type="slidenum">
              <a:rPr lang="zh-CN" altLang="en-US" sz="1400" b="1">
                <a:solidFill>
                  <a:srgbClr val="FFFFFF"/>
                </a:solidFill>
                <a:latin typeface="Tw Cen MT" panose="020B0602020104020603" pitchFamily="2" charset="0"/>
                <a:sym typeface="Tw Cen MT" panose="020B0602020104020603" pitchFamily="2" charset="0"/>
              </a:rPr>
              <a:t>56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4036" name="Rectangle 2"/>
          <p:cNvSpPr>
            <a:spLocks noGrp="1" noChangeArrowheads="1"/>
          </p:cNvSpPr>
          <p:nvPr>
            <p:ph type="title" idx="4294967295"/>
          </p:nvPr>
        </p:nvSpPr>
        <p:spPr/>
        <p:txBody>
          <a:bodyPr/>
          <a:lstStyle/>
          <a:p>
            <a:r>
              <a:rPr lang="zh-CN" altLang="en-US" b="1" dirty="0" smtClean="0"/>
              <a:t>腾讯实时推荐系统</a:t>
            </a:r>
          </a:p>
        </p:txBody>
      </p:sp>
      <p:pic>
        <p:nvPicPr>
          <p:cNvPr id="6" name="图片 5"/>
          <p:cNvPicPr>
            <a:picLocks noChangeAspect="1"/>
          </p:cNvPicPr>
          <p:nvPr/>
        </p:nvPicPr>
        <p:blipFill>
          <a:blip r:embed="rId2"/>
          <a:stretch>
            <a:fillRect/>
          </a:stretch>
        </p:blipFill>
        <p:spPr>
          <a:xfrm>
            <a:off x="3647178" y="2692022"/>
            <a:ext cx="1295400" cy="638175"/>
          </a:xfrm>
          <a:prstGeom prst="rect">
            <a:avLst/>
          </a:prstGeom>
        </p:spPr>
      </p:pic>
      <p:pic>
        <p:nvPicPr>
          <p:cNvPr id="7" name="图片 6"/>
          <p:cNvPicPr>
            <a:picLocks noChangeAspect="1"/>
          </p:cNvPicPr>
          <p:nvPr/>
        </p:nvPicPr>
        <p:blipFill>
          <a:blip r:embed="rId3"/>
          <a:stretch>
            <a:fillRect/>
          </a:stretch>
        </p:blipFill>
        <p:spPr>
          <a:xfrm>
            <a:off x="437667" y="2667020"/>
            <a:ext cx="2457450" cy="504825"/>
          </a:xfrm>
          <a:prstGeom prst="rect">
            <a:avLst/>
          </a:prstGeom>
        </p:spPr>
      </p:pic>
      <p:pic>
        <p:nvPicPr>
          <p:cNvPr id="8" name="图片 7"/>
          <p:cNvPicPr>
            <a:picLocks noChangeAspect="1"/>
          </p:cNvPicPr>
          <p:nvPr/>
        </p:nvPicPr>
        <p:blipFill>
          <a:blip r:embed="rId4"/>
          <a:stretch>
            <a:fillRect/>
          </a:stretch>
        </p:blipFill>
        <p:spPr>
          <a:xfrm>
            <a:off x="3485693" y="3608068"/>
            <a:ext cx="1323975" cy="742950"/>
          </a:xfrm>
          <a:prstGeom prst="rect">
            <a:avLst/>
          </a:prstGeom>
        </p:spPr>
      </p:pic>
      <p:pic>
        <p:nvPicPr>
          <p:cNvPr id="9" name="图片 8"/>
          <p:cNvPicPr>
            <a:picLocks noChangeAspect="1"/>
          </p:cNvPicPr>
          <p:nvPr/>
        </p:nvPicPr>
        <p:blipFill>
          <a:blip r:embed="rId5"/>
          <a:stretch>
            <a:fillRect/>
          </a:stretch>
        </p:blipFill>
        <p:spPr>
          <a:xfrm>
            <a:off x="5343016" y="4351018"/>
            <a:ext cx="3009900" cy="723900"/>
          </a:xfrm>
          <a:prstGeom prst="rect">
            <a:avLst/>
          </a:prstGeom>
        </p:spPr>
      </p:pic>
      <p:pic>
        <p:nvPicPr>
          <p:cNvPr id="10" name="图片 9"/>
          <p:cNvPicPr>
            <a:picLocks noChangeAspect="1"/>
          </p:cNvPicPr>
          <p:nvPr/>
        </p:nvPicPr>
        <p:blipFill>
          <a:blip r:embed="rId6"/>
          <a:stretch>
            <a:fillRect/>
          </a:stretch>
        </p:blipFill>
        <p:spPr>
          <a:xfrm>
            <a:off x="1268215" y="3357029"/>
            <a:ext cx="981075" cy="866775"/>
          </a:xfrm>
          <a:prstGeom prst="rect">
            <a:avLst/>
          </a:prstGeom>
        </p:spPr>
      </p:pic>
      <p:pic>
        <p:nvPicPr>
          <p:cNvPr id="11" name="图片 10"/>
          <p:cNvPicPr>
            <a:picLocks noChangeAspect="1"/>
          </p:cNvPicPr>
          <p:nvPr/>
        </p:nvPicPr>
        <p:blipFill>
          <a:blip r:embed="rId7"/>
          <a:stretch>
            <a:fillRect/>
          </a:stretch>
        </p:blipFill>
        <p:spPr>
          <a:xfrm>
            <a:off x="3390417" y="4638016"/>
            <a:ext cx="1200150" cy="695325"/>
          </a:xfrm>
          <a:prstGeom prst="rect">
            <a:avLst/>
          </a:prstGeom>
        </p:spPr>
      </p:pic>
      <p:pic>
        <p:nvPicPr>
          <p:cNvPr id="12" name="图片 11"/>
          <p:cNvPicPr>
            <a:picLocks noChangeAspect="1"/>
          </p:cNvPicPr>
          <p:nvPr/>
        </p:nvPicPr>
        <p:blipFill>
          <a:blip r:embed="rId8"/>
          <a:stretch>
            <a:fillRect/>
          </a:stretch>
        </p:blipFill>
        <p:spPr>
          <a:xfrm>
            <a:off x="5591481" y="2688836"/>
            <a:ext cx="2181225" cy="438150"/>
          </a:xfrm>
          <a:prstGeom prst="rect">
            <a:avLst/>
          </a:prstGeom>
        </p:spPr>
      </p:pic>
      <p:pic>
        <p:nvPicPr>
          <p:cNvPr id="13" name="图片 12"/>
          <p:cNvPicPr>
            <a:picLocks noChangeAspect="1"/>
          </p:cNvPicPr>
          <p:nvPr/>
        </p:nvPicPr>
        <p:blipFill>
          <a:blip r:embed="rId9"/>
          <a:stretch>
            <a:fillRect/>
          </a:stretch>
        </p:blipFill>
        <p:spPr>
          <a:xfrm>
            <a:off x="282622" y="4651049"/>
            <a:ext cx="2695575" cy="647700"/>
          </a:xfrm>
          <a:prstGeom prst="rect">
            <a:avLst/>
          </a:prstGeom>
        </p:spPr>
      </p:pic>
      <p:pic>
        <p:nvPicPr>
          <p:cNvPr id="14" name="图片 13"/>
          <p:cNvPicPr>
            <a:picLocks noChangeAspect="1"/>
          </p:cNvPicPr>
          <p:nvPr/>
        </p:nvPicPr>
        <p:blipFill>
          <a:blip r:embed="rId10"/>
          <a:stretch>
            <a:fillRect/>
          </a:stretch>
        </p:blipFill>
        <p:spPr>
          <a:xfrm>
            <a:off x="5466841" y="3458015"/>
            <a:ext cx="1381125" cy="657225"/>
          </a:xfrm>
          <a:prstGeom prst="rect">
            <a:avLst/>
          </a:prstGeom>
        </p:spPr>
      </p:pic>
      <p:sp>
        <p:nvSpPr>
          <p:cNvPr id="2" name="矩形 1"/>
          <p:cNvSpPr/>
          <p:nvPr/>
        </p:nvSpPr>
        <p:spPr>
          <a:xfrm>
            <a:off x="244346" y="1558389"/>
            <a:ext cx="6551794" cy="769441"/>
          </a:xfrm>
          <a:prstGeom prst="rect">
            <a:avLst/>
          </a:prstGeom>
        </p:spPr>
        <p:txBody>
          <a:bodyPr wrap="none">
            <a:spAutoFit/>
          </a:bodyPr>
          <a:lstStyle/>
          <a:p>
            <a:r>
              <a:rPr lang="en-US" altLang="zh-CN" sz="4400" dirty="0" err="1" smtClean="0"/>
              <a:t>TencentRec</a:t>
            </a:r>
            <a:r>
              <a:rPr lang="zh-CN" altLang="en-US" sz="4400" dirty="0" smtClean="0"/>
              <a:t>应用场景广泛</a:t>
            </a:r>
            <a:endParaRPr lang="zh-CN" altLang="en-US" sz="4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98876097-EBF2-44C4-A6A3-13AE631475D4}"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403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D619B3A4-BB10-4D32-8846-9D7CDBD5E4F8}" type="slidenum">
              <a:rPr lang="zh-CN" altLang="en-US" sz="1400" b="1">
                <a:solidFill>
                  <a:srgbClr val="FFFFFF"/>
                </a:solidFill>
                <a:latin typeface="Tw Cen MT" panose="020B0602020104020603" pitchFamily="2" charset="0"/>
                <a:sym typeface="Tw Cen MT" panose="020B0602020104020603" pitchFamily="2" charset="0"/>
              </a:rPr>
              <a:t>57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4036" name="Rectangle 2"/>
          <p:cNvSpPr>
            <a:spLocks noGrp="1" noChangeArrowheads="1"/>
          </p:cNvSpPr>
          <p:nvPr>
            <p:ph type="title" idx="4294967295"/>
          </p:nvPr>
        </p:nvSpPr>
        <p:spPr/>
        <p:txBody>
          <a:bodyPr/>
          <a:lstStyle/>
          <a:p>
            <a:r>
              <a:rPr lang="zh-CN" altLang="en-US" b="1" dirty="0" smtClean="0"/>
              <a:t>腾讯实时推荐系统</a:t>
            </a:r>
          </a:p>
        </p:txBody>
      </p:sp>
      <p:sp>
        <p:nvSpPr>
          <p:cNvPr id="44037" name="Rectangle 3"/>
          <p:cNvSpPr>
            <a:spLocks noGrp="1" noChangeArrowheads="1"/>
          </p:cNvSpPr>
          <p:nvPr>
            <p:ph type="body" idx="4294967295"/>
          </p:nvPr>
        </p:nvSpPr>
        <p:spPr/>
        <p:txBody>
          <a:bodyPr/>
          <a:lstStyle/>
          <a:p>
            <a:pPr marL="0" indent="457200" eaLnBrk="1" hangingPunct="1">
              <a:lnSpc>
                <a:spcPct val="125000"/>
              </a:lnSpc>
              <a:spcBef>
                <a:spcPct val="0"/>
              </a:spcBef>
              <a:buNone/>
              <a:defRPr/>
            </a:pPr>
            <a:r>
              <a:rPr lang="zh-CN" altLang="en-US" sz="2000" dirty="0">
                <a:solidFill>
                  <a:srgbClr val="4D4D4D"/>
                </a:solidFill>
                <a:latin typeface="宋体" panose="02010600030101010101" pitchFamily="2" charset="-122"/>
                <a:ea typeface="宋体" panose="02010600030101010101" pitchFamily="2" charset="-122"/>
              </a:rPr>
              <a:t>在实时推荐系统上，可以把算法分成离线部分和实时部分，利用</a:t>
            </a:r>
            <a:r>
              <a:rPr lang="en-US" altLang="zh-CN" sz="2000" dirty="0">
                <a:solidFill>
                  <a:srgbClr val="4D4D4D"/>
                </a:solidFill>
                <a:latin typeface="宋体" panose="02010600030101010101" pitchFamily="2" charset="-122"/>
                <a:ea typeface="宋体" panose="02010600030101010101" pitchFamily="2" charset="-122"/>
              </a:rPr>
              <a:t>Hadoop</a:t>
            </a:r>
            <a:r>
              <a:rPr lang="zh-CN" altLang="en-US" sz="2000" dirty="0">
                <a:solidFill>
                  <a:srgbClr val="4D4D4D"/>
                </a:solidFill>
                <a:latin typeface="宋体" panose="02010600030101010101" pitchFamily="2" charset="-122"/>
                <a:ea typeface="宋体" panose="02010600030101010101" pitchFamily="2" charset="-122"/>
              </a:rPr>
              <a:t>离线任务尽量把查询数据库较多、可以预先计算的模型先训练好，或者把计算的中间数据先计算好，然后把少量更新的计算留给</a:t>
            </a:r>
            <a:r>
              <a:rPr lang="en-US" altLang="zh-CN" sz="2000" dirty="0">
                <a:solidFill>
                  <a:srgbClr val="4D4D4D"/>
                </a:solidFill>
                <a:latin typeface="宋体" panose="02010600030101010101" pitchFamily="2" charset="-122"/>
                <a:ea typeface="宋体" panose="02010600030101010101" pitchFamily="2" charset="-122"/>
              </a:rPr>
              <a:t>Storm</a:t>
            </a:r>
            <a:r>
              <a:rPr lang="zh-CN" altLang="en-US" sz="2000" dirty="0">
                <a:solidFill>
                  <a:srgbClr val="4D4D4D"/>
                </a:solidFill>
                <a:latin typeface="宋体" panose="02010600030101010101" pitchFamily="2" charset="-122"/>
                <a:ea typeface="宋体" panose="02010600030101010101" pitchFamily="2" charset="-122"/>
              </a:rPr>
              <a:t>实时计算，一般是具体的评分阶段。</a:t>
            </a:r>
            <a:endParaRPr lang="en-US" altLang="zh-CN" sz="2000" dirty="0">
              <a:solidFill>
                <a:srgbClr val="4D4D4D"/>
              </a:solidFill>
              <a:latin typeface="宋体" panose="02010600030101010101" pitchFamily="2" charset="-122"/>
              <a:ea typeface="宋体" panose="02010600030101010101" pitchFamily="2" charset="-122"/>
            </a:endParaRPr>
          </a:p>
          <a:p>
            <a:pPr marL="0" indent="457200" eaLnBrk="1" hangingPunct="1">
              <a:lnSpc>
                <a:spcPct val="125000"/>
              </a:lnSpc>
              <a:spcBef>
                <a:spcPct val="0"/>
              </a:spcBef>
              <a:buNone/>
              <a:defRPr/>
            </a:pPr>
            <a:endParaRPr lang="en-US" altLang="zh-CN" sz="2000" dirty="0">
              <a:solidFill>
                <a:srgbClr val="4D4D4D"/>
              </a:solidFill>
              <a:latin typeface="宋体" panose="02010600030101010101" pitchFamily="2" charset="-122"/>
              <a:ea typeface="宋体" panose="02010600030101010101" pitchFamily="2" charset="-122"/>
            </a:endParaRPr>
          </a:p>
          <a:p>
            <a:pPr marL="0" indent="457200" eaLnBrk="1" hangingPunct="1">
              <a:lnSpc>
                <a:spcPct val="125000"/>
              </a:lnSpc>
              <a:spcBef>
                <a:spcPct val="0"/>
              </a:spcBef>
              <a:buNone/>
              <a:defRPr/>
            </a:pPr>
            <a:r>
              <a:rPr lang="zh-CN" altLang="en-US" sz="2000" dirty="0">
                <a:solidFill>
                  <a:srgbClr val="4D4D4D"/>
                </a:solidFill>
                <a:latin typeface="宋体" panose="02010600030101010101" pitchFamily="2" charset="-122"/>
                <a:ea typeface="宋体" panose="02010600030101010101" pitchFamily="2" charset="-122"/>
              </a:rPr>
              <a:t>在腾讯，每天有</a:t>
            </a:r>
            <a:r>
              <a:rPr lang="en-US" altLang="zh-CN" sz="2000" dirty="0">
                <a:solidFill>
                  <a:srgbClr val="4D4D4D"/>
                </a:solidFill>
                <a:latin typeface="宋体" panose="02010600030101010101" pitchFamily="2" charset="-122"/>
                <a:ea typeface="宋体" panose="02010600030101010101" pitchFamily="2" charset="-122"/>
              </a:rPr>
              <a:t>100</a:t>
            </a:r>
            <a:r>
              <a:rPr lang="zh-CN" altLang="en-US" sz="2000" dirty="0">
                <a:solidFill>
                  <a:srgbClr val="4D4D4D"/>
                </a:solidFill>
                <a:latin typeface="宋体" panose="02010600030101010101" pitchFamily="2" charset="-122"/>
                <a:ea typeface="宋体" panose="02010600030101010101" pitchFamily="2" charset="-122"/>
              </a:rPr>
              <a:t>亿的用户请求，这就需要万亿级别的计算，支持这些请求，需要上千台服务器，宕机是时常发生的，所以，腾讯系统必须是可拓展的并且是容错的，尤其是需要满足这</a:t>
            </a:r>
            <a:r>
              <a:rPr lang="zh-CN" altLang="en-US" sz="2000" b="1" dirty="0">
                <a:solidFill>
                  <a:srgbClr val="4D4D4D"/>
                </a:solidFill>
                <a:latin typeface="宋体" panose="02010600030101010101" pitchFamily="2" charset="-122"/>
                <a:ea typeface="宋体" panose="02010600030101010101" pitchFamily="2" charset="-122"/>
              </a:rPr>
              <a:t>三大需求：</a:t>
            </a:r>
            <a:endParaRPr lang="en-US" altLang="zh-CN" sz="2000" b="1" dirty="0">
              <a:solidFill>
                <a:srgbClr val="4D4D4D"/>
              </a:solidFill>
              <a:latin typeface="宋体" panose="02010600030101010101" pitchFamily="2" charset="-122"/>
              <a:ea typeface="宋体" panose="02010600030101010101" pitchFamily="2" charset="-122"/>
            </a:endParaRPr>
          </a:p>
          <a:p>
            <a:pPr marL="0" indent="457200" eaLnBrk="1" hangingPunct="1">
              <a:lnSpc>
                <a:spcPct val="125000"/>
              </a:lnSpc>
              <a:spcBef>
                <a:spcPct val="0"/>
              </a:spcBef>
              <a:buNone/>
              <a:defRPr/>
            </a:pPr>
            <a:r>
              <a:rPr lang="en-US" altLang="zh-CN" sz="2000" dirty="0">
                <a:solidFill>
                  <a:srgbClr val="4D4D4D"/>
                </a:solidFill>
                <a:latin typeface="宋体" panose="02010600030101010101" pitchFamily="2" charset="-122"/>
                <a:ea typeface="宋体" panose="02010600030101010101" pitchFamily="2" charset="-122"/>
              </a:rPr>
              <a:t>1) </a:t>
            </a:r>
            <a:r>
              <a:rPr lang="zh-CN" altLang="en-US" sz="2000" dirty="0">
                <a:solidFill>
                  <a:srgbClr val="4D4D4D"/>
                </a:solidFill>
                <a:latin typeface="宋体" panose="02010600030101010101" pitchFamily="2" charset="-122"/>
                <a:ea typeface="宋体" panose="02010600030101010101" pitchFamily="2" charset="-122"/>
              </a:rPr>
              <a:t>实时的计算来捕获用户的实时的兴趣；</a:t>
            </a:r>
            <a:endParaRPr lang="en-US" altLang="zh-CN" sz="2000" dirty="0">
              <a:solidFill>
                <a:srgbClr val="4D4D4D"/>
              </a:solidFill>
              <a:latin typeface="宋体" panose="02010600030101010101" pitchFamily="2" charset="-122"/>
              <a:ea typeface="宋体" panose="02010600030101010101" pitchFamily="2" charset="-122"/>
            </a:endParaRPr>
          </a:p>
          <a:p>
            <a:pPr marL="0" indent="457200" eaLnBrk="1" hangingPunct="1">
              <a:lnSpc>
                <a:spcPct val="125000"/>
              </a:lnSpc>
              <a:spcBef>
                <a:spcPct val="0"/>
              </a:spcBef>
              <a:buNone/>
              <a:defRPr/>
            </a:pPr>
            <a:r>
              <a:rPr lang="en-US" altLang="zh-CN" sz="2000" dirty="0">
                <a:solidFill>
                  <a:srgbClr val="4D4D4D"/>
                </a:solidFill>
                <a:latin typeface="宋体" panose="02010600030101010101" pitchFamily="2" charset="-122"/>
                <a:ea typeface="宋体" panose="02010600030101010101" pitchFamily="2" charset="-122"/>
              </a:rPr>
              <a:t>2) </a:t>
            </a:r>
            <a:r>
              <a:rPr lang="zh-CN" altLang="en-US" sz="2000" dirty="0">
                <a:solidFill>
                  <a:srgbClr val="4D4D4D"/>
                </a:solidFill>
                <a:latin typeface="宋体" panose="02010600030101010101" pitchFamily="2" charset="-122"/>
                <a:ea typeface="宋体" panose="02010600030101010101" pitchFamily="2" charset="-122"/>
              </a:rPr>
              <a:t>需要线性的可拓展，很方便的来拓展多台机器来支持大量的计算</a:t>
            </a:r>
            <a:endParaRPr lang="en-US" altLang="zh-CN" sz="2000" dirty="0">
              <a:solidFill>
                <a:srgbClr val="4D4D4D"/>
              </a:solidFill>
              <a:latin typeface="宋体" panose="02010600030101010101" pitchFamily="2" charset="-122"/>
              <a:ea typeface="宋体" panose="02010600030101010101" pitchFamily="2" charset="-122"/>
            </a:endParaRPr>
          </a:p>
          <a:p>
            <a:pPr marL="0" indent="457200" eaLnBrk="1" hangingPunct="1">
              <a:lnSpc>
                <a:spcPct val="125000"/>
              </a:lnSpc>
              <a:spcBef>
                <a:spcPct val="0"/>
              </a:spcBef>
              <a:buNone/>
              <a:defRPr/>
            </a:pPr>
            <a:r>
              <a:rPr lang="en-US" altLang="zh-CN" sz="2000" dirty="0">
                <a:solidFill>
                  <a:srgbClr val="4D4D4D"/>
                </a:solidFill>
                <a:latin typeface="宋体" panose="02010600030101010101" pitchFamily="2" charset="-122"/>
                <a:ea typeface="宋体" panose="02010600030101010101" pitchFamily="2" charset="-122"/>
              </a:rPr>
              <a:t>3) </a:t>
            </a:r>
            <a:r>
              <a:rPr lang="zh-CN" altLang="en-US" sz="2000" dirty="0">
                <a:solidFill>
                  <a:srgbClr val="4D4D4D"/>
                </a:solidFill>
                <a:latin typeface="宋体" panose="02010600030101010101" pitchFamily="2" charset="-122"/>
                <a:ea typeface="宋体" panose="02010600030101010101" pitchFamily="2" charset="-122"/>
              </a:rPr>
              <a:t>在现实世界，实际计运算中必须是容错的。</a:t>
            </a:r>
            <a:endParaRPr lang="en-US" altLang="zh-CN" sz="2000" dirty="0">
              <a:solidFill>
                <a:srgbClr val="4D4D4D"/>
              </a:solidFill>
              <a:latin typeface="宋体" panose="02010600030101010101" pitchFamily="2" charset="-122"/>
              <a:ea typeface="宋体" panose="02010600030101010101" pitchFamily="2" charset="-122"/>
            </a:endParaRPr>
          </a:p>
          <a:p>
            <a:pPr marL="0" indent="0">
              <a:lnSpc>
                <a:spcPct val="125000"/>
              </a:lnSpc>
              <a:buNone/>
            </a:pP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腾讯实时推荐系统</a:t>
            </a:r>
            <a:endParaRPr lang="zh-CN" altLang="en-US" b="1" dirty="0" smtClean="0"/>
          </a:p>
        </p:txBody>
      </p:sp>
      <p:sp>
        <p:nvSpPr>
          <p:cNvPr id="41989" name="Rectangle 3"/>
          <p:cNvSpPr>
            <a:spLocks noGrp="1" noChangeArrowheads="1"/>
          </p:cNvSpPr>
          <p:nvPr>
            <p:ph type="body" idx="4294967295"/>
          </p:nvPr>
        </p:nvSpPr>
        <p:spPr>
          <a:xfrm>
            <a:off x="228714" y="1600200"/>
            <a:ext cx="8537461" cy="4525963"/>
          </a:xfrm>
        </p:spPr>
        <p:txBody>
          <a:bodyPr/>
          <a:lstStyle/>
          <a:p>
            <a:pPr marL="0" indent="431800">
              <a:lnSpc>
                <a:spcPct val="150000"/>
              </a:lnSpc>
              <a:buNone/>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腾讯实时推荐系统共分为了三层：预处理层、算法层、存储层，核心的平台选择了</a:t>
            </a:r>
            <a:r>
              <a:rPr lang="en-US" altLang="zh-CN" sz="2000" dirty="0" smtClean="0">
                <a:latin typeface="宋体" panose="02010600030101010101" pitchFamily="2" charset="-122"/>
                <a:ea typeface="宋体" panose="02010600030101010101" pitchFamily="2" charset="-122"/>
              </a:rPr>
              <a:t>Storm</a:t>
            </a:r>
            <a:r>
              <a:rPr lang="zh-CN" altLang="zh-CN" sz="2000" dirty="0" smtClean="0">
                <a:latin typeface="宋体" panose="02010600030101010101" pitchFamily="2" charset="-122"/>
                <a:ea typeface="宋体" panose="02010600030101010101" pitchFamily="2" charset="-122"/>
              </a:rPr>
              <a:t>来进行实时推荐。</a:t>
            </a:r>
            <a:r>
              <a:rPr lang="zh-CN" altLang="en-US" sz="2000" dirty="0">
                <a:latin typeface="宋体" panose="02010600030101010101" pitchFamily="2" charset="-122"/>
                <a:ea typeface="宋体" panose="02010600030101010101" pitchFamily="2" charset="-122"/>
              </a:rPr>
              <a:t>该系统实现了一系列的算法来满足来自大量程序的不同需求，例如点进率算法（</a:t>
            </a:r>
            <a:r>
              <a:rPr lang="en-US" altLang="zh-CN" sz="2000" dirty="0">
                <a:latin typeface="宋体" panose="02010600030101010101" pitchFamily="2" charset="-122"/>
                <a:ea typeface="宋体" panose="02010600030101010101" pitchFamily="2" charset="-122"/>
              </a:rPr>
              <a:t>CTR</a:t>
            </a:r>
            <a:r>
              <a:rPr lang="zh-CN" altLang="en-US" sz="2000" dirty="0">
                <a:latin typeface="宋体" panose="02010600030101010101" pitchFamily="2" charset="-122"/>
                <a:ea typeface="宋体" panose="02010600030101010101" pitchFamily="2" charset="-122"/>
              </a:rPr>
              <a:t>），基于内容的推荐算法（</a:t>
            </a:r>
            <a:r>
              <a:rPr lang="en-US" altLang="zh-CN" sz="2000" dirty="0">
                <a:latin typeface="宋体" panose="02010600030101010101" pitchFamily="2" charset="-122"/>
                <a:ea typeface="宋体" panose="02010600030101010101" pitchFamily="2" charset="-122"/>
              </a:rPr>
              <a:t>CB</a:t>
            </a:r>
            <a:r>
              <a:rPr lang="zh-CN" altLang="en-US" sz="2000" dirty="0">
                <a:latin typeface="宋体" panose="02010600030101010101" pitchFamily="2" charset="-122"/>
                <a:ea typeface="宋体" panose="02010600030101010101" pitchFamily="2" charset="-122"/>
              </a:rPr>
              <a:t>），协同过滤算法（</a:t>
            </a:r>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），关联规则算法（</a:t>
            </a:r>
            <a:r>
              <a:rPr lang="en-US" altLang="zh-CN" sz="2000" dirty="0">
                <a:latin typeface="宋体" panose="02010600030101010101" pitchFamily="2" charset="-122"/>
                <a:ea typeface="宋体" panose="02010600030101010101" pitchFamily="2" charset="-122"/>
              </a:rPr>
              <a:t>AR</a:t>
            </a:r>
            <a:r>
              <a:rPr lang="zh-CN" altLang="en-US" sz="2000" dirty="0">
                <a:latin typeface="宋体" panose="02010600030101010101" pitchFamily="2" charset="-122"/>
                <a:ea typeface="宋体" panose="02010600030101010101" pitchFamily="2" charset="-122"/>
              </a:rPr>
              <a:t>），基于人口统计学的推荐算法（</a:t>
            </a:r>
            <a:r>
              <a:rPr lang="en-US" altLang="zh-CN" sz="2000" dirty="0">
                <a:latin typeface="宋体" panose="02010600030101010101" pitchFamily="2" charset="-122"/>
                <a:ea typeface="宋体" panose="02010600030101010101" pitchFamily="2" charset="-122"/>
              </a:rPr>
              <a:t>DB</a:t>
            </a:r>
            <a:r>
              <a:rPr lang="zh-CN" altLang="en-US" sz="2000" dirty="0">
                <a:latin typeface="宋体" panose="02010600030101010101" pitchFamily="2" charset="-122"/>
                <a:ea typeface="宋体" panose="02010600030101010101" pitchFamily="2" charset="-122"/>
              </a:rPr>
              <a:t>）等。</a:t>
            </a:r>
          </a:p>
        </p:txBody>
      </p:sp>
      <p:pic>
        <p:nvPicPr>
          <p:cNvPr id="6" name="图片 5"/>
          <p:cNvPicPr/>
          <p:nvPr/>
        </p:nvPicPr>
        <p:blipFill>
          <a:blip r:embed="rId3"/>
          <a:stretch>
            <a:fillRect/>
          </a:stretch>
        </p:blipFill>
        <p:spPr>
          <a:xfrm>
            <a:off x="3657624" y="3657595"/>
            <a:ext cx="4118888" cy="3055156"/>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59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腾讯实时推荐系统</a:t>
            </a:r>
            <a:endParaRPr lang="zh-CN" altLang="en-US" b="1" dirty="0" smtClean="0"/>
          </a:p>
        </p:txBody>
      </p:sp>
      <p:sp>
        <p:nvSpPr>
          <p:cNvPr id="41989" name="Rectangle 3"/>
          <p:cNvSpPr>
            <a:spLocks noGrp="1" noChangeArrowheads="1"/>
          </p:cNvSpPr>
          <p:nvPr>
            <p:ph type="body" idx="4294967295"/>
          </p:nvPr>
        </p:nvSpPr>
        <p:spPr>
          <a:xfrm>
            <a:off x="612775" y="1600200"/>
            <a:ext cx="8153400" cy="1043131"/>
          </a:xfrm>
        </p:spPr>
        <p:txBody>
          <a:bodyPr/>
          <a:lstStyle/>
          <a:p>
            <a:pPr marL="0" indent="0">
              <a:buNone/>
            </a:pPr>
            <a:r>
              <a:rPr lang="zh-CN" altLang="en-US" sz="2000" b="1" dirty="0" smtClean="0">
                <a:latin typeface="宋体" panose="02010600030101010101" pitchFamily="2" charset="-122"/>
                <a:ea typeface="宋体" panose="02010600030101010101" pitchFamily="2" charset="-122"/>
              </a:rPr>
              <a:t>算法层（</a:t>
            </a:r>
            <a:r>
              <a:rPr lang="en-US" altLang="zh-CN" sz="2000" b="1" dirty="0" err="1" smtClean="0">
                <a:latin typeface="宋体" panose="02010600030101010101" pitchFamily="2" charset="-122"/>
                <a:ea typeface="宋体" panose="02010600030101010101" pitchFamily="2" charset="-122"/>
              </a:rPr>
              <a:t>ItembasedCF</a:t>
            </a:r>
            <a:r>
              <a:rPr lang="zh-CN" altLang="en-US" sz="2000" b="1" dirty="0" smtClean="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基于物品的协同过滤算法在算法层的实现为例，为了提高实时性，算法层进行了以下一些</a:t>
            </a:r>
            <a:r>
              <a:rPr lang="zh-CN" altLang="en-US" sz="2000" dirty="0" smtClean="0">
                <a:latin typeface="宋体" panose="02010600030101010101" pitchFamily="2" charset="-122"/>
                <a:ea typeface="宋体" panose="02010600030101010101" pitchFamily="2" charset="-122"/>
              </a:rPr>
              <a:t>处理</a:t>
            </a:r>
            <a:r>
              <a:rPr lang="en-US" altLang="zh-CN" sz="2000" dirty="0" smtClean="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pSp>
        <p:nvGrpSpPr>
          <p:cNvPr id="12" name="组合 11"/>
          <p:cNvGrpSpPr/>
          <p:nvPr/>
        </p:nvGrpSpPr>
        <p:grpSpPr>
          <a:xfrm>
            <a:off x="4424275" y="2562860"/>
            <a:ext cx="4573040" cy="2037318"/>
            <a:chOff x="4793760" y="1880529"/>
            <a:chExt cx="4724276" cy="2037320"/>
          </a:xfrm>
        </p:grpSpPr>
        <p:pic>
          <p:nvPicPr>
            <p:cNvPr id="10" name="图片 9"/>
            <p:cNvPicPr/>
            <p:nvPr/>
          </p:nvPicPr>
          <p:blipFill>
            <a:blip r:embed="rId4"/>
            <a:stretch>
              <a:fillRect/>
            </a:stretch>
          </p:blipFill>
          <p:spPr>
            <a:xfrm>
              <a:off x="4793760" y="1880529"/>
              <a:ext cx="4724276" cy="1733989"/>
            </a:xfrm>
            <a:prstGeom prst="rect">
              <a:avLst/>
            </a:prstGeom>
          </p:spPr>
        </p:pic>
        <p:sp>
          <p:nvSpPr>
            <p:cNvPr id="9" name="矩形 8"/>
            <p:cNvSpPr/>
            <p:nvPr/>
          </p:nvSpPr>
          <p:spPr>
            <a:xfrm>
              <a:off x="5746288" y="3552089"/>
              <a:ext cx="2819220" cy="365760"/>
            </a:xfrm>
            <a:prstGeom prst="rect">
              <a:avLst/>
            </a:prstGeom>
          </p:spPr>
          <p:txBody>
            <a:bodyPr wrap="square">
              <a:spAutoFit/>
            </a:bodyPr>
            <a:lstStyle/>
            <a:p>
              <a:r>
                <a:rPr lang="en-US" altLang="zh-CN" dirty="0"/>
                <a:t>Item-based CF</a:t>
              </a:r>
              <a:r>
                <a:rPr lang="zh-CN" altLang="zh-CN" dirty="0"/>
                <a:t>处理流程</a:t>
              </a:r>
              <a:endParaRPr lang="zh-CN" altLang="en-US" dirty="0"/>
            </a:p>
          </p:txBody>
        </p:sp>
      </p:grpSp>
      <mc:AlternateContent xmlns:mc="http://schemas.openxmlformats.org/markup-compatibility/2006" xmlns:a14="http://schemas.microsoft.com/office/drawing/2010/main">
        <mc:Choice Requires="a14">
          <p:sp>
            <p:nvSpPr>
              <p:cNvPr id="2" name="文本框 1"/>
              <p:cNvSpPr txBox="1"/>
              <p:nvPr/>
            </p:nvSpPr>
            <p:spPr>
              <a:xfrm>
                <a:off x="850265" y="4723983"/>
                <a:ext cx="8147050" cy="1221745"/>
              </a:xfrm>
              <a:prstGeom prst="rect">
                <a:avLst/>
              </a:prstGeom>
              <a:noFill/>
            </p:spPr>
            <p:txBody>
              <a:bodyPr wrap="square" rtlCol="0">
                <a:spAutoFit/>
              </a:bodyPr>
              <a:lstStyle/>
              <a:p>
                <a:r>
                  <a:rPr lang="zh-CN" altLang="zh-CN" dirty="0" smtClean="0"/>
                  <a:t>其中，</a:t>
                </a:r>
                <a14:m>
                  <m:oMath xmlns:m="http://schemas.openxmlformats.org/officeDocument/2006/math">
                    <m:r>
                      <a:rPr lang="en-US" altLang="zh-CN" b="0" i="1" smtClean="0">
                        <a:latin typeface="Cambria Math" panose="02040503050406030204" pitchFamily="18" charset="0"/>
                      </a:rPr>
                      <m:t>𝑝𝑎𝑖𝑟𝐶𝑜𝑢𝑛𝑡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oMath>
                </a14:m>
                <a:r>
                  <a:rPr lang="zh-CN" altLang="en-US" dirty="0" smtClean="0"/>
                  <a:t>，</a:t>
                </a:r>
                <a:r>
                  <a:rPr lang="en-US" altLang="zh-CN" dirty="0" smtClean="0"/>
                  <a:t> </a:t>
                </a:r>
                <a14:m>
                  <m:oMath xmlns:m="http://schemas.openxmlformats.org/officeDocument/2006/math">
                    <m:r>
                      <a:rPr lang="en-US" altLang="zh-CN" b="0" i="1" smtClean="0">
                        <a:latin typeface="Cambria Math" panose="02040503050406030204" pitchFamily="18" charset="0"/>
                      </a:rPr>
                      <m:t>𝑖𝑡𝑒𝑚</m:t>
                    </m:r>
                    <m:r>
                      <a:rPr lang="en-US" altLang="zh-CN" i="1">
                        <a:latin typeface="Cambria Math" panose="02040503050406030204" pitchFamily="18" charset="0"/>
                      </a:rPr>
                      <m:t>𝐶𝑜𝑢𝑛𝑡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𝑝</m:t>
                        </m:r>
                      </m:sub>
                    </m:sSub>
                    <m:r>
                      <a:rPr lang="en-US" altLang="zh-CN" i="1">
                        <a:latin typeface="Cambria Math" panose="02040503050406030204" pitchFamily="18" charset="0"/>
                      </a:rPr>
                      <m:t>)</m:t>
                    </m:r>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rPr>
                      <m:t>𝑖𝑡𝑒𝑚𝐶𝑜𝑢𝑛𝑡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𝑝</m:t>
                        </m:r>
                      </m:sub>
                    </m:sSub>
                    <m:r>
                      <a:rPr lang="en-US" altLang="zh-CN" i="1">
                        <a:latin typeface="Cambria Math" panose="02040503050406030204" pitchFamily="18" charset="0"/>
                      </a:rPr>
                      <m:t>)</m:t>
                    </m:r>
                  </m:oMath>
                </a14:m>
                <a:r>
                  <a:rPr lang="zh-CN" altLang="en-US" dirty="0" smtClean="0">
                    <a:latin typeface="Times New Roman" panose="02020603050405020304" pitchFamily="18" charset="0"/>
                    <a:cs typeface="Times New Roman" panose="02020603050405020304" pitchFamily="18" charset="0"/>
                  </a:rPr>
                  <a:t>三者都可以通过之前提到的实时协同过滤算法更新，</a:t>
                </a:r>
                <a:r>
                  <a:rPr lang="en-US" altLang="zh-CN" dirty="0" err="1" smtClean="0">
                    <a:latin typeface="宋体" panose="02010600030101010101" pitchFamily="2" charset="-122"/>
                  </a:rPr>
                  <a:t>ItembasedCF</a:t>
                </a:r>
                <a:r>
                  <a:rPr lang="zh-CN" altLang="en-US" dirty="0">
                    <a:latin typeface="宋体" panose="02010600030101010101" pitchFamily="2" charset="-122"/>
                  </a:rPr>
                  <a:t>则</a:t>
                </a:r>
                <a:r>
                  <a:rPr lang="zh-CN" altLang="en-US" dirty="0" smtClean="0">
                    <a:latin typeface="Times New Roman" panose="02020603050405020304" pitchFamily="18" charset="0"/>
                    <a:cs typeface="Times New Roman" panose="02020603050405020304" pitchFamily="18" charset="0"/>
                  </a:rPr>
                  <a:t>通过维护这三个量的更新从而达到实时更新相似度。</a:t>
                </a:r>
                <a:endParaRPr lang="zh-CN" altLang="zh-CN" dirty="0">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50265" y="4723983"/>
                <a:ext cx="8147050" cy="1221745"/>
              </a:xfrm>
              <a:prstGeom prst="rect">
                <a:avLst/>
              </a:prstGeom>
              <a:blipFill rotWithShape="1">
                <a:blip r:embed="rId5"/>
                <a:stretch>
                  <a:fillRect l="-598" t="-4500" r="-150"/>
                </a:stretch>
              </a:blipFill>
            </p:spPr>
            <p:txBody>
              <a:bodyPr/>
              <a:lstStyle/>
              <a:p>
                <a:r>
                  <a:rPr lang="zh-CN" altLang="en-US">
                    <a:noFill/>
                  </a:rPr>
                  <a:t> </a:t>
                </a:r>
                <a:endParaRPr lang="zh-CN" altLang="en-US">
                  <a:noFill/>
                </a:endParaRPr>
              </a:p>
            </p:txBody>
          </p:sp>
        </mc:Fallback>
      </mc:AlternateContent>
      <p:graphicFrame>
        <p:nvGraphicFramePr>
          <p:cNvPr id="4" name="对象 3">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56" r:id="rId6" imgW="914400" imgH="215900" progId="Equation.KSEE3">
                  <p:embed/>
                </p:oleObj>
              </mc:Choice>
              <mc:Fallback>
                <p:oleObj r:id="rId6" imgW="914400" imgH="215900" progId="Equation.KSEE3">
                  <p:embed/>
                  <p:pic>
                    <p:nvPicPr>
                      <p:cNvPr id="0" name="图片 1025"/>
                      <p:cNvPicPr/>
                      <p:nvPr/>
                    </p:nvPicPr>
                    <p:blipFill>
                      <a:blip r:embed="rId7"/>
                      <a:stretch>
                        <a:fillRect/>
                      </a:stretch>
                    </p:blipFill>
                    <p:spPr>
                      <a:xfrm>
                        <a:off x="4114800" y="3321050"/>
                        <a:ext cx="914400" cy="215900"/>
                      </a:xfrm>
                      <a:prstGeom prst="rect">
                        <a:avLst/>
                      </a:prstGeom>
                    </p:spPr>
                  </p:pic>
                </p:oleObj>
              </mc:Fallback>
            </mc:AlternateContent>
          </a:graphicData>
        </a:graphic>
      </p:graphicFrame>
      <p:graphicFrame>
        <p:nvGraphicFramePr>
          <p:cNvPr id="6" name="对象 5"/>
          <p:cNvGraphicFramePr/>
          <p:nvPr/>
        </p:nvGraphicFramePr>
        <p:xfrm>
          <a:off x="750570" y="2866390"/>
          <a:ext cx="3616960" cy="1315085"/>
        </p:xfrm>
        <a:graphic>
          <a:graphicData uri="http://schemas.openxmlformats.org/presentationml/2006/ole">
            <mc:AlternateContent xmlns:mc="http://schemas.openxmlformats.org/markup-compatibility/2006">
              <mc:Choice xmlns:v="urn:schemas-microsoft-com:vml" Requires="v">
                <p:oleObj spid="_x0000_s1057" name="公式" r:id="rId8" imgW="2971800" imgH="1117600" progId="Equation.3">
                  <p:embed/>
                </p:oleObj>
              </mc:Choice>
              <mc:Fallback>
                <p:oleObj name="公式" r:id="rId8" imgW="2971800" imgH="1117600" progId="Equation.3">
                  <p:embed/>
                  <p:pic>
                    <p:nvPicPr>
                      <p:cNvPr id="0" name="图片 6"/>
                      <p:cNvPicPr/>
                      <p:nvPr/>
                    </p:nvPicPr>
                    <p:blipFill>
                      <a:blip r:embed="rId9"/>
                      <a:stretch>
                        <a:fillRect/>
                      </a:stretch>
                    </p:blipFill>
                    <p:spPr>
                      <a:xfrm>
                        <a:off x="750570" y="2866390"/>
                        <a:ext cx="3616960" cy="13150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7B44B9B3-8329-49D8-BBD4-E9B755B1ECF7}"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2531"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DF8D0CF0-16FE-40E1-881B-FB33002360D3}" type="slidenum">
              <a:rPr lang="zh-CN" altLang="en-US" sz="1400" b="1">
                <a:solidFill>
                  <a:srgbClr val="FFFFFF"/>
                </a:solidFill>
                <a:latin typeface="Tw Cen MT" panose="020B0602020104020603" pitchFamily="2" charset="0"/>
                <a:sym typeface="Tw Cen MT" panose="020B0602020104020603" pitchFamily="2" charset="0"/>
              </a:rPr>
              <a:t>6</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2532" name="Rectangle 2"/>
          <p:cNvSpPr>
            <a:spLocks noGrp="1" noChangeArrowheads="1"/>
          </p:cNvSpPr>
          <p:nvPr>
            <p:ph type="title" idx="4294967295"/>
          </p:nvPr>
        </p:nvSpPr>
        <p:spPr/>
        <p:txBody>
          <a:bodyPr/>
          <a:lstStyle/>
          <a:p>
            <a:r>
              <a:rPr lang="en-US" altLang="zh-CN" b="1" smtClean="0"/>
              <a:t>Storm</a:t>
            </a:r>
            <a:r>
              <a:rPr lang="zh-CN" altLang="en-US" b="1" smtClean="0"/>
              <a:t>发展历史</a:t>
            </a:r>
          </a:p>
        </p:txBody>
      </p:sp>
      <p:sp>
        <p:nvSpPr>
          <p:cNvPr id="22533" name="Rectangle 3"/>
          <p:cNvSpPr>
            <a:spLocks noGrp="1" noChangeArrowheads="1"/>
          </p:cNvSpPr>
          <p:nvPr>
            <p:ph type="body" idx="4294967295"/>
          </p:nvPr>
        </p:nvSpPr>
        <p:spPr>
          <a:xfrm>
            <a:off x="236538" y="1600200"/>
            <a:ext cx="8153400" cy="609600"/>
          </a:xfrm>
        </p:spPr>
        <p:txBody>
          <a:bodyPr/>
          <a:lstStyle/>
          <a:p>
            <a:pPr marL="0" indent="0">
              <a:buFont typeface="Wingdings" panose="05000000000000000000" pitchFamily="2" charset="2"/>
              <a:buNone/>
            </a:pPr>
            <a:r>
              <a:rPr lang="en-US" altLang="zh-CN" sz="3200" smtClean="0">
                <a:solidFill>
                  <a:srgbClr val="4D4D4D"/>
                </a:solidFill>
                <a:latin typeface="微软雅黑" panose="020B0503020204020204" pitchFamily="34" charset="-122"/>
                <a:ea typeface="微软雅黑" panose="020B0503020204020204" pitchFamily="34" charset="-122"/>
                <a:sym typeface="H-冬青黑体传统中文-W3" charset="-122"/>
              </a:rPr>
              <a:t>Storm</a:t>
            </a:r>
            <a:r>
              <a:rPr lang="zh-CN" altLang="en-US" sz="3200" smtClean="0">
                <a:solidFill>
                  <a:srgbClr val="4D4D4D"/>
                </a:solidFill>
                <a:latin typeface="微软雅黑" panose="020B0503020204020204" pitchFamily="34" charset="-122"/>
                <a:ea typeface="微软雅黑" panose="020B0503020204020204" pitchFamily="34" charset="-122"/>
                <a:sym typeface="H-冬青黑体传统中文-W3" charset="-122"/>
              </a:rPr>
              <a:t>的历史版本</a:t>
            </a:r>
            <a:endParaRPr lang="en-US" altLang="zh-CN" sz="3200" smtClean="0">
              <a:solidFill>
                <a:srgbClr val="4D4D4D"/>
              </a:solidFill>
              <a:latin typeface="微软雅黑" panose="020B0503020204020204" pitchFamily="34" charset="-122"/>
              <a:ea typeface="微软雅黑" panose="020B0503020204020204" pitchFamily="34" charset="-122"/>
              <a:sym typeface="H-冬青黑体传统中文-W3" charset="-122"/>
            </a:endParaRPr>
          </a:p>
        </p:txBody>
      </p:sp>
      <p:graphicFrame>
        <p:nvGraphicFramePr>
          <p:cNvPr id="6" name="表格 5"/>
          <p:cNvGraphicFramePr>
            <a:graphicFrameLocks noGrp="1"/>
          </p:cNvGraphicFramePr>
          <p:nvPr/>
        </p:nvGraphicFramePr>
        <p:xfrm>
          <a:off x="152400" y="2438400"/>
          <a:ext cx="8915400" cy="3435438"/>
        </p:xfrm>
        <a:graphic>
          <a:graphicData uri="http://schemas.openxmlformats.org/drawingml/2006/table">
            <a:tbl>
              <a:tblPr/>
              <a:tblGrid>
                <a:gridCol w="719121">
                  <a:extLst>
                    <a:ext uri="{9D8B030D-6E8A-4147-A177-3AD203B41FA5}">
                      <a16:colId xmlns:a16="http://schemas.microsoft.com/office/drawing/2014/main" val="20000"/>
                    </a:ext>
                  </a:extLst>
                </a:gridCol>
                <a:gridCol w="1209918">
                  <a:extLst>
                    <a:ext uri="{9D8B030D-6E8A-4147-A177-3AD203B41FA5}">
                      <a16:colId xmlns:a16="http://schemas.microsoft.com/office/drawing/2014/main" val="20001"/>
                    </a:ext>
                  </a:extLst>
                </a:gridCol>
                <a:gridCol w="2704708">
                  <a:extLst>
                    <a:ext uri="{9D8B030D-6E8A-4147-A177-3AD203B41FA5}">
                      <a16:colId xmlns:a16="http://schemas.microsoft.com/office/drawing/2014/main" val="20002"/>
                    </a:ext>
                  </a:extLst>
                </a:gridCol>
                <a:gridCol w="1771128">
                  <a:extLst>
                    <a:ext uri="{9D8B030D-6E8A-4147-A177-3AD203B41FA5}">
                      <a16:colId xmlns:a16="http://schemas.microsoft.com/office/drawing/2014/main" val="20003"/>
                    </a:ext>
                  </a:extLst>
                </a:gridCol>
                <a:gridCol w="2510525">
                  <a:extLst>
                    <a:ext uri="{9D8B030D-6E8A-4147-A177-3AD203B41FA5}">
                      <a16:colId xmlns:a16="http://schemas.microsoft.com/office/drawing/2014/main" val="20004"/>
                    </a:ext>
                  </a:extLst>
                </a:gridCol>
              </a:tblGrid>
              <a:tr h="365712">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Heiti SC Light" charset="-122"/>
                          <a:sym typeface="Gill Sans" charset="0"/>
                        </a:rPr>
                        <a:t>编号</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AAA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Heiti SC Light" charset="-122"/>
                          <a:sym typeface="Gill Sans" charset="0"/>
                        </a:rPr>
                        <a:t>大版本</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AAA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Heiti SC Light" charset="-122"/>
                          <a:sym typeface="Gill Sans" charset="0"/>
                        </a:rPr>
                        <a:t>小版本</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AAA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Heiti SC Light" charset="-122"/>
                          <a:sym typeface="Gill Sans" charset="0"/>
                        </a:rPr>
                        <a:t>发布方</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AAA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Heiti SC Light" charset="-122"/>
                          <a:sym typeface="Gill Sans" charset="0"/>
                        </a:rPr>
                        <a:t>备注</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AAAA"/>
                    </a:solidFill>
                  </a:tcPr>
                </a:tc>
                <a:extLst>
                  <a:ext uri="{0D108BD9-81ED-4DB2-BD59-A6C34878D82A}">
                    <a16:rowId xmlns:a16="http://schemas.microsoft.com/office/drawing/2014/main" val="10000"/>
                  </a:ext>
                </a:extLst>
              </a:tr>
              <a:tr h="730031">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1</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0.9</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0.9.1 / 0.9.2 / 0.9.3/0.9.4/0.9.5</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Apache</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集成</a:t>
                      </a: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Kafka/</a:t>
                      </a:r>
                      <a:r>
                        <a:rPr kumimoji="0" lang="en-US" altLang="zh-CN" sz="1600" b="0" i="0" u="none" strike="noStrike" cap="none" normalizeH="0" baseline="0" dirty="0" err="1" smtClean="0">
                          <a:ln>
                            <a:noFill/>
                          </a:ln>
                          <a:solidFill>
                            <a:srgbClr val="000000"/>
                          </a:solidFill>
                          <a:effectLst/>
                          <a:latin typeface="Arial" panose="020B0604020202020204" pitchFamily="34" charset="0"/>
                          <a:ea typeface="Heiti SC Light" charset="-122"/>
                          <a:sym typeface="Gill Sans" charset="0"/>
                        </a:rPr>
                        <a:t>Hbase</a:t>
                      </a: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/HDFS</a:t>
                      </a:r>
                      <a:r>
                        <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接口</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extLst>
                  <a:ext uri="{0D108BD9-81ED-4DB2-BD59-A6C34878D82A}">
                    <a16:rowId xmlns:a16="http://schemas.microsoft.com/office/drawing/2014/main" val="10001"/>
                  </a:ext>
                </a:extLst>
              </a:tr>
              <a:tr h="511017">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2</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0.9</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0.9.0 / 0.9.0.1 </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rowSpan="5">
                  <a:txBody>
                    <a:bodyPr/>
                    <a:lstStyle/>
                    <a:p>
                      <a:pPr marL="0" marR="0" lvl="0" indent="0" algn="ctr" defTabSz="4572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p>
                      <a:pPr marL="0" marR="0" lvl="0" indent="0" algn="ctr" defTabSz="4572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p>
                      <a:pPr marL="0" marR="0" lvl="0" indent="0" algn="ctr" defTabSz="4572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Twitter</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开始引入</a:t>
                      </a:r>
                      <a:r>
                        <a:rPr kumimoji="0" lang="en-US" altLang="zh-CN" sz="1600" b="0" i="0" u="none" strike="noStrike" cap="none" normalizeH="0" baseline="0" dirty="0" err="1" smtClean="0">
                          <a:ln>
                            <a:noFill/>
                          </a:ln>
                          <a:solidFill>
                            <a:srgbClr val="000000"/>
                          </a:solidFill>
                          <a:effectLst/>
                          <a:latin typeface="Arial" panose="020B0604020202020204" pitchFamily="34" charset="0"/>
                          <a:ea typeface="Heiti SC Light" charset="-122"/>
                          <a:sym typeface="Gill Sans" charset="0"/>
                        </a:rPr>
                        <a:t>Netty</a:t>
                      </a:r>
                      <a:r>
                        <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作为消息层</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2"/>
                  </a:ext>
                </a:extLst>
              </a:tr>
              <a:tr h="335234">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3</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0.8</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0.8.0 / </a:t>
                      </a:r>
                      <a:r>
                        <a:rPr kumimoji="0" lang="en-US" altLang="zh-CN" sz="1600" b="0" i="0" u="none" strike="noStrike" cap="none" normalizeH="0" baseline="0" dirty="0" smtClean="0">
                          <a:ln>
                            <a:noFill/>
                          </a:ln>
                          <a:solidFill>
                            <a:srgbClr val="FF0000"/>
                          </a:solidFill>
                          <a:effectLst/>
                          <a:latin typeface="Arial" panose="020B0604020202020204" pitchFamily="34" charset="0"/>
                          <a:ea typeface="Heiti SC Light" charset="-122"/>
                          <a:sym typeface="Gill Sans" charset="0"/>
                        </a:rPr>
                        <a:t>0.8.1</a:t>
                      </a: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 / </a:t>
                      </a:r>
                      <a:r>
                        <a:rPr kumimoji="0" lang="en-US" altLang="zh-CN" sz="1600" b="0" i="0" u="none" strike="noStrike" cap="none" normalizeH="0" baseline="0" dirty="0" smtClean="0">
                          <a:ln>
                            <a:noFill/>
                          </a:ln>
                          <a:solidFill>
                            <a:srgbClr val="FF0000"/>
                          </a:solidFill>
                          <a:effectLst/>
                          <a:latin typeface="Arial" panose="020B0604020202020204" pitchFamily="34" charset="0"/>
                          <a:ea typeface="Heiti SC Light" charset="-122"/>
                          <a:sym typeface="Gill Sans" charset="0"/>
                        </a:rPr>
                        <a:t>0.8.2</a:t>
                      </a:r>
                      <a:endParaRPr kumimoji="0" lang="zh-CN" altLang="en-US" sz="1600" b="0" i="0" u="none" strike="noStrike" cap="none" normalizeH="0" baseline="0" dirty="0" smtClean="0">
                        <a:ln>
                          <a:noFill/>
                        </a:ln>
                        <a:solidFill>
                          <a:srgbClr val="FF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vMerge="1">
                  <a:txBody>
                    <a:bodyPr/>
                    <a:lstStyle/>
                    <a:p>
                      <a:endParaRPr lang="zh-CN"/>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重要版本</a:t>
                      </a: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extLst>
                  <a:ext uri="{0D108BD9-81ED-4DB2-BD59-A6C34878D82A}">
                    <a16:rowId xmlns:a16="http://schemas.microsoft.com/office/drawing/2014/main" val="10003"/>
                  </a:ext>
                </a:extLst>
              </a:tr>
              <a:tr h="579062">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4</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0.7</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0.7.0 / 0.7.1 / 0.7.2 / 0.7.3 / 0.7.4</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vMerge="1">
                  <a:txBody>
                    <a:bodyPr/>
                    <a:lstStyle/>
                    <a:p>
                      <a:endParaRPr lang="zh-CN"/>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4"/>
                  </a:ext>
                </a:extLst>
              </a:tr>
              <a:tr h="335234">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5</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0.6</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0.6.0 / 0.6.1 / 0.6.2</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tc vMerge="1">
                  <a:txBody>
                    <a:bodyPr/>
                    <a:lstStyle/>
                    <a:p>
                      <a:endParaRPr lang="zh-CN"/>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2E2"/>
                    </a:solidFill>
                  </a:tcPr>
                </a:tc>
                <a:extLst>
                  <a:ext uri="{0D108BD9-81ED-4DB2-BD59-A6C34878D82A}">
                    <a16:rowId xmlns:a16="http://schemas.microsoft.com/office/drawing/2014/main" val="10005"/>
                  </a:ext>
                </a:extLst>
              </a:tr>
              <a:tr h="579062">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6</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rPr>
                        <a:t>0.5</a:t>
                      </a:r>
                      <a:endParaRPr kumimoji="0" lang="zh-CN" altLang="en-US" sz="1600" b="0" i="0" u="none" strike="noStrike" cap="none" normalizeH="0" baseline="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0.5.0 / 0.5.1 / 0.5.2 / 0.5.3 / 0.5.4</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tc vMerge="1">
                  <a:txBody>
                    <a:bodyPr/>
                    <a:lstStyle/>
                    <a:p>
                      <a:endParaRPr lang="zh-CN"/>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Heiti SC Light" charset="-122"/>
                        <a:sym typeface="Gill Sans" charset="0"/>
                      </a:endParaRPr>
                    </a:p>
                  </a:txBody>
                  <a:tcPr marL="91437" marR="91437"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60</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r>
              <a:rPr lang="zh-CN" altLang="en-US" b="1" dirty="0"/>
              <a:t>四</a:t>
            </a:r>
            <a:r>
              <a:rPr lang="zh-CN" altLang="en-US" b="1" dirty="0" smtClean="0"/>
              <a:t>、小结</a:t>
            </a:r>
          </a:p>
        </p:txBody>
      </p:sp>
      <p:sp>
        <p:nvSpPr>
          <p:cNvPr id="41989" name="Rectangle 3"/>
          <p:cNvSpPr>
            <a:spLocks noGrp="1" noChangeArrowheads="1"/>
          </p:cNvSpPr>
          <p:nvPr>
            <p:ph type="body" idx="4294967295"/>
          </p:nvPr>
        </p:nvSpPr>
        <p:spPr/>
        <p:txBody>
          <a:bodyPr/>
          <a:lstStyle/>
          <a:p>
            <a:pPr marL="0" indent="0">
              <a:lnSpc>
                <a:spcPct val="150000"/>
              </a:lnSpc>
              <a:buNone/>
            </a:pPr>
            <a:r>
              <a:rPr lang="zh-CN" altLang="en-US" sz="1600" dirty="0">
                <a:latin typeface="宋体" panose="02010600030101010101" pitchFamily="2" charset="-122"/>
                <a:ea typeface="宋体" panose="02010600030101010101" pitchFamily="2" charset="-122"/>
              </a:rPr>
              <a:t>尽管 </a:t>
            </a:r>
            <a:r>
              <a:rPr lang="en-US" altLang="zh-CN" sz="1600" dirty="0">
                <a:latin typeface="宋体" panose="02010600030101010101" pitchFamily="2" charset="-122"/>
                <a:ea typeface="宋体" panose="02010600030101010101" pitchFamily="2" charset="-122"/>
              </a:rPr>
              <a:t>Hadoop </a:t>
            </a:r>
            <a:r>
              <a:rPr lang="zh-CN" altLang="en-US" sz="1600" dirty="0">
                <a:latin typeface="宋体" panose="02010600030101010101" pitchFamily="2" charset="-122"/>
                <a:ea typeface="宋体" panose="02010600030101010101" pitchFamily="2" charset="-122"/>
              </a:rPr>
              <a:t>仍然是宣传最多的大数据分析解决方案，但仍可能存在许多其他的解决方案，每种解决方案都具有不同的特征</a:t>
            </a:r>
            <a:r>
              <a:rPr lang="zh-CN" altLang="en-US" sz="1600" dirty="0" smtClean="0">
                <a:latin typeface="宋体" panose="02010600030101010101" pitchFamily="2" charset="-122"/>
                <a:ea typeface="宋体" panose="02010600030101010101" pitchFamily="2" charset="-122"/>
              </a:rPr>
              <a:t>。在</a:t>
            </a:r>
            <a:r>
              <a:rPr lang="zh-CN" altLang="en-US" sz="1600" dirty="0">
                <a:latin typeface="宋体" panose="02010600030101010101" pitchFamily="2" charset="-122"/>
                <a:ea typeface="宋体" panose="02010600030101010101" pitchFamily="2" charset="-122"/>
              </a:rPr>
              <a:t>过去的文章中探讨了 </a:t>
            </a:r>
            <a:r>
              <a:rPr lang="en-US" altLang="zh-CN" sz="1600" dirty="0">
                <a:latin typeface="宋体" panose="02010600030101010101" pitchFamily="2" charset="-122"/>
                <a:ea typeface="宋体" panose="02010600030101010101" pitchFamily="2" charset="-122"/>
              </a:rPr>
              <a:t>Spark</a:t>
            </a:r>
            <a:r>
              <a:rPr lang="zh-CN" altLang="en-US" sz="1600" dirty="0">
                <a:latin typeface="宋体" panose="02010600030101010101" pitchFamily="2" charset="-122"/>
                <a:ea typeface="宋体" panose="02010600030101010101" pitchFamily="2" charset="-122"/>
              </a:rPr>
              <a:t>，它纳入了数据集的内存中处理</a:t>
            </a:r>
            <a:r>
              <a:rPr lang="zh-CN" altLang="en-US" sz="1600" dirty="0" smtClean="0">
                <a:latin typeface="宋体" panose="02010600030101010101" pitchFamily="2" charset="-122"/>
                <a:ea typeface="宋体" panose="02010600030101010101" pitchFamily="2" charset="-122"/>
              </a:rPr>
              <a:t>功能。</a:t>
            </a:r>
            <a:r>
              <a:rPr lang="zh-CN" altLang="en-US" sz="1600" dirty="0">
                <a:latin typeface="宋体" panose="02010600030101010101" pitchFamily="2" charset="-122"/>
                <a:ea typeface="宋体" panose="02010600030101010101" pitchFamily="2" charset="-122"/>
              </a:rPr>
              <a:t>但 </a:t>
            </a:r>
            <a:r>
              <a:rPr lang="en-US" altLang="zh-CN" sz="1600" dirty="0">
                <a:latin typeface="宋体" panose="02010600030101010101" pitchFamily="2" charset="-122"/>
                <a:ea typeface="宋体" panose="02010600030101010101" pitchFamily="2" charset="-122"/>
              </a:rPr>
              <a:t>Hadoop </a:t>
            </a:r>
            <a:r>
              <a:rPr lang="zh-CN" altLang="en-US" sz="1600" dirty="0">
                <a:latin typeface="宋体" panose="02010600030101010101" pitchFamily="2" charset="-122"/>
                <a:ea typeface="宋体" panose="02010600030101010101" pitchFamily="2" charset="-122"/>
              </a:rPr>
              <a:t>和 </a:t>
            </a:r>
            <a:r>
              <a:rPr lang="en-US" altLang="zh-CN" sz="1600" dirty="0">
                <a:latin typeface="宋体" panose="02010600030101010101" pitchFamily="2" charset="-122"/>
                <a:ea typeface="宋体" panose="02010600030101010101" pitchFamily="2" charset="-122"/>
              </a:rPr>
              <a:t>Spark </a:t>
            </a:r>
            <a:r>
              <a:rPr lang="zh-CN" altLang="en-US" sz="1600" dirty="0">
                <a:latin typeface="宋体" panose="02010600030101010101" pitchFamily="2" charset="-122"/>
                <a:ea typeface="宋体" panose="02010600030101010101" pitchFamily="2" charset="-122"/>
              </a:rPr>
              <a:t>都专注于大数据集的</a:t>
            </a:r>
            <a:r>
              <a:rPr lang="zh-CN" altLang="en-US" sz="1600" dirty="0" smtClean="0">
                <a:latin typeface="宋体" panose="02010600030101010101" pitchFamily="2" charset="-122"/>
                <a:ea typeface="宋体" panose="02010600030101010101" pitchFamily="2" charset="-122"/>
              </a:rPr>
              <a:t>批处理，</a:t>
            </a:r>
            <a:r>
              <a:rPr lang="en-US" altLang="zh-CN" sz="1600" dirty="0" smtClean="0">
                <a:latin typeface="宋体" panose="02010600030101010101" pitchFamily="2" charset="-122"/>
                <a:ea typeface="宋体" panose="02010600030101010101" pitchFamily="2" charset="-122"/>
              </a:rPr>
              <a:t>Storm </a:t>
            </a:r>
            <a:r>
              <a:rPr lang="zh-CN" altLang="en-US" sz="1600" dirty="0">
                <a:latin typeface="宋体" panose="02010600030101010101" pitchFamily="2" charset="-122"/>
                <a:ea typeface="宋体" panose="02010600030101010101" pitchFamily="2" charset="-122"/>
              </a:rPr>
              <a:t>提供了一个新的大数据分析模型，而且因为它最近被开源，所以也引起广泛的关注。</a:t>
            </a:r>
          </a:p>
          <a:p>
            <a:pPr marL="0" indent="0">
              <a:lnSpc>
                <a:spcPct val="150000"/>
              </a:lnSpc>
              <a:buNone/>
            </a:pPr>
            <a:r>
              <a:rPr lang="zh-CN" altLang="en-US" sz="1600" dirty="0">
                <a:latin typeface="宋体" panose="02010600030101010101" pitchFamily="2" charset="-122"/>
                <a:ea typeface="宋体" panose="02010600030101010101" pitchFamily="2" charset="-122"/>
              </a:rPr>
              <a:t>与 </a:t>
            </a:r>
            <a:r>
              <a:rPr lang="en-US" altLang="zh-CN" sz="1600" dirty="0">
                <a:latin typeface="宋体" panose="02010600030101010101" pitchFamily="2" charset="-122"/>
                <a:ea typeface="宋体" panose="02010600030101010101" pitchFamily="2" charset="-122"/>
              </a:rPr>
              <a:t>Hadoop </a:t>
            </a:r>
            <a:r>
              <a:rPr lang="zh-CN" altLang="en-US" sz="1600" dirty="0">
                <a:latin typeface="宋体" panose="02010600030101010101" pitchFamily="2" charset="-122"/>
                <a:ea typeface="宋体" panose="02010600030101010101" pitchFamily="2" charset="-122"/>
              </a:rPr>
              <a:t>不同，</a:t>
            </a:r>
            <a:r>
              <a:rPr lang="en-US" altLang="zh-CN" sz="1600" dirty="0">
                <a:latin typeface="宋体" panose="02010600030101010101" pitchFamily="2" charset="-122"/>
                <a:ea typeface="宋体" panose="02010600030101010101" pitchFamily="2" charset="-122"/>
              </a:rPr>
              <a:t>Storm </a:t>
            </a:r>
            <a:r>
              <a:rPr lang="zh-CN" altLang="en-US" sz="1600" dirty="0">
                <a:latin typeface="宋体" panose="02010600030101010101" pitchFamily="2" charset="-122"/>
                <a:ea typeface="宋体" panose="02010600030101010101" pitchFamily="2" charset="-122"/>
              </a:rPr>
              <a:t>是一个计算系统，它没有包括任何</a:t>
            </a:r>
            <a:r>
              <a:rPr lang="zh-CN" altLang="en-US" sz="1600" dirty="0" smtClean="0">
                <a:latin typeface="宋体" panose="02010600030101010101" pitchFamily="2" charset="-122"/>
                <a:ea typeface="宋体" panose="02010600030101010101" pitchFamily="2" charset="-122"/>
              </a:rPr>
              <a:t>存储的概念</a:t>
            </a:r>
            <a:r>
              <a:rPr lang="zh-CN" altLang="en-US" sz="1600" dirty="0">
                <a:latin typeface="宋体" panose="02010600030101010101" pitchFamily="2" charset="-122"/>
                <a:ea typeface="宋体" panose="02010600030101010101" pitchFamily="2" charset="-122"/>
              </a:rPr>
              <a:t>。这就使得 </a:t>
            </a:r>
            <a:r>
              <a:rPr lang="en-US" altLang="zh-CN" sz="1600" dirty="0">
                <a:latin typeface="宋体" panose="02010600030101010101" pitchFamily="2" charset="-122"/>
                <a:ea typeface="宋体" panose="02010600030101010101" pitchFamily="2" charset="-122"/>
              </a:rPr>
              <a:t>Storm </a:t>
            </a:r>
            <a:r>
              <a:rPr lang="zh-CN" altLang="en-US" sz="1600" dirty="0">
                <a:latin typeface="宋体" panose="02010600030101010101" pitchFamily="2" charset="-122"/>
                <a:ea typeface="宋体" panose="02010600030101010101" pitchFamily="2" charset="-122"/>
              </a:rPr>
              <a:t>能够用在各种各样的上下文中，无论数据是从一个非传统来源动态传入，还是存储在数据库等存储系统</a:t>
            </a:r>
            <a:r>
              <a:rPr lang="zh-CN" altLang="en-US" sz="1600" dirty="0" smtClean="0">
                <a:latin typeface="宋体" panose="02010600030101010101" pitchFamily="2" charset="-122"/>
                <a:ea typeface="宋体" panose="02010600030101010101" pitchFamily="2" charset="-122"/>
              </a:rPr>
              <a:t>中都是</a:t>
            </a:r>
            <a:r>
              <a:rPr lang="zh-CN" altLang="en-US" sz="1600" dirty="0">
                <a:latin typeface="宋体" panose="02010600030101010101" pitchFamily="2" charset="-122"/>
                <a:ea typeface="宋体" panose="02010600030101010101" pitchFamily="2" charset="-122"/>
              </a:rPr>
              <a:t>如此。</a:t>
            </a:r>
          </a:p>
          <a:p>
            <a:pPr marL="0" indent="0">
              <a:lnSpc>
                <a:spcPct val="150000"/>
              </a:lnSpc>
              <a:buNone/>
            </a:pPr>
            <a:endParaRPr lang="zh-CN" altLang="en-US" sz="1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buFont typeface="Arial" panose="020B0604020202020204" pitchFamily="34" charset="0"/>
              <a:buNone/>
            </a:pPr>
            <a:fld id="{3CA7CA60-388F-41B6-A699-2638BA8F3DE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4198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buFont typeface="Arial" panose="020B0604020202020204" pitchFamily="34" charset="0"/>
              <a:buNone/>
            </a:pPr>
            <a:fld id="{FD22EF4B-9013-4107-AB40-0590ACB702F4}" type="slidenum">
              <a:rPr lang="zh-CN" altLang="en-US" sz="1400" b="1">
                <a:solidFill>
                  <a:srgbClr val="FFFFFF"/>
                </a:solidFill>
                <a:latin typeface="Tw Cen MT" panose="020B0602020104020603" pitchFamily="2" charset="0"/>
                <a:sym typeface="Tw Cen MT" panose="020B0602020104020603" pitchFamily="2" charset="0"/>
              </a:rPr>
              <a:t>61</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41988" name="Rectangle 2"/>
          <p:cNvSpPr>
            <a:spLocks noGrp="1" noChangeArrowheads="1"/>
          </p:cNvSpPr>
          <p:nvPr>
            <p:ph type="title" idx="4294967295"/>
          </p:nvPr>
        </p:nvSpPr>
        <p:spPr/>
        <p:txBody>
          <a:bodyPr/>
          <a:lstStyle/>
          <a:p>
            <a:endParaRPr lang="zh-CN" altLang="en-US" b="1" dirty="0" smtClean="0"/>
          </a:p>
        </p:txBody>
      </p:sp>
      <p:sp>
        <p:nvSpPr>
          <p:cNvPr id="41989" name="Rectangle 3"/>
          <p:cNvSpPr>
            <a:spLocks noGrp="1" noChangeArrowheads="1"/>
          </p:cNvSpPr>
          <p:nvPr>
            <p:ph type="body" idx="4294967295"/>
          </p:nvPr>
        </p:nvSpPr>
        <p:spPr/>
        <p:txBody>
          <a:bodyPr/>
          <a:lstStyle/>
          <a:p>
            <a:pPr marL="0" indent="0">
              <a:buNone/>
            </a:pPr>
            <a:endParaRPr lang="zh-CN" altLang="en-US" sz="2000" dirty="0">
              <a:latin typeface="微软雅黑" panose="020B0503020204020204" pitchFamily="34" charset="-122"/>
              <a:ea typeface="微软雅黑" panose="020B0503020204020204" pitchFamily="34" charset="-122"/>
            </a:endParaRPr>
          </a:p>
        </p:txBody>
      </p:sp>
      <p:sp>
        <p:nvSpPr>
          <p:cNvPr id="16" name="矩形 15"/>
          <p:cNvSpPr/>
          <p:nvPr>
            <p:custDataLst>
              <p:tags r:id="rId1"/>
            </p:custDataLst>
          </p:nvPr>
        </p:nvSpPr>
        <p:spPr>
          <a:xfrm>
            <a:off x="-152276" y="3988970"/>
            <a:ext cx="9144000" cy="114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lvl="0">
              <a:lnSpc>
                <a:spcPct val="15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椭圆形标注 16"/>
          <p:cNvSpPr/>
          <p:nvPr>
            <p:custDataLst>
              <p:tags r:id="rId2"/>
            </p:custDataLst>
          </p:nvPr>
        </p:nvSpPr>
        <p:spPr>
          <a:xfrm rot="437392">
            <a:off x="2923368" y="1334241"/>
            <a:ext cx="2230099" cy="2038373"/>
          </a:xfrm>
          <a:prstGeom prst="wedgeEllipseCallout">
            <a:avLst>
              <a:gd name="adj1" fmla="val -35369"/>
              <a:gd name="adj2" fmla="val 5144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3"/>
            </p:custDataLst>
          </p:nvPr>
        </p:nvSpPr>
        <p:spPr>
          <a:xfrm>
            <a:off x="2773954" y="1886536"/>
            <a:ext cx="2436324" cy="769441"/>
          </a:xfrm>
          <a:prstGeom prst="rect">
            <a:avLst/>
          </a:prstGeom>
          <a:noFill/>
        </p:spPr>
        <p:txBody>
          <a:bodyPr wrap="none" rtlCol="0" anchor="ctr" anchorCtr="0">
            <a:noAutofit/>
          </a:bodyPr>
          <a:lstStyle/>
          <a:p>
            <a:pPr algn="ctr"/>
            <a:r>
              <a:rPr lang="en-US" altLang="zh-CN" sz="4400" smtClean="0">
                <a:solidFill>
                  <a:srgbClr val="FFFFFF"/>
                </a:solidFill>
                <a:latin typeface="方正中倩_GBK" panose="03000509000000000000" pitchFamily="65" charset="-122"/>
                <a:ea typeface="方正中倩_GBK" panose="03000509000000000000" pitchFamily="65" charset="-122"/>
              </a:rPr>
              <a:t>THANK</a:t>
            </a:r>
            <a:endParaRPr lang="zh-CN" altLang="en-US" sz="4400" dirty="0">
              <a:solidFill>
                <a:srgbClr val="FFFFFF"/>
              </a:solidFill>
              <a:latin typeface="方正中倩_GBK" panose="03000509000000000000" pitchFamily="65" charset="-122"/>
              <a:ea typeface="方正中倩_GBK" panose="03000509000000000000" pitchFamily="65" charset="-122"/>
            </a:endParaRPr>
          </a:p>
        </p:txBody>
      </p:sp>
      <p:pic>
        <p:nvPicPr>
          <p:cNvPr id="19" name="图片 18"/>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1914576" y="2816643"/>
            <a:ext cx="1399218" cy="2260625"/>
          </a:xfrm>
          <a:prstGeom prst="rect">
            <a:avLst/>
          </a:prstGeom>
        </p:spPr>
      </p:pic>
      <p:sp>
        <p:nvSpPr>
          <p:cNvPr id="20" name="文本框 19"/>
          <p:cNvSpPr txBox="1"/>
          <p:nvPr>
            <p:custDataLst>
              <p:tags r:id="rId5"/>
            </p:custDataLst>
          </p:nvPr>
        </p:nvSpPr>
        <p:spPr>
          <a:xfrm>
            <a:off x="2773954" y="2198617"/>
            <a:ext cx="2436324" cy="769441"/>
          </a:xfrm>
          <a:prstGeom prst="rect">
            <a:avLst/>
          </a:prstGeom>
          <a:noFill/>
        </p:spPr>
        <p:txBody>
          <a:bodyPr wrap="none" rtlCol="0" anchor="ctr" anchorCtr="0">
            <a:noAutofit/>
          </a:bodyPr>
          <a:lstStyle/>
          <a:p>
            <a:pPr algn="ctr"/>
            <a:r>
              <a:rPr lang="en-US" altLang="zh-CN" sz="4400" smtClean="0">
                <a:solidFill>
                  <a:srgbClr val="FFFFFF"/>
                </a:solidFill>
                <a:latin typeface="方正中倩_GBK" panose="03000509000000000000" pitchFamily="65" charset="-122"/>
                <a:ea typeface="方正中倩_GBK" panose="03000509000000000000" pitchFamily="65" charset="-122"/>
              </a:rPr>
              <a:t>you</a:t>
            </a:r>
            <a:endParaRPr lang="zh-CN" altLang="en-US" sz="4400" dirty="0">
              <a:solidFill>
                <a:srgbClr val="FFFFFF"/>
              </a:solidFill>
              <a:latin typeface="方正中倩_GBK" panose="03000509000000000000" pitchFamily="65" charset="-122"/>
              <a:ea typeface="方正中倩_GBK" panose="03000509000000000000" pitchFamily="65"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660B4704-2257-4E4D-8C98-982D2EAA506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3555"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882F6750-D17B-4B33-9DBA-16AE878F77D1}" type="slidenum">
              <a:rPr lang="zh-CN" altLang="en-US" sz="1400" b="1">
                <a:solidFill>
                  <a:srgbClr val="FFFFFF"/>
                </a:solidFill>
                <a:latin typeface="Tw Cen MT" panose="020B0602020104020603" pitchFamily="2" charset="0"/>
                <a:sym typeface="Tw Cen MT" panose="020B0602020104020603" pitchFamily="2" charset="0"/>
              </a:rPr>
              <a:t>7</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3556" name="Rectangle 2"/>
          <p:cNvSpPr>
            <a:spLocks noGrp="1" noChangeArrowheads="1"/>
          </p:cNvSpPr>
          <p:nvPr>
            <p:ph type="title" idx="4294967295"/>
          </p:nvPr>
        </p:nvSpPr>
        <p:spPr/>
        <p:txBody>
          <a:bodyPr/>
          <a:lstStyle/>
          <a:p>
            <a:r>
              <a:rPr lang="en-US" altLang="zh-CN" b="1" smtClean="0"/>
              <a:t>Storm</a:t>
            </a:r>
            <a:r>
              <a:rPr lang="zh-CN" altLang="en-US" b="1" smtClean="0"/>
              <a:t>相关术语</a:t>
            </a:r>
          </a:p>
        </p:txBody>
      </p:sp>
      <p:sp>
        <p:nvSpPr>
          <p:cNvPr id="23557" name="Rectangle 3"/>
          <p:cNvSpPr>
            <a:spLocks noGrp="1" noChangeArrowheads="1"/>
          </p:cNvSpPr>
          <p:nvPr>
            <p:ph type="body" idx="4294967295"/>
          </p:nvPr>
        </p:nvSpPr>
        <p:spPr>
          <a:xfrm>
            <a:off x="612775" y="1600200"/>
            <a:ext cx="7997825" cy="4525963"/>
          </a:xfrm>
        </p:spPr>
        <p:txBody>
          <a:bodyPr/>
          <a:lstStyle/>
          <a:p>
            <a:pPr marL="0" indent="0">
              <a:buFont typeface="Wingdings" panose="05000000000000000000" pitchFamily="2" charset="2"/>
              <a:buNone/>
            </a:pPr>
            <a:r>
              <a:rPr lang="en-US" altLang="zh-CN" sz="2000" dirty="0" smtClean="0"/>
              <a:t>1</a:t>
            </a:r>
            <a:r>
              <a:rPr lang="zh-CN" altLang="en-US" sz="2000" dirty="0" smtClean="0"/>
              <a:t>、</a:t>
            </a:r>
            <a:r>
              <a:rPr lang="en-US" altLang="zh-CN" sz="2000" dirty="0" smtClean="0"/>
              <a:t>Nimbus</a:t>
            </a:r>
          </a:p>
          <a:p>
            <a:pPr marL="0" indent="0">
              <a:buFont typeface="Wingdings" panose="05000000000000000000" pitchFamily="2" charset="2"/>
              <a:buNone/>
            </a:pPr>
            <a:r>
              <a:rPr lang="en-US" altLang="zh-CN" sz="2000" dirty="0" smtClean="0"/>
              <a:t>     Storm</a:t>
            </a:r>
            <a:r>
              <a:rPr lang="zh-CN" altLang="en-US" sz="2000" dirty="0" smtClean="0"/>
              <a:t>集群主节点，负责资源分配和任务调度。</a:t>
            </a:r>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en-US" altLang="zh-CN" sz="2000" dirty="0" smtClean="0"/>
              <a:t>2</a:t>
            </a:r>
            <a:r>
              <a:rPr lang="zh-CN" altLang="en-US" sz="2000" dirty="0" smtClean="0"/>
              <a:t>、</a:t>
            </a:r>
            <a:r>
              <a:rPr lang="en-US" altLang="zh-CN" sz="2000" dirty="0" smtClean="0"/>
              <a:t>Supervisor</a:t>
            </a:r>
          </a:p>
          <a:p>
            <a:pPr marL="0" indent="0">
              <a:buFont typeface="Wingdings" panose="05000000000000000000" pitchFamily="2" charset="2"/>
              <a:buNone/>
            </a:pPr>
            <a:r>
              <a:rPr lang="en-US" altLang="zh-CN" sz="2000" dirty="0" smtClean="0"/>
              <a:t>     Storm</a:t>
            </a:r>
            <a:r>
              <a:rPr lang="zh-CN" altLang="en-US" sz="2000" dirty="0" smtClean="0"/>
              <a:t>集群工作节点，接受</a:t>
            </a:r>
            <a:r>
              <a:rPr lang="en-US" altLang="zh-CN" sz="2000" dirty="0" smtClean="0"/>
              <a:t>Nimbus</a:t>
            </a:r>
            <a:r>
              <a:rPr lang="zh-CN" altLang="en-US" sz="2000" dirty="0" smtClean="0"/>
              <a:t>分配任务，管理</a:t>
            </a:r>
            <a:r>
              <a:rPr lang="en-US" altLang="zh-CN" sz="2000" dirty="0" smtClean="0"/>
              <a:t>Worker</a:t>
            </a:r>
            <a:r>
              <a:rPr lang="zh-CN" altLang="en-US" sz="2000" dirty="0" smtClean="0"/>
              <a:t>。</a:t>
            </a:r>
            <a:endParaRPr lang="en-US" altLang="zh-CN"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en-US" altLang="zh-CN" sz="2000" dirty="0" smtClean="0"/>
              <a:t>3</a:t>
            </a:r>
            <a:r>
              <a:rPr lang="zh-CN" altLang="en-US" sz="2000" dirty="0" smtClean="0"/>
              <a:t>、</a:t>
            </a:r>
            <a:r>
              <a:rPr lang="en-US" altLang="zh-CN" sz="2000" dirty="0" smtClean="0"/>
              <a:t>Worker</a:t>
            </a:r>
          </a:p>
          <a:p>
            <a:pPr marL="0" indent="0">
              <a:buFont typeface="Wingdings" panose="05000000000000000000" pitchFamily="2" charset="2"/>
              <a:buNone/>
            </a:pPr>
            <a:r>
              <a:rPr lang="en-US" altLang="zh-CN" sz="2000" dirty="0" smtClean="0"/>
              <a:t>     Supervisor</a:t>
            </a:r>
            <a:r>
              <a:rPr lang="zh-CN" altLang="en-US" sz="2000" dirty="0" smtClean="0"/>
              <a:t>下的工作进程，具体任务执行。</a:t>
            </a:r>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en-US" altLang="zh-CN" sz="2000" dirty="0" smtClean="0"/>
              <a:t>4</a:t>
            </a:r>
            <a:r>
              <a:rPr lang="zh-CN" altLang="en-US" sz="2000" dirty="0" smtClean="0"/>
              <a:t>、</a:t>
            </a:r>
            <a:r>
              <a:rPr lang="en-US" altLang="zh-CN" sz="2000" dirty="0" smtClean="0"/>
              <a:t>Task</a:t>
            </a:r>
          </a:p>
          <a:p>
            <a:pPr marL="0" indent="0">
              <a:buFont typeface="Wingdings" panose="05000000000000000000" pitchFamily="2" charset="2"/>
              <a:buNone/>
            </a:pPr>
            <a:r>
              <a:rPr lang="en-US" altLang="zh-CN" sz="2000" dirty="0" smtClean="0"/>
              <a:t>     Worker</a:t>
            </a:r>
            <a:r>
              <a:rPr lang="zh-CN" altLang="en-US" sz="2000" dirty="0" smtClean="0"/>
              <a:t>下的工作线程，</a:t>
            </a:r>
            <a:r>
              <a:rPr lang="en-US" altLang="zh-CN" sz="2000" dirty="0" smtClean="0"/>
              <a:t>0.8</a:t>
            </a:r>
            <a:r>
              <a:rPr lang="zh-CN" altLang="en-US" sz="2000" dirty="0" smtClean="0"/>
              <a:t>版本之后表示逻辑线程。</a:t>
            </a:r>
          </a:p>
          <a:p>
            <a:pPr marL="0" indent="0">
              <a:buFont typeface="Wingdings" panose="05000000000000000000" pitchFamily="2" charset="2"/>
              <a:buNone/>
            </a:pPr>
            <a:endParaRPr lang="zh-CN" alt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D11AA1BD-455E-4A2A-9A9E-9AF9DE7E179C}"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4579"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276EC9F1-24C3-4402-AA01-6ED1D4580FF4}" type="slidenum">
              <a:rPr lang="zh-CN" altLang="en-US" sz="1400" b="1">
                <a:solidFill>
                  <a:srgbClr val="FFFFFF"/>
                </a:solidFill>
                <a:latin typeface="Tw Cen MT" panose="020B0602020104020603" pitchFamily="2" charset="0"/>
                <a:sym typeface="Tw Cen MT" panose="020B0602020104020603" pitchFamily="2" charset="0"/>
              </a:rPr>
              <a:t>8</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4580" name="Rectangle 2"/>
          <p:cNvSpPr>
            <a:spLocks noGrp="1" noChangeArrowheads="1"/>
          </p:cNvSpPr>
          <p:nvPr>
            <p:ph type="title" idx="4294967295"/>
          </p:nvPr>
        </p:nvSpPr>
        <p:spPr/>
        <p:txBody>
          <a:bodyPr/>
          <a:lstStyle/>
          <a:p>
            <a:r>
              <a:rPr lang="en-US" altLang="zh-CN" b="1" smtClean="0"/>
              <a:t>Storm</a:t>
            </a:r>
            <a:r>
              <a:rPr lang="zh-CN" altLang="en-US" b="1" smtClean="0"/>
              <a:t>相关术语</a:t>
            </a:r>
          </a:p>
        </p:txBody>
      </p:sp>
      <p:sp>
        <p:nvSpPr>
          <p:cNvPr id="24581" name="Rectangle 3"/>
          <p:cNvSpPr>
            <a:spLocks noGrp="1" noChangeArrowheads="1"/>
          </p:cNvSpPr>
          <p:nvPr>
            <p:ph type="body" idx="4294967295"/>
          </p:nvPr>
        </p:nvSpPr>
        <p:spPr>
          <a:xfrm>
            <a:off x="612775" y="1600200"/>
            <a:ext cx="7997825" cy="4525963"/>
          </a:xfrm>
        </p:spPr>
        <p:txBody>
          <a:bodyPr/>
          <a:lstStyle/>
          <a:p>
            <a:pPr marL="0" indent="0">
              <a:buFont typeface="Wingdings" panose="05000000000000000000" pitchFamily="2" charset="2"/>
              <a:buNone/>
            </a:pPr>
            <a:r>
              <a:rPr lang="en-US" altLang="zh-CN" sz="2000" smtClean="0"/>
              <a:t>5</a:t>
            </a:r>
            <a:r>
              <a:rPr lang="zh-CN" altLang="en-US" sz="2000" smtClean="0"/>
              <a:t>、</a:t>
            </a:r>
            <a:r>
              <a:rPr lang="en-US" altLang="zh-CN" sz="2000" smtClean="0"/>
              <a:t>Topology</a:t>
            </a:r>
          </a:p>
          <a:p>
            <a:pPr marL="0" indent="0">
              <a:buFont typeface="Wingdings" panose="05000000000000000000" pitchFamily="2" charset="2"/>
              <a:buNone/>
            </a:pPr>
            <a:r>
              <a:rPr lang="en-US" altLang="zh-CN" sz="2000" smtClean="0"/>
              <a:t>     </a:t>
            </a:r>
            <a:r>
              <a:rPr lang="zh-CN" altLang="en-US" sz="2000" smtClean="0"/>
              <a:t>实时计算逻辑，计算拓扑，由</a:t>
            </a:r>
            <a:r>
              <a:rPr lang="en-US" altLang="zh-CN" sz="2000" smtClean="0"/>
              <a:t>Spout</a:t>
            </a:r>
            <a:r>
              <a:rPr lang="zh-CN" altLang="en-US" sz="2000" smtClean="0"/>
              <a:t>和</a:t>
            </a:r>
            <a:r>
              <a:rPr lang="en-US" altLang="zh-CN" sz="2000" smtClean="0"/>
              <a:t>Bolt</a:t>
            </a:r>
            <a:r>
              <a:rPr lang="zh-CN" altLang="en-US" sz="2000" smtClean="0"/>
              <a:t>组成的图状结构。</a:t>
            </a:r>
          </a:p>
          <a:p>
            <a:pPr marL="0" indent="0">
              <a:buFont typeface="Wingdings" panose="05000000000000000000" pitchFamily="2" charset="2"/>
              <a:buNone/>
            </a:pPr>
            <a:endParaRPr lang="zh-CN" altLang="en-US" sz="2000" smtClean="0"/>
          </a:p>
          <a:p>
            <a:pPr marL="0" indent="0">
              <a:buFont typeface="Wingdings" panose="05000000000000000000" pitchFamily="2" charset="2"/>
              <a:buNone/>
            </a:pPr>
            <a:r>
              <a:rPr lang="en-US" altLang="zh-CN" sz="2000" smtClean="0"/>
              <a:t>6</a:t>
            </a:r>
            <a:r>
              <a:rPr lang="zh-CN" altLang="en-US" sz="2000" smtClean="0"/>
              <a:t>、</a:t>
            </a:r>
            <a:r>
              <a:rPr lang="en-US" altLang="zh-CN" sz="2000" smtClean="0"/>
              <a:t>Spout</a:t>
            </a:r>
          </a:p>
          <a:p>
            <a:pPr marL="0" indent="0">
              <a:buFont typeface="Wingdings" panose="05000000000000000000" pitchFamily="2" charset="2"/>
              <a:buNone/>
            </a:pPr>
            <a:r>
              <a:rPr lang="en-US" altLang="zh-CN" sz="2000" smtClean="0"/>
              <a:t>     Storm</a:t>
            </a:r>
            <a:r>
              <a:rPr lang="zh-CN" altLang="en-US" sz="2000" smtClean="0"/>
              <a:t>编程模型中的消息源，可进行可靠传输</a:t>
            </a:r>
            <a:r>
              <a:rPr lang="en-US" altLang="zh-CN" sz="2000" smtClean="0"/>
              <a:t>(ack/fail</a:t>
            </a:r>
            <a:r>
              <a:rPr lang="zh-CN" altLang="en-US" sz="2000" smtClean="0"/>
              <a:t>机制</a:t>
            </a:r>
            <a:r>
              <a:rPr lang="en-US" altLang="zh-CN" sz="2000" smtClean="0"/>
              <a:t>)</a:t>
            </a:r>
            <a:r>
              <a:rPr lang="zh-CN" altLang="en-US" sz="2000" smtClean="0"/>
              <a:t>。</a:t>
            </a:r>
          </a:p>
          <a:p>
            <a:pPr marL="0" indent="0">
              <a:buFont typeface="Wingdings" panose="05000000000000000000" pitchFamily="2" charset="2"/>
              <a:buNone/>
            </a:pPr>
            <a:endParaRPr lang="zh-CN" altLang="en-US" sz="2000" smtClean="0"/>
          </a:p>
          <a:p>
            <a:pPr marL="0" indent="0">
              <a:buFont typeface="Wingdings" panose="05000000000000000000" pitchFamily="2" charset="2"/>
              <a:buNone/>
            </a:pPr>
            <a:r>
              <a:rPr lang="en-US" altLang="zh-CN" sz="2000" smtClean="0"/>
              <a:t>7</a:t>
            </a:r>
            <a:r>
              <a:rPr lang="zh-CN" altLang="en-US" sz="2000" smtClean="0"/>
              <a:t>、</a:t>
            </a:r>
            <a:r>
              <a:rPr lang="en-US" altLang="zh-CN" sz="2000" smtClean="0"/>
              <a:t>Bolt</a:t>
            </a:r>
          </a:p>
          <a:p>
            <a:pPr marL="0" indent="0">
              <a:buFont typeface="Wingdings" panose="05000000000000000000" pitchFamily="2" charset="2"/>
              <a:buNone/>
            </a:pPr>
            <a:r>
              <a:rPr lang="en-US" altLang="zh-CN" sz="2000" smtClean="0"/>
              <a:t>     Storm</a:t>
            </a:r>
            <a:r>
              <a:rPr lang="zh-CN" altLang="en-US" sz="2000" smtClean="0"/>
              <a:t>编程模型中的处理组件，定义</a:t>
            </a:r>
            <a:r>
              <a:rPr lang="en-US" altLang="zh-CN" sz="2000" smtClean="0"/>
              <a:t>execute</a:t>
            </a:r>
            <a:r>
              <a:rPr lang="zh-CN" altLang="en-US" sz="2000" smtClean="0"/>
              <a:t>方法进行实际的数据逻辑处理。</a:t>
            </a:r>
            <a:endParaRPr lang="en-US" altLang="zh-CN" sz="2000" smtClean="0"/>
          </a:p>
          <a:p>
            <a:pPr marL="0" indent="0">
              <a:buFont typeface="Wingdings" panose="05000000000000000000" pitchFamily="2" charset="2"/>
              <a:buNone/>
            </a:pPr>
            <a:endParaRPr lang="en-US" altLang="zh-CN" sz="2000" smtClean="0"/>
          </a:p>
          <a:p>
            <a:pPr marL="0" indent="0">
              <a:buFont typeface="Wingdings" panose="05000000000000000000" pitchFamily="2" charset="2"/>
              <a:buNone/>
            </a:pPr>
            <a:r>
              <a:rPr lang="en-US" altLang="zh-CN" sz="2000" smtClean="0"/>
              <a:t>8</a:t>
            </a:r>
            <a:r>
              <a:rPr lang="zh-CN" altLang="en-US" sz="2000" smtClean="0"/>
              <a:t>、</a:t>
            </a:r>
            <a:r>
              <a:rPr lang="en-US" altLang="zh-CN" sz="2000" smtClean="0"/>
              <a:t>Stream</a:t>
            </a:r>
          </a:p>
          <a:p>
            <a:pPr marL="0" indent="0">
              <a:buFont typeface="Wingdings" panose="05000000000000000000" pitchFamily="2" charset="2"/>
              <a:buNone/>
            </a:pPr>
            <a:r>
              <a:rPr lang="en-US" altLang="zh-CN" sz="2000" smtClean="0"/>
              <a:t>     </a:t>
            </a:r>
            <a:r>
              <a:rPr lang="zh-CN" altLang="en-US" sz="2000" smtClean="0"/>
              <a:t>拓扑中的消息流，传输的对象是</a:t>
            </a:r>
            <a:r>
              <a:rPr lang="en-US" altLang="zh-CN" sz="2000" smtClean="0"/>
              <a:t>Tuple</a:t>
            </a:r>
            <a:r>
              <a:rPr lang="zh-CN" altLang="en-US" sz="2000" smtClean="0"/>
              <a:t>。</a:t>
            </a:r>
          </a:p>
          <a:p>
            <a:pPr marL="0" indent="0">
              <a:buFont typeface="Wingdings" panose="05000000000000000000" pitchFamily="2" charset="2"/>
              <a:buNone/>
            </a:pPr>
            <a:endParaRPr lang="zh-CN" altLang="en-US" sz="2000" smtClean="0"/>
          </a:p>
          <a:p>
            <a:pPr marL="0" indent="0">
              <a:buFont typeface="Wingdings" panose="05000000000000000000" pitchFamily="2" charset="2"/>
              <a:buNone/>
            </a:pPr>
            <a:endParaRPr lang="zh-CN"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txBox="1">
            <a:spLocks noGrp="1" noChangeArrowheads="1"/>
          </p:cNvSpPr>
          <p:nvPr/>
        </p:nvSpPr>
        <p:spPr bwMode="auto">
          <a:xfrm>
            <a:off x="6096000" y="6248400"/>
            <a:ext cx="266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fld id="{0125DEEB-3CA1-4B17-9DE0-E0DA73A2BDB9}" type="datetime1">
              <a:rPr lang="zh-CN" altLang="en-US" sz="1400">
                <a:solidFill>
                  <a:schemeClr val="tx2"/>
                </a:solidFill>
                <a:latin typeface="Tw Cen MT" panose="020B0602020104020603" pitchFamily="2" charset="0"/>
                <a:sym typeface="Tw Cen MT" panose="020B0602020104020603" pitchFamily="2" charset="0"/>
              </a:rPr>
              <a:t>2017/2/28</a:t>
            </a:fld>
            <a:endParaRPr lang="en-US" altLang="zh-CN" sz="1400">
              <a:solidFill>
                <a:schemeClr val="tx2"/>
              </a:solidFill>
              <a:latin typeface="Tw Cen MT" panose="020B0602020104020603" pitchFamily="2" charset="0"/>
              <a:sym typeface="Tw Cen MT" panose="020B0602020104020603" pitchFamily="2" charset="0"/>
            </a:endParaRPr>
          </a:p>
        </p:txBody>
      </p:sp>
      <p:sp>
        <p:nvSpPr>
          <p:cNvPr id="26627" name="灯片编号占位符 5"/>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fld id="{A7452C58-9B9B-4731-9189-F6F30841EA7F}" type="slidenum">
              <a:rPr lang="zh-CN" altLang="en-US" sz="1400" b="1">
                <a:solidFill>
                  <a:srgbClr val="FFFFFF"/>
                </a:solidFill>
                <a:latin typeface="Tw Cen MT" panose="020B0602020104020603" pitchFamily="2" charset="0"/>
                <a:sym typeface="Tw Cen MT" panose="020B0602020104020603" pitchFamily="2" charset="0"/>
              </a:rPr>
              <a:t>9</a:t>
            </a:fld>
            <a:endParaRPr lang="en-US" altLang="zh-CN" sz="1400" b="1">
              <a:solidFill>
                <a:srgbClr val="FFFFFF"/>
              </a:solidFill>
              <a:latin typeface="Tw Cen MT" panose="020B0602020104020603" pitchFamily="2" charset="0"/>
              <a:sym typeface="Tw Cen MT" panose="020B0602020104020603" pitchFamily="2" charset="0"/>
            </a:endParaRPr>
          </a:p>
        </p:txBody>
      </p:sp>
      <p:sp>
        <p:nvSpPr>
          <p:cNvPr id="26628" name="Rectangle 2"/>
          <p:cNvSpPr>
            <a:spLocks noGrp="1" noChangeArrowheads="1"/>
          </p:cNvSpPr>
          <p:nvPr>
            <p:ph type="title" idx="4294967295"/>
          </p:nvPr>
        </p:nvSpPr>
        <p:spPr/>
        <p:txBody>
          <a:bodyPr/>
          <a:lstStyle/>
          <a:p>
            <a:r>
              <a:rPr lang="en-US" altLang="zh-CN" b="1" smtClean="0"/>
              <a:t>Storm</a:t>
            </a:r>
            <a:r>
              <a:rPr lang="zh-CN" altLang="en-US" b="1" smtClean="0"/>
              <a:t>相关术语</a:t>
            </a:r>
          </a:p>
        </p:txBody>
      </p:sp>
      <p:sp>
        <p:nvSpPr>
          <p:cNvPr id="26629" name="Rectangle 3"/>
          <p:cNvSpPr>
            <a:spLocks noGrp="1" noChangeArrowheads="1"/>
          </p:cNvSpPr>
          <p:nvPr>
            <p:ph type="body" idx="4294967295"/>
          </p:nvPr>
        </p:nvSpPr>
        <p:spPr>
          <a:xfrm>
            <a:off x="612775" y="1600200"/>
            <a:ext cx="8683625" cy="4525963"/>
          </a:xfrm>
        </p:spPr>
        <p:txBody>
          <a:bodyPr/>
          <a:lstStyle/>
          <a:p>
            <a:pPr marL="0" indent="0">
              <a:buFont typeface="Wingdings" panose="05000000000000000000" pitchFamily="2" charset="2"/>
              <a:buNone/>
            </a:pPr>
            <a:r>
              <a:rPr lang="en-US" altLang="zh-CN" sz="2000" dirty="0" smtClean="0"/>
              <a:t>9</a:t>
            </a:r>
            <a:r>
              <a:rPr lang="zh-CN" altLang="en-US" sz="2000" dirty="0" smtClean="0"/>
              <a:t>、</a:t>
            </a:r>
            <a:r>
              <a:rPr lang="en-US" altLang="zh-CN" sz="2000" dirty="0" smtClean="0"/>
              <a:t>Tuple</a:t>
            </a:r>
          </a:p>
          <a:p>
            <a:pPr marL="0" indent="0">
              <a:buFont typeface="Wingdings" panose="05000000000000000000" pitchFamily="2" charset="2"/>
              <a:buNone/>
            </a:pPr>
            <a:r>
              <a:rPr lang="en-US" altLang="zh-CN" sz="2000" dirty="0" smtClean="0"/>
              <a:t>     </a:t>
            </a:r>
            <a:r>
              <a:rPr lang="zh-CN" altLang="en-US" sz="2000" dirty="0" smtClean="0"/>
              <a:t>一次消息传递的基本单元。</a:t>
            </a:r>
            <a:endParaRPr lang="en-US" altLang="zh-CN"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en-US" altLang="zh-CN" sz="2000" dirty="0" smtClean="0"/>
              <a:t>10</a:t>
            </a:r>
            <a:r>
              <a:rPr lang="zh-CN" altLang="en-US" sz="2000" dirty="0" smtClean="0"/>
              <a:t>、</a:t>
            </a:r>
            <a:r>
              <a:rPr lang="en-US" altLang="zh-CN" sz="2000" dirty="0" smtClean="0"/>
              <a:t>Stream Groupings </a:t>
            </a:r>
            <a:r>
              <a:rPr lang="zh-CN" altLang="en-US" sz="2000" dirty="0" smtClean="0"/>
              <a:t>数据流分组策略</a:t>
            </a:r>
          </a:p>
          <a:p>
            <a:pPr marL="0" indent="0">
              <a:buFont typeface="Wingdings" panose="05000000000000000000" pitchFamily="2" charset="2"/>
              <a:buNone/>
            </a:pPr>
            <a:r>
              <a:rPr lang="zh-CN" altLang="en-US" sz="2000" dirty="0" smtClean="0">
                <a:solidFill>
                  <a:srgbClr val="FF0000"/>
                </a:solidFill>
              </a:rPr>
              <a:t>        </a:t>
            </a:r>
            <a:r>
              <a:rPr lang="en-US" altLang="zh-CN" sz="2000" dirty="0" smtClean="0">
                <a:solidFill>
                  <a:srgbClr val="FF0000"/>
                </a:solidFill>
              </a:rPr>
              <a:t>1)Shuffle Grouping</a:t>
            </a:r>
            <a:r>
              <a:rPr lang="zh-CN" altLang="en-US" sz="2000" dirty="0" smtClean="0">
                <a:solidFill>
                  <a:srgbClr val="FF0000"/>
                </a:solidFill>
              </a:rPr>
              <a:t>：	随机分组，保证</a:t>
            </a:r>
            <a:r>
              <a:rPr lang="en-US" altLang="zh-CN" sz="2000" dirty="0" smtClean="0">
                <a:solidFill>
                  <a:srgbClr val="FF0000"/>
                </a:solidFill>
              </a:rPr>
              <a:t>bolt</a:t>
            </a:r>
            <a:r>
              <a:rPr lang="zh-CN" altLang="en-US" sz="2000" dirty="0" smtClean="0">
                <a:solidFill>
                  <a:srgbClr val="FF0000"/>
                </a:solidFill>
              </a:rPr>
              <a:t>接受的</a:t>
            </a:r>
            <a:r>
              <a:rPr lang="en-US" altLang="zh-CN" sz="2000" dirty="0" smtClean="0">
                <a:solidFill>
                  <a:srgbClr val="FF0000"/>
                </a:solidFill>
              </a:rPr>
              <a:t>tuple</a:t>
            </a:r>
            <a:r>
              <a:rPr lang="zh-CN" altLang="en-US" sz="2000" dirty="0" smtClean="0">
                <a:solidFill>
                  <a:srgbClr val="FF0000"/>
                </a:solidFill>
              </a:rPr>
              <a:t>数据相同。</a:t>
            </a:r>
          </a:p>
          <a:p>
            <a:pPr marL="0" indent="0">
              <a:buFont typeface="Wingdings" panose="05000000000000000000" pitchFamily="2" charset="2"/>
              <a:buNone/>
            </a:pPr>
            <a:r>
              <a:rPr lang="zh-CN" altLang="en-US" sz="2000" dirty="0" smtClean="0">
                <a:solidFill>
                  <a:srgbClr val="FF0000"/>
                </a:solidFill>
              </a:rPr>
              <a:t>        </a:t>
            </a:r>
            <a:r>
              <a:rPr lang="en-US" altLang="zh-CN" sz="2000" dirty="0" smtClean="0">
                <a:solidFill>
                  <a:srgbClr val="FF0000"/>
                </a:solidFill>
              </a:rPr>
              <a:t>2)Fields Grouping</a:t>
            </a:r>
            <a:r>
              <a:rPr lang="zh-CN" altLang="en-US" sz="2000" dirty="0" smtClean="0">
                <a:solidFill>
                  <a:srgbClr val="FF0000"/>
                </a:solidFill>
              </a:rPr>
              <a:t>：	按字段分组，相同</a:t>
            </a:r>
            <a:r>
              <a:rPr lang="en-US" altLang="zh-CN" sz="2000" dirty="0" smtClean="0">
                <a:solidFill>
                  <a:srgbClr val="FF0000"/>
                </a:solidFill>
              </a:rPr>
              <a:t>tuple</a:t>
            </a:r>
            <a:r>
              <a:rPr lang="zh-CN" altLang="en-US" sz="2000" dirty="0" smtClean="0">
                <a:solidFill>
                  <a:srgbClr val="FF0000"/>
                </a:solidFill>
              </a:rPr>
              <a:t>会分到同一个</a:t>
            </a:r>
            <a:r>
              <a:rPr lang="en-US" altLang="zh-CN" sz="2000" dirty="0" smtClean="0">
                <a:solidFill>
                  <a:srgbClr val="FF0000"/>
                </a:solidFill>
              </a:rPr>
              <a:t>bolt</a:t>
            </a:r>
            <a:r>
              <a:rPr lang="zh-CN" altLang="en-US" sz="2000" dirty="0" smtClean="0">
                <a:solidFill>
                  <a:srgbClr val="FF0000"/>
                </a:solidFill>
              </a:rPr>
              <a:t>中。</a:t>
            </a:r>
          </a:p>
          <a:p>
            <a:pPr marL="0" indent="0">
              <a:buFont typeface="Wingdings" panose="05000000000000000000" pitchFamily="2" charset="2"/>
              <a:buNone/>
            </a:pPr>
            <a:r>
              <a:rPr lang="zh-CN" altLang="en-US" sz="2000" dirty="0" smtClean="0"/>
              <a:t>        </a:t>
            </a:r>
            <a:r>
              <a:rPr lang="en-US" altLang="zh-CN" sz="2000" dirty="0" smtClean="0"/>
              <a:t>3)All Grouping</a:t>
            </a:r>
            <a:r>
              <a:rPr lang="zh-CN" altLang="en-US" sz="2000" dirty="0" smtClean="0"/>
              <a:t>：	广播发送，每个</a:t>
            </a:r>
            <a:r>
              <a:rPr lang="en-US" altLang="zh-CN" sz="2000" dirty="0" smtClean="0"/>
              <a:t>tuple</a:t>
            </a:r>
            <a:r>
              <a:rPr lang="zh-CN" altLang="en-US" sz="2000" dirty="0" smtClean="0"/>
              <a:t>会发送所有</a:t>
            </a:r>
            <a:r>
              <a:rPr lang="en-US" altLang="zh-CN" sz="2000" dirty="0" smtClean="0"/>
              <a:t>bolt</a:t>
            </a:r>
            <a:r>
              <a:rPr lang="zh-CN" altLang="en-US" sz="2000" dirty="0" smtClean="0"/>
              <a:t>中。</a:t>
            </a:r>
          </a:p>
          <a:p>
            <a:pPr marL="0" indent="0">
              <a:buFont typeface="Wingdings" panose="05000000000000000000" pitchFamily="2" charset="2"/>
              <a:buNone/>
            </a:pPr>
            <a:r>
              <a:rPr lang="zh-CN" altLang="en-US" sz="2000" dirty="0" smtClean="0"/>
              <a:t>        </a:t>
            </a:r>
            <a:r>
              <a:rPr lang="en-US" altLang="zh-CN" sz="2000" dirty="0" smtClean="0"/>
              <a:t>4)Global Grouping</a:t>
            </a:r>
            <a:r>
              <a:rPr lang="zh-CN" altLang="en-US" sz="2000" dirty="0" smtClean="0"/>
              <a:t>：	全局分组，所有</a:t>
            </a:r>
            <a:r>
              <a:rPr lang="en-US" altLang="zh-CN" sz="2000" dirty="0" smtClean="0"/>
              <a:t>tuple</a:t>
            </a:r>
            <a:r>
              <a:rPr lang="zh-CN" altLang="en-US" sz="2000" dirty="0" smtClean="0"/>
              <a:t>发送给</a:t>
            </a:r>
            <a:r>
              <a:rPr lang="en-US" altLang="zh-CN" sz="2000" dirty="0" err="1" smtClean="0"/>
              <a:t>task_id</a:t>
            </a:r>
            <a:r>
              <a:rPr lang="zh-CN" altLang="en-US" sz="2000" dirty="0" smtClean="0"/>
              <a:t>最小的</a:t>
            </a:r>
            <a:r>
              <a:rPr lang="en-US" altLang="zh-CN" sz="2000" dirty="0" smtClean="0"/>
              <a:t>bolt</a:t>
            </a:r>
            <a:r>
              <a:rPr lang="zh-CN" altLang="en-US" sz="2000" dirty="0" smtClean="0"/>
              <a:t>。</a:t>
            </a:r>
          </a:p>
          <a:p>
            <a:pPr marL="0" indent="0">
              <a:buFont typeface="Wingdings" panose="05000000000000000000" pitchFamily="2" charset="2"/>
              <a:buNone/>
            </a:pPr>
            <a:r>
              <a:rPr lang="zh-CN" altLang="en-US" sz="2000" dirty="0" smtClean="0"/>
              <a:t>        </a:t>
            </a:r>
            <a:r>
              <a:rPr lang="en-US" altLang="zh-CN" sz="2000" dirty="0" smtClean="0"/>
              <a:t>5)Non Grouping</a:t>
            </a:r>
            <a:r>
              <a:rPr lang="zh-CN" altLang="en-US" sz="2000" dirty="0" smtClean="0"/>
              <a:t>：	不分组，效果与</a:t>
            </a:r>
            <a:r>
              <a:rPr lang="en-US" altLang="zh-CN" sz="2000" dirty="0" smtClean="0"/>
              <a:t>Shuffle</a:t>
            </a:r>
            <a:r>
              <a:rPr lang="zh-CN" altLang="en-US" sz="2000" dirty="0" smtClean="0"/>
              <a:t>相似，发布订阅同一个线程。</a:t>
            </a:r>
          </a:p>
          <a:p>
            <a:pPr marL="0" indent="0">
              <a:buFont typeface="Wingdings" panose="05000000000000000000" pitchFamily="2" charset="2"/>
              <a:buNone/>
            </a:pPr>
            <a:r>
              <a:rPr lang="zh-CN" altLang="en-US" sz="2000" dirty="0" smtClean="0"/>
              <a:t>        </a:t>
            </a:r>
            <a:r>
              <a:rPr lang="en-US" altLang="zh-CN" sz="2000" dirty="0" smtClean="0"/>
              <a:t>6)Direct Grouping</a:t>
            </a:r>
            <a:r>
              <a:rPr lang="zh-CN" altLang="en-US" sz="2000" dirty="0" smtClean="0"/>
              <a:t>：	直接分组，需要手动指定</a:t>
            </a:r>
            <a:r>
              <a:rPr lang="en-US" altLang="zh-CN" sz="2000" dirty="0" smtClean="0"/>
              <a:t>bolt</a:t>
            </a:r>
            <a:r>
              <a:rPr lang="zh-CN" altLang="en-US" sz="2000" dirty="0" smtClean="0"/>
              <a:t>。</a:t>
            </a:r>
          </a:p>
          <a:p>
            <a:pPr marL="0" indent="0">
              <a:buFont typeface="Wingdings" panose="05000000000000000000" pitchFamily="2" charset="2"/>
              <a:buNone/>
            </a:pPr>
            <a:r>
              <a:rPr lang="zh-CN" altLang="en-US" sz="2000" dirty="0" smtClean="0"/>
              <a:t>        </a:t>
            </a:r>
            <a:r>
              <a:rPr lang="en-US" altLang="zh-CN" sz="2000" dirty="0" smtClean="0"/>
              <a:t>7)Custom Grouping</a:t>
            </a:r>
            <a:r>
              <a:rPr lang="zh-CN" altLang="en-US" sz="2000" dirty="0" smtClean="0"/>
              <a:t>：	自定义分组，自己实现分组方式。</a:t>
            </a:r>
          </a:p>
          <a:p>
            <a:pPr marL="0" indent="0">
              <a:buFont typeface="Wingdings" panose="05000000000000000000" pitchFamily="2" charset="2"/>
              <a:buNone/>
            </a:pPr>
            <a:endParaRPr lang="zh-CN" altLang="en-US" sz="20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122160813"/>
  <p:tag name="MH_LIBRARY" val="GRAPHIC"/>
  <p:tag name="MH_ORDER" val="Rectangle 14"/>
</p:tagLst>
</file>

<file path=ppt/tags/tag2.xml><?xml version="1.0" encoding="utf-8"?>
<p:tagLst xmlns:a="http://schemas.openxmlformats.org/drawingml/2006/main" xmlns:r="http://schemas.openxmlformats.org/officeDocument/2006/relationships" xmlns:p="http://schemas.openxmlformats.org/presentationml/2006/main">
  <p:tag name="MH" val="20160122160813"/>
  <p:tag name="MH_LIBRARY" val="GRAPHIC"/>
  <p:tag name="MH_ORDER" val="Oval Callout 1"/>
</p:tagLst>
</file>

<file path=ppt/tags/tag3.xml><?xml version="1.0" encoding="utf-8"?>
<p:tagLst xmlns:a="http://schemas.openxmlformats.org/drawingml/2006/main" xmlns:r="http://schemas.openxmlformats.org/officeDocument/2006/relationships" xmlns:p="http://schemas.openxmlformats.org/presentationml/2006/main">
  <p:tag name="MH" val="20160122160813"/>
  <p:tag name="MH_LIBRARY" val="GRAPHIC"/>
  <p:tag name="MH_ORDER" val="TextBox 2"/>
</p:tagLst>
</file>

<file path=ppt/tags/tag4.xml><?xml version="1.0" encoding="utf-8"?>
<p:tagLst xmlns:a="http://schemas.openxmlformats.org/drawingml/2006/main" xmlns:r="http://schemas.openxmlformats.org/officeDocument/2006/relationships" xmlns:p="http://schemas.openxmlformats.org/presentationml/2006/main">
  <p:tag name="MH" val="20160122160813"/>
  <p:tag name="MH_LIBRARY" val="GRAPHIC"/>
  <p:tag name="MH_ORDER" val="Picture 7"/>
</p:tagLst>
</file>

<file path=ppt/tags/tag5.xml><?xml version="1.0" encoding="utf-8"?>
<p:tagLst xmlns:a="http://schemas.openxmlformats.org/drawingml/2006/main" xmlns:r="http://schemas.openxmlformats.org/officeDocument/2006/relationships" xmlns:p="http://schemas.openxmlformats.org/presentationml/2006/main">
  <p:tag name="MH" val="20160122160813"/>
  <p:tag name="MH_LIBRARY" val="GRAPHIC"/>
  <p:tag name="MH_ORDER" val="TextBox 19"/>
</p:tagLst>
</file>

<file path=ppt/theme/theme1.xml><?xml version="1.0" encoding="utf-8"?>
<a:theme xmlns:a="http://schemas.openxmlformats.org/drawingml/2006/main" name="1_Median">
  <a:themeElements>
    <a:clrScheme name="">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edian 1">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8733F"/>
        </a:accent6>
        <a:hlink>
          <a:srgbClr val="F7B615"/>
        </a:hlink>
        <a:folHlink>
          <a:srgbClr val="70440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775F55"/>
    </a:dk1>
    <a:lt1>
      <a:srgbClr val="FFFFFF"/>
    </a:lt1>
    <a:dk2>
      <a:srgbClr val="000000"/>
    </a:dk2>
    <a:lt2>
      <a:srgbClr val="EBDDC3"/>
    </a:lt2>
    <a:accent1>
      <a:srgbClr val="94B6D2"/>
    </a:accent1>
    <a:accent2>
      <a:srgbClr val="DD8047"/>
    </a:accent2>
    <a:accent3>
      <a:srgbClr val="AAAAAA"/>
    </a:accent3>
    <a:accent4>
      <a:srgbClr val="DADADA"/>
    </a:accent4>
    <a:accent5>
      <a:srgbClr val="C8D7E5"/>
    </a:accent5>
    <a:accent6>
      <a:srgbClr val="C8733F"/>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4</TotalTime>
  <Words>3673</Words>
  <Application>Microsoft Office PowerPoint</Application>
  <PresentationFormat>全屏显示(4:3)</PresentationFormat>
  <Paragraphs>652</Paragraphs>
  <Slides>61</Slides>
  <Notes>49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84" baseType="lpstr">
      <vt:lpstr>Gill Sans</vt:lpstr>
      <vt:lpstr>굴림</vt:lpstr>
      <vt:lpstr>Heiti SC Light</vt:lpstr>
      <vt:lpstr>H-冬青黑体传统中文-W3</vt:lpstr>
      <vt:lpstr>Noto Sans CJK SC Regular</vt:lpstr>
      <vt:lpstr>方正中倩_GBK</vt:lpstr>
      <vt:lpstr>黑体</vt:lpstr>
      <vt:lpstr>华文仿宋</vt:lpstr>
      <vt:lpstr>华文新魏</vt:lpstr>
      <vt:lpstr>宋体</vt:lpstr>
      <vt:lpstr>微软雅黑</vt:lpstr>
      <vt:lpstr>Arial</vt:lpstr>
      <vt:lpstr>Calibri</vt:lpstr>
      <vt:lpstr>Cambria Math</vt:lpstr>
      <vt:lpstr>Courier New</vt:lpstr>
      <vt:lpstr>Times New Roman</vt:lpstr>
      <vt:lpstr>Tw Cen MT</vt:lpstr>
      <vt:lpstr>Verdana</vt:lpstr>
      <vt:lpstr>Wingdings</vt:lpstr>
      <vt:lpstr>1_Median</vt:lpstr>
      <vt:lpstr>Visio</vt:lpstr>
      <vt:lpstr>WPS 公式 3.0</vt:lpstr>
      <vt:lpstr>公式</vt:lpstr>
      <vt:lpstr>PowerPoint 演示文稿</vt:lpstr>
      <vt:lpstr>大纲</vt:lpstr>
      <vt:lpstr>Storm是什么？</vt:lpstr>
      <vt:lpstr>一、Storm简介</vt:lpstr>
      <vt:lpstr>Storm发展历史</vt:lpstr>
      <vt:lpstr>Storm发展历史</vt:lpstr>
      <vt:lpstr>Storm相关术语</vt:lpstr>
      <vt:lpstr>Storm相关术语</vt:lpstr>
      <vt:lpstr>Storm相关术语</vt:lpstr>
      <vt:lpstr>Storm的原理架构</vt:lpstr>
      <vt:lpstr>Storm的原理架构</vt:lpstr>
      <vt:lpstr>Storm的原理架构</vt:lpstr>
      <vt:lpstr>Storm的原理架构</vt:lpstr>
      <vt:lpstr>PowerPoint 演示文稿</vt:lpstr>
      <vt:lpstr>Storm主要特点</vt:lpstr>
      <vt:lpstr>Storm主要特点</vt:lpstr>
      <vt:lpstr>Storm现状与发展趋势</vt:lpstr>
      <vt:lpstr>Storm现状与发展趋势</vt:lpstr>
      <vt:lpstr>你什么时候需要Storm ？</vt:lpstr>
      <vt:lpstr>二、 Storm实时分析案例</vt:lpstr>
      <vt:lpstr>Hadoop单词计数</vt:lpstr>
      <vt:lpstr>Spark单词计数</vt:lpstr>
      <vt:lpstr>Storm实时单词计数</vt:lpstr>
      <vt:lpstr>Storm实时单词计数</vt:lpstr>
      <vt:lpstr>Storm实时单词计数</vt:lpstr>
      <vt:lpstr>Storm实时单词计数</vt:lpstr>
      <vt:lpstr>Storm实时单词计数</vt:lpstr>
      <vt:lpstr>Storm实时单词计数</vt:lpstr>
      <vt:lpstr>Storm实时单词计数</vt:lpstr>
      <vt:lpstr>PowerPoint 演示文稿</vt:lpstr>
      <vt:lpstr>Storm频繁组合查找</vt:lpstr>
      <vt:lpstr>Storm频繁组合查找</vt:lpstr>
      <vt:lpstr>Storm频繁组合查找</vt:lpstr>
      <vt:lpstr>PowerPoint 演示文稿</vt:lpstr>
      <vt:lpstr>PowerPoint 演示文稿</vt:lpstr>
      <vt:lpstr>Storm频繁组合查找</vt:lpstr>
      <vt:lpstr>Storm频繁组合查找</vt:lpstr>
      <vt:lpstr>Storm频繁组合查找</vt:lpstr>
      <vt:lpstr>三、基于Storm的实时推荐系统</vt:lpstr>
      <vt:lpstr>实时推荐系统简介</vt:lpstr>
      <vt:lpstr>推荐算法介绍</vt:lpstr>
      <vt:lpstr>推荐算法介绍</vt:lpstr>
      <vt:lpstr>推荐算法介绍</vt:lpstr>
      <vt:lpstr>推荐算法介绍</vt:lpstr>
      <vt:lpstr>推荐算法介绍</vt:lpstr>
      <vt:lpstr>推荐算法介绍</vt:lpstr>
      <vt:lpstr>推荐算法介绍</vt:lpstr>
      <vt:lpstr>推荐算法介绍</vt:lpstr>
      <vt:lpstr>推荐算法介绍</vt:lpstr>
      <vt:lpstr>推荐算法介绍</vt:lpstr>
      <vt:lpstr>实时推荐系统的算法</vt:lpstr>
      <vt:lpstr>实时推荐系统的算法</vt:lpstr>
      <vt:lpstr>实时推荐系统的算法</vt:lpstr>
      <vt:lpstr>实时推荐系统的算法</vt:lpstr>
      <vt:lpstr>实时推荐系统的算法</vt:lpstr>
      <vt:lpstr>腾讯实时推荐系统</vt:lpstr>
      <vt:lpstr>腾讯实时推荐系统</vt:lpstr>
      <vt:lpstr>腾讯实时推荐系统</vt:lpstr>
      <vt:lpstr>腾讯实时推荐系统</vt:lpstr>
      <vt:lpstr>四、小结</vt:lpstr>
      <vt:lpstr>PowerPoint 演示文稿</vt:lpstr>
    </vt:vector>
  </TitlesOfParts>
  <Company>ecnu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Frequency Identification Technology (RFID)</dc:title>
  <dc:creator>Matt Steiner</dc:creator>
  <cp:lastModifiedBy>toyking</cp:lastModifiedBy>
  <cp:revision>1103</cp:revision>
  <dcterms:created xsi:type="dcterms:W3CDTF">2008-04-09T04:32:00Z</dcterms:created>
  <dcterms:modified xsi:type="dcterms:W3CDTF">2017-02-28T11:54:00Z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