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7" r:id="rId2"/>
    <p:sldId id="258" r:id="rId3"/>
    <p:sldId id="259" r:id="rId4"/>
    <p:sldId id="311" r:id="rId5"/>
    <p:sldId id="266" r:id="rId6"/>
    <p:sldId id="262" r:id="rId7"/>
    <p:sldId id="299" r:id="rId8"/>
    <p:sldId id="300" r:id="rId9"/>
    <p:sldId id="271" r:id="rId10"/>
    <p:sldId id="272" r:id="rId11"/>
    <p:sldId id="273" r:id="rId12"/>
    <p:sldId id="276" r:id="rId13"/>
    <p:sldId id="301" r:id="rId14"/>
    <p:sldId id="314" r:id="rId15"/>
    <p:sldId id="302" r:id="rId16"/>
    <p:sldId id="303" r:id="rId17"/>
    <p:sldId id="274" r:id="rId18"/>
    <p:sldId id="305" r:id="rId19"/>
    <p:sldId id="313" r:id="rId20"/>
    <p:sldId id="306" r:id="rId21"/>
    <p:sldId id="307" r:id="rId22"/>
    <p:sldId id="308" r:id="rId23"/>
    <p:sldId id="309" r:id="rId24"/>
    <p:sldId id="312" r:id="rId25"/>
    <p:sldId id="31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78" autoAdjust="0"/>
  </p:normalViewPr>
  <p:slideViewPr>
    <p:cSldViewPr snapToGrid="0" snapToObjects="1">
      <p:cViewPr varScale="1">
        <p:scale>
          <a:sx n="58" d="100"/>
          <a:sy n="58" d="100"/>
        </p:scale>
        <p:origin x="17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liuhuiping:Downloads:&#26399;&#26411;&#23454;&#39564;&#25104;&#3248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liuhuiping:Downloads:&#26399;&#26411;&#23454;&#39564;&#25104;&#324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spPr>
            <a:ln w="47625">
              <a:noFill/>
            </a:ln>
          </c:spPr>
          <c:yVal>
            <c:numRef>
              <c:f>Sheet1!$I$3:$I$57</c:f>
              <c:numCache>
                <c:formatCode>General</c:formatCode>
                <c:ptCount val="55"/>
                <c:pt idx="0">
                  <c:v>79</c:v>
                </c:pt>
                <c:pt idx="1">
                  <c:v>90</c:v>
                </c:pt>
                <c:pt idx="2">
                  <c:v>83</c:v>
                </c:pt>
                <c:pt idx="3">
                  <c:v>83</c:v>
                </c:pt>
                <c:pt idx="4">
                  <c:v>84</c:v>
                </c:pt>
                <c:pt idx="5">
                  <c:v>83</c:v>
                </c:pt>
                <c:pt idx="6">
                  <c:v>84</c:v>
                </c:pt>
                <c:pt idx="7">
                  <c:v>88</c:v>
                </c:pt>
                <c:pt idx="8">
                  <c:v>83</c:v>
                </c:pt>
                <c:pt idx="9">
                  <c:v>75</c:v>
                </c:pt>
                <c:pt idx="10">
                  <c:v>80</c:v>
                </c:pt>
                <c:pt idx="11">
                  <c:v>77</c:v>
                </c:pt>
                <c:pt idx="12">
                  <c:v>78</c:v>
                </c:pt>
                <c:pt idx="13">
                  <c:v>85</c:v>
                </c:pt>
                <c:pt idx="14">
                  <c:v>86</c:v>
                </c:pt>
                <c:pt idx="15">
                  <c:v>81</c:v>
                </c:pt>
                <c:pt idx="16">
                  <c:v>82</c:v>
                </c:pt>
                <c:pt idx="17">
                  <c:v>85</c:v>
                </c:pt>
                <c:pt idx="18">
                  <c:v>84</c:v>
                </c:pt>
                <c:pt idx="19">
                  <c:v>93</c:v>
                </c:pt>
                <c:pt idx="20">
                  <c:v>80</c:v>
                </c:pt>
                <c:pt idx="21">
                  <c:v>83</c:v>
                </c:pt>
                <c:pt idx="22">
                  <c:v>80</c:v>
                </c:pt>
                <c:pt idx="23">
                  <c:v>83</c:v>
                </c:pt>
                <c:pt idx="24">
                  <c:v>75</c:v>
                </c:pt>
                <c:pt idx="25">
                  <c:v>75</c:v>
                </c:pt>
                <c:pt idx="26">
                  <c:v>75</c:v>
                </c:pt>
                <c:pt idx="27">
                  <c:v>77</c:v>
                </c:pt>
                <c:pt idx="28">
                  <c:v>83</c:v>
                </c:pt>
                <c:pt idx="29">
                  <c:v>93</c:v>
                </c:pt>
                <c:pt idx="30">
                  <c:v>75</c:v>
                </c:pt>
                <c:pt idx="31">
                  <c:v>75</c:v>
                </c:pt>
                <c:pt idx="32">
                  <c:v>80</c:v>
                </c:pt>
                <c:pt idx="33">
                  <c:v>78</c:v>
                </c:pt>
                <c:pt idx="34">
                  <c:v>75</c:v>
                </c:pt>
                <c:pt idx="35">
                  <c:v>80</c:v>
                </c:pt>
                <c:pt idx="36">
                  <c:v>75</c:v>
                </c:pt>
                <c:pt idx="37">
                  <c:v>88</c:v>
                </c:pt>
                <c:pt idx="38">
                  <c:v>75</c:v>
                </c:pt>
                <c:pt idx="39">
                  <c:v>90</c:v>
                </c:pt>
                <c:pt idx="40">
                  <c:v>83</c:v>
                </c:pt>
                <c:pt idx="41">
                  <c:v>78</c:v>
                </c:pt>
                <c:pt idx="42">
                  <c:v>80</c:v>
                </c:pt>
                <c:pt idx="43">
                  <c:v>75</c:v>
                </c:pt>
                <c:pt idx="44">
                  <c:v>85</c:v>
                </c:pt>
                <c:pt idx="45">
                  <c:v>83</c:v>
                </c:pt>
                <c:pt idx="46">
                  <c:v>80</c:v>
                </c:pt>
                <c:pt idx="47">
                  <c:v>84</c:v>
                </c:pt>
                <c:pt idx="48">
                  <c:v>80</c:v>
                </c:pt>
                <c:pt idx="49">
                  <c:v>83</c:v>
                </c:pt>
                <c:pt idx="50">
                  <c:v>85</c:v>
                </c:pt>
                <c:pt idx="51">
                  <c:v>75</c:v>
                </c:pt>
                <c:pt idx="52">
                  <c:v>83</c:v>
                </c:pt>
                <c:pt idx="53">
                  <c:v>78</c:v>
                </c:pt>
                <c:pt idx="54">
                  <c:v>75</c:v>
                </c:pt>
              </c:numCache>
            </c:numRef>
          </c:yVal>
          <c:smooth val="0"/>
        </c:ser>
        <c:dLbls>
          <c:showLegendKey val="0"/>
          <c:showVal val="0"/>
          <c:showCatName val="0"/>
          <c:showSerName val="0"/>
          <c:showPercent val="0"/>
          <c:showBubbleSize val="0"/>
        </c:dLbls>
        <c:axId val="1466734960"/>
        <c:axId val="1466728976"/>
      </c:scatterChart>
      <c:valAx>
        <c:axId val="1466734960"/>
        <c:scaling>
          <c:orientation val="minMax"/>
          <c:max val="24"/>
          <c:min val="0"/>
        </c:scaling>
        <c:delete val="0"/>
        <c:axPos val="b"/>
        <c:majorTickMark val="out"/>
        <c:minorTickMark val="none"/>
        <c:tickLblPos val="nextTo"/>
        <c:crossAx val="1466728976"/>
        <c:crossesAt val="25"/>
        <c:crossBetween val="midCat"/>
      </c:valAx>
      <c:valAx>
        <c:axId val="1466728976"/>
        <c:scaling>
          <c:orientation val="minMax"/>
          <c:min val="70"/>
        </c:scaling>
        <c:delete val="0"/>
        <c:axPos val="l"/>
        <c:numFmt formatCode="General" sourceLinked="1"/>
        <c:majorTickMark val="out"/>
        <c:minorTickMark val="none"/>
        <c:tickLblPos val="nextTo"/>
        <c:crossAx val="146673496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spPr>
            <a:ln w="47625">
              <a:noFill/>
            </a:ln>
          </c:spPr>
          <c:yVal>
            <c:numRef>
              <c:f>Sheet1!$I$3:$I$57</c:f>
              <c:numCache>
                <c:formatCode>General</c:formatCode>
                <c:ptCount val="55"/>
                <c:pt idx="0">
                  <c:v>79</c:v>
                </c:pt>
                <c:pt idx="1">
                  <c:v>90</c:v>
                </c:pt>
                <c:pt idx="2">
                  <c:v>83</c:v>
                </c:pt>
                <c:pt idx="3">
                  <c:v>83</c:v>
                </c:pt>
                <c:pt idx="4">
                  <c:v>84</c:v>
                </c:pt>
                <c:pt idx="5">
                  <c:v>83</c:v>
                </c:pt>
                <c:pt idx="6">
                  <c:v>84</c:v>
                </c:pt>
                <c:pt idx="7">
                  <c:v>88</c:v>
                </c:pt>
                <c:pt idx="8">
                  <c:v>83</c:v>
                </c:pt>
                <c:pt idx="9">
                  <c:v>75</c:v>
                </c:pt>
                <c:pt idx="10">
                  <c:v>80</c:v>
                </c:pt>
                <c:pt idx="11">
                  <c:v>77</c:v>
                </c:pt>
                <c:pt idx="12">
                  <c:v>78</c:v>
                </c:pt>
                <c:pt idx="13">
                  <c:v>85</c:v>
                </c:pt>
                <c:pt idx="14">
                  <c:v>86</c:v>
                </c:pt>
                <c:pt idx="15">
                  <c:v>81</c:v>
                </c:pt>
                <c:pt idx="16">
                  <c:v>82</c:v>
                </c:pt>
                <c:pt idx="17">
                  <c:v>85</c:v>
                </c:pt>
                <c:pt idx="18">
                  <c:v>84</c:v>
                </c:pt>
                <c:pt idx="19">
                  <c:v>93</c:v>
                </c:pt>
                <c:pt idx="20">
                  <c:v>80</c:v>
                </c:pt>
                <c:pt idx="21">
                  <c:v>83</c:v>
                </c:pt>
                <c:pt idx="22">
                  <c:v>80</c:v>
                </c:pt>
                <c:pt idx="23">
                  <c:v>83</c:v>
                </c:pt>
                <c:pt idx="24">
                  <c:v>75</c:v>
                </c:pt>
                <c:pt idx="25">
                  <c:v>75</c:v>
                </c:pt>
                <c:pt idx="26">
                  <c:v>75</c:v>
                </c:pt>
                <c:pt idx="27">
                  <c:v>77</c:v>
                </c:pt>
                <c:pt idx="28">
                  <c:v>83</c:v>
                </c:pt>
                <c:pt idx="29">
                  <c:v>93</c:v>
                </c:pt>
                <c:pt idx="30">
                  <c:v>75</c:v>
                </c:pt>
                <c:pt idx="31">
                  <c:v>75</c:v>
                </c:pt>
                <c:pt idx="32">
                  <c:v>80</c:v>
                </c:pt>
                <c:pt idx="33">
                  <c:v>78</c:v>
                </c:pt>
                <c:pt idx="34">
                  <c:v>75</c:v>
                </c:pt>
                <c:pt idx="35">
                  <c:v>80</c:v>
                </c:pt>
                <c:pt idx="36">
                  <c:v>75</c:v>
                </c:pt>
                <c:pt idx="37">
                  <c:v>88</c:v>
                </c:pt>
                <c:pt idx="38">
                  <c:v>75</c:v>
                </c:pt>
                <c:pt idx="39">
                  <c:v>90</c:v>
                </c:pt>
                <c:pt idx="40">
                  <c:v>83</c:v>
                </c:pt>
                <c:pt idx="41">
                  <c:v>78</c:v>
                </c:pt>
                <c:pt idx="42">
                  <c:v>80</c:v>
                </c:pt>
                <c:pt idx="43">
                  <c:v>75</c:v>
                </c:pt>
                <c:pt idx="44">
                  <c:v>85</c:v>
                </c:pt>
                <c:pt idx="45">
                  <c:v>83</c:v>
                </c:pt>
                <c:pt idx="46">
                  <c:v>80</c:v>
                </c:pt>
                <c:pt idx="47">
                  <c:v>84</c:v>
                </c:pt>
                <c:pt idx="48">
                  <c:v>80</c:v>
                </c:pt>
                <c:pt idx="49">
                  <c:v>83</c:v>
                </c:pt>
                <c:pt idx="50">
                  <c:v>85</c:v>
                </c:pt>
                <c:pt idx="51">
                  <c:v>75</c:v>
                </c:pt>
                <c:pt idx="52">
                  <c:v>83</c:v>
                </c:pt>
                <c:pt idx="53">
                  <c:v>78</c:v>
                </c:pt>
                <c:pt idx="54">
                  <c:v>75</c:v>
                </c:pt>
              </c:numCache>
            </c:numRef>
          </c:yVal>
          <c:smooth val="0"/>
        </c:ser>
        <c:dLbls>
          <c:showLegendKey val="0"/>
          <c:showVal val="0"/>
          <c:showCatName val="0"/>
          <c:showSerName val="0"/>
          <c:showPercent val="0"/>
          <c:showBubbleSize val="0"/>
        </c:dLbls>
        <c:axId val="1645666208"/>
        <c:axId val="1645671648"/>
      </c:scatterChart>
      <c:valAx>
        <c:axId val="1645666208"/>
        <c:scaling>
          <c:orientation val="minMax"/>
          <c:max val="24"/>
          <c:min val="0"/>
        </c:scaling>
        <c:delete val="0"/>
        <c:axPos val="b"/>
        <c:majorTickMark val="out"/>
        <c:minorTickMark val="none"/>
        <c:tickLblPos val="nextTo"/>
        <c:crossAx val="1645671648"/>
        <c:crossesAt val="25"/>
        <c:crossBetween val="midCat"/>
      </c:valAx>
      <c:valAx>
        <c:axId val="1645671648"/>
        <c:scaling>
          <c:orientation val="minMax"/>
          <c:min val="70"/>
        </c:scaling>
        <c:delete val="0"/>
        <c:axPos val="l"/>
        <c:numFmt formatCode="General" sourceLinked="1"/>
        <c:majorTickMark val="out"/>
        <c:minorTickMark val="none"/>
        <c:tickLblPos val="nextTo"/>
        <c:crossAx val="1645666208"/>
        <c:crosses val="autoZero"/>
        <c:crossBetween val="midCat"/>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FFF25E-E991-4D93-909A-88E4F70D925B}" type="datetimeFigureOut">
              <a:rPr lang="zh-CN" altLang="en-US" smtClean="0"/>
              <a:t>2018/4/23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62E45-C9A6-482B-B674-2D7A596B066C}" type="slidenum">
              <a:rPr lang="zh-CN" altLang="en-US" smtClean="0"/>
              <a:t>‹#›</a:t>
            </a:fld>
            <a:endParaRPr lang="zh-CN" altLang="en-US"/>
          </a:p>
        </p:txBody>
      </p:sp>
    </p:spTree>
    <p:extLst>
      <p:ext uri="{BB962C8B-B14F-4D97-AF65-F5344CB8AC3E}">
        <p14:creationId xmlns:p14="http://schemas.microsoft.com/office/powerpoint/2010/main" val="3594428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C4F3-7739-4837-B5B4-8C608DFD3541}"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07C7F-48B4-4C1B-B4D4-FB9C110827E3}" type="slidenum">
              <a:rPr lang="zh-CN" altLang="en-US" smtClean="0"/>
              <a:t>‹#›</a:t>
            </a:fld>
            <a:endParaRPr lang="zh-CN" altLang="en-US"/>
          </a:p>
        </p:txBody>
      </p:sp>
    </p:spTree>
    <p:extLst>
      <p:ext uri="{BB962C8B-B14F-4D97-AF65-F5344CB8AC3E}">
        <p14:creationId xmlns:p14="http://schemas.microsoft.com/office/powerpoint/2010/main" val="11752312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a:t>
            </a:fld>
            <a:endParaRPr lang="zh-CN" altLang="en-US"/>
          </a:p>
        </p:txBody>
      </p:sp>
    </p:spTree>
    <p:extLst>
      <p:ext uri="{BB962C8B-B14F-4D97-AF65-F5344CB8AC3E}">
        <p14:creationId xmlns:p14="http://schemas.microsoft.com/office/powerpoint/2010/main" val="1864512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describe these two conditions, we use the MDL principle</a:t>
            </a:r>
            <a:r>
              <a:rPr lang="en-US" altLang="zh-CN" baseline="0" dirty="0" smtClean="0"/>
              <a:t> which describes the data under a hypothesis. The MDL cost consists of two components: L(H) and L(D|H), </a:t>
            </a:r>
            <a:r>
              <a:rPr lang="en-US" altLang="zh-CN" sz="1200" i="0" kern="1200" dirty="0" smtClean="0">
                <a:solidFill>
                  <a:schemeClr val="tx1"/>
                </a:solidFill>
                <a:effectLst/>
                <a:latin typeface="+mn-lt"/>
                <a:ea typeface="+mn-ea"/>
                <a:cs typeface="+mn-cs"/>
              </a:rPr>
              <a:t>where </a:t>
            </a:r>
            <a:r>
              <a:rPr lang="en-US" altLang="zh-CN" sz="1200" i="1" kern="1200" dirty="0" smtClean="0">
                <a:solidFill>
                  <a:schemeClr val="tx1"/>
                </a:solidFill>
                <a:effectLst/>
                <a:latin typeface="+mn-lt"/>
                <a:ea typeface="+mn-ea"/>
                <a:cs typeface="+mn-cs"/>
              </a:rPr>
              <a:t>L</a:t>
            </a:r>
            <a:r>
              <a:rPr lang="en-US" altLang="zh-CN" sz="1200" i="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H</a:t>
            </a:r>
            <a:r>
              <a:rPr lang="en-US" altLang="zh-CN" sz="1200" i="0" kern="1200" dirty="0" smtClean="0">
                <a:solidFill>
                  <a:schemeClr val="tx1"/>
                </a:solidFill>
                <a:effectLst/>
                <a:latin typeface="+mn-lt"/>
                <a:ea typeface="+mn-ea"/>
                <a:cs typeface="+mn-cs"/>
              </a:rPr>
              <a:t>) is the length of the description of the</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hypothesis, and </a:t>
            </a:r>
            <a:r>
              <a:rPr lang="en-US" altLang="zh-CN" sz="1200" i="1" kern="1200" dirty="0" smtClean="0">
                <a:solidFill>
                  <a:schemeClr val="tx1"/>
                </a:solidFill>
                <a:effectLst/>
                <a:latin typeface="+mn-lt"/>
                <a:ea typeface="+mn-ea"/>
                <a:cs typeface="+mn-cs"/>
              </a:rPr>
              <a:t>L</a:t>
            </a:r>
            <a:r>
              <a:rPr lang="en-US" altLang="zh-CN" sz="1200" i="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D|H</a:t>
            </a:r>
            <a:r>
              <a:rPr lang="en-US" altLang="zh-CN" sz="1200" i="0" kern="1200" dirty="0" smtClean="0">
                <a:solidFill>
                  <a:schemeClr val="tx1"/>
                </a:solidFill>
                <a:effectLst/>
                <a:latin typeface="+mn-lt"/>
                <a:ea typeface="+mn-ea"/>
                <a:cs typeface="+mn-cs"/>
              </a:rPr>
              <a:t>) is the length of the description of data under the hypothesis, both in bits. To get the best hypothesis to explain the data, the</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value of </a:t>
            </a:r>
            <a:r>
              <a:rPr lang="en-US" altLang="zh-CN" sz="1200" i="1" kern="1200" dirty="0" smtClean="0">
                <a:solidFill>
                  <a:schemeClr val="tx1"/>
                </a:solidFill>
                <a:effectLst/>
                <a:latin typeface="+mn-lt"/>
                <a:ea typeface="+mn-ea"/>
                <a:cs typeface="+mn-cs"/>
              </a:rPr>
              <a:t>L</a:t>
            </a:r>
            <a:r>
              <a:rPr lang="en-US" altLang="zh-CN" sz="1200" i="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H</a:t>
            </a:r>
            <a:r>
              <a:rPr lang="en-US" altLang="zh-CN" sz="1200" i="0"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L</a:t>
            </a:r>
            <a:r>
              <a:rPr lang="en-US" altLang="zh-CN" sz="1200" i="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D|H</a:t>
            </a:r>
            <a:r>
              <a:rPr lang="en-US" altLang="zh-CN" sz="1200" i="0" kern="1200" dirty="0" smtClean="0">
                <a:solidFill>
                  <a:schemeClr val="tx1"/>
                </a:solidFill>
                <a:effectLst/>
                <a:latin typeface="+mn-lt"/>
                <a:ea typeface="+mn-ea"/>
                <a:cs typeface="+mn-cs"/>
              </a:rPr>
              <a:t>) must be minimized. In this problem,</a:t>
            </a:r>
            <a:r>
              <a:rPr lang="en-US" altLang="zh-CN" sz="1200" i="0" kern="1200" baseline="0" dirty="0" smtClean="0">
                <a:solidFill>
                  <a:schemeClr val="tx1"/>
                </a:solidFill>
                <a:effectLst/>
                <a:latin typeface="+mn-lt"/>
                <a:ea typeface="+mn-ea"/>
                <a:cs typeface="+mn-cs"/>
              </a:rPr>
              <a:t> our data is the travel costs on each popular route, and our </a:t>
            </a:r>
            <a:r>
              <a:rPr lang="en-US" altLang="zh-CN" sz="1200" i="0" kern="1200" dirty="0" smtClean="0">
                <a:solidFill>
                  <a:schemeClr val="tx1"/>
                </a:solidFill>
                <a:effectLst/>
                <a:latin typeface="+mn-lt"/>
                <a:ea typeface="+mn-ea"/>
                <a:cs typeface="+mn-cs"/>
              </a:rPr>
              <a:t>hypothesis is the partition. Hence, </a:t>
            </a:r>
            <a:r>
              <a:rPr lang="en-US" altLang="zh-CN" sz="1200" i="1" kern="1200" dirty="0" smtClean="0">
                <a:solidFill>
                  <a:schemeClr val="tx1"/>
                </a:solidFill>
                <a:effectLst/>
                <a:latin typeface="+mn-lt"/>
                <a:ea typeface="+mn-ea"/>
                <a:cs typeface="+mn-cs"/>
              </a:rPr>
              <a:t>L</a:t>
            </a:r>
            <a:r>
              <a:rPr lang="en-US" altLang="zh-CN" sz="1200" i="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H</a:t>
            </a:r>
            <a:r>
              <a:rPr lang="en-US" altLang="zh-CN" sz="1200" i="0" kern="1200" dirty="0" smtClean="0">
                <a:solidFill>
                  <a:schemeClr val="tx1"/>
                </a:solidFill>
                <a:effectLst/>
                <a:latin typeface="+mn-lt"/>
                <a:ea typeface="+mn-ea"/>
                <a:cs typeface="+mn-cs"/>
              </a:rPr>
              <a:t>)</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and </a:t>
            </a:r>
            <a:r>
              <a:rPr lang="en-US" altLang="zh-CN" sz="1200" i="1" kern="1200" dirty="0" smtClean="0">
                <a:solidFill>
                  <a:schemeClr val="tx1"/>
                </a:solidFill>
                <a:effectLst/>
                <a:latin typeface="+mn-lt"/>
                <a:ea typeface="+mn-ea"/>
                <a:cs typeface="+mn-cs"/>
              </a:rPr>
              <a:t>L</a:t>
            </a:r>
            <a:r>
              <a:rPr lang="en-US" altLang="zh-CN" sz="1200" i="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D|H</a:t>
            </a:r>
            <a:r>
              <a:rPr lang="en-US" altLang="zh-CN" sz="1200" i="0" kern="1200" dirty="0" smtClean="0">
                <a:solidFill>
                  <a:schemeClr val="tx1"/>
                </a:solidFill>
                <a:effectLst/>
                <a:latin typeface="+mn-lt"/>
                <a:ea typeface="+mn-ea"/>
                <a:cs typeface="+mn-cs"/>
              </a:rPr>
              <a:t>) are defined formally by following equations.</a:t>
            </a:r>
          </a:p>
          <a:p>
            <a:r>
              <a:rPr lang="en-US" altLang="zh-CN" sz="1200" i="0" kern="1200" dirty="0" smtClean="0">
                <a:solidFill>
                  <a:schemeClr val="tx1"/>
                </a:solidFill>
                <a:effectLst/>
                <a:latin typeface="+mn-lt"/>
                <a:ea typeface="+mn-ea"/>
                <a:cs typeface="+mn-cs"/>
              </a:rPr>
              <a:t> In Equation (1), the first term describes the number of time</a:t>
            </a:r>
            <a:r>
              <a:rPr lang="en-US" altLang="zh-CN" sz="1200" i="0" kern="1200" baseline="0" dirty="0" smtClean="0">
                <a:solidFill>
                  <a:schemeClr val="tx1"/>
                </a:solidFill>
                <a:effectLst/>
                <a:latin typeface="+mn-lt"/>
                <a:ea typeface="+mn-ea"/>
                <a:cs typeface="+mn-cs"/>
              </a:rPr>
              <a:t> slots of our partition, </a:t>
            </a:r>
            <a:r>
              <a:rPr lang="en-US" altLang="zh-CN" sz="1200" i="0" kern="1200" dirty="0" smtClean="0">
                <a:solidFill>
                  <a:schemeClr val="tx1"/>
                </a:solidFill>
                <a:effectLst/>
                <a:latin typeface="+mn-lt"/>
                <a:ea typeface="+mn-ea"/>
                <a:cs typeface="+mn-cs"/>
              </a:rPr>
              <a:t>the second term describes the span of all time slot. Thus, Equation (1) describes the conciseness.</a:t>
            </a:r>
            <a:r>
              <a:rPr lang="en-US" altLang="zh-CN" sz="120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kern="1200" baseline="0" dirty="0" smtClean="0">
                <a:solidFill>
                  <a:schemeClr val="tx1"/>
                </a:solidFill>
                <a:effectLst/>
                <a:latin typeface="+mn-lt"/>
                <a:ea typeface="+mn-ea"/>
                <a:cs typeface="+mn-cs"/>
              </a:rPr>
              <a:t>In </a:t>
            </a:r>
            <a:r>
              <a:rPr lang="en-US" altLang="zh-CN" sz="1200" i="0" kern="1200" dirty="0" smtClean="0">
                <a:solidFill>
                  <a:schemeClr val="tx1"/>
                </a:solidFill>
                <a:effectLst/>
                <a:latin typeface="+mn-lt"/>
                <a:ea typeface="+mn-ea"/>
                <a:cs typeface="+mn-cs"/>
              </a:rPr>
              <a:t>Equation (2), the first term encodes the number of the travel costs in the time slot, and the second term computes the information</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entropy to describe the stability of the travel cost in that</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slot. By summing up the values of all the time slots in our partition, which will describes the Homogeneity of our partition.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tx1"/>
                </a:solidFill>
                <a:effectLst/>
                <a:latin typeface="+mn-lt"/>
                <a:ea typeface="+mn-ea"/>
                <a:cs typeface="+mn-cs"/>
              </a:rPr>
              <a:t>To</a:t>
            </a:r>
            <a:r>
              <a:rPr lang="en-US" altLang="zh-CN" sz="1200" i="0" kern="1200" baseline="0" dirty="0" smtClean="0">
                <a:solidFill>
                  <a:schemeClr val="tx1"/>
                </a:solidFill>
                <a:effectLst/>
                <a:latin typeface="+mn-lt"/>
                <a:ea typeface="+mn-ea"/>
                <a:cs typeface="+mn-cs"/>
              </a:rPr>
              <a:t> find the optimal partition, we should make the </a:t>
            </a:r>
            <a:r>
              <a:rPr lang="en-US" altLang="zh-CN" sz="1200" dirty="0" smtClean="0"/>
              <a:t>MDL cost minimal.</a:t>
            </a:r>
            <a:endParaRPr lang="en-US" altLang="zh-CN"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10</a:t>
            </a:fld>
            <a:endParaRPr lang="zh-CN" altLang="en-US"/>
          </a:p>
        </p:txBody>
      </p:sp>
    </p:spTree>
    <p:extLst>
      <p:ext uri="{BB962C8B-B14F-4D97-AF65-F5344CB8AC3E}">
        <p14:creationId xmlns:p14="http://schemas.microsoft.com/office/powerpoint/2010/main" val="3567913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Here, we use </a:t>
            </a:r>
            <a:r>
              <a:rPr lang="en-US" altLang="zh-CN" sz="1200" dirty="0" smtClean="0"/>
              <a:t>an approximate algorithm to find the approximate optimal partitioning. We do it in a greedy manner: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(1)Firstly, </a:t>
            </a:r>
            <a:r>
              <a:rPr lang="en-US" altLang="zh-CN" sz="2800" dirty="0" smtClean="0"/>
              <a:t>we have the initial partition only contains one slot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(2)Next, each time, we find a new splitting point on the slot with maximum information entropy, the new splitting</a:t>
            </a:r>
            <a:r>
              <a:rPr lang="en-US" altLang="zh-CN" sz="2800" baseline="0" dirty="0" smtClean="0"/>
              <a:t> point should makes </a:t>
            </a:r>
            <a:r>
              <a:rPr lang="en-US" altLang="zh-CN" sz="1200" i="0" kern="1200" dirty="0" smtClean="0">
                <a:solidFill>
                  <a:schemeClr val="tx1"/>
                </a:solidFill>
                <a:effectLst/>
                <a:latin typeface="+mn-lt"/>
                <a:ea typeface="+mn-ea"/>
                <a:cs typeface="+mn-cs"/>
              </a:rPr>
              <a:t>the sum of entropies of the two new slots</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minimized</a:t>
            </a:r>
            <a:r>
              <a:rPr lang="en-US" altLang="zh-CN" sz="1200" baseline="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i="0" kern="1200" baseline="0" dirty="0" smtClean="0">
                <a:solidFill>
                  <a:schemeClr val="tx1"/>
                </a:solidFill>
                <a:effectLst/>
                <a:latin typeface="+mn-lt"/>
                <a:ea typeface="+mn-ea"/>
                <a:cs typeface="+mn-cs"/>
              </a:rPr>
              <a:t>(3)Then, we compute the MDL cost of the new partition, if the new MDL cost decreases, we continue to find new </a:t>
            </a:r>
            <a:r>
              <a:rPr lang="en-US" altLang="zh-CN" sz="1200" dirty="0" smtClean="0"/>
              <a:t>splitting point.</a:t>
            </a:r>
            <a:r>
              <a:rPr lang="en-US" altLang="zh-CN" sz="1200" baseline="0" dirty="0" smtClean="0"/>
              <a:t> Otherwise, we have found the </a:t>
            </a:r>
            <a:r>
              <a:rPr lang="en-US" altLang="zh-CN" sz="1200" dirty="0" smtClean="0"/>
              <a:t>approximate optimal partitioning. Since, no partition can be found to make the MDL cost smaller.</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2800" baseline="0" dirty="0" smtClean="0"/>
              <a:t> </a:t>
            </a:r>
            <a:endParaRPr lang="en-US" altLang="zh-CN" sz="28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11</a:t>
            </a:fld>
            <a:endParaRPr lang="zh-CN" altLang="en-US"/>
          </a:p>
        </p:txBody>
      </p:sp>
    </p:spTree>
    <p:extLst>
      <p:ext uri="{BB962C8B-B14F-4D97-AF65-F5344CB8AC3E}">
        <p14:creationId xmlns:p14="http://schemas.microsoft.com/office/powerpoint/2010/main" val="4194599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we</a:t>
            </a:r>
            <a:r>
              <a:rPr lang="en-US" altLang="zh-CN" baseline="0" dirty="0" smtClean="0"/>
              <a:t> find route on the popular traverse graph based on query. </a:t>
            </a:r>
            <a:r>
              <a:rPr lang="en-US" altLang="zh-CN" dirty="0" smtClean="0"/>
              <a:t>To accurately</a:t>
            </a:r>
            <a:r>
              <a:rPr lang="en-US" altLang="zh-CN" baseline="0" dirty="0" smtClean="0"/>
              <a:t> estimate the travel cost of a path, we consider the optimal concatenation of path. A path on the popular traverse graph may has different concatenations of segments, hence we have different ways to calculate its travel cost. And we need to find the best one which has an accurate cost of the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(1)In existing work, the optimal concatenation who </a:t>
            </a:r>
            <a:r>
              <a:rPr lang="en-US" altLang="zh-CN" sz="2800" dirty="0" smtClean="0"/>
              <a:t>yields the least empirical risk when estimate the travel cost has been studied. It is the one that makes the following object function minimized. Suppose</a:t>
            </a:r>
            <a:r>
              <a:rPr lang="en-US" altLang="zh-CN" sz="2800" baseline="0" dirty="0" smtClean="0"/>
              <a:t> the </a:t>
            </a:r>
            <a:r>
              <a:rPr lang="en-US" altLang="zh-CN" sz="2800" dirty="0" smtClean="0"/>
              <a:t>concatenation consists of k segments, for each segments, </a:t>
            </a:r>
            <a:r>
              <a:rPr lang="en-US" altLang="zh-CN" sz="2800" dirty="0" err="1" smtClean="0"/>
              <a:t>n_si</a:t>
            </a:r>
            <a:r>
              <a:rPr lang="en-US" altLang="zh-CN" sz="2800" dirty="0" smtClean="0"/>
              <a:t> represents</a:t>
            </a:r>
            <a:r>
              <a:rPr lang="en-US" altLang="zh-CN" sz="2800" baseline="0" dirty="0" smtClean="0"/>
              <a:t> the number of trajectories travelled on it, and </a:t>
            </a:r>
            <a:r>
              <a:rPr lang="en-US" altLang="zh-CN" sz="2800" baseline="0" dirty="0" err="1" smtClean="0"/>
              <a:t>c_si</a:t>
            </a:r>
            <a:r>
              <a:rPr lang="en-US" altLang="zh-CN" sz="2800" baseline="0" dirty="0" smtClean="0"/>
              <a:t> refers to the travel cost of the trajectories, we calculate their variance. By summing up all the values we will get the object  function value of the </a:t>
            </a:r>
            <a:r>
              <a:rPr lang="en-US" altLang="zh-CN" sz="2800" dirty="0" smtClean="0"/>
              <a:t>concatenation.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(2)For example</a:t>
            </a:r>
            <a:r>
              <a:rPr lang="en-US" altLang="zh-CN" sz="2800" baseline="0" dirty="0" smtClean="0"/>
              <a:t>, A-&gt;B-&gt;C-&gt;D-&gt;E-&gt;F is a popular route on the popular traverse graph, if A-&gt;B-&gt;C-&gt;D have been travelled many times as a whole, then A-&gt;D will be a non-trivial popular route. Therefore, A-&gt;D-&gt;F is a different concatenation of the path A-&gt;B-&gt;C-&gt;D-&gt;E-&gt;F.</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12</a:t>
            </a:fld>
            <a:endParaRPr lang="zh-CN" altLang="en-US"/>
          </a:p>
        </p:txBody>
      </p:sp>
    </p:spTree>
    <p:extLst>
      <p:ext uri="{BB962C8B-B14F-4D97-AF65-F5344CB8AC3E}">
        <p14:creationId xmlns:p14="http://schemas.microsoft.com/office/powerpoint/2010/main" val="897265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So</a:t>
            </a:r>
            <a:r>
              <a:rPr lang="en-US" altLang="zh-CN" baseline="0" dirty="0" smtClean="0"/>
              <a:t>, given a source-destination pair, the route we expected from source to destination should </a:t>
            </a:r>
            <a:r>
              <a:rPr lang="en-US" altLang="zh-CN" sz="2800" dirty="0" smtClean="0"/>
              <a:t>holds two constrains:</a:t>
            </a:r>
          </a:p>
          <a:p>
            <a:pPr marL="514350" marR="0" lvl="1" indent="-514350" algn="l" defTabSz="914400" rtl="0" eaLnBrk="1" fontAlgn="auto" latinLnBrk="0" hangingPunct="1">
              <a:lnSpc>
                <a:spcPct val="100000"/>
              </a:lnSpc>
              <a:spcBef>
                <a:spcPts val="0"/>
              </a:spcBef>
              <a:spcAft>
                <a:spcPts val="0"/>
              </a:spcAft>
              <a:buClrTx/>
              <a:buSzTx/>
              <a:buFontTx/>
              <a:buAutoNum type="arabicParenBoth"/>
              <a:tabLst/>
              <a:defRPr/>
            </a:pPr>
            <a:r>
              <a:rPr lang="en-US" altLang="zh-CN" sz="2800" dirty="0" smtClean="0"/>
              <a:t>First</a:t>
            </a:r>
            <a:r>
              <a:rPr lang="en-US" altLang="zh-CN" sz="2800" baseline="0" dirty="0" smtClean="0"/>
              <a:t> of all, the travel cost of the expected route should be the cost of its optimal concatenation, which guarantees the accuracy of the travel cost estimation</a:t>
            </a:r>
          </a:p>
          <a:p>
            <a:pPr marL="514350" marR="0" lvl="1" indent="-514350" algn="l" defTabSz="914400" rtl="0" eaLnBrk="1" fontAlgn="auto" latinLnBrk="0" hangingPunct="1">
              <a:lnSpc>
                <a:spcPct val="100000"/>
              </a:lnSpc>
              <a:spcBef>
                <a:spcPts val="0"/>
              </a:spcBef>
              <a:spcAft>
                <a:spcPts val="0"/>
              </a:spcAft>
              <a:buClrTx/>
              <a:buSzTx/>
              <a:buFontTx/>
              <a:buAutoNum type="arabicParenBoth"/>
              <a:tabLst/>
              <a:defRPr/>
            </a:pPr>
            <a:r>
              <a:rPr lang="en-US" altLang="zh-CN" sz="2800" baseline="0" dirty="0" smtClean="0"/>
              <a:t>The second is that the expected route should spends minimal travel cost among all possible paths from source to destination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smtClean="0"/>
              <a:t>For example, this is a popular traverse graph, the solid lines are the popular routes on the graph and the dashed lines are the non-trivial popular routes, the numbers are the travel costs of the edges. We suppose the non-trivial popular routes are all the optimal concatenations. For path A-&gt;C-&gt;D, its optimal concatenations will be A-&gt;D with cost 33. Then the expected route from A to E will be A-&gt;B-&gt;D-&gt;E, which costs 61.</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13</a:t>
            </a:fld>
            <a:endParaRPr lang="zh-CN" altLang="en-US"/>
          </a:p>
        </p:txBody>
      </p:sp>
    </p:spTree>
    <p:extLst>
      <p:ext uri="{BB962C8B-B14F-4D97-AF65-F5344CB8AC3E}">
        <p14:creationId xmlns:p14="http://schemas.microsoft.com/office/powerpoint/2010/main" val="407835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So</a:t>
            </a:r>
            <a:r>
              <a:rPr lang="en-US" altLang="zh-CN" baseline="0" dirty="0" smtClean="0"/>
              <a:t>, given a source-destination pair, the route we expected from source to destination should </a:t>
            </a:r>
            <a:r>
              <a:rPr lang="en-US" altLang="zh-CN" sz="2800" dirty="0" smtClean="0"/>
              <a:t>holds two constrains:</a:t>
            </a:r>
          </a:p>
          <a:p>
            <a:pPr marL="514350" marR="0" lvl="1" indent="-514350" algn="l" defTabSz="914400" rtl="0" eaLnBrk="1" fontAlgn="auto" latinLnBrk="0" hangingPunct="1">
              <a:lnSpc>
                <a:spcPct val="100000"/>
              </a:lnSpc>
              <a:spcBef>
                <a:spcPts val="0"/>
              </a:spcBef>
              <a:spcAft>
                <a:spcPts val="0"/>
              </a:spcAft>
              <a:buClrTx/>
              <a:buSzTx/>
              <a:buFontTx/>
              <a:buAutoNum type="arabicParenBoth"/>
              <a:tabLst/>
              <a:defRPr/>
            </a:pPr>
            <a:r>
              <a:rPr lang="en-US" altLang="zh-CN" sz="2800" dirty="0" smtClean="0"/>
              <a:t>First</a:t>
            </a:r>
            <a:r>
              <a:rPr lang="en-US" altLang="zh-CN" sz="2800" baseline="0" dirty="0" smtClean="0"/>
              <a:t> of all, the travel cost of the expected route should be the cost of its optimal concatenation, which guarantees the accuracy of the travel cost estimation</a:t>
            </a:r>
          </a:p>
          <a:p>
            <a:pPr marL="514350" marR="0" lvl="1" indent="-514350" algn="l" defTabSz="914400" rtl="0" eaLnBrk="1" fontAlgn="auto" latinLnBrk="0" hangingPunct="1">
              <a:lnSpc>
                <a:spcPct val="100000"/>
              </a:lnSpc>
              <a:spcBef>
                <a:spcPts val="0"/>
              </a:spcBef>
              <a:spcAft>
                <a:spcPts val="0"/>
              </a:spcAft>
              <a:buClrTx/>
              <a:buSzTx/>
              <a:buFontTx/>
              <a:buAutoNum type="arabicParenBoth"/>
              <a:tabLst/>
              <a:defRPr/>
            </a:pPr>
            <a:r>
              <a:rPr lang="en-US" altLang="zh-CN" sz="2800" baseline="0" dirty="0" smtClean="0"/>
              <a:t>The second is that the expected route should spends minimal travel cost among all possible paths from source to destination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smtClean="0"/>
              <a:t>For example, this is a popular traverse graph, the solid lines are the popular routes on the graph and the dashed lines are the non-trivial popular routes, the numbers are the travel costs of the edges. We suppose the non-trivial popular routes are all the optimal concatenations. For path A-&gt;C-&gt;D, its optimal concatenations will be A-&gt;D with cost 33. Then the expected route from A to E will be A-&gt;B-&gt;D-&gt;E, which costs 61.</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14</a:t>
            </a:fld>
            <a:endParaRPr lang="zh-CN" altLang="en-US"/>
          </a:p>
        </p:txBody>
      </p:sp>
    </p:spTree>
    <p:extLst>
      <p:ext uri="{BB962C8B-B14F-4D97-AF65-F5344CB8AC3E}">
        <p14:creationId xmlns:p14="http://schemas.microsoft.com/office/powerpoint/2010/main" val="3076069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devise</a:t>
            </a:r>
            <a:r>
              <a:rPr lang="en-US" altLang="zh-CN" baseline="0" dirty="0" smtClean="0"/>
              <a:t> a </a:t>
            </a:r>
            <a:r>
              <a:rPr lang="en-US" altLang="zh-CN" baseline="0" dirty="0" err="1" smtClean="0"/>
              <a:t>dijkstra</a:t>
            </a:r>
            <a:r>
              <a:rPr lang="en-US" altLang="zh-CN" baseline="0" dirty="0" smtClean="0"/>
              <a:t>-like algorithm to find the expected route in the popular traverse graph. The main steps are listed below:</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(1) </a:t>
            </a:r>
            <a:r>
              <a:rPr lang="en-US" altLang="zh-CN" sz="2800" dirty="0" smtClean="0"/>
              <a:t>When we extend a node, we consider its outgoing edges and all the non-trivial popular routes start from it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(2) </a:t>
            </a:r>
            <a:r>
              <a:rPr lang="en-US" altLang="zh-CN" sz="2800" dirty="0" smtClean="0"/>
              <a:t>For any path, we first find its optimal concatenation and then calculate its travel cost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(3) And </a:t>
            </a:r>
            <a:r>
              <a:rPr lang="en-US" altLang="zh-CN" sz="2800" dirty="0" smtClean="0"/>
              <a:t>we update the travel cost of each node if its cost decreases</a:t>
            </a:r>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15</a:t>
            </a:fld>
            <a:endParaRPr lang="zh-CN" altLang="en-US"/>
          </a:p>
        </p:txBody>
      </p:sp>
    </p:spTree>
    <p:extLst>
      <p:ext uri="{BB962C8B-B14F-4D97-AF65-F5344CB8AC3E}">
        <p14:creationId xmlns:p14="http://schemas.microsoft.com/office/powerpoint/2010/main" val="3042389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t>
            </a:r>
            <a:r>
              <a:rPr lang="en-US" altLang="zh-CN" baseline="0" dirty="0" smtClean="0"/>
              <a:t>a running example. For the popular traverse graph, we want to find the expected route from A to E.</a:t>
            </a:r>
          </a:p>
          <a:p>
            <a:r>
              <a:rPr lang="en-US" altLang="zh-CN" baseline="0" dirty="0" smtClean="0"/>
              <a:t>(1)We start from A, and update the travel cost of B and C. Since A has a non-trivial popular route to D, the travel cost of D from A will be updated. </a:t>
            </a:r>
          </a:p>
          <a:p>
            <a:r>
              <a:rPr lang="en-US" altLang="zh-CN" baseline="0" dirty="0" smtClean="0"/>
              <a:t>(2)Then we settle node B, since the cost of D from A doesn’t decrease, we will do nothing. And we update the cost of E through the non-trivial popular route B-&gt;E.</a:t>
            </a:r>
          </a:p>
          <a:p>
            <a:r>
              <a:rPr lang="en-US" altLang="zh-CN" baseline="0" dirty="0" smtClean="0"/>
              <a:t>(3)Next, we settle C, since the cost of path A-&gt;C-&gt;D has been calculated, we won’t do anything to D. </a:t>
            </a:r>
          </a:p>
          <a:p>
            <a:r>
              <a:rPr lang="en-US" altLang="zh-CN" baseline="0" dirty="0" smtClean="0"/>
              <a:t>(4)After setting D, the cost of E is determined and we find the expected path from A to E, which is A-&gt;B-&gt;D-&gt;E with cost 61.</a:t>
            </a:r>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16</a:t>
            </a:fld>
            <a:endParaRPr lang="zh-CN" altLang="en-US"/>
          </a:p>
        </p:txBody>
      </p:sp>
    </p:spTree>
    <p:extLst>
      <p:ext uri="{BB962C8B-B14F-4D97-AF65-F5344CB8AC3E}">
        <p14:creationId xmlns:p14="http://schemas.microsoft.com/office/powerpoint/2010/main" val="1585651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 online queries,</a:t>
            </a:r>
            <a:r>
              <a:rPr lang="en-US" altLang="zh-CN" baseline="0" dirty="0" smtClean="0"/>
              <a:t> </a:t>
            </a:r>
            <a:r>
              <a:rPr lang="en-US" altLang="zh-CN" sz="1200" baseline="0" dirty="0" smtClean="0"/>
              <a:t>f</a:t>
            </a:r>
            <a:r>
              <a:rPr lang="en-US" altLang="zh-CN" sz="1200" dirty="0" smtClean="0"/>
              <a:t>inding the non-trivial popular routes and calculate the optimal concatenation of a route are time-consuming.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(1)To</a:t>
            </a:r>
            <a:r>
              <a:rPr lang="en-US" altLang="zh-CN" sz="1200" baseline="0" dirty="0" smtClean="0"/>
              <a:t> quickly find the </a:t>
            </a:r>
            <a:r>
              <a:rPr lang="en-US" altLang="zh-CN" sz="1200" dirty="0" smtClean="0"/>
              <a:t>non-trivial popular routes,</a:t>
            </a:r>
            <a:r>
              <a:rPr lang="en-US" altLang="zh-CN" sz="1200" baseline="0" dirty="0" smtClean="0"/>
              <a:t> we use a suffix tree for trajectories to achieve this goal. By scanning the trajectory dataset, we can construct a suffix tree. In the suffix tree, we can easily get the non-trivial popular routes with a support threshold.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(2)To improve the efficiency of calculating the </a:t>
            </a:r>
            <a:r>
              <a:rPr lang="en-US" altLang="zh-CN" sz="1200" dirty="0" smtClean="0"/>
              <a:t>optimal concatenation of routes, we can pre-compute the optimal concatenation of the non-trivial popular routes on the suffix tree,</a:t>
            </a:r>
            <a:r>
              <a:rPr lang="en-US" altLang="zh-CN" sz="1200" baseline="0" dirty="0" smtClean="0"/>
              <a:t> which will save lots of online computations.</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17</a:t>
            </a:fld>
            <a:endParaRPr lang="zh-CN" altLang="en-US"/>
          </a:p>
        </p:txBody>
      </p:sp>
    </p:spTree>
    <p:extLst>
      <p:ext uri="{BB962C8B-B14F-4D97-AF65-F5344CB8AC3E}">
        <p14:creationId xmlns:p14="http://schemas.microsoft.com/office/powerpoint/2010/main" val="381629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Now,</a:t>
            </a:r>
            <a:r>
              <a:rPr lang="en-US" altLang="zh-CN" sz="1200" baseline="0" dirty="0" smtClean="0"/>
              <a:t> I will present our experiments.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(1)We use a large dataset which contains </a:t>
            </a:r>
            <a:r>
              <a:rPr lang="en-US" altLang="zh-CN" sz="2800" baseline="0" dirty="0" smtClean="0"/>
              <a:t>t</a:t>
            </a:r>
            <a:r>
              <a:rPr lang="en-US" altLang="zh-CN" sz="2800" dirty="0" smtClean="0"/>
              <a:t>rajectories generated by more than 10</a:t>
            </a:r>
            <a:r>
              <a:rPr lang="en-US" altLang="zh-CN" sz="2800" baseline="0" dirty="0" smtClean="0"/>
              <a:t> thousand</a:t>
            </a:r>
            <a:r>
              <a:rPr lang="en-US" altLang="zh-CN" sz="2800" dirty="0" smtClean="0"/>
              <a:t> taxis in Beijing from Oct. 1 to Oct. 31, 2013. We use the first 21 days’ dataset to construct the popular traverse</a:t>
            </a:r>
            <a:r>
              <a:rPr lang="en-US" altLang="zh-CN" sz="2800" baseline="0" dirty="0" smtClean="0"/>
              <a:t> graph, and the last 10 days’ dataset are used for evaluation.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smtClean="0"/>
              <a:t>(2)Our final popular traverse graph contains 5 thousand nodes and more than 30 thousand popular routes.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smtClean="0"/>
              <a:t>(3)And we randomly choose 30 thousand trajectories from the testing set as queries, and regard their travel time as the ground truth. </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18</a:t>
            </a:fld>
            <a:endParaRPr lang="zh-CN" altLang="en-US"/>
          </a:p>
        </p:txBody>
      </p:sp>
    </p:spTree>
    <p:extLst>
      <p:ext uri="{BB962C8B-B14F-4D97-AF65-F5344CB8AC3E}">
        <p14:creationId xmlns:p14="http://schemas.microsoft.com/office/powerpoint/2010/main" val="207389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Now,</a:t>
            </a:r>
            <a:r>
              <a:rPr lang="en-US" altLang="zh-CN" sz="1200" baseline="0" dirty="0" smtClean="0"/>
              <a:t> I will present our experiments.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(1)We use a large dataset which contains </a:t>
            </a:r>
            <a:r>
              <a:rPr lang="en-US" altLang="zh-CN" sz="2800" baseline="0" dirty="0" smtClean="0"/>
              <a:t>t</a:t>
            </a:r>
            <a:r>
              <a:rPr lang="en-US" altLang="zh-CN" sz="2800" dirty="0" smtClean="0"/>
              <a:t>rajectories generated by more than 10</a:t>
            </a:r>
            <a:r>
              <a:rPr lang="en-US" altLang="zh-CN" sz="2800" baseline="0" dirty="0" smtClean="0"/>
              <a:t> thousand</a:t>
            </a:r>
            <a:r>
              <a:rPr lang="en-US" altLang="zh-CN" sz="2800" dirty="0" smtClean="0"/>
              <a:t> taxis in Beijing from Oct. 1 to Oct. 31, 2013. We use the first 21 days’ dataset to construct the popular traverse</a:t>
            </a:r>
            <a:r>
              <a:rPr lang="en-US" altLang="zh-CN" sz="2800" baseline="0" dirty="0" smtClean="0"/>
              <a:t> graph, and the last 10 days’ dataset are used for evaluation.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smtClean="0"/>
              <a:t>(2)Our final popular traverse graph contains 5 thousand nodes and more than 30 thousand popular routes.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smtClean="0"/>
              <a:t>(3)And we randomly choose 30 thousand trajectories from the testing set as queries, and regard their travel time as the ground truth. </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19</a:t>
            </a:fld>
            <a:endParaRPr lang="zh-CN" altLang="en-US"/>
          </a:p>
        </p:txBody>
      </p:sp>
    </p:spTree>
    <p:extLst>
      <p:ext uri="{BB962C8B-B14F-4D97-AF65-F5344CB8AC3E}">
        <p14:creationId xmlns:p14="http://schemas.microsoft.com/office/powerpoint/2010/main" val="247870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the agenda of my presentation.</a:t>
            </a:r>
            <a:r>
              <a:rPr lang="en-US" altLang="zh-CN" baseline="0" dirty="0" smtClean="0"/>
              <a:t> Firstly, I will briefly introduce the background of our work. Then, the overview of our solution. Subsequently, we details each main step of our method. Next, the results of experiments on large dataset will be displayed. </a:t>
            </a:r>
            <a:r>
              <a:rPr lang="en-US" altLang="zh-CN" baseline="0" smtClean="0"/>
              <a:t>I conclude </a:t>
            </a:r>
            <a:r>
              <a:rPr lang="en-US" altLang="zh-CN" baseline="0" dirty="0" smtClean="0"/>
              <a:t>our work at last.</a:t>
            </a:r>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2</a:t>
            </a:fld>
            <a:endParaRPr lang="zh-CN" altLang="en-US"/>
          </a:p>
        </p:txBody>
      </p:sp>
    </p:spTree>
    <p:extLst>
      <p:ext uri="{BB962C8B-B14F-4D97-AF65-F5344CB8AC3E}">
        <p14:creationId xmlns:p14="http://schemas.microsoft.com/office/powerpoint/2010/main" val="3453680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We first show the </a:t>
            </a:r>
            <a:r>
              <a:rPr lang="en-US" altLang="zh-CN" sz="2800" dirty="0" smtClean="0"/>
              <a:t>effectiveness of MDL, and we use the VE-Clustering method on T-drive which are used to partition the travel costs on edges as the competitor of our method. The</a:t>
            </a:r>
            <a:r>
              <a:rPr lang="en-US" altLang="zh-CN" sz="2800" baseline="0" dirty="0" smtClean="0"/>
              <a:t> results show that both the absolute error and relative error of our methods are smaller than </a:t>
            </a:r>
            <a:r>
              <a:rPr lang="en-US" altLang="zh-CN" sz="2800" dirty="0" smtClean="0"/>
              <a:t>VE-Clustering with different parameters.</a:t>
            </a:r>
            <a:r>
              <a:rPr lang="en-US" altLang="zh-CN" sz="2800" baseline="0" dirty="0" smtClean="0"/>
              <a:t> </a:t>
            </a:r>
            <a:endParaRPr lang="en-US" altLang="zh-CN" sz="2800" dirty="0" smtClean="0"/>
          </a:p>
          <a:p>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20</a:t>
            </a:fld>
            <a:endParaRPr lang="zh-CN" altLang="en-US"/>
          </a:p>
        </p:txBody>
      </p:sp>
    </p:spTree>
    <p:extLst>
      <p:ext uri="{BB962C8B-B14F-4D97-AF65-F5344CB8AC3E}">
        <p14:creationId xmlns:p14="http://schemas.microsoft.com/office/powerpoint/2010/main" val="1472714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We then present</a:t>
            </a:r>
            <a:r>
              <a:rPr lang="en-US" altLang="zh-CN" sz="1200" baseline="0" dirty="0" smtClean="0"/>
              <a:t> the overall performance of our method. We generate three groups based on the 30 thousand queries. And based on each group, we test three methods, which are T-drive, the MDL simply plus </a:t>
            </a:r>
            <a:r>
              <a:rPr lang="en-US" altLang="zh-CN" sz="1200" baseline="0" dirty="0" err="1" smtClean="0"/>
              <a:t>dijkstra</a:t>
            </a:r>
            <a:r>
              <a:rPr lang="en-US" altLang="zh-CN" sz="1200" baseline="0" smtClean="0"/>
              <a:t> algorithm, </a:t>
            </a:r>
            <a:r>
              <a:rPr lang="en-US" altLang="zh-CN" sz="1200" baseline="0" dirty="0" smtClean="0"/>
              <a:t>and our method uses MDL and the optimal route concatenation. As we can see, our two methods outperform T-drive in terms of both the mean absolute error and the mean relative error, which indicate that both the MDL principle and the optimal route concatenation are effectiveness in travel cost estimation.   </a:t>
            </a:r>
            <a:endParaRPr lang="en-US" altLang="zh-CN" sz="2800" dirty="0" smtClean="0"/>
          </a:p>
          <a:p>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21</a:t>
            </a:fld>
            <a:endParaRPr lang="zh-CN" altLang="en-US"/>
          </a:p>
        </p:txBody>
      </p:sp>
    </p:spTree>
    <p:extLst>
      <p:ext uri="{BB962C8B-B14F-4D97-AF65-F5344CB8AC3E}">
        <p14:creationId xmlns:p14="http://schemas.microsoft.com/office/powerpoint/2010/main" val="1721958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To reflect the real performance of our method, we remove the queries</a:t>
            </a:r>
            <a:r>
              <a:rPr lang="en-US" altLang="zh-CN" sz="1200" baseline="0" dirty="0" smtClean="0"/>
              <a:t> that follow different path as we recommended by our method and only keep the queries that share the same route as we found.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(1)As we can see, more than 60 percent queries in each group follow the same route as our method found. That is because people prefer to choose the popular route when they plan a trip.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(2)On the refined groups, all methods perform better. Still, our methods outperform T-drive and the </a:t>
            </a:r>
            <a:r>
              <a:rPr lang="en-US" altLang="zh-CN" sz="1200" i="0" kern="1200" dirty="0" smtClean="0">
                <a:solidFill>
                  <a:schemeClr val="tx1"/>
                </a:solidFill>
                <a:effectLst/>
                <a:latin typeface="+mn-lt"/>
                <a:ea typeface="+mn-ea"/>
                <a:cs typeface="+mn-cs"/>
              </a:rPr>
              <a:t>performance</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gain of our method rises.</a:t>
            </a:r>
            <a:endParaRPr lang="en-US" altLang="zh-CN" sz="2800" dirty="0" smtClean="0"/>
          </a:p>
          <a:p>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22</a:t>
            </a:fld>
            <a:endParaRPr lang="zh-CN" altLang="en-US"/>
          </a:p>
        </p:txBody>
      </p:sp>
    </p:spTree>
    <p:extLst>
      <p:ext uri="{BB962C8B-B14F-4D97-AF65-F5344CB8AC3E}">
        <p14:creationId xmlns:p14="http://schemas.microsoft.com/office/powerpoint/2010/main" val="3785486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Now,</a:t>
            </a:r>
            <a:r>
              <a:rPr lang="en-US" altLang="zh-CN" sz="1200" baseline="0" dirty="0" smtClean="0"/>
              <a:t> I present the efficiency of our method, since our method considers the optimal concatenation, it runs much slower than the </a:t>
            </a:r>
            <a:r>
              <a:rPr lang="en-US" altLang="zh-CN" sz="1200" baseline="0" dirty="0" err="1" smtClean="0"/>
              <a:t>dijkstra</a:t>
            </a:r>
            <a:r>
              <a:rPr lang="en-US" altLang="zh-CN" sz="1200" baseline="0" dirty="0" smtClean="0"/>
              <a:t> algorithm, but it can </a:t>
            </a:r>
            <a:r>
              <a:rPr lang="en-US" altLang="zh-CN" sz="1200" i="0" kern="1200" dirty="0" smtClean="0">
                <a:solidFill>
                  <a:schemeClr val="tx1"/>
                </a:solidFill>
                <a:effectLst/>
                <a:latin typeface="+mn-lt"/>
                <a:ea typeface="+mn-ea"/>
                <a:cs typeface="+mn-cs"/>
              </a:rPr>
              <a:t>return the result far less than 1 second. And it scales well in different</a:t>
            </a:r>
            <a:r>
              <a:rPr lang="en-US" altLang="zh-CN" sz="1200" i="0" kern="1200" baseline="0" dirty="0" smtClean="0">
                <a:solidFill>
                  <a:schemeClr val="tx1"/>
                </a:solidFill>
                <a:effectLst/>
                <a:latin typeface="+mn-lt"/>
                <a:ea typeface="+mn-ea"/>
                <a:cs typeface="+mn-cs"/>
              </a:rPr>
              <a:t> query size.</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en-US" altLang="zh-CN" sz="2800" dirty="0" smtClean="0"/>
          </a:p>
          <a:p>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23</a:t>
            </a:fld>
            <a:endParaRPr lang="zh-CN" altLang="en-US"/>
          </a:p>
        </p:txBody>
      </p:sp>
    </p:spTree>
    <p:extLst>
      <p:ext uri="{BB962C8B-B14F-4D97-AF65-F5344CB8AC3E}">
        <p14:creationId xmlns:p14="http://schemas.microsoft.com/office/powerpoint/2010/main" val="2439244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Finally, I draw a conclusion</a:t>
            </a:r>
            <a:r>
              <a:rPr lang="en-US" altLang="zh-CN" sz="1200" baseline="0" dirty="0" smtClean="0"/>
              <a:t> of our work</a:t>
            </a:r>
            <a:r>
              <a:rPr lang="en-US" altLang="zh-CN" sz="1200" dirty="0" smtClean="0"/>
              <a:t> </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(1)</a:t>
            </a:r>
            <a:r>
              <a:rPr lang="en-US" altLang="zh-CN" sz="2800" dirty="0" smtClean="0"/>
              <a:t> We propose a three-stage method to find the popular route without map given a source-destination pair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(2) And to accurately estimate the travel cost of the route, we</a:t>
            </a:r>
            <a:r>
              <a:rPr lang="en-US" altLang="zh-CN" sz="2800" baseline="0" dirty="0" smtClean="0"/>
              <a:t> </a:t>
            </a:r>
            <a:r>
              <a:rPr lang="en-US" altLang="zh-CN" sz="2800" dirty="0" smtClean="0"/>
              <a:t>use MDL principle to model the travel cost on each popular route, and consider the optimal concatenation of path when finding route.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(3) finally, the experiments show that our method behaves well in terms of efficiency and effectiveness. </a:t>
            </a:r>
          </a:p>
          <a:p>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24</a:t>
            </a:fld>
            <a:endParaRPr lang="zh-CN" altLang="en-US"/>
          </a:p>
        </p:txBody>
      </p:sp>
    </p:spTree>
    <p:extLst>
      <p:ext uri="{BB962C8B-B14F-4D97-AF65-F5344CB8AC3E}">
        <p14:creationId xmlns:p14="http://schemas.microsoft.com/office/powerpoint/2010/main" val="4175858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That all my presentation, thank you.</a:t>
            </a:r>
            <a:endParaRPr lang="en-US" altLang="zh-CN" sz="2800" dirty="0" smtClean="0"/>
          </a:p>
          <a:p>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25</a:t>
            </a:fld>
            <a:endParaRPr lang="zh-CN" altLang="en-US"/>
          </a:p>
        </p:txBody>
      </p:sp>
    </p:spTree>
    <p:extLst>
      <p:ext uri="{BB962C8B-B14F-4D97-AF65-F5344CB8AC3E}">
        <p14:creationId xmlns:p14="http://schemas.microsoft.com/office/powerpoint/2010/main" val="53724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shortest or fastest path query is an</a:t>
            </a:r>
            <a:r>
              <a:rPr lang="en-US" altLang="zh-CN" baseline="0" dirty="0" smtClean="0"/>
              <a:t> important service in our daily life, and it’s a basic function in many map engines. However, in some cases, the shortest or fastest path is not enough. </a:t>
            </a:r>
          </a:p>
          <a:p>
            <a:r>
              <a:rPr lang="en-US" altLang="zh-CN" baseline="0" dirty="0" smtClean="0"/>
              <a:t>(1)For example, we have two path from A to B, the green one is a path people usually travel, and the green one is a shortcut. Since the red path passes the residential district, it may be not convenient for new drivers or unfamiliar drivers. Thus, a popular route is demanded. </a:t>
            </a:r>
          </a:p>
          <a:p>
            <a:r>
              <a:rPr lang="en-US" altLang="zh-CN" baseline="0" dirty="0" smtClean="0"/>
              <a:t>(2)Moreover, when taking a taxi, the travel cost (such as the travel time and the travel fee) will be a main consideration of the passengers. Therefore, an accurate estimation of the travel cost will improve the satisfaction of users.  Hence, our goal is to find the popular route with accurate travel cost estimation.   </a:t>
            </a:r>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3</a:t>
            </a:fld>
            <a:endParaRPr lang="zh-CN" altLang="en-US"/>
          </a:p>
        </p:txBody>
      </p:sp>
    </p:spTree>
    <p:extLst>
      <p:ext uri="{BB962C8B-B14F-4D97-AF65-F5344CB8AC3E}">
        <p14:creationId xmlns:p14="http://schemas.microsoft.com/office/powerpoint/2010/main" val="22655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existing</a:t>
            </a:r>
            <a:r>
              <a:rPr lang="en-US" altLang="zh-CN" baseline="0" dirty="0" smtClean="0"/>
              <a:t> works on the related problem has been published. T-drive aims to finding the practical fastest path from source to destination, it’s based on the road network information, however the road network is not always available, and the </a:t>
            </a:r>
            <a:r>
              <a:rPr lang="en-US" altLang="zh-CN" sz="2800" baseline="0" dirty="0" smtClean="0">
                <a:solidFill>
                  <a:srgbClr val="0070C0"/>
                </a:solidFill>
              </a:rPr>
              <a:t>p</a:t>
            </a:r>
            <a:r>
              <a:rPr lang="en-US" altLang="zh-CN" sz="2800" dirty="0" smtClean="0">
                <a:solidFill>
                  <a:srgbClr val="0070C0"/>
                </a:solidFill>
              </a:rPr>
              <a:t>ractical fastest path may not be popular. Another work</a:t>
            </a:r>
            <a:r>
              <a:rPr lang="en-US" altLang="zh-CN" sz="2800" baseline="0" dirty="0" smtClean="0">
                <a:solidFill>
                  <a:srgbClr val="0070C0"/>
                </a:solidFill>
              </a:rPr>
              <a:t> focuses on travel time estimation of a given path on road network, but it can not be directly used in route planning. Therefore, we need to a new </a:t>
            </a:r>
            <a:r>
              <a:rPr lang="en-US" altLang="zh-CN" sz="2800" baseline="0" smtClean="0">
                <a:solidFill>
                  <a:srgbClr val="0070C0"/>
                </a:solidFill>
              </a:rPr>
              <a:t>solution for our </a:t>
            </a:r>
            <a:r>
              <a:rPr lang="en-US" altLang="zh-CN" sz="2800" baseline="0" dirty="0" smtClean="0">
                <a:solidFill>
                  <a:srgbClr val="0070C0"/>
                </a:solidFill>
              </a:rPr>
              <a:t>problem.</a:t>
            </a:r>
            <a:endParaRPr lang="en-US" altLang="zh-CN" sz="2800" dirty="0" smtClean="0">
              <a:solidFill>
                <a:srgbClr val="0070C0"/>
              </a:solidFill>
            </a:endParaRPr>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4</a:t>
            </a:fld>
            <a:endParaRPr lang="zh-CN" altLang="en-US"/>
          </a:p>
        </p:txBody>
      </p:sp>
    </p:spTree>
    <p:extLst>
      <p:ext uri="{BB962C8B-B14F-4D97-AF65-F5344CB8AC3E}">
        <p14:creationId xmlns:p14="http://schemas.microsoft.com/office/powerpoint/2010/main" val="419793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achieve this goal,</a:t>
            </a:r>
            <a:r>
              <a:rPr lang="en-US" altLang="zh-CN" baseline="0" dirty="0" smtClean="0"/>
              <a:t> </a:t>
            </a:r>
          </a:p>
          <a:p>
            <a:r>
              <a:rPr lang="en-US" altLang="zh-CN" baseline="0" dirty="0" smtClean="0"/>
              <a:t>(1)We firstly construct a popular traverse graph from trajectories, where each node is a popular location and each edge is a popular path. </a:t>
            </a:r>
          </a:p>
          <a:p>
            <a:r>
              <a:rPr lang="en-US" altLang="zh-CN" baseline="0" dirty="0" smtClean="0"/>
              <a:t>(2)Then for each popular path, the travel cost varies at different time, we model the travel cost on it using the MDL principle. </a:t>
            </a:r>
          </a:p>
          <a:p>
            <a:r>
              <a:rPr lang="en-US" altLang="zh-CN" baseline="0" dirty="0" smtClean="0"/>
              <a:t>(3)Finally, on such graph, we devise a routing algorithm to find a popular route from the source and the destination at given time.</a:t>
            </a:r>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5</a:t>
            </a:fld>
            <a:endParaRPr lang="zh-CN" altLang="en-US"/>
          </a:p>
        </p:txBody>
      </p:sp>
    </p:spTree>
    <p:extLst>
      <p:ext uri="{BB962C8B-B14F-4D97-AF65-F5344CB8AC3E}">
        <p14:creationId xmlns:p14="http://schemas.microsoft.com/office/powerpoint/2010/main" val="71915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 of all, we define</a:t>
            </a:r>
            <a:r>
              <a:rPr lang="en-US" altLang="zh-CN" baseline="0" dirty="0" smtClean="0"/>
              <a:t> the popular route whose support should be no less than </a:t>
            </a:r>
            <a:r>
              <a:rPr lang="el-GR" altLang="zh-CN" sz="1200" i="1" dirty="0" smtClean="0"/>
              <a:t>τ</a:t>
            </a:r>
            <a:r>
              <a:rPr lang="en-US" altLang="zh-CN" sz="1200" i="1" dirty="0" smtClean="0"/>
              <a:t>, </a:t>
            </a:r>
            <a:r>
              <a:rPr lang="en-US" altLang="zh-CN" sz="1200" i="0" dirty="0" smtClean="0"/>
              <a:t>a threshold user predefined.</a:t>
            </a:r>
            <a:r>
              <a:rPr lang="en-US" altLang="zh-CN" baseline="0" dirty="0" smtClean="0"/>
              <a:t> </a:t>
            </a:r>
            <a:r>
              <a:rPr lang="en-US" altLang="zh-CN" dirty="0" smtClean="0"/>
              <a:t>However</a:t>
            </a:r>
            <a:r>
              <a:rPr lang="en-US" altLang="zh-CN" baseline="0" dirty="0" smtClean="0"/>
              <a:t>, the </a:t>
            </a:r>
            <a:r>
              <a:rPr lang="en-US" altLang="zh-CN" sz="1200" dirty="0" smtClean="0"/>
              <a:t>road network information is not always available, we cannot count the frequency of the road to find the popular routes. Hence,</a:t>
            </a:r>
            <a:r>
              <a:rPr lang="en-US" altLang="zh-CN" sz="1200" baseline="0" dirty="0" smtClean="0"/>
              <a:t> w</a:t>
            </a:r>
            <a:r>
              <a:rPr lang="en-US" altLang="zh-CN" sz="1200" dirty="0" smtClean="0"/>
              <a:t>e try to construct a popular traverse graph </a:t>
            </a:r>
            <a:r>
              <a:rPr lang="en-US" altLang="zh-CN" sz="1200" i="1" dirty="0" smtClean="0"/>
              <a:t>G=(V,E) </a:t>
            </a:r>
            <a:r>
              <a:rPr lang="en-US" altLang="zh-CN" sz="1200" dirty="0" smtClean="0"/>
              <a:t>from trajectories, where </a:t>
            </a:r>
            <a:r>
              <a:rPr lang="en-US" altLang="zh-CN" sz="1200" i="1" dirty="0" smtClean="0"/>
              <a:t>V</a:t>
            </a:r>
            <a:r>
              <a:rPr lang="en-US" altLang="zh-CN" sz="1200" dirty="0" smtClean="0"/>
              <a:t> is the set of popular locations and </a:t>
            </a:r>
            <a:r>
              <a:rPr lang="en-US" altLang="zh-CN" sz="1200" i="1" dirty="0" smtClean="0"/>
              <a:t>E</a:t>
            </a:r>
            <a:r>
              <a:rPr lang="en-US" altLang="zh-CN" sz="1200" dirty="0" smtClean="0"/>
              <a:t> is the set of popular routes between locations. Then we can do</a:t>
            </a:r>
            <a:r>
              <a:rPr lang="en-US" altLang="zh-CN" sz="1200" baseline="0" dirty="0" smtClean="0"/>
              <a:t> </a:t>
            </a:r>
            <a:r>
              <a:rPr lang="en-US" altLang="zh-CN" sz="1200" dirty="0" smtClean="0"/>
              <a:t>routing on such graph</a:t>
            </a:r>
            <a:r>
              <a:rPr lang="en-US" altLang="zh-CN" sz="1200" baseline="0" dirty="0" smtClean="0"/>
              <a:t> given the start and end locations.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(1)For example, we want to construct a popular traverse graph for these trajectories.</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6</a:t>
            </a:fld>
            <a:endParaRPr lang="zh-CN" altLang="en-US"/>
          </a:p>
        </p:txBody>
      </p:sp>
    </p:spTree>
    <p:extLst>
      <p:ext uri="{BB962C8B-B14F-4D97-AF65-F5344CB8AC3E}">
        <p14:creationId xmlns:p14="http://schemas.microsoft.com/office/powerpoint/2010/main" val="3742663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Firstly,</a:t>
            </a:r>
            <a:r>
              <a:rPr lang="en-US" altLang="zh-CN" baseline="0" dirty="0" smtClean="0"/>
              <a:t> f</a:t>
            </a:r>
            <a:r>
              <a:rPr lang="en-US" altLang="zh-CN" dirty="0" smtClean="0"/>
              <a:t>or all the points in these trajectories, we apply</a:t>
            </a:r>
            <a:r>
              <a:rPr lang="en-US" altLang="zh-CN" baseline="0" dirty="0" smtClean="0"/>
              <a:t> a DBSCAN clustering for them, then we can find the popular locations or areas where people usually travel. </a:t>
            </a:r>
          </a:p>
          <a:p>
            <a:r>
              <a:rPr lang="en-US" altLang="zh-CN" baseline="0" dirty="0" smtClean="0"/>
              <a:t>(2)To reduce the size of points, we can only consider the end points of each trajectory, also we can divide these points into different zones and cluster the points in each different zones.</a:t>
            </a:r>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7</a:t>
            </a:fld>
            <a:endParaRPr lang="zh-CN" altLang="en-US"/>
          </a:p>
        </p:txBody>
      </p:sp>
    </p:spTree>
    <p:extLst>
      <p:ext uri="{BB962C8B-B14F-4D97-AF65-F5344CB8AC3E}">
        <p14:creationId xmlns:p14="http://schemas.microsoft.com/office/powerpoint/2010/main" val="4247276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After having</a:t>
            </a:r>
            <a:r>
              <a:rPr lang="en-US" altLang="zh-CN" baseline="0" dirty="0" smtClean="0"/>
              <a:t> the popular locations, for each pair of location, we cluster the trajectories between them and regard the cluster with at least </a:t>
            </a:r>
            <a:r>
              <a:rPr lang="el-GR" altLang="zh-CN" i="1" dirty="0" smtClean="0"/>
              <a:t>τ</a:t>
            </a:r>
            <a:r>
              <a:rPr lang="en-US" altLang="zh-CN" i="1" dirty="0" smtClean="0"/>
              <a:t> </a:t>
            </a:r>
            <a:r>
              <a:rPr lang="en-US" altLang="zh-CN" i="0" dirty="0" smtClean="0"/>
              <a:t>trajectories</a:t>
            </a:r>
            <a:r>
              <a:rPr lang="en-US" altLang="zh-CN" i="0" baseline="0" dirty="0" smtClean="0"/>
              <a:t> </a:t>
            </a:r>
            <a:r>
              <a:rPr lang="en-US" altLang="zh-CN" baseline="0" dirty="0" smtClean="0"/>
              <a:t>in it as the popular route between the two popular locations. In our example, </a:t>
            </a:r>
            <a:r>
              <a:rPr lang="el-GR" altLang="zh-CN" i="1" dirty="0" smtClean="0"/>
              <a:t>τ</a:t>
            </a:r>
            <a:r>
              <a:rPr lang="en-US" altLang="zh-CN" i="1" dirty="0" smtClean="0"/>
              <a:t> </a:t>
            </a:r>
            <a:r>
              <a:rPr lang="en-US" altLang="zh-CN" i="0" dirty="0" smtClean="0"/>
              <a:t>equals</a:t>
            </a:r>
            <a:r>
              <a:rPr lang="en-US" altLang="zh-CN" i="0" baseline="0" dirty="0" smtClean="0"/>
              <a:t> to 2, hence we get four popular routes</a:t>
            </a:r>
            <a:r>
              <a:rPr lang="en-US" altLang="zh-CN" baseline="0" dirty="0" smtClean="0"/>
              <a:t> in total. Then the popular traverse graph has been constructed from these trajectories. </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8</a:t>
            </a:fld>
            <a:endParaRPr lang="zh-CN" altLang="en-US"/>
          </a:p>
        </p:txBody>
      </p:sp>
    </p:spTree>
    <p:extLst>
      <p:ext uri="{BB962C8B-B14F-4D97-AF65-F5344CB8AC3E}">
        <p14:creationId xmlns:p14="http://schemas.microsoft.com/office/powerpoint/2010/main" val="339659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After</a:t>
            </a:r>
            <a:r>
              <a:rPr lang="en-US" altLang="zh-CN" baseline="0" dirty="0" smtClean="0"/>
              <a:t> the popular traverse graph is ready, we compute the travel cost on each popular route. </a:t>
            </a:r>
            <a:r>
              <a:rPr lang="en-US" altLang="zh-CN" dirty="0" smtClean="0"/>
              <a:t>Since the </a:t>
            </a:r>
            <a:r>
              <a:rPr lang="en-US" altLang="zh-CN" sz="1200" dirty="0" smtClean="0"/>
              <a:t>travel cost on each route varies at different time, for an accurate travel cost estimation, we mining the travel cost pattern for</a:t>
            </a:r>
            <a:r>
              <a:rPr lang="en-US" altLang="zh-CN" sz="1200" baseline="0" dirty="0" smtClean="0"/>
              <a:t> each popular route</a:t>
            </a:r>
            <a:r>
              <a:rPr lang="en-US" altLang="zh-CN" sz="1200" dirty="0" smtClean="0"/>
              <a:t> at different time slots. That is we want to find</a:t>
            </a:r>
            <a:r>
              <a:rPr lang="en-US" altLang="zh-CN" sz="1200" baseline="0" dirty="0" smtClean="0"/>
              <a:t> a partition for</a:t>
            </a:r>
            <a:r>
              <a:rPr lang="en-US" altLang="zh-CN" sz="1200" dirty="0" smtClean="0"/>
              <a:t> the travel costs into different time slots. We note that a good partition should satisfy two conditions.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(1) The first one is homogeneity, that is the travel costs in the same time slot should be stable enough so that it can reflect the traffic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(2) And the second one</a:t>
            </a:r>
            <a:r>
              <a:rPr lang="en-US" altLang="zh-CN" sz="1200" baseline="0" dirty="0" smtClean="0"/>
              <a:t> is conciseness, that is</a:t>
            </a:r>
            <a:r>
              <a:rPr lang="en-US" altLang="zh-CN" sz="1200" dirty="0" smtClean="0"/>
              <a:t> the travel costs in adjacent time slots should be different (such as the distribution of the travel costs), </a:t>
            </a:r>
            <a:r>
              <a:rPr lang="en-US" altLang="zh-CN" sz="1200" i="0" kern="1200" dirty="0" smtClean="0">
                <a:solidFill>
                  <a:schemeClr val="tx1"/>
                </a:solidFill>
                <a:effectLst/>
                <a:latin typeface="+mn-lt"/>
                <a:ea typeface="+mn-ea"/>
                <a:cs typeface="+mn-cs"/>
              </a:rPr>
              <a:t>otherwise, there is no need to split them apart.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Moreover, the more homorganic and concise, the better.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7507C7F-48B4-4C1B-B4D4-FB9C110827E3}" type="slidenum">
              <a:rPr lang="zh-CN" altLang="en-US" smtClean="0"/>
              <a:t>9</a:t>
            </a:fld>
            <a:endParaRPr lang="zh-CN" altLang="en-US"/>
          </a:p>
        </p:txBody>
      </p:sp>
    </p:spTree>
    <p:extLst>
      <p:ext uri="{BB962C8B-B14F-4D97-AF65-F5344CB8AC3E}">
        <p14:creationId xmlns:p14="http://schemas.microsoft.com/office/powerpoint/2010/main" val="264153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F0471916-06D6-412A-820F-6616B637009C}" type="datetime1">
              <a:rPr lang="en-US" altLang="zh-CN"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275923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48379C9-DCA7-4A42-98CC-D47996D0FE66}" type="datetime1">
              <a:rPr lang="en-US" altLang="zh-CN"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244432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A7D84762-A2C4-4B59-8D6A-B6BC1F8E500E}" type="datetime1">
              <a:rPr lang="en-US" altLang="zh-CN"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260292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C891C2AE-38F4-4BE9-9FE8-2FF1259E0E62}" type="datetime1">
              <a:rPr lang="en-US" altLang="zh-CN"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289708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5CBC084-4EA1-4B2E-AE88-66E437903FB3}" type="datetime1">
              <a:rPr lang="en-US" altLang="zh-CN"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306319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D84C8D6F-B771-4E18-8716-CABEB371F6F2}" type="datetime1">
              <a:rPr lang="en-US" altLang="zh-CN"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110152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2B46475A-C221-4838-B50B-5704BC5298C9}" type="datetime1">
              <a:rPr lang="en-US" altLang="zh-CN"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71265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3F69C701-6742-4C0E-9068-6A8556554CC4}" type="datetime1">
              <a:rPr lang="en-US" altLang="zh-CN"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162965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52685-A39D-4A6D-8EEB-0265CE216CFE}" type="datetime1">
              <a:rPr lang="en-US" altLang="zh-CN"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387605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53BDEEE-5FD0-40E7-A72D-B7EA1F9826C3}" type="datetime1">
              <a:rPr lang="en-US" altLang="zh-CN"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360882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C9CEA5D-BD87-4771-83A6-BC7CD66BFCC4}" type="datetime1">
              <a:rPr lang="en-US" altLang="zh-CN"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EA630-433F-1C41-AB04-5E0AF9BE26D7}" type="slidenum">
              <a:rPr lang="en-US" smtClean="0"/>
              <a:t>‹#›</a:t>
            </a:fld>
            <a:endParaRPr lang="en-US"/>
          </a:p>
        </p:txBody>
      </p:sp>
    </p:spTree>
    <p:extLst>
      <p:ext uri="{BB962C8B-B14F-4D97-AF65-F5344CB8AC3E}">
        <p14:creationId xmlns:p14="http://schemas.microsoft.com/office/powerpoint/2010/main" val="374843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7F299-AEE2-4828-96B9-CD9FCB9700B6}" type="datetime1">
              <a:rPr lang="en-US" altLang="zh-CN" smtClean="0"/>
              <a:t>4/23/2018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EA630-433F-1C41-AB04-5E0AF9BE26D7}" type="slidenum">
              <a:rPr lang="en-US" smtClean="0"/>
              <a:t>‹#›</a:t>
            </a:fld>
            <a:endParaRPr lang="en-US"/>
          </a:p>
        </p:txBody>
      </p:sp>
    </p:spTree>
    <p:extLst>
      <p:ext uri="{BB962C8B-B14F-4D97-AF65-F5344CB8AC3E}">
        <p14:creationId xmlns:p14="http://schemas.microsoft.com/office/powerpoint/2010/main" val="235956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0" y="886274"/>
            <a:ext cx="9144000" cy="1470025"/>
          </a:xfrm>
        </p:spPr>
        <p:txBody>
          <a:bodyPr>
            <a:normAutofit fontScale="90000"/>
          </a:bodyPr>
          <a:lstStyle/>
          <a:p>
            <a:r>
              <a:rPr lang="en-US" dirty="0"/>
              <a:t>Popular Route Planning with Travel Cost</a:t>
            </a:r>
            <a:br>
              <a:rPr lang="en-US" dirty="0"/>
            </a:br>
            <a:r>
              <a:rPr lang="en-US" dirty="0"/>
              <a:t>Estimation</a:t>
            </a:r>
            <a:endParaRPr lang="en-US" dirty="0">
              <a:effectLst/>
            </a:endParaRPr>
          </a:p>
        </p:txBody>
      </p:sp>
      <p:sp>
        <p:nvSpPr>
          <p:cNvPr id="2" name="TextBox 1"/>
          <p:cNvSpPr txBox="1"/>
          <p:nvPr/>
        </p:nvSpPr>
        <p:spPr>
          <a:xfrm>
            <a:off x="738141" y="2539819"/>
            <a:ext cx="7663647" cy="1292662"/>
          </a:xfrm>
          <a:prstGeom prst="rect">
            <a:avLst/>
          </a:prstGeom>
          <a:noFill/>
        </p:spPr>
        <p:txBody>
          <a:bodyPr wrap="square" rtlCol="0">
            <a:spAutoFit/>
          </a:bodyPr>
          <a:lstStyle/>
          <a:p>
            <a:pPr algn="ctr"/>
            <a:r>
              <a:rPr lang="en-US" sz="2400" u="sng" dirty="0" err="1" smtClean="0">
                <a:solidFill>
                  <a:srgbClr val="0000FF"/>
                </a:solidFill>
              </a:rPr>
              <a:t>Huiping</a:t>
            </a:r>
            <a:r>
              <a:rPr lang="en-US" sz="2400" u="sng" dirty="0" smtClean="0">
                <a:solidFill>
                  <a:srgbClr val="0000FF"/>
                </a:solidFill>
              </a:rPr>
              <a:t> Liu</a:t>
            </a:r>
            <a:r>
              <a:rPr lang="en-US" sz="2400" dirty="0" smtClean="0">
                <a:solidFill>
                  <a:srgbClr val="0000FF"/>
                </a:solidFill>
              </a:rPr>
              <a:t>, </a:t>
            </a:r>
            <a:r>
              <a:rPr lang="en-US" sz="2400" dirty="0" err="1" smtClean="0">
                <a:solidFill>
                  <a:srgbClr val="0000FF"/>
                </a:solidFill>
              </a:rPr>
              <a:t>Cheqing</a:t>
            </a:r>
            <a:r>
              <a:rPr lang="en-US" sz="2400" dirty="0" smtClean="0">
                <a:solidFill>
                  <a:srgbClr val="0000FF"/>
                </a:solidFill>
              </a:rPr>
              <a:t> Jin, </a:t>
            </a:r>
            <a:r>
              <a:rPr lang="en-US" sz="2400" dirty="0" err="1" smtClean="0">
                <a:solidFill>
                  <a:srgbClr val="0000FF"/>
                </a:solidFill>
              </a:rPr>
              <a:t>Aoyin</a:t>
            </a:r>
            <a:r>
              <a:rPr lang="en-US" sz="2400" dirty="0" smtClean="0">
                <a:solidFill>
                  <a:srgbClr val="0000FF"/>
                </a:solidFill>
              </a:rPr>
              <a:t> Zhou </a:t>
            </a:r>
          </a:p>
          <a:p>
            <a:pPr algn="ctr"/>
            <a:endParaRPr lang="en-US" dirty="0">
              <a:solidFill>
                <a:srgbClr val="0000FF"/>
              </a:solidFill>
            </a:endParaRPr>
          </a:p>
          <a:p>
            <a:pPr algn="ctr"/>
            <a:r>
              <a:rPr lang="en-US" i="1" dirty="0">
                <a:solidFill>
                  <a:srgbClr val="0000FF"/>
                </a:solidFill>
              </a:rPr>
              <a:t>Institute for Data Science and Engineering, Software Engineering Institute,</a:t>
            </a:r>
          </a:p>
          <a:p>
            <a:pPr algn="ctr"/>
            <a:r>
              <a:rPr lang="en-US" i="1" dirty="0">
                <a:solidFill>
                  <a:srgbClr val="0000FF"/>
                </a:solidFill>
              </a:rPr>
              <a:t>East China Normal </a:t>
            </a:r>
            <a:r>
              <a:rPr lang="en-US" i="1" dirty="0" smtClean="0">
                <a:solidFill>
                  <a:srgbClr val="0000FF"/>
                </a:solidFill>
              </a:rPr>
              <a:t>University, China </a:t>
            </a:r>
            <a:endParaRPr lang="en-US" i="1" dirty="0">
              <a:solidFill>
                <a:srgbClr val="0000FF"/>
              </a:solidFill>
            </a:endParaRPr>
          </a:p>
        </p:txBody>
      </p:sp>
      <p:pic>
        <p:nvPicPr>
          <p:cNvPr id="5" name="图片 4"/>
          <p:cNvPicPr>
            <a:picLocks noChangeAspect="1"/>
          </p:cNvPicPr>
          <p:nvPr/>
        </p:nvPicPr>
        <p:blipFill>
          <a:blip r:embed="rId3"/>
          <a:stretch>
            <a:fillRect/>
          </a:stretch>
        </p:blipFill>
        <p:spPr>
          <a:xfrm>
            <a:off x="4655316" y="4093477"/>
            <a:ext cx="1824228" cy="1736525"/>
          </a:xfrm>
          <a:prstGeom prst="rect">
            <a:avLst/>
          </a:prstGeom>
        </p:spPr>
      </p:pic>
      <p:pic>
        <p:nvPicPr>
          <p:cNvPr id="6" name="Picture 3"/>
          <p:cNvPicPr>
            <a:picLocks noChangeAspect="1"/>
          </p:cNvPicPr>
          <p:nvPr/>
        </p:nvPicPr>
        <p:blipFill>
          <a:blip r:embed="rId4"/>
          <a:stretch>
            <a:fillRect/>
          </a:stretch>
        </p:blipFill>
        <p:spPr>
          <a:xfrm>
            <a:off x="2631377" y="4022087"/>
            <a:ext cx="1807915" cy="1807915"/>
          </a:xfrm>
          <a:prstGeom prst="rect">
            <a:avLst/>
          </a:prstGeom>
        </p:spPr>
      </p:pic>
      <p:sp>
        <p:nvSpPr>
          <p:cNvPr id="4" name="灯片编号占位符 3"/>
          <p:cNvSpPr>
            <a:spLocks noGrp="1"/>
          </p:cNvSpPr>
          <p:nvPr>
            <p:ph type="sldNum" sz="quarter" idx="12"/>
          </p:nvPr>
        </p:nvSpPr>
        <p:spPr/>
        <p:txBody>
          <a:bodyPr/>
          <a:lstStyle/>
          <a:p>
            <a:fld id="{0E3EA630-433F-1C41-AB04-5E0AF9BE26D7}" type="slidenum">
              <a:rPr lang="en-US" smtClean="0"/>
              <a:t>1</a:t>
            </a:fld>
            <a:endParaRPr lang="en-US"/>
          </a:p>
        </p:txBody>
      </p:sp>
    </p:spTree>
    <p:extLst>
      <p:ext uri="{BB962C8B-B14F-4D97-AF65-F5344CB8AC3E}">
        <p14:creationId xmlns:p14="http://schemas.microsoft.com/office/powerpoint/2010/main" val="1427035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fontScale="90000"/>
          </a:bodyPr>
          <a:lstStyle/>
          <a:p>
            <a:pPr algn="l"/>
            <a:r>
              <a:rPr lang="en-US" altLang="zh-CN" dirty="0">
                <a:solidFill>
                  <a:srgbClr val="0000FF"/>
                </a:solidFill>
              </a:rPr>
              <a:t>Modeling travel cost on popular route</a:t>
            </a: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72776" y="1434071"/>
            <a:ext cx="8004405" cy="4832092"/>
          </a:xfrm>
          <a:prstGeom prst="rect">
            <a:avLst/>
          </a:prstGeom>
          <a:noFill/>
        </p:spPr>
        <p:txBody>
          <a:bodyPr wrap="square" rtlCol="0">
            <a:spAutoFit/>
          </a:bodyPr>
          <a:lstStyle/>
          <a:p>
            <a:pPr marL="457200" indent="-457200">
              <a:buFont typeface="Wingdings" panose="05000000000000000000" pitchFamily="2" charset="2"/>
              <a:buChar char="l"/>
            </a:pPr>
            <a:r>
              <a:rPr lang="en-US" sz="2800" dirty="0"/>
              <a:t>MDL = </a:t>
            </a:r>
            <a:r>
              <a:rPr lang="en-US" altLang="zh-CN" sz="2800" dirty="0"/>
              <a:t>L(H) + L(D|H)</a:t>
            </a:r>
          </a:p>
          <a:p>
            <a:pPr marL="342900" indent="-342900">
              <a:buFont typeface="Wingdings" panose="05000000000000000000" pitchFamily="2" charset="2"/>
              <a:buChar char="l"/>
            </a:pPr>
            <a:r>
              <a:rPr lang="en-US" sz="2800" dirty="0"/>
              <a:t> L(H</a:t>
            </a:r>
            <a:r>
              <a:rPr lang="en-US" sz="2800" dirty="0" smtClean="0"/>
              <a:t>): </a:t>
            </a:r>
            <a:r>
              <a:rPr lang="en-US" altLang="zh-CN" sz="2800" dirty="0"/>
              <a:t>description of the </a:t>
            </a:r>
            <a:r>
              <a:rPr lang="en-US" altLang="zh-CN" sz="2800" dirty="0" smtClean="0"/>
              <a:t>hypothesis</a:t>
            </a:r>
          </a:p>
          <a:p>
            <a:pPr marL="342900" indent="-342900">
              <a:buFont typeface="Wingdings" panose="05000000000000000000" pitchFamily="2" charset="2"/>
              <a:buChar char="l"/>
            </a:pPr>
            <a:r>
              <a:rPr lang="en-US" sz="2800" dirty="0" smtClean="0"/>
              <a:t> </a:t>
            </a:r>
            <a:r>
              <a:rPr lang="en-US" altLang="zh-CN" sz="2800" dirty="0"/>
              <a:t>L(D|H) </a:t>
            </a:r>
            <a:r>
              <a:rPr lang="en-US" altLang="zh-CN" sz="2800" dirty="0" smtClean="0"/>
              <a:t>: description </a:t>
            </a:r>
            <a:r>
              <a:rPr lang="en-US" altLang="zh-CN" sz="2800" dirty="0"/>
              <a:t>of data under the </a:t>
            </a:r>
            <a:r>
              <a:rPr lang="en-US" altLang="zh-CN" sz="2800" dirty="0" smtClean="0"/>
              <a:t>hypothesis</a:t>
            </a:r>
          </a:p>
          <a:p>
            <a:pPr marL="342900" indent="-342900">
              <a:buFont typeface="Wingdings" panose="05000000000000000000" pitchFamily="2" charset="2"/>
              <a:buChar char="l"/>
            </a:pPr>
            <a:r>
              <a:rPr lang="en-US" altLang="zh-CN" sz="2800" dirty="0" smtClean="0"/>
              <a:t>To </a:t>
            </a:r>
            <a:r>
              <a:rPr lang="en-US" altLang="zh-CN" sz="2800" dirty="0"/>
              <a:t>get the best </a:t>
            </a:r>
            <a:r>
              <a:rPr lang="en-US" altLang="zh-CN" sz="2800" dirty="0" smtClean="0"/>
              <a:t>hypothesis</a:t>
            </a:r>
            <a:r>
              <a:rPr lang="en-US" altLang="zh-CN" sz="2800" i="1" dirty="0" smtClean="0"/>
              <a:t> </a:t>
            </a:r>
            <a:r>
              <a:rPr lang="en-US" altLang="zh-CN" sz="2800" dirty="0"/>
              <a:t>to explain the </a:t>
            </a:r>
            <a:r>
              <a:rPr lang="en-US" altLang="zh-CN" sz="2800" dirty="0" smtClean="0"/>
              <a:t>data, </a:t>
            </a:r>
            <a:r>
              <a:rPr lang="en-US" altLang="zh-CN" sz="2800" dirty="0"/>
              <a:t>the value of L(H) + L(D|H) must be </a:t>
            </a:r>
            <a:r>
              <a:rPr lang="en-US" altLang="zh-CN" sz="2800" dirty="0" smtClean="0"/>
              <a:t>minimized</a:t>
            </a:r>
          </a:p>
          <a:p>
            <a:pPr marL="342900" indent="-342900">
              <a:buFont typeface="Wingdings" panose="05000000000000000000" pitchFamily="2" charset="2"/>
              <a:buChar char="l"/>
            </a:pPr>
            <a:r>
              <a:rPr lang="en-US" altLang="zh-CN" sz="2800" dirty="0" smtClean="0"/>
              <a:t>Our </a:t>
            </a:r>
            <a:r>
              <a:rPr lang="en-US" altLang="zh-CN" sz="2800" dirty="0"/>
              <a:t>data is the travel costs on each popular </a:t>
            </a:r>
            <a:r>
              <a:rPr lang="en-US" altLang="zh-CN" sz="2800" dirty="0" smtClean="0"/>
              <a:t>route</a:t>
            </a:r>
          </a:p>
          <a:p>
            <a:pPr marL="342900" indent="-342900">
              <a:buFont typeface="Wingdings" panose="05000000000000000000" pitchFamily="2" charset="2"/>
              <a:buChar char="l"/>
            </a:pPr>
            <a:r>
              <a:rPr lang="en-US" altLang="zh-CN" sz="2800" dirty="0" smtClean="0"/>
              <a:t>Our </a:t>
            </a:r>
            <a:r>
              <a:rPr lang="en-US" altLang="zh-CN" sz="2800" dirty="0"/>
              <a:t>hypothesis is the partition</a:t>
            </a:r>
          </a:p>
          <a:p>
            <a:pPr marL="342900" indent="-342900">
              <a:buFont typeface="Wingdings" panose="05000000000000000000" pitchFamily="2" charset="2"/>
              <a:buChar char="l"/>
            </a:pPr>
            <a:endParaRPr lang="en-US" altLang="zh-CN" sz="2800" dirty="0"/>
          </a:p>
          <a:p>
            <a:pPr marL="342900" indent="-342900">
              <a:buFont typeface="Wingdings" panose="05000000000000000000" pitchFamily="2" charset="2"/>
              <a:buChar char="l"/>
            </a:pPr>
            <a:endParaRPr lang="en-US" altLang="zh-CN" sz="2800" dirty="0" smtClean="0"/>
          </a:p>
          <a:p>
            <a:pPr marL="342900" indent="-342900">
              <a:buFont typeface="Wingdings" panose="05000000000000000000" pitchFamily="2" charset="2"/>
              <a:buChar char="l"/>
            </a:pPr>
            <a:endParaRPr lang="en-US" sz="2800" dirty="0" smtClean="0"/>
          </a:p>
          <a:p>
            <a:endParaRPr lang="en-US" altLang="zh-CN" sz="2800" dirty="0"/>
          </a:p>
        </p:txBody>
      </p:sp>
      <p:pic>
        <p:nvPicPr>
          <p:cNvPr id="3" name="Picture 2"/>
          <p:cNvPicPr>
            <a:picLocks noChangeAspect="1"/>
          </p:cNvPicPr>
          <p:nvPr/>
        </p:nvPicPr>
        <p:blipFill>
          <a:blip r:embed="rId3"/>
          <a:stretch>
            <a:fillRect/>
          </a:stretch>
        </p:blipFill>
        <p:spPr>
          <a:xfrm>
            <a:off x="813694" y="4494484"/>
            <a:ext cx="5155108" cy="2215247"/>
          </a:xfrm>
          <a:prstGeom prst="rect">
            <a:avLst/>
          </a:prstGeom>
        </p:spPr>
      </p:pic>
      <p:sp>
        <p:nvSpPr>
          <p:cNvPr id="5" name="Right Arrow 4"/>
          <p:cNvSpPr/>
          <p:nvPr/>
        </p:nvSpPr>
        <p:spPr>
          <a:xfrm>
            <a:off x="6127696" y="4863557"/>
            <a:ext cx="536633" cy="2593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886935" y="4780631"/>
            <a:ext cx="1322798" cy="369332"/>
          </a:xfrm>
          <a:prstGeom prst="rect">
            <a:avLst/>
          </a:prstGeom>
        </p:spPr>
        <p:txBody>
          <a:bodyPr wrap="none">
            <a:spAutoFit/>
          </a:bodyPr>
          <a:lstStyle/>
          <a:p>
            <a:r>
              <a:rPr lang="en-US" altLang="zh-CN" b="1" i="1" dirty="0" smtClean="0">
                <a:solidFill>
                  <a:srgbClr val="0000FF"/>
                </a:solidFill>
              </a:rPr>
              <a:t>Conciseness</a:t>
            </a:r>
            <a:endParaRPr lang="en-US" altLang="zh-CN" b="1" i="1" dirty="0">
              <a:solidFill>
                <a:srgbClr val="0000FF"/>
              </a:solidFill>
            </a:endParaRPr>
          </a:p>
        </p:txBody>
      </p:sp>
      <p:sp>
        <p:nvSpPr>
          <p:cNvPr id="8" name="Right Arrow 7"/>
          <p:cNvSpPr/>
          <p:nvPr/>
        </p:nvSpPr>
        <p:spPr>
          <a:xfrm>
            <a:off x="6127696" y="6071378"/>
            <a:ext cx="536633" cy="2593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886935" y="5988452"/>
            <a:ext cx="1476686" cy="369332"/>
          </a:xfrm>
          <a:prstGeom prst="rect">
            <a:avLst/>
          </a:prstGeom>
        </p:spPr>
        <p:txBody>
          <a:bodyPr wrap="none">
            <a:spAutoFit/>
          </a:bodyPr>
          <a:lstStyle/>
          <a:p>
            <a:r>
              <a:rPr lang="en-US" altLang="zh-CN" b="1" i="1" dirty="0">
                <a:solidFill>
                  <a:srgbClr val="0000FF"/>
                </a:solidFill>
              </a:rPr>
              <a:t>Homogeneity</a:t>
            </a:r>
          </a:p>
        </p:txBody>
      </p:sp>
      <p:sp>
        <p:nvSpPr>
          <p:cNvPr id="11" name="灯片编号占位符 10"/>
          <p:cNvSpPr>
            <a:spLocks noGrp="1"/>
          </p:cNvSpPr>
          <p:nvPr>
            <p:ph type="sldNum" sz="quarter" idx="12"/>
          </p:nvPr>
        </p:nvSpPr>
        <p:spPr/>
        <p:txBody>
          <a:bodyPr/>
          <a:lstStyle/>
          <a:p>
            <a:fld id="{0E3EA630-433F-1C41-AB04-5E0AF9BE26D7}" type="slidenum">
              <a:rPr lang="en-US" smtClean="0"/>
              <a:t>10</a:t>
            </a:fld>
            <a:endParaRPr lang="en-US"/>
          </a:p>
        </p:txBody>
      </p:sp>
    </p:spTree>
    <p:extLst>
      <p:ext uri="{BB962C8B-B14F-4D97-AF65-F5344CB8AC3E}">
        <p14:creationId xmlns:p14="http://schemas.microsoft.com/office/powerpoint/2010/main" val="1031597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fontScale="90000"/>
          </a:bodyPr>
          <a:lstStyle/>
          <a:p>
            <a:pPr algn="l"/>
            <a:r>
              <a:rPr lang="en-US" altLang="zh-CN" dirty="0">
                <a:solidFill>
                  <a:srgbClr val="0000FF"/>
                </a:solidFill>
              </a:rPr>
              <a:t>Modeling travel cost on popular route</a:t>
            </a: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72776" y="1434071"/>
            <a:ext cx="8004405" cy="3108543"/>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An </a:t>
            </a:r>
            <a:r>
              <a:rPr lang="en-US" sz="2800" dirty="0"/>
              <a:t>approximate algorithm to find the approximate optimal </a:t>
            </a:r>
            <a:r>
              <a:rPr lang="en-US" sz="2800" dirty="0" smtClean="0"/>
              <a:t>partitioning</a:t>
            </a:r>
          </a:p>
          <a:p>
            <a:pPr marL="914400" lvl="1" indent="-457200">
              <a:buFont typeface="Wingdings" panose="05000000000000000000" pitchFamily="2" charset="2"/>
              <a:buChar char="Ø"/>
            </a:pPr>
            <a:r>
              <a:rPr lang="en-US" sz="2800" dirty="0" smtClean="0"/>
              <a:t>Initial partition only contains one slot</a:t>
            </a:r>
          </a:p>
          <a:p>
            <a:pPr marL="914400" lvl="1" indent="-457200">
              <a:buFont typeface="Wingdings" panose="05000000000000000000" pitchFamily="2" charset="2"/>
              <a:buChar char="Ø"/>
            </a:pPr>
            <a:r>
              <a:rPr lang="en-US" sz="2800" dirty="0" smtClean="0"/>
              <a:t>Each time, we find a new splitting point on the slot who has maximum information entropy  </a:t>
            </a:r>
          </a:p>
          <a:p>
            <a:pPr marL="914400" lvl="1" indent="-457200">
              <a:buFont typeface="Wingdings" panose="05000000000000000000" pitchFamily="2" charset="2"/>
              <a:buChar char="Ø"/>
            </a:pPr>
            <a:r>
              <a:rPr lang="en-US" sz="2800" dirty="0" smtClean="0"/>
              <a:t>Compute the new MDL cost of the new partition</a:t>
            </a:r>
            <a:endParaRPr lang="en-US" sz="2800" dirty="0"/>
          </a:p>
        </p:txBody>
      </p:sp>
      <p:graphicFrame>
        <p:nvGraphicFramePr>
          <p:cNvPr id="10" name="Chart 9"/>
          <p:cNvGraphicFramePr>
            <a:graphicFrameLocks/>
          </p:cNvGraphicFramePr>
          <p:nvPr>
            <p:extLst>
              <p:ext uri="{D42A27DB-BD31-4B8C-83A1-F6EECF244321}">
                <p14:modId xmlns:p14="http://schemas.microsoft.com/office/powerpoint/2010/main" val="3593405353"/>
              </p:ext>
            </p:extLst>
          </p:nvPr>
        </p:nvGraphicFramePr>
        <p:xfrm>
          <a:off x="890017" y="4478694"/>
          <a:ext cx="3147217" cy="1836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p:cNvCxnSpPr/>
          <p:nvPr/>
        </p:nvCxnSpPr>
        <p:spPr>
          <a:xfrm>
            <a:off x="3856866" y="4478694"/>
            <a:ext cx="0" cy="1552555"/>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4" name="Chart 13"/>
          <p:cNvGraphicFramePr>
            <a:graphicFrameLocks/>
          </p:cNvGraphicFramePr>
          <p:nvPr>
            <p:extLst>
              <p:ext uri="{D42A27DB-BD31-4B8C-83A1-F6EECF244321}">
                <p14:modId xmlns:p14="http://schemas.microsoft.com/office/powerpoint/2010/main" val="1292674914"/>
              </p:ext>
            </p:extLst>
          </p:nvPr>
        </p:nvGraphicFramePr>
        <p:xfrm>
          <a:off x="5130823" y="4478694"/>
          <a:ext cx="3173422" cy="1836007"/>
        </p:xfrm>
        <a:graphic>
          <a:graphicData uri="http://schemas.openxmlformats.org/drawingml/2006/chart">
            <c:chart xmlns:c="http://schemas.openxmlformats.org/drawingml/2006/chart" xmlns:r="http://schemas.openxmlformats.org/officeDocument/2006/relationships" r:id="rId4"/>
          </a:graphicData>
        </a:graphic>
      </p:graphicFrame>
      <p:cxnSp>
        <p:nvCxnSpPr>
          <p:cNvPr id="16" name="Straight Connector 15"/>
          <p:cNvCxnSpPr/>
          <p:nvPr/>
        </p:nvCxnSpPr>
        <p:spPr>
          <a:xfrm>
            <a:off x="8121156" y="4478694"/>
            <a:ext cx="0" cy="15525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751312" y="4478694"/>
            <a:ext cx="0" cy="1552555"/>
          </a:xfrm>
          <a:prstGeom prst="line">
            <a:avLst/>
          </a:prstGeom>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1530220" y="6303248"/>
            <a:ext cx="1996751" cy="400110"/>
          </a:xfrm>
          <a:prstGeom prst="rect">
            <a:avLst/>
          </a:prstGeom>
          <a:noFill/>
        </p:spPr>
        <p:txBody>
          <a:bodyPr wrap="square" rtlCol="0">
            <a:spAutoFit/>
          </a:bodyPr>
          <a:lstStyle/>
          <a:p>
            <a:pPr algn="ctr"/>
            <a:r>
              <a:rPr lang="en-US" altLang="zh-CN" sz="2000" b="1" dirty="0" smtClean="0"/>
              <a:t>Initial partition</a:t>
            </a:r>
            <a:endParaRPr lang="zh-CN" altLang="en-US" sz="2000" b="1" dirty="0"/>
          </a:p>
        </p:txBody>
      </p:sp>
      <p:sp>
        <p:nvSpPr>
          <p:cNvPr id="20" name="文本框 19"/>
          <p:cNvSpPr txBox="1"/>
          <p:nvPr/>
        </p:nvSpPr>
        <p:spPr>
          <a:xfrm>
            <a:off x="5752936" y="6303248"/>
            <a:ext cx="1996751" cy="400110"/>
          </a:xfrm>
          <a:prstGeom prst="rect">
            <a:avLst/>
          </a:prstGeom>
          <a:noFill/>
        </p:spPr>
        <p:txBody>
          <a:bodyPr wrap="square" rtlCol="0">
            <a:spAutoFit/>
          </a:bodyPr>
          <a:lstStyle/>
          <a:p>
            <a:pPr algn="ctr"/>
            <a:r>
              <a:rPr lang="en-US" altLang="zh-CN" sz="2000" b="1" dirty="0" smtClean="0"/>
              <a:t>New partition</a:t>
            </a:r>
            <a:endParaRPr lang="zh-CN" altLang="en-US" sz="2000" b="1" dirty="0"/>
          </a:p>
        </p:txBody>
      </p:sp>
      <p:sp>
        <p:nvSpPr>
          <p:cNvPr id="5" name="灯片编号占位符 4"/>
          <p:cNvSpPr>
            <a:spLocks noGrp="1"/>
          </p:cNvSpPr>
          <p:nvPr>
            <p:ph type="sldNum" sz="quarter" idx="12"/>
          </p:nvPr>
        </p:nvSpPr>
        <p:spPr/>
        <p:txBody>
          <a:bodyPr/>
          <a:lstStyle/>
          <a:p>
            <a:fld id="{0E3EA630-433F-1C41-AB04-5E0AF9BE26D7}" type="slidenum">
              <a:rPr lang="en-US" smtClean="0"/>
              <a:t>11</a:t>
            </a:fld>
            <a:endParaRPr lang="en-US"/>
          </a:p>
        </p:txBody>
      </p:sp>
    </p:spTree>
    <p:extLst>
      <p:ext uri="{BB962C8B-B14F-4D97-AF65-F5344CB8AC3E}">
        <p14:creationId xmlns:p14="http://schemas.microsoft.com/office/powerpoint/2010/main" val="230571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fontScale="90000"/>
          </a:bodyPr>
          <a:lstStyle/>
          <a:p>
            <a:pPr algn="l"/>
            <a:r>
              <a:rPr lang="en-US" altLang="zh-CN" dirty="0" smtClean="0">
                <a:solidFill>
                  <a:srgbClr val="0000FF"/>
                </a:solidFill>
              </a:rPr>
              <a:t>Route </a:t>
            </a:r>
            <a:r>
              <a:rPr lang="en-US" altLang="zh-CN" dirty="0">
                <a:solidFill>
                  <a:srgbClr val="0000FF"/>
                </a:solidFill>
              </a:rPr>
              <a:t>Planning - </a:t>
            </a:r>
            <a:r>
              <a:rPr lang="en-US" altLang="zh-CN" dirty="0" smtClean="0">
                <a:solidFill>
                  <a:srgbClr val="0000FF"/>
                </a:solidFill>
              </a:rPr>
              <a:t>Optimal Concatenation </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3108543"/>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The optimal concatenation of a path (</a:t>
            </a:r>
            <a:r>
              <a:rPr lang="en-US" sz="2800" i="1" dirty="0" smtClean="0"/>
              <a:t>KDD 2014</a:t>
            </a:r>
            <a:r>
              <a:rPr lang="en-US" sz="2800" dirty="0" smtClean="0"/>
              <a:t>)</a:t>
            </a:r>
            <a:endParaRPr lang="en-US" altLang="zh-CN" sz="2800" dirty="0"/>
          </a:p>
          <a:p>
            <a:pPr marL="914400" lvl="1" indent="-457200">
              <a:buFont typeface="Wingdings" panose="05000000000000000000" pitchFamily="2" charset="2"/>
              <a:buChar char="Ø"/>
            </a:pPr>
            <a:r>
              <a:rPr lang="en-US" sz="2800" dirty="0" smtClean="0"/>
              <a:t>A path has different </a:t>
            </a:r>
            <a:r>
              <a:rPr lang="en-US" altLang="zh-CN" sz="2800" dirty="0" smtClean="0"/>
              <a:t>concatenations of segments</a:t>
            </a:r>
          </a:p>
          <a:p>
            <a:pPr marL="914400" lvl="1" indent="-457200">
              <a:buFont typeface="Wingdings" panose="05000000000000000000" pitchFamily="2" charset="2"/>
              <a:buChar char="Ø"/>
            </a:pPr>
            <a:r>
              <a:rPr lang="en-US" sz="2800" dirty="0" smtClean="0"/>
              <a:t>The </a:t>
            </a:r>
            <a:r>
              <a:rPr lang="en-US" altLang="zh-CN" sz="2800" dirty="0"/>
              <a:t>optimal concatenation </a:t>
            </a:r>
            <a:r>
              <a:rPr lang="en-US" altLang="zh-CN" sz="2800" dirty="0" smtClean="0"/>
              <a:t>which makes the object function minimized will yield the least empirical risk when estimate the travel cost</a:t>
            </a:r>
            <a:endParaRPr lang="en-US" sz="2800" dirty="0" smtClean="0"/>
          </a:p>
          <a:p>
            <a:endParaRPr lang="en-US" altLang="zh-CN" sz="2800" dirty="0"/>
          </a:p>
        </p:txBody>
      </p:sp>
      <p:pic>
        <p:nvPicPr>
          <p:cNvPr id="8" name="图片 7"/>
          <p:cNvPicPr>
            <a:picLocks noChangeAspect="1"/>
          </p:cNvPicPr>
          <p:nvPr/>
        </p:nvPicPr>
        <p:blipFill>
          <a:blip r:embed="rId3"/>
          <a:stretch>
            <a:fillRect/>
          </a:stretch>
        </p:blipFill>
        <p:spPr>
          <a:xfrm>
            <a:off x="3243169" y="4032350"/>
            <a:ext cx="2941573" cy="613869"/>
          </a:xfrm>
          <a:prstGeom prst="rect">
            <a:avLst/>
          </a:prstGeom>
        </p:spPr>
      </p:pic>
      <p:pic>
        <p:nvPicPr>
          <p:cNvPr id="9" name="图片 8"/>
          <p:cNvPicPr>
            <a:picLocks noChangeAspect="1"/>
          </p:cNvPicPr>
          <p:nvPr/>
        </p:nvPicPr>
        <p:blipFill>
          <a:blip r:embed="rId4"/>
          <a:stretch>
            <a:fillRect/>
          </a:stretch>
        </p:blipFill>
        <p:spPr>
          <a:xfrm>
            <a:off x="169895" y="4964314"/>
            <a:ext cx="8804210" cy="1419225"/>
          </a:xfrm>
          <a:prstGeom prst="rect">
            <a:avLst/>
          </a:prstGeom>
        </p:spPr>
      </p:pic>
      <p:sp>
        <p:nvSpPr>
          <p:cNvPr id="6" name="灯片编号占位符 5"/>
          <p:cNvSpPr>
            <a:spLocks noGrp="1"/>
          </p:cNvSpPr>
          <p:nvPr>
            <p:ph type="sldNum" sz="quarter" idx="12"/>
          </p:nvPr>
        </p:nvSpPr>
        <p:spPr/>
        <p:txBody>
          <a:bodyPr/>
          <a:lstStyle/>
          <a:p>
            <a:fld id="{0E3EA630-433F-1C41-AB04-5E0AF9BE26D7}" type="slidenum">
              <a:rPr lang="en-US" smtClean="0"/>
              <a:t>12</a:t>
            </a:fld>
            <a:endParaRPr lang="en-US"/>
          </a:p>
        </p:txBody>
      </p:sp>
    </p:spTree>
    <p:extLst>
      <p:ext uri="{BB962C8B-B14F-4D97-AF65-F5344CB8AC3E}">
        <p14:creationId xmlns:p14="http://schemas.microsoft.com/office/powerpoint/2010/main" val="3954753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Route Planning</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2677656"/>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The route we expected from source to destination should holds two constrains: </a:t>
            </a:r>
            <a:endParaRPr lang="en-US" altLang="zh-CN" sz="2800" dirty="0"/>
          </a:p>
          <a:p>
            <a:pPr marL="914400" lvl="1" indent="-457200">
              <a:buFont typeface="Wingdings" panose="05000000000000000000" pitchFamily="2" charset="2"/>
              <a:buChar char="Ø"/>
            </a:pPr>
            <a:r>
              <a:rPr lang="en-US" sz="2800" dirty="0"/>
              <a:t>it’s travel cost should be the cost of its optimal </a:t>
            </a:r>
            <a:r>
              <a:rPr lang="en-US" sz="2800" dirty="0" smtClean="0"/>
              <a:t>concatenation</a:t>
            </a:r>
          </a:p>
          <a:p>
            <a:pPr marL="914400" lvl="1" indent="-457200">
              <a:buFont typeface="Wingdings" panose="05000000000000000000" pitchFamily="2" charset="2"/>
              <a:buChar char="Ø"/>
            </a:pPr>
            <a:r>
              <a:rPr lang="en-US" sz="2800" dirty="0" smtClean="0"/>
              <a:t>It spends </a:t>
            </a:r>
            <a:r>
              <a:rPr lang="en-US" sz="2800" dirty="0"/>
              <a:t>minimal travel cost </a:t>
            </a:r>
            <a:r>
              <a:rPr lang="en-US" sz="2800" dirty="0" smtClean="0"/>
              <a:t>among all possible paths under the former condition</a:t>
            </a:r>
            <a:endParaRPr lang="en-US" altLang="zh-CN" sz="2800" dirty="0"/>
          </a:p>
        </p:txBody>
      </p:sp>
      <p:sp>
        <p:nvSpPr>
          <p:cNvPr id="7" name="右箭头 6"/>
          <p:cNvSpPr/>
          <p:nvPr/>
        </p:nvSpPr>
        <p:spPr>
          <a:xfrm>
            <a:off x="4739952" y="5206480"/>
            <a:ext cx="690465" cy="541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505063" y="4328154"/>
            <a:ext cx="3581491" cy="2492990"/>
          </a:xfrm>
          <a:prstGeom prst="rect">
            <a:avLst/>
          </a:prstGeom>
          <a:noFill/>
        </p:spPr>
        <p:txBody>
          <a:bodyPr wrap="square" rtlCol="0">
            <a:spAutoFit/>
          </a:bodyPr>
          <a:lstStyle/>
          <a:p>
            <a:r>
              <a:rPr lang="en-US" altLang="zh-CN" sz="2600" dirty="0" smtClean="0">
                <a:solidFill>
                  <a:srgbClr val="0070C0"/>
                </a:solidFill>
              </a:rPr>
              <a:t>The expected route from A to E will be A-&gt;B-&gt;D-&gt;E, its optimal concatenation is A-&gt;B-&gt;E which has minimal travel cost 61. </a:t>
            </a:r>
            <a:endParaRPr lang="zh-CN" altLang="en-US" sz="2600" dirty="0">
              <a:solidFill>
                <a:srgbClr val="0070C0"/>
              </a:solidFill>
            </a:endParaRPr>
          </a:p>
        </p:txBody>
      </p:sp>
      <p:pic>
        <p:nvPicPr>
          <p:cNvPr id="11" name="图片 10"/>
          <p:cNvPicPr>
            <a:picLocks noChangeAspect="1"/>
          </p:cNvPicPr>
          <p:nvPr/>
        </p:nvPicPr>
        <p:blipFill>
          <a:blip r:embed="rId3"/>
          <a:stretch>
            <a:fillRect/>
          </a:stretch>
        </p:blipFill>
        <p:spPr>
          <a:xfrm>
            <a:off x="0" y="4328154"/>
            <a:ext cx="4739952" cy="2529846"/>
          </a:xfrm>
          <a:prstGeom prst="rect">
            <a:avLst/>
          </a:prstGeom>
        </p:spPr>
      </p:pic>
      <p:sp>
        <p:nvSpPr>
          <p:cNvPr id="6" name="灯片编号占位符 5"/>
          <p:cNvSpPr>
            <a:spLocks noGrp="1"/>
          </p:cNvSpPr>
          <p:nvPr>
            <p:ph type="sldNum" sz="quarter" idx="12"/>
          </p:nvPr>
        </p:nvSpPr>
        <p:spPr/>
        <p:txBody>
          <a:bodyPr/>
          <a:lstStyle/>
          <a:p>
            <a:fld id="{0E3EA630-433F-1C41-AB04-5E0AF9BE26D7}" type="slidenum">
              <a:rPr lang="en-US" smtClean="0"/>
              <a:t>13</a:t>
            </a:fld>
            <a:endParaRPr lang="en-US"/>
          </a:p>
        </p:txBody>
      </p:sp>
    </p:spTree>
    <p:extLst>
      <p:ext uri="{BB962C8B-B14F-4D97-AF65-F5344CB8AC3E}">
        <p14:creationId xmlns:p14="http://schemas.microsoft.com/office/powerpoint/2010/main" val="3425131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Route Planning</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灯片编号占位符 5"/>
          <p:cNvSpPr>
            <a:spLocks noGrp="1"/>
          </p:cNvSpPr>
          <p:nvPr>
            <p:ph type="sldNum" sz="quarter" idx="12"/>
          </p:nvPr>
        </p:nvSpPr>
        <p:spPr/>
        <p:txBody>
          <a:bodyPr/>
          <a:lstStyle/>
          <a:p>
            <a:fld id="{0E3EA630-433F-1C41-AB04-5E0AF9BE26D7}" type="slidenum">
              <a:rPr lang="en-US" smtClean="0"/>
              <a:t>14</a:t>
            </a:fld>
            <a:endParaRPr lang="en-US"/>
          </a:p>
        </p:txBody>
      </p:sp>
      <p:pic>
        <p:nvPicPr>
          <p:cNvPr id="9" name="图片 8"/>
          <p:cNvPicPr>
            <a:picLocks noChangeAspect="1"/>
          </p:cNvPicPr>
          <p:nvPr/>
        </p:nvPicPr>
        <p:blipFill>
          <a:blip r:embed="rId3"/>
          <a:stretch>
            <a:fillRect/>
          </a:stretch>
        </p:blipFill>
        <p:spPr>
          <a:xfrm>
            <a:off x="1763688" y="1391358"/>
            <a:ext cx="5180952" cy="2685714"/>
          </a:xfrm>
          <a:prstGeom prst="rect">
            <a:avLst/>
          </a:prstGeom>
        </p:spPr>
      </p:pic>
      <p:pic>
        <p:nvPicPr>
          <p:cNvPr id="12" name="图片 11"/>
          <p:cNvPicPr>
            <a:picLocks noChangeAspect="1"/>
          </p:cNvPicPr>
          <p:nvPr/>
        </p:nvPicPr>
        <p:blipFill>
          <a:blip r:embed="rId4"/>
          <a:stretch>
            <a:fillRect/>
          </a:stretch>
        </p:blipFill>
        <p:spPr>
          <a:xfrm>
            <a:off x="1331640" y="4797152"/>
            <a:ext cx="6391849" cy="1800200"/>
          </a:xfrm>
          <a:prstGeom prst="rect">
            <a:avLst/>
          </a:prstGeom>
        </p:spPr>
      </p:pic>
      <p:sp>
        <p:nvSpPr>
          <p:cNvPr id="13" name="文本框 12"/>
          <p:cNvSpPr txBox="1"/>
          <p:nvPr/>
        </p:nvSpPr>
        <p:spPr>
          <a:xfrm>
            <a:off x="3202036" y="4067780"/>
            <a:ext cx="2304256" cy="369332"/>
          </a:xfrm>
          <a:prstGeom prst="rect">
            <a:avLst/>
          </a:prstGeom>
          <a:noFill/>
        </p:spPr>
        <p:txBody>
          <a:bodyPr wrap="square" rtlCol="0">
            <a:spAutoFit/>
          </a:bodyPr>
          <a:lstStyle/>
          <a:p>
            <a:pPr algn="ctr"/>
            <a:r>
              <a:rPr lang="zh-CN" altLang="en-US" dirty="0" smtClean="0"/>
              <a:t>热门转换图</a:t>
            </a:r>
            <a:endParaRPr lang="zh-CN" altLang="en-US" dirty="0"/>
          </a:p>
        </p:txBody>
      </p:sp>
      <p:sp>
        <p:nvSpPr>
          <p:cNvPr id="14" name="文本框 13"/>
          <p:cNvSpPr txBox="1"/>
          <p:nvPr/>
        </p:nvSpPr>
        <p:spPr>
          <a:xfrm>
            <a:off x="2915816" y="4509120"/>
            <a:ext cx="3312368" cy="369332"/>
          </a:xfrm>
          <a:prstGeom prst="rect">
            <a:avLst/>
          </a:prstGeom>
          <a:noFill/>
        </p:spPr>
        <p:txBody>
          <a:bodyPr wrap="square" rtlCol="0">
            <a:spAutoFit/>
          </a:bodyPr>
          <a:lstStyle/>
          <a:p>
            <a:pPr algn="ctr"/>
            <a:r>
              <a:rPr lang="en-US" altLang="zh-CN" dirty="0" smtClean="0"/>
              <a:t>A</a:t>
            </a:r>
            <a:r>
              <a:rPr lang="zh-CN" altLang="en-US" dirty="0" smtClean="0"/>
              <a:t>到</a:t>
            </a:r>
            <a:r>
              <a:rPr lang="en-US" altLang="zh-CN" dirty="0" smtClean="0"/>
              <a:t>E</a:t>
            </a:r>
            <a:r>
              <a:rPr lang="zh-CN" altLang="en-US" dirty="0" smtClean="0"/>
              <a:t>的热门路径及其消耗</a:t>
            </a:r>
            <a:endParaRPr lang="zh-CN" altLang="en-US" dirty="0"/>
          </a:p>
        </p:txBody>
      </p:sp>
      <p:pic>
        <p:nvPicPr>
          <p:cNvPr id="15" name="Picture 8" descr="https://timgsa.baidu.com/timg?image&amp;quality=80&amp;size=b9999_10000&amp;sec=1521560582480&amp;di=859217e189cc5fa19d235903f3479678&amp;imgtype=0&amp;src=http%3A%2F%2Fe.hiphotos.baidu.com%2Fzhidao%2Fpic%2Fitem%2F2934349b033b5bb5656cbf2336d3d539b700bcb0.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11" b="89974" l="9961" r="89941"/>
                    </a14:imgEffect>
                  </a14:imgLayer>
                </a14:imgProps>
              </a:ext>
              <a:ext uri="{28A0092B-C50C-407E-A947-70E740481C1C}">
                <a14:useLocalDpi xmlns:a14="http://schemas.microsoft.com/office/drawing/2010/main" val="0"/>
              </a:ext>
            </a:extLst>
          </a:blip>
          <a:srcRect/>
          <a:stretch>
            <a:fillRect/>
          </a:stretch>
        </p:blipFill>
        <p:spPr bwMode="auto">
          <a:xfrm>
            <a:off x="7452320" y="4878452"/>
            <a:ext cx="1344149"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0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Route Planning - Algorithm</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3970318"/>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We use a </a:t>
            </a:r>
            <a:r>
              <a:rPr lang="en-US" sz="2800" dirty="0" err="1" smtClean="0"/>
              <a:t>dijkstra</a:t>
            </a:r>
            <a:r>
              <a:rPr lang="en-US" sz="2800" dirty="0" smtClean="0"/>
              <a:t>-like algorithm to find the expected route in the popular traverse graph </a:t>
            </a:r>
            <a:endParaRPr lang="en-US" altLang="zh-CN" sz="2800" dirty="0"/>
          </a:p>
          <a:p>
            <a:pPr marL="914400" lvl="1" indent="-457200">
              <a:buFont typeface="Wingdings" panose="05000000000000000000" pitchFamily="2" charset="2"/>
              <a:buChar char="Ø"/>
            </a:pPr>
            <a:r>
              <a:rPr lang="en-US" sz="2800" dirty="0" smtClean="0"/>
              <a:t>When we extend a node, we consider its outgoing edges and all the non-trivial popular routes start from it</a:t>
            </a:r>
          </a:p>
          <a:p>
            <a:pPr marL="914400" lvl="1" indent="-457200">
              <a:buFont typeface="Wingdings" panose="05000000000000000000" pitchFamily="2" charset="2"/>
              <a:buChar char="Ø"/>
            </a:pPr>
            <a:r>
              <a:rPr lang="en-US" sz="2800" dirty="0" smtClean="0"/>
              <a:t>For any path, we first find its optimal concatenation and calculate its travel cost</a:t>
            </a:r>
          </a:p>
          <a:p>
            <a:pPr marL="914400" lvl="1" indent="-457200">
              <a:buFont typeface="Wingdings" panose="05000000000000000000" pitchFamily="2" charset="2"/>
              <a:buChar char="Ø"/>
            </a:pPr>
            <a:r>
              <a:rPr lang="en-US" altLang="zh-CN" sz="2800" dirty="0" smtClean="0"/>
              <a:t>We update the travel cost of each node if its cost decreases</a:t>
            </a:r>
            <a:endParaRPr lang="en-US" altLang="zh-CN" sz="2800" dirty="0"/>
          </a:p>
        </p:txBody>
      </p:sp>
      <p:sp>
        <p:nvSpPr>
          <p:cNvPr id="6" name="灯片编号占位符 5"/>
          <p:cNvSpPr>
            <a:spLocks noGrp="1"/>
          </p:cNvSpPr>
          <p:nvPr>
            <p:ph type="sldNum" sz="quarter" idx="12"/>
          </p:nvPr>
        </p:nvSpPr>
        <p:spPr/>
        <p:txBody>
          <a:bodyPr/>
          <a:lstStyle/>
          <a:p>
            <a:fld id="{0E3EA630-433F-1C41-AB04-5E0AF9BE26D7}" type="slidenum">
              <a:rPr lang="en-US" smtClean="0"/>
              <a:t>15</a:t>
            </a:fld>
            <a:endParaRPr lang="en-US"/>
          </a:p>
        </p:txBody>
      </p:sp>
    </p:spTree>
    <p:extLst>
      <p:ext uri="{BB962C8B-B14F-4D97-AF65-F5344CB8AC3E}">
        <p14:creationId xmlns:p14="http://schemas.microsoft.com/office/powerpoint/2010/main" val="2491307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Route Planning – Running </a:t>
            </a:r>
            <a:r>
              <a:rPr lang="en-US" altLang="zh-CN" dirty="0" err="1" smtClean="0">
                <a:solidFill>
                  <a:srgbClr val="0000FF"/>
                </a:solidFill>
              </a:rPr>
              <a:t>eaxmple</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图片 2"/>
          <p:cNvPicPr>
            <a:picLocks noChangeAspect="1"/>
          </p:cNvPicPr>
          <p:nvPr/>
        </p:nvPicPr>
        <p:blipFill>
          <a:blip r:embed="rId3"/>
          <a:stretch>
            <a:fillRect/>
          </a:stretch>
        </p:blipFill>
        <p:spPr>
          <a:xfrm>
            <a:off x="330026" y="1517877"/>
            <a:ext cx="4036701" cy="1934450"/>
          </a:xfrm>
          <a:prstGeom prst="rect">
            <a:avLst/>
          </a:prstGeom>
        </p:spPr>
      </p:pic>
      <p:pic>
        <p:nvPicPr>
          <p:cNvPr id="7" name="图片 6"/>
          <p:cNvPicPr>
            <a:picLocks noChangeAspect="1"/>
          </p:cNvPicPr>
          <p:nvPr/>
        </p:nvPicPr>
        <p:blipFill>
          <a:blip r:embed="rId3"/>
          <a:stretch>
            <a:fillRect/>
          </a:stretch>
        </p:blipFill>
        <p:spPr>
          <a:xfrm>
            <a:off x="4713956" y="1517877"/>
            <a:ext cx="4036701" cy="1934450"/>
          </a:xfrm>
          <a:prstGeom prst="rect">
            <a:avLst/>
          </a:prstGeom>
        </p:spPr>
      </p:pic>
      <p:sp>
        <p:nvSpPr>
          <p:cNvPr id="8" name="文本框 7"/>
          <p:cNvSpPr txBox="1"/>
          <p:nvPr/>
        </p:nvSpPr>
        <p:spPr>
          <a:xfrm>
            <a:off x="970384" y="3524040"/>
            <a:ext cx="1567543" cy="369332"/>
          </a:xfrm>
          <a:prstGeom prst="rect">
            <a:avLst/>
          </a:prstGeom>
          <a:noFill/>
        </p:spPr>
        <p:txBody>
          <a:bodyPr wrap="square" rtlCol="0">
            <a:spAutoFit/>
          </a:bodyPr>
          <a:lstStyle/>
          <a:p>
            <a:r>
              <a:rPr lang="en-US" altLang="zh-CN" dirty="0" smtClean="0">
                <a:solidFill>
                  <a:srgbClr val="0070C0"/>
                </a:solidFill>
              </a:rPr>
              <a:t>Original graph</a:t>
            </a:r>
            <a:endParaRPr lang="zh-CN" altLang="en-US" dirty="0">
              <a:solidFill>
                <a:srgbClr val="0070C0"/>
              </a:solidFill>
            </a:endParaRPr>
          </a:p>
        </p:txBody>
      </p:sp>
      <p:sp>
        <p:nvSpPr>
          <p:cNvPr id="9" name="文本框 8"/>
          <p:cNvSpPr txBox="1"/>
          <p:nvPr/>
        </p:nvSpPr>
        <p:spPr>
          <a:xfrm>
            <a:off x="5186535" y="3531010"/>
            <a:ext cx="2068285" cy="369332"/>
          </a:xfrm>
          <a:prstGeom prst="rect">
            <a:avLst/>
          </a:prstGeom>
          <a:noFill/>
        </p:spPr>
        <p:txBody>
          <a:bodyPr wrap="square" rtlCol="0">
            <a:spAutoFit/>
          </a:bodyPr>
          <a:lstStyle/>
          <a:p>
            <a:r>
              <a:rPr lang="en-US" altLang="zh-CN" dirty="0" smtClean="0">
                <a:solidFill>
                  <a:srgbClr val="0070C0"/>
                </a:solidFill>
              </a:rPr>
              <a:t>Extending from A</a:t>
            </a:r>
            <a:endParaRPr lang="zh-CN" altLang="en-US" dirty="0">
              <a:solidFill>
                <a:srgbClr val="0070C0"/>
              </a:solidFill>
            </a:endParaRPr>
          </a:p>
        </p:txBody>
      </p:sp>
      <p:sp>
        <p:nvSpPr>
          <p:cNvPr id="11" name="文本框 10"/>
          <p:cNvSpPr txBox="1"/>
          <p:nvPr/>
        </p:nvSpPr>
        <p:spPr>
          <a:xfrm>
            <a:off x="5078964" y="1172963"/>
            <a:ext cx="2068285" cy="400110"/>
          </a:xfrm>
          <a:prstGeom prst="rect">
            <a:avLst/>
          </a:prstGeom>
          <a:noFill/>
        </p:spPr>
        <p:txBody>
          <a:bodyPr wrap="square" rtlCol="0">
            <a:spAutoFit/>
          </a:bodyPr>
          <a:lstStyle/>
          <a:p>
            <a:pPr algn="ctr"/>
            <a:r>
              <a:rPr lang="en-US" altLang="zh-CN" sz="2000" dirty="0" smtClean="0">
                <a:solidFill>
                  <a:srgbClr val="0070C0"/>
                </a:solidFill>
              </a:rPr>
              <a:t>(9)</a:t>
            </a:r>
            <a:endParaRPr lang="zh-CN" altLang="en-US" sz="2000" dirty="0">
              <a:solidFill>
                <a:srgbClr val="0070C0"/>
              </a:solidFill>
            </a:endParaRPr>
          </a:p>
        </p:txBody>
      </p:sp>
      <p:sp>
        <p:nvSpPr>
          <p:cNvPr id="12" name="文本框 11"/>
          <p:cNvSpPr txBox="1"/>
          <p:nvPr/>
        </p:nvSpPr>
        <p:spPr>
          <a:xfrm>
            <a:off x="5055907" y="2312645"/>
            <a:ext cx="2068285" cy="400110"/>
          </a:xfrm>
          <a:prstGeom prst="rect">
            <a:avLst/>
          </a:prstGeom>
          <a:noFill/>
        </p:spPr>
        <p:txBody>
          <a:bodyPr wrap="square" rtlCol="0">
            <a:spAutoFit/>
          </a:bodyPr>
          <a:lstStyle/>
          <a:p>
            <a:pPr algn="ctr"/>
            <a:r>
              <a:rPr lang="en-US" altLang="zh-CN" sz="2000" dirty="0" smtClean="0">
                <a:solidFill>
                  <a:srgbClr val="0070C0"/>
                </a:solidFill>
              </a:rPr>
              <a:t>(11)</a:t>
            </a:r>
            <a:endParaRPr lang="zh-CN" altLang="en-US" sz="2000" dirty="0">
              <a:solidFill>
                <a:srgbClr val="0070C0"/>
              </a:solidFill>
            </a:endParaRPr>
          </a:p>
        </p:txBody>
      </p:sp>
      <p:sp>
        <p:nvSpPr>
          <p:cNvPr id="13" name="文本框 12"/>
          <p:cNvSpPr txBox="1"/>
          <p:nvPr/>
        </p:nvSpPr>
        <p:spPr>
          <a:xfrm>
            <a:off x="6113106" y="2539459"/>
            <a:ext cx="2068285" cy="400110"/>
          </a:xfrm>
          <a:prstGeom prst="rect">
            <a:avLst/>
          </a:prstGeom>
          <a:noFill/>
        </p:spPr>
        <p:txBody>
          <a:bodyPr wrap="square" rtlCol="0">
            <a:spAutoFit/>
          </a:bodyPr>
          <a:lstStyle/>
          <a:p>
            <a:pPr algn="ctr"/>
            <a:r>
              <a:rPr lang="en-US" altLang="zh-CN" sz="2000" dirty="0" smtClean="0">
                <a:solidFill>
                  <a:srgbClr val="0070C0"/>
                </a:solidFill>
              </a:rPr>
              <a:t>(33)</a:t>
            </a:r>
            <a:endParaRPr lang="zh-CN" altLang="en-US" sz="2000" dirty="0">
              <a:solidFill>
                <a:srgbClr val="0070C0"/>
              </a:solidFill>
            </a:endParaRPr>
          </a:p>
        </p:txBody>
      </p:sp>
      <p:pic>
        <p:nvPicPr>
          <p:cNvPr id="14" name="图片 13"/>
          <p:cNvPicPr>
            <a:picLocks noChangeAspect="1"/>
          </p:cNvPicPr>
          <p:nvPr/>
        </p:nvPicPr>
        <p:blipFill>
          <a:blip r:embed="rId3"/>
          <a:stretch>
            <a:fillRect/>
          </a:stretch>
        </p:blipFill>
        <p:spPr>
          <a:xfrm>
            <a:off x="300478" y="4314734"/>
            <a:ext cx="4036701" cy="1934450"/>
          </a:xfrm>
          <a:prstGeom prst="rect">
            <a:avLst/>
          </a:prstGeom>
        </p:spPr>
      </p:pic>
      <p:sp>
        <p:nvSpPr>
          <p:cNvPr id="15" name="文本框 14"/>
          <p:cNvSpPr txBox="1"/>
          <p:nvPr/>
        </p:nvSpPr>
        <p:spPr>
          <a:xfrm>
            <a:off x="720012" y="6346528"/>
            <a:ext cx="2068285" cy="369332"/>
          </a:xfrm>
          <a:prstGeom prst="rect">
            <a:avLst/>
          </a:prstGeom>
          <a:noFill/>
        </p:spPr>
        <p:txBody>
          <a:bodyPr wrap="square" rtlCol="0">
            <a:spAutoFit/>
          </a:bodyPr>
          <a:lstStyle/>
          <a:p>
            <a:r>
              <a:rPr lang="en-US" altLang="zh-CN" dirty="0" smtClean="0">
                <a:solidFill>
                  <a:srgbClr val="0070C0"/>
                </a:solidFill>
              </a:rPr>
              <a:t>Extending from B</a:t>
            </a:r>
            <a:endParaRPr lang="zh-CN" altLang="en-US" dirty="0">
              <a:solidFill>
                <a:srgbClr val="0070C0"/>
              </a:solidFill>
            </a:endParaRPr>
          </a:p>
        </p:txBody>
      </p:sp>
      <p:sp>
        <p:nvSpPr>
          <p:cNvPr id="16" name="文本框 15"/>
          <p:cNvSpPr txBox="1"/>
          <p:nvPr/>
        </p:nvSpPr>
        <p:spPr>
          <a:xfrm>
            <a:off x="665486" y="3969820"/>
            <a:ext cx="2068285" cy="400110"/>
          </a:xfrm>
          <a:prstGeom prst="rect">
            <a:avLst/>
          </a:prstGeom>
          <a:noFill/>
        </p:spPr>
        <p:txBody>
          <a:bodyPr wrap="square" rtlCol="0">
            <a:spAutoFit/>
          </a:bodyPr>
          <a:lstStyle/>
          <a:p>
            <a:pPr algn="ctr"/>
            <a:r>
              <a:rPr lang="en-US" altLang="zh-CN" sz="2000" dirty="0" smtClean="0">
                <a:solidFill>
                  <a:srgbClr val="0070C0"/>
                </a:solidFill>
              </a:rPr>
              <a:t>(9)</a:t>
            </a:r>
            <a:endParaRPr lang="zh-CN" altLang="en-US" sz="2000" dirty="0">
              <a:solidFill>
                <a:srgbClr val="0070C0"/>
              </a:solidFill>
            </a:endParaRPr>
          </a:p>
        </p:txBody>
      </p:sp>
      <p:sp>
        <p:nvSpPr>
          <p:cNvPr id="17" name="文本框 16"/>
          <p:cNvSpPr txBox="1"/>
          <p:nvPr/>
        </p:nvSpPr>
        <p:spPr>
          <a:xfrm>
            <a:off x="642429" y="5109502"/>
            <a:ext cx="2068285" cy="400110"/>
          </a:xfrm>
          <a:prstGeom prst="rect">
            <a:avLst/>
          </a:prstGeom>
          <a:noFill/>
        </p:spPr>
        <p:txBody>
          <a:bodyPr wrap="square" rtlCol="0">
            <a:spAutoFit/>
          </a:bodyPr>
          <a:lstStyle/>
          <a:p>
            <a:pPr algn="ctr"/>
            <a:r>
              <a:rPr lang="en-US" altLang="zh-CN" sz="2000" dirty="0" smtClean="0">
                <a:solidFill>
                  <a:srgbClr val="0070C0"/>
                </a:solidFill>
              </a:rPr>
              <a:t>(11)</a:t>
            </a:r>
            <a:endParaRPr lang="zh-CN" altLang="en-US" sz="2000" dirty="0">
              <a:solidFill>
                <a:srgbClr val="0070C0"/>
              </a:solidFill>
            </a:endParaRPr>
          </a:p>
        </p:txBody>
      </p:sp>
      <p:sp>
        <p:nvSpPr>
          <p:cNvPr id="18" name="文本框 17"/>
          <p:cNvSpPr txBox="1"/>
          <p:nvPr/>
        </p:nvSpPr>
        <p:spPr>
          <a:xfrm>
            <a:off x="1699628" y="5336316"/>
            <a:ext cx="2068285" cy="400110"/>
          </a:xfrm>
          <a:prstGeom prst="rect">
            <a:avLst/>
          </a:prstGeom>
          <a:noFill/>
        </p:spPr>
        <p:txBody>
          <a:bodyPr wrap="square" rtlCol="0">
            <a:spAutoFit/>
          </a:bodyPr>
          <a:lstStyle/>
          <a:p>
            <a:pPr algn="ctr"/>
            <a:r>
              <a:rPr lang="en-US" altLang="zh-CN" sz="2000" dirty="0" smtClean="0">
                <a:solidFill>
                  <a:srgbClr val="0070C0"/>
                </a:solidFill>
              </a:rPr>
              <a:t>(33)</a:t>
            </a:r>
            <a:endParaRPr lang="zh-CN" altLang="en-US" sz="2000" dirty="0">
              <a:solidFill>
                <a:srgbClr val="0070C0"/>
              </a:solidFill>
            </a:endParaRPr>
          </a:p>
        </p:txBody>
      </p:sp>
      <p:sp>
        <p:nvSpPr>
          <p:cNvPr id="19" name="文本框 18"/>
          <p:cNvSpPr txBox="1"/>
          <p:nvPr/>
        </p:nvSpPr>
        <p:spPr>
          <a:xfrm>
            <a:off x="3197730" y="4629351"/>
            <a:ext cx="2068285" cy="400110"/>
          </a:xfrm>
          <a:prstGeom prst="rect">
            <a:avLst/>
          </a:prstGeom>
          <a:noFill/>
        </p:spPr>
        <p:txBody>
          <a:bodyPr wrap="square" rtlCol="0">
            <a:spAutoFit/>
          </a:bodyPr>
          <a:lstStyle/>
          <a:p>
            <a:pPr algn="ctr"/>
            <a:r>
              <a:rPr lang="en-US" altLang="zh-CN" sz="2000" dirty="0" smtClean="0">
                <a:solidFill>
                  <a:srgbClr val="0070C0"/>
                </a:solidFill>
              </a:rPr>
              <a:t>(61)</a:t>
            </a:r>
            <a:endParaRPr lang="zh-CN" altLang="en-US" sz="2000" dirty="0">
              <a:solidFill>
                <a:srgbClr val="0070C0"/>
              </a:solidFill>
            </a:endParaRPr>
          </a:p>
        </p:txBody>
      </p:sp>
      <p:pic>
        <p:nvPicPr>
          <p:cNvPr id="20" name="图片 19"/>
          <p:cNvPicPr>
            <a:picLocks noChangeAspect="1"/>
          </p:cNvPicPr>
          <p:nvPr/>
        </p:nvPicPr>
        <p:blipFill>
          <a:blip r:embed="rId3"/>
          <a:stretch>
            <a:fillRect/>
          </a:stretch>
        </p:blipFill>
        <p:spPr>
          <a:xfrm>
            <a:off x="4715412" y="4313338"/>
            <a:ext cx="4036701" cy="1934450"/>
          </a:xfrm>
          <a:prstGeom prst="rect">
            <a:avLst/>
          </a:prstGeom>
        </p:spPr>
      </p:pic>
      <p:sp>
        <p:nvSpPr>
          <p:cNvPr id="21" name="文本框 20"/>
          <p:cNvSpPr txBox="1"/>
          <p:nvPr/>
        </p:nvSpPr>
        <p:spPr>
          <a:xfrm>
            <a:off x="5134946" y="6345132"/>
            <a:ext cx="2068285" cy="369332"/>
          </a:xfrm>
          <a:prstGeom prst="rect">
            <a:avLst/>
          </a:prstGeom>
          <a:noFill/>
        </p:spPr>
        <p:txBody>
          <a:bodyPr wrap="square" rtlCol="0">
            <a:spAutoFit/>
          </a:bodyPr>
          <a:lstStyle/>
          <a:p>
            <a:r>
              <a:rPr lang="en-US" altLang="zh-CN" dirty="0" smtClean="0">
                <a:solidFill>
                  <a:srgbClr val="0070C0"/>
                </a:solidFill>
              </a:rPr>
              <a:t>Extending from D</a:t>
            </a:r>
            <a:endParaRPr lang="zh-CN" altLang="en-US" dirty="0">
              <a:solidFill>
                <a:srgbClr val="0070C0"/>
              </a:solidFill>
            </a:endParaRPr>
          </a:p>
        </p:txBody>
      </p:sp>
      <p:sp>
        <p:nvSpPr>
          <p:cNvPr id="22" name="文本框 21"/>
          <p:cNvSpPr txBox="1"/>
          <p:nvPr/>
        </p:nvSpPr>
        <p:spPr>
          <a:xfrm>
            <a:off x="5080420" y="3968424"/>
            <a:ext cx="2068285" cy="400110"/>
          </a:xfrm>
          <a:prstGeom prst="rect">
            <a:avLst/>
          </a:prstGeom>
          <a:noFill/>
        </p:spPr>
        <p:txBody>
          <a:bodyPr wrap="square" rtlCol="0">
            <a:spAutoFit/>
          </a:bodyPr>
          <a:lstStyle/>
          <a:p>
            <a:pPr algn="ctr"/>
            <a:r>
              <a:rPr lang="en-US" altLang="zh-CN" sz="2000" dirty="0" smtClean="0">
                <a:solidFill>
                  <a:srgbClr val="0070C0"/>
                </a:solidFill>
              </a:rPr>
              <a:t>(9)</a:t>
            </a:r>
            <a:endParaRPr lang="zh-CN" altLang="en-US" sz="2000" dirty="0">
              <a:solidFill>
                <a:srgbClr val="0070C0"/>
              </a:solidFill>
            </a:endParaRPr>
          </a:p>
        </p:txBody>
      </p:sp>
      <p:sp>
        <p:nvSpPr>
          <p:cNvPr id="23" name="文本框 22"/>
          <p:cNvSpPr txBox="1"/>
          <p:nvPr/>
        </p:nvSpPr>
        <p:spPr>
          <a:xfrm>
            <a:off x="5057363" y="5108106"/>
            <a:ext cx="2068285" cy="400110"/>
          </a:xfrm>
          <a:prstGeom prst="rect">
            <a:avLst/>
          </a:prstGeom>
          <a:noFill/>
        </p:spPr>
        <p:txBody>
          <a:bodyPr wrap="square" rtlCol="0">
            <a:spAutoFit/>
          </a:bodyPr>
          <a:lstStyle/>
          <a:p>
            <a:pPr algn="ctr"/>
            <a:r>
              <a:rPr lang="en-US" altLang="zh-CN" sz="2000" dirty="0" smtClean="0">
                <a:solidFill>
                  <a:srgbClr val="0070C0"/>
                </a:solidFill>
              </a:rPr>
              <a:t>(11)</a:t>
            </a:r>
            <a:endParaRPr lang="zh-CN" altLang="en-US" sz="2000" dirty="0">
              <a:solidFill>
                <a:srgbClr val="0070C0"/>
              </a:solidFill>
            </a:endParaRPr>
          </a:p>
        </p:txBody>
      </p:sp>
      <p:sp>
        <p:nvSpPr>
          <p:cNvPr id="24" name="文本框 23"/>
          <p:cNvSpPr txBox="1"/>
          <p:nvPr/>
        </p:nvSpPr>
        <p:spPr>
          <a:xfrm>
            <a:off x="6114562" y="5334920"/>
            <a:ext cx="2068285" cy="400110"/>
          </a:xfrm>
          <a:prstGeom prst="rect">
            <a:avLst/>
          </a:prstGeom>
          <a:noFill/>
        </p:spPr>
        <p:txBody>
          <a:bodyPr wrap="square" rtlCol="0">
            <a:spAutoFit/>
          </a:bodyPr>
          <a:lstStyle/>
          <a:p>
            <a:pPr algn="ctr"/>
            <a:r>
              <a:rPr lang="en-US" altLang="zh-CN" sz="2000" dirty="0" smtClean="0">
                <a:solidFill>
                  <a:srgbClr val="0070C0"/>
                </a:solidFill>
              </a:rPr>
              <a:t>(33)</a:t>
            </a:r>
            <a:endParaRPr lang="zh-CN" altLang="en-US" sz="2000" dirty="0">
              <a:solidFill>
                <a:srgbClr val="0070C0"/>
              </a:solidFill>
            </a:endParaRPr>
          </a:p>
        </p:txBody>
      </p:sp>
      <p:sp>
        <p:nvSpPr>
          <p:cNvPr id="25" name="文本框 24"/>
          <p:cNvSpPr txBox="1"/>
          <p:nvPr/>
        </p:nvSpPr>
        <p:spPr>
          <a:xfrm>
            <a:off x="7612664" y="4609294"/>
            <a:ext cx="2068285" cy="400110"/>
          </a:xfrm>
          <a:prstGeom prst="rect">
            <a:avLst/>
          </a:prstGeom>
          <a:noFill/>
        </p:spPr>
        <p:txBody>
          <a:bodyPr wrap="square" rtlCol="0">
            <a:spAutoFit/>
          </a:bodyPr>
          <a:lstStyle/>
          <a:p>
            <a:pPr algn="ctr"/>
            <a:r>
              <a:rPr lang="en-US" altLang="zh-CN" sz="2000" dirty="0" smtClean="0">
                <a:solidFill>
                  <a:srgbClr val="0070C0"/>
                </a:solidFill>
              </a:rPr>
              <a:t>(61)</a:t>
            </a:r>
            <a:endParaRPr lang="zh-CN" altLang="en-US" sz="2000" dirty="0">
              <a:solidFill>
                <a:srgbClr val="0070C0"/>
              </a:solidFill>
            </a:endParaRPr>
          </a:p>
        </p:txBody>
      </p:sp>
      <p:sp>
        <p:nvSpPr>
          <p:cNvPr id="26" name="文本框 25"/>
          <p:cNvSpPr txBox="1"/>
          <p:nvPr/>
        </p:nvSpPr>
        <p:spPr>
          <a:xfrm>
            <a:off x="1700706" y="5611301"/>
            <a:ext cx="2068285" cy="400110"/>
          </a:xfrm>
          <a:prstGeom prst="rect">
            <a:avLst/>
          </a:prstGeom>
          <a:noFill/>
        </p:spPr>
        <p:txBody>
          <a:bodyPr wrap="square" rtlCol="0">
            <a:spAutoFit/>
          </a:bodyPr>
          <a:lstStyle/>
          <a:p>
            <a:pPr algn="ctr"/>
            <a:r>
              <a:rPr lang="en-US" altLang="zh-CN" sz="2000" dirty="0" smtClean="0">
                <a:solidFill>
                  <a:srgbClr val="0070C0"/>
                </a:solidFill>
              </a:rPr>
              <a:t>(34)</a:t>
            </a:r>
            <a:endParaRPr lang="zh-CN" altLang="en-US" sz="2000" dirty="0">
              <a:solidFill>
                <a:srgbClr val="0070C0"/>
              </a:solidFill>
            </a:endParaRPr>
          </a:p>
        </p:txBody>
      </p:sp>
      <p:cxnSp>
        <p:nvCxnSpPr>
          <p:cNvPr id="10" name="直接连接符 9"/>
          <p:cNvCxnSpPr/>
          <p:nvPr/>
        </p:nvCxnSpPr>
        <p:spPr>
          <a:xfrm flipH="1">
            <a:off x="2365961" y="5846526"/>
            <a:ext cx="693762"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7609994" y="4352345"/>
            <a:ext cx="2068285" cy="400110"/>
          </a:xfrm>
          <a:prstGeom prst="rect">
            <a:avLst/>
          </a:prstGeom>
          <a:noFill/>
        </p:spPr>
        <p:txBody>
          <a:bodyPr wrap="square" rtlCol="0">
            <a:spAutoFit/>
          </a:bodyPr>
          <a:lstStyle/>
          <a:p>
            <a:pPr algn="ctr"/>
            <a:r>
              <a:rPr lang="en-US" altLang="zh-CN" sz="2000" dirty="0" smtClean="0">
                <a:solidFill>
                  <a:srgbClr val="0070C0"/>
                </a:solidFill>
              </a:rPr>
              <a:t>(62)</a:t>
            </a:r>
            <a:endParaRPr lang="zh-CN" altLang="en-US" sz="2000" dirty="0">
              <a:solidFill>
                <a:srgbClr val="0070C0"/>
              </a:solidFill>
            </a:endParaRPr>
          </a:p>
        </p:txBody>
      </p:sp>
      <p:cxnSp>
        <p:nvCxnSpPr>
          <p:cNvPr id="30" name="直接连接符 29"/>
          <p:cNvCxnSpPr/>
          <p:nvPr/>
        </p:nvCxnSpPr>
        <p:spPr>
          <a:xfrm flipH="1">
            <a:off x="8275249" y="4587570"/>
            <a:ext cx="693762"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灯片编号占位符 5"/>
          <p:cNvSpPr>
            <a:spLocks noGrp="1"/>
          </p:cNvSpPr>
          <p:nvPr>
            <p:ph type="sldNum" sz="quarter" idx="12"/>
          </p:nvPr>
        </p:nvSpPr>
        <p:spPr/>
        <p:txBody>
          <a:bodyPr/>
          <a:lstStyle/>
          <a:p>
            <a:fld id="{0E3EA630-433F-1C41-AB04-5E0AF9BE26D7}" type="slidenum">
              <a:rPr lang="en-US" smtClean="0"/>
              <a:t>16</a:t>
            </a:fld>
            <a:endParaRPr lang="en-US"/>
          </a:p>
        </p:txBody>
      </p:sp>
    </p:spTree>
    <p:extLst>
      <p:ext uri="{BB962C8B-B14F-4D97-AF65-F5344CB8AC3E}">
        <p14:creationId xmlns:p14="http://schemas.microsoft.com/office/powerpoint/2010/main" val="49728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5" grpId="0"/>
      <p:bldP spid="16" grpId="0"/>
      <p:bldP spid="17" grpId="0"/>
      <p:bldP spid="18" grpId="0"/>
      <p:bldP spid="19" grpId="0"/>
      <p:bldP spid="21" grpId="0"/>
      <p:bldP spid="22" grpId="0"/>
      <p:bldP spid="23" grpId="0"/>
      <p:bldP spid="24" grpId="0"/>
      <p:bldP spid="25" grpId="0"/>
      <p:bldP spid="26"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Route Planning</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6"/>
          <p:cNvSpPr txBox="1"/>
          <p:nvPr/>
        </p:nvSpPr>
        <p:spPr>
          <a:xfrm>
            <a:off x="0" y="1191478"/>
            <a:ext cx="9144000" cy="2677656"/>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Finding the non-trivial popular routes and calculate the </a:t>
            </a:r>
            <a:r>
              <a:rPr lang="en-US" altLang="zh-CN" sz="2800" dirty="0"/>
              <a:t>optimal concatenation of a </a:t>
            </a:r>
            <a:r>
              <a:rPr lang="en-US" altLang="zh-CN" sz="2800" dirty="0" smtClean="0"/>
              <a:t>route</a:t>
            </a:r>
            <a:r>
              <a:rPr lang="en-US" altLang="zh-CN" sz="2800" dirty="0"/>
              <a:t> </a:t>
            </a:r>
            <a:r>
              <a:rPr lang="en-US" altLang="zh-CN" sz="2800" dirty="0" smtClean="0"/>
              <a:t>are time-consuming</a:t>
            </a:r>
            <a:endParaRPr lang="en-US" altLang="zh-CN" sz="2800" dirty="0"/>
          </a:p>
          <a:p>
            <a:pPr marL="914400" lvl="1" indent="-457200">
              <a:buFont typeface="Wingdings" panose="05000000000000000000" pitchFamily="2" charset="2"/>
              <a:buChar char="Ø"/>
            </a:pPr>
            <a:r>
              <a:rPr lang="en-US" sz="2800" dirty="0" smtClean="0"/>
              <a:t>We use a suffix tree to index the non-trivial popular routes</a:t>
            </a:r>
          </a:p>
          <a:p>
            <a:pPr marL="914400" lvl="1" indent="-457200">
              <a:buFont typeface="Wingdings" panose="05000000000000000000" pitchFamily="2" charset="2"/>
              <a:buChar char="Ø"/>
            </a:pPr>
            <a:r>
              <a:rPr lang="en-US" sz="2800" dirty="0" smtClean="0"/>
              <a:t>Pre-compute the optimal concatenation of some routes to improve the efficiency of route planning online</a:t>
            </a:r>
            <a:endParaRPr lang="en-US" altLang="zh-CN" sz="2800" dirty="0"/>
          </a:p>
        </p:txBody>
      </p:sp>
      <p:pic>
        <p:nvPicPr>
          <p:cNvPr id="5" name="图片 4"/>
          <p:cNvPicPr>
            <a:picLocks noChangeAspect="1"/>
          </p:cNvPicPr>
          <p:nvPr/>
        </p:nvPicPr>
        <p:blipFill>
          <a:blip r:embed="rId3"/>
          <a:stretch>
            <a:fillRect/>
          </a:stretch>
        </p:blipFill>
        <p:spPr>
          <a:xfrm>
            <a:off x="433298" y="3869135"/>
            <a:ext cx="8537414" cy="2940388"/>
          </a:xfrm>
          <a:prstGeom prst="rect">
            <a:avLst/>
          </a:prstGeom>
        </p:spPr>
      </p:pic>
      <p:sp>
        <p:nvSpPr>
          <p:cNvPr id="7" name="灯片编号占位符 6"/>
          <p:cNvSpPr>
            <a:spLocks noGrp="1"/>
          </p:cNvSpPr>
          <p:nvPr>
            <p:ph type="sldNum" sz="quarter" idx="12"/>
          </p:nvPr>
        </p:nvSpPr>
        <p:spPr/>
        <p:txBody>
          <a:bodyPr/>
          <a:lstStyle/>
          <a:p>
            <a:fld id="{0E3EA630-433F-1C41-AB04-5E0AF9BE26D7}" type="slidenum">
              <a:rPr lang="en-US" smtClean="0"/>
              <a:t>17</a:t>
            </a:fld>
            <a:endParaRPr lang="en-US"/>
          </a:p>
        </p:txBody>
      </p:sp>
    </p:spTree>
    <p:extLst>
      <p:ext uri="{BB962C8B-B14F-4D97-AF65-F5344CB8AC3E}">
        <p14:creationId xmlns:p14="http://schemas.microsoft.com/office/powerpoint/2010/main" val="634306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Experiments</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9140964"/>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Dataset</a:t>
            </a:r>
          </a:p>
          <a:p>
            <a:pPr marL="914400" lvl="1" indent="-457200">
              <a:buFont typeface="Wingdings" panose="05000000000000000000" pitchFamily="2" charset="2"/>
              <a:buChar char="Ø"/>
            </a:pPr>
            <a:r>
              <a:rPr lang="en-US" altLang="zh-CN" sz="2800" dirty="0"/>
              <a:t>T</a:t>
            </a:r>
            <a:r>
              <a:rPr lang="en-US" altLang="zh-CN" sz="2800" dirty="0" smtClean="0"/>
              <a:t>rajectories generated by </a:t>
            </a:r>
            <a:r>
              <a:rPr lang="en-US" altLang="zh-CN" sz="2800" dirty="0"/>
              <a:t>13,007 taxicabs in Beijing from Oct. 1 to Oct. 31, </a:t>
            </a:r>
            <a:r>
              <a:rPr lang="en-US" altLang="zh-CN" sz="2800" dirty="0" smtClean="0"/>
              <a:t>2013</a:t>
            </a:r>
          </a:p>
          <a:p>
            <a:pPr marL="914400" lvl="1" indent="-457200">
              <a:buFont typeface="Wingdings" panose="05000000000000000000" pitchFamily="2" charset="2"/>
              <a:buChar char="Ø"/>
            </a:pPr>
            <a:r>
              <a:rPr lang="en-US" altLang="zh-CN" sz="2800" dirty="0" smtClean="0"/>
              <a:t>We use the first 21 days’ dataset to construct the popular traverse graph and the last 10 days’ dataset are </a:t>
            </a:r>
            <a:r>
              <a:rPr lang="en-US" altLang="zh-CN" sz="2800" dirty="0"/>
              <a:t>used for </a:t>
            </a:r>
            <a:r>
              <a:rPr lang="en-US" altLang="zh-CN" sz="2800" dirty="0" smtClean="0"/>
              <a:t>evaluation.</a:t>
            </a:r>
          </a:p>
          <a:p>
            <a:pPr marL="457200" indent="-457200">
              <a:buFont typeface="Wingdings" panose="05000000000000000000" pitchFamily="2" charset="2"/>
              <a:buChar char="l"/>
            </a:pPr>
            <a:r>
              <a:rPr lang="en-US" altLang="zh-CN" sz="2800" dirty="0" smtClean="0"/>
              <a:t>Popular traverse graph</a:t>
            </a:r>
          </a:p>
          <a:p>
            <a:pPr marL="914400" lvl="1" indent="-457200">
              <a:buFont typeface="Wingdings" panose="05000000000000000000" pitchFamily="2" charset="2"/>
              <a:buChar char="Ø"/>
            </a:pPr>
            <a:r>
              <a:rPr lang="en-US" altLang="zh-CN" sz="2800" dirty="0"/>
              <a:t>The final PTG has 5,000 nodes and 33,357 popular </a:t>
            </a:r>
            <a:r>
              <a:rPr lang="en-US" altLang="zh-CN" sz="2800" dirty="0" smtClean="0"/>
              <a:t>routes</a:t>
            </a:r>
          </a:p>
          <a:p>
            <a:pPr marL="457200" indent="-457200">
              <a:buFont typeface="Wingdings" panose="05000000000000000000" pitchFamily="2" charset="2"/>
              <a:buChar char="l"/>
            </a:pPr>
            <a:r>
              <a:rPr lang="en-US" altLang="zh-CN" sz="2800" dirty="0" smtClean="0"/>
              <a:t>Testing set</a:t>
            </a:r>
          </a:p>
          <a:p>
            <a:pPr marL="914400" lvl="1" indent="-457200">
              <a:buFont typeface="Wingdings" panose="05000000000000000000" pitchFamily="2" charset="2"/>
              <a:buChar char="Ø"/>
            </a:pPr>
            <a:r>
              <a:rPr lang="en-US" altLang="zh-CN" sz="2800" dirty="0"/>
              <a:t>R</a:t>
            </a:r>
            <a:r>
              <a:rPr lang="en-US" altLang="zh-CN" sz="2800" dirty="0" smtClean="0"/>
              <a:t>andomly </a:t>
            </a:r>
            <a:r>
              <a:rPr lang="en-US" altLang="zh-CN" sz="2800" dirty="0"/>
              <a:t>choose 30,000 </a:t>
            </a:r>
            <a:r>
              <a:rPr lang="en-US" altLang="zh-CN" sz="2800" dirty="0" smtClean="0"/>
              <a:t>trajectories as queries</a:t>
            </a:r>
          </a:p>
          <a:p>
            <a:pPr marL="914400" lvl="1" indent="-457200">
              <a:buFont typeface="Wingdings" panose="05000000000000000000" pitchFamily="2" charset="2"/>
              <a:buChar char="Ø"/>
            </a:pPr>
            <a:r>
              <a:rPr lang="en-US" altLang="zh-CN" sz="2800" dirty="0" smtClean="0"/>
              <a:t>Distance:3km-18km, Travel time: 3min-60min</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a:p>
            <a:pPr marL="914400" lvl="1" indent="-457200">
              <a:buFont typeface="Wingdings" panose="05000000000000000000" pitchFamily="2" charset="2"/>
              <a:buChar char="Ø"/>
            </a:pPr>
            <a:endParaRPr lang="en-US" altLang="zh-CN" sz="2800" dirty="0" smtClean="0"/>
          </a:p>
          <a:p>
            <a:pPr lvl="1"/>
            <a:endParaRPr lang="en-US" altLang="zh-CN" sz="2800" dirty="0"/>
          </a:p>
          <a:p>
            <a:pPr lvl="1"/>
            <a:endParaRPr lang="en-US" altLang="zh-CN" sz="2800" dirty="0"/>
          </a:p>
        </p:txBody>
      </p:sp>
      <p:sp>
        <p:nvSpPr>
          <p:cNvPr id="6" name="灯片编号占位符 5"/>
          <p:cNvSpPr>
            <a:spLocks noGrp="1"/>
          </p:cNvSpPr>
          <p:nvPr>
            <p:ph type="sldNum" sz="quarter" idx="12"/>
          </p:nvPr>
        </p:nvSpPr>
        <p:spPr/>
        <p:txBody>
          <a:bodyPr/>
          <a:lstStyle/>
          <a:p>
            <a:fld id="{0E3EA630-433F-1C41-AB04-5E0AF9BE26D7}" type="slidenum">
              <a:rPr lang="en-US" smtClean="0"/>
              <a:t>18</a:t>
            </a:fld>
            <a:endParaRPr lang="en-US"/>
          </a:p>
        </p:txBody>
      </p:sp>
    </p:spTree>
    <p:extLst>
      <p:ext uri="{BB962C8B-B14F-4D97-AF65-F5344CB8AC3E}">
        <p14:creationId xmlns:p14="http://schemas.microsoft.com/office/powerpoint/2010/main" val="1488448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Experiments</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灯片编号占位符 5"/>
          <p:cNvSpPr>
            <a:spLocks noGrp="1"/>
          </p:cNvSpPr>
          <p:nvPr>
            <p:ph type="sldNum" sz="quarter" idx="12"/>
          </p:nvPr>
        </p:nvSpPr>
        <p:spPr/>
        <p:txBody>
          <a:bodyPr/>
          <a:lstStyle/>
          <a:p>
            <a:fld id="{0E3EA630-433F-1C41-AB04-5E0AF9BE26D7}" type="slidenum">
              <a:rPr lang="en-US" smtClean="0"/>
              <a:t>19</a:t>
            </a:fld>
            <a:endParaRPr lang="en-US"/>
          </a:p>
        </p:txBody>
      </p:sp>
      <p:pic>
        <p:nvPicPr>
          <p:cNvPr id="7" name="图片 6"/>
          <p:cNvPicPr>
            <a:picLocks noChangeAspect="1"/>
          </p:cNvPicPr>
          <p:nvPr/>
        </p:nvPicPr>
        <p:blipFill>
          <a:blip r:embed="rId3"/>
          <a:stretch>
            <a:fillRect/>
          </a:stretch>
        </p:blipFill>
        <p:spPr>
          <a:xfrm>
            <a:off x="444939" y="2064176"/>
            <a:ext cx="4304762" cy="3447619"/>
          </a:xfrm>
          <a:prstGeom prst="rect">
            <a:avLst/>
          </a:prstGeom>
        </p:spPr>
      </p:pic>
      <p:pic>
        <p:nvPicPr>
          <p:cNvPr id="8" name="图片 7"/>
          <p:cNvPicPr>
            <a:picLocks noChangeAspect="1"/>
          </p:cNvPicPr>
          <p:nvPr/>
        </p:nvPicPr>
        <p:blipFill>
          <a:blip r:embed="rId4"/>
          <a:stretch>
            <a:fillRect/>
          </a:stretch>
        </p:blipFill>
        <p:spPr>
          <a:xfrm>
            <a:off x="4767745" y="1955692"/>
            <a:ext cx="4200000" cy="3571429"/>
          </a:xfrm>
          <a:prstGeom prst="rect">
            <a:avLst/>
          </a:prstGeom>
        </p:spPr>
      </p:pic>
      <p:sp>
        <p:nvSpPr>
          <p:cNvPr id="9" name="矩形 8"/>
          <p:cNvSpPr/>
          <p:nvPr/>
        </p:nvSpPr>
        <p:spPr>
          <a:xfrm>
            <a:off x="2736401" y="5836303"/>
            <a:ext cx="3671198" cy="523220"/>
          </a:xfrm>
          <a:prstGeom prst="rect">
            <a:avLst/>
          </a:prstGeom>
        </p:spPr>
        <p:txBody>
          <a:bodyPr wrap="none">
            <a:spAutoFit/>
          </a:bodyPr>
          <a:lstStyle/>
          <a:p>
            <a:r>
              <a:rPr lang="en-US" altLang="zh-CN" sz="2800" dirty="0" smtClean="0"/>
              <a:t>|V|=5,000 |E|=</a:t>
            </a:r>
            <a:r>
              <a:rPr lang="zh-CN" altLang="en-US" sz="2800" dirty="0" smtClean="0"/>
              <a:t>243</a:t>
            </a:r>
            <a:r>
              <a:rPr lang="zh-CN" altLang="en-US" sz="2800" dirty="0"/>
              <a:t>,695</a:t>
            </a:r>
          </a:p>
        </p:txBody>
      </p:sp>
      <p:sp>
        <p:nvSpPr>
          <p:cNvPr id="10" name="矩形 9"/>
          <p:cNvSpPr/>
          <p:nvPr/>
        </p:nvSpPr>
        <p:spPr>
          <a:xfrm>
            <a:off x="444939" y="1287736"/>
            <a:ext cx="3486147" cy="523220"/>
          </a:xfrm>
          <a:prstGeom prst="rect">
            <a:avLst/>
          </a:prstGeom>
        </p:spPr>
        <p:txBody>
          <a:bodyPr wrap="none">
            <a:spAutoFit/>
          </a:bodyPr>
          <a:lstStyle/>
          <a:p>
            <a:r>
              <a:rPr lang="en-US" altLang="zh-CN" sz="2800" dirty="0" smtClean="0"/>
              <a:t>Popular traverse graph</a:t>
            </a:r>
            <a:endParaRPr lang="zh-CN" altLang="en-US" sz="2800" dirty="0"/>
          </a:p>
        </p:txBody>
      </p:sp>
    </p:spTree>
    <p:extLst>
      <p:ext uri="{BB962C8B-B14F-4D97-AF65-F5344CB8AC3E}">
        <p14:creationId xmlns:p14="http://schemas.microsoft.com/office/powerpoint/2010/main" val="3873877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pPr algn="l"/>
            <a:r>
              <a:rPr lang="en-US" dirty="0" smtClean="0">
                <a:solidFill>
                  <a:srgbClr val="0000FF"/>
                </a:solidFill>
              </a:rPr>
              <a:t>Agenda</a:t>
            </a:r>
            <a:endParaRPr lang="en-US" dirty="0">
              <a:solidFill>
                <a:srgbClr val="0000FF"/>
              </a:solidFill>
            </a:endParaRPr>
          </a:p>
        </p:txBody>
      </p:sp>
      <p:sp>
        <p:nvSpPr>
          <p:cNvPr id="3" name="Content Placeholder 2"/>
          <p:cNvSpPr>
            <a:spLocks noGrp="1"/>
          </p:cNvSpPr>
          <p:nvPr>
            <p:ph idx="1"/>
          </p:nvPr>
        </p:nvSpPr>
        <p:spPr>
          <a:xfrm>
            <a:off x="457200" y="1581888"/>
            <a:ext cx="8229600" cy="4669621"/>
          </a:xfrm>
        </p:spPr>
        <p:txBody>
          <a:bodyPr>
            <a:normAutofit lnSpcReduction="10000"/>
          </a:bodyPr>
          <a:lstStyle/>
          <a:p>
            <a:pPr>
              <a:buFont typeface="Wingdings" panose="05000000000000000000" pitchFamily="2" charset="2"/>
              <a:buChar char="n"/>
            </a:pPr>
            <a:r>
              <a:rPr lang="en-US" sz="4000" dirty="0" smtClean="0"/>
              <a:t>Introduction</a:t>
            </a:r>
            <a:endParaRPr lang="en-US" altLang="zh-CN" sz="4000" dirty="0" smtClean="0"/>
          </a:p>
          <a:p>
            <a:pPr>
              <a:buFont typeface="Wingdings" panose="05000000000000000000" pitchFamily="2" charset="2"/>
              <a:buChar char="n"/>
            </a:pPr>
            <a:r>
              <a:rPr lang="en-US" altLang="zh-CN" sz="4000" dirty="0" smtClean="0"/>
              <a:t>Overview</a:t>
            </a:r>
            <a:r>
              <a:rPr lang="zh-CN" altLang="en-US" sz="4000" dirty="0" smtClean="0"/>
              <a:t> </a:t>
            </a:r>
            <a:endParaRPr lang="en-US" altLang="zh-CN" sz="4000" dirty="0" smtClean="0"/>
          </a:p>
          <a:p>
            <a:pPr>
              <a:buFont typeface="Wingdings" panose="05000000000000000000" pitchFamily="2" charset="2"/>
              <a:buChar char="n"/>
            </a:pPr>
            <a:r>
              <a:rPr lang="en-US" altLang="zh-CN" sz="4000" dirty="0"/>
              <a:t>Popular Traverse </a:t>
            </a:r>
            <a:r>
              <a:rPr lang="en-US" altLang="zh-CN" sz="4000" dirty="0" smtClean="0"/>
              <a:t>Graph Construction</a:t>
            </a:r>
          </a:p>
          <a:p>
            <a:pPr>
              <a:buFont typeface="Wingdings" panose="05000000000000000000" pitchFamily="2" charset="2"/>
              <a:buChar char="n"/>
            </a:pPr>
            <a:r>
              <a:rPr lang="en-US" altLang="zh-CN" sz="4000" dirty="0" smtClean="0"/>
              <a:t>Travel </a:t>
            </a:r>
            <a:r>
              <a:rPr lang="en-US" altLang="zh-CN" sz="4000" dirty="0"/>
              <a:t>C</a:t>
            </a:r>
            <a:r>
              <a:rPr lang="en-US" altLang="zh-CN" sz="4000" dirty="0" smtClean="0"/>
              <a:t>ost Modelling</a:t>
            </a:r>
            <a:endParaRPr lang="en-US" altLang="zh-CN" sz="4000" dirty="0"/>
          </a:p>
          <a:p>
            <a:pPr>
              <a:buFont typeface="Wingdings" panose="05000000000000000000" pitchFamily="2" charset="2"/>
              <a:buChar char="n"/>
            </a:pPr>
            <a:r>
              <a:rPr lang="en-US" altLang="zh-CN" sz="4000" dirty="0" smtClean="0"/>
              <a:t>Route Planning</a:t>
            </a:r>
            <a:endParaRPr lang="en-US" altLang="zh-CN" sz="4000" dirty="0"/>
          </a:p>
          <a:p>
            <a:pPr>
              <a:buFont typeface="Wingdings" panose="05000000000000000000" pitchFamily="2" charset="2"/>
              <a:buChar char="n"/>
            </a:pPr>
            <a:r>
              <a:rPr lang="en-US" altLang="zh-CN" sz="4000" dirty="0" smtClean="0"/>
              <a:t>Experiments</a:t>
            </a:r>
          </a:p>
          <a:p>
            <a:pPr>
              <a:buFont typeface="Wingdings" panose="05000000000000000000" pitchFamily="2" charset="2"/>
              <a:buChar char="n"/>
            </a:pPr>
            <a:r>
              <a:rPr lang="en-US" altLang="zh-CN" sz="4000" dirty="0" smtClean="0"/>
              <a:t>Conclusion</a:t>
            </a:r>
          </a:p>
          <a:p>
            <a:pPr marL="0" indent="0">
              <a:buNone/>
            </a:pPr>
            <a:endParaRPr lang="en-US"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灯片编号占位符 5"/>
          <p:cNvSpPr>
            <a:spLocks noGrp="1"/>
          </p:cNvSpPr>
          <p:nvPr>
            <p:ph type="sldNum" sz="quarter" idx="12"/>
          </p:nvPr>
        </p:nvSpPr>
        <p:spPr/>
        <p:txBody>
          <a:bodyPr/>
          <a:lstStyle/>
          <a:p>
            <a:fld id="{0E3EA630-433F-1C41-AB04-5E0AF9BE26D7}" type="slidenum">
              <a:rPr lang="en-US" smtClean="0"/>
              <a:t>2</a:t>
            </a:fld>
            <a:endParaRPr lang="en-US"/>
          </a:p>
        </p:txBody>
      </p:sp>
    </p:spTree>
    <p:extLst>
      <p:ext uri="{BB962C8B-B14F-4D97-AF65-F5344CB8AC3E}">
        <p14:creationId xmlns:p14="http://schemas.microsoft.com/office/powerpoint/2010/main" val="1629744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Experiments</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5693866"/>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The effectiveness of MDL</a:t>
            </a:r>
          </a:p>
          <a:p>
            <a:pPr marL="914400" lvl="1" indent="-457200">
              <a:buFont typeface="Wingdings" panose="05000000000000000000" pitchFamily="2" charset="2"/>
              <a:buChar char="Ø"/>
            </a:pPr>
            <a:r>
              <a:rPr lang="en-US" altLang="zh-CN" sz="2800" dirty="0" smtClean="0"/>
              <a:t>We use the VE-Clustering method on T-drive which are used to partition the travel costs on edges as the competitor of our method</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a:p>
            <a:pPr marL="914400" lvl="1" indent="-457200">
              <a:buFont typeface="Wingdings" panose="05000000000000000000" pitchFamily="2" charset="2"/>
              <a:buChar char="Ø"/>
            </a:pPr>
            <a:endParaRPr lang="en-US" altLang="zh-CN" sz="2800" dirty="0" smtClean="0"/>
          </a:p>
          <a:p>
            <a:pPr lvl="1"/>
            <a:endParaRPr lang="en-US" altLang="zh-CN" sz="2800" dirty="0"/>
          </a:p>
          <a:p>
            <a:pPr lvl="1"/>
            <a:endParaRPr lang="en-US" altLang="zh-CN" sz="2800" dirty="0"/>
          </a:p>
        </p:txBody>
      </p:sp>
      <p:pic>
        <p:nvPicPr>
          <p:cNvPr id="3" name="图片 2"/>
          <p:cNvPicPr>
            <a:picLocks noChangeAspect="1"/>
          </p:cNvPicPr>
          <p:nvPr/>
        </p:nvPicPr>
        <p:blipFill>
          <a:blip r:embed="rId3"/>
          <a:stretch>
            <a:fillRect/>
          </a:stretch>
        </p:blipFill>
        <p:spPr>
          <a:xfrm>
            <a:off x="130669" y="3628541"/>
            <a:ext cx="8896026" cy="1857859"/>
          </a:xfrm>
          <a:prstGeom prst="rect">
            <a:avLst/>
          </a:prstGeom>
        </p:spPr>
      </p:pic>
      <p:sp>
        <p:nvSpPr>
          <p:cNvPr id="7" name="灯片编号占位符 6"/>
          <p:cNvSpPr>
            <a:spLocks noGrp="1"/>
          </p:cNvSpPr>
          <p:nvPr>
            <p:ph type="sldNum" sz="quarter" idx="12"/>
          </p:nvPr>
        </p:nvSpPr>
        <p:spPr/>
        <p:txBody>
          <a:bodyPr/>
          <a:lstStyle/>
          <a:p>
            <a:fld id="{0E3EA630-433F-1C41-AB04-5E0AF9BE26D7}" type="slidenum">
              <a:rPr lang="en-US" smtClean="0"/>
              <a:t>20</a:t>
            </a:fld>
            <a:endParaRPr lang="en-US"/>
          </a:p>
        </p:txBody>
      </p:sp>
    </p:spTree>
    <p:extLst>
      <p:ext uri="{BB962C8B-B14F-4D97-AF65-F5344CB8AC3E}">
        <p14:creationId xmlns:p14="http://schemas.microsoft.com/office/powerpoint/2010/main" val="2771944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Experiments</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4401205"/>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The overall performance</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a:p>
            <a:pPr marL="914400" lvl="1" indent="-457200">
              <a:buFont typeface="Wingdings" panose="05000000000000000000" pitchFamily="2" charset="2"/>
              <a:buChar char="Ø"/>
            </a:pPr>
            <a:endParaRPr lang="en-US" altLang="zh-CN" sz="2800" dirty="0" smtClean="0"/>
          </a:p>
          <a:p>
            <a:pPr lvl="1"/>
            <a:endParaRPr lang="en-US" altLang="zh-CN" sz="2800" dirty="0"/>
          </a:p>
          <a:p>
            <a:pPr lvl="1"/>
            <a:endParaRPr lang="en-US" altLang="zh-CN" sz="2800" dirty="0"/>
          </a:p>
        </p:txBody>
      </p:sp>
      <p:pic>
        <p:nvPicPr>
          <p:cNvPr id="6" name="图片 5"/>
          <p:cNvPicPr>
            <a:picLocks noChangeAspect="1"/>
          </p:cNvPicPr>
          <p:nvPr/>
        </p:nvPicPr>
        <p:blipFill>
          <a:blip r:embed="rId3"/>
          <a:stretch>
            <a:fillRect/>
          </a:stretch>
        </p:blipFill>
        <p:spPr>
          <a:xfrm>
            <a:off x="647420" y="1954396"/>
            <a:ext cx="8004405" cy="4902917"/>
          </a:xfrm>
          <a:prstGeom prst="rect">
            <a:avLst/>
          </a:prstGeom>
        </p:spPr>
      </p:pic>
      <p:sp>
        <p:nvSpPr>
          <p:cNvPr id="7" name="灯片编号占位符 6"/>
          <p:cNvSpPr>
            <a:spLocks noGrp="1"/>
          </p:cNvSpPr>
          <p:nvPr>
            <p:ph type="sldNum" sz="quarter" idx="12"/>
          </p:nvPr>
        </p:nvSpPr>
        <p:spPr/>
        <p:txBody>
          <a:bodyPr/>
          <a:lstStyle/>
          <a:p>
            <a:fld id="{0E3EA630-433F-1C41-AB04-5E0AF9BE26D7}" type="slidenum">
              <a:rPr lang="en-US" smtClean="0"/>
              <a:t>21</a:t>
            </a:fld>
            <a:endParaRPr lang="en-US"/>
          </a:p>
        </p:txBody>
      </p:sp>
    </p:spTree>
    <p:extLst>
      <p:ext uri="{BB962C8B-B14F-4D97-AF65-F5344CB8AC3E}">
        <p14:creationId xmlns:p14="http://schemas.microsoft.com/office/powerpoint/2010/main" val="2389256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Experiments</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4401205"/>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The overall performance</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a:p>
            <a:pPr marL="914400" lvl="1" indent="-457200">
              <a:buFont typeface="Wingdings" panose="05000000000000000000" pitchFamily="2" charset="2"/>
              <a:buChar char="Ø"/>
            </a:pPr>
            <a:endParaRPr lang="en-US" altLang="zh-CN" sz="2800" dirty="0" smtClean="0"/>
          </a:p>
          <a:p>
            <a:pPr lvl="1"/>
            <a:endParaRPr lang="en-US" altLang="zh-CN" sz="2800" dirty="0"/>
          </a:p>
          <a:p>
            <a:pPr lvl="1"/>
            <a:endParaRPr lang="en-US" altLang="zh-CN" sz="2800" dirty="0"/>
          </a:p>
        </p:txBody>
      </p:sp>
      <p:pic>
        <p:nvPicPr>
          <p:cNvPr id="3" name="图片 2"/>
          <p:cNvPicPr>
            <a:picLocks noChangeAspect="1"/>
          </p:cNvPicPr>
          <p:nvPr/>
        </p:nvPicPr>
        <p:blipFill>
          <a:blip r:embed="rId3"/>
          <a:stretch>
            <a:fillRect/>
          </a:stretch>
        </p:blipFill>
        <p:spPr>
          <a:xfrm>
            <a:off x="758792" y="2049646"/>
            <a:ext cx="7818389" cy="4808353"/>
          </a:xfrm>
          <a:prstGeom prst="rect">
            <a:avLst/>
          </a:prstGeom>
        </p:spPr>
      </p:pic>
      <p:sp>
        <p:nvSpPr>
          <p:cNvPr id="7" name="灯片编号占位符 6"/>
          <p:cNvSpPr>
            <a:spLocks noGrp="1"/>
          </p:cNvSpPr>
          <p:nvPr>
            <p:ph type="sldNum" sz="quarter" idx="12"/>
          </p:nvPr>
        </p:nvSpPr>
        <p:spPr/>
        <p:txBody>
          <a:bodyPr/>
          <a:lstStyle/>
          <a:p>
            <a:fld id="{0E3EA630-433F-1C41-AB04-5E0AF9BE26D7}" type="slidenum">
              <a:rPr lang="en-US" smtClean="0"/>
              <a:t>22</a:t>
            </a:fld>
            <a:endParaRPr lang="en-US"/>
          </a:p>
        </p:txBody>
      </p:sp>
    </p:spTree>
    <p:extLst>
      <p:ext uri="{BB962C8B-B14F-4D97-AF65-F5344CB8AC3E}">
        <p14:creationId xmlns:p14="http://schemas.microsoft.com/office/powerpoint/2010/main" val="1978369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Experiments</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6"/>
          <p:cNvSpPr txBox="1"/>
          <p:nvPr/>
        </p:nvSpPr>
        <p:spPr>
          <a:xfrm>
            <a:off x="572776" y="1434071"/>
            <a:ext cx="8004405" cy="3970318"/>
          </a:xfrm>
          <a:prstGeom prst="rect">
            <a:avLst/>
          </a:prstGeom>
          <a:noFill/>
        </p:spPr>
        <p:txBody>
          <a:bodyPr wrap="square" rtlCol="0">
            <a:spAutoFit/>
          </a:bodyPr>
          <a:lstStyle/>
          <a:p>
            <a:pPr marL="457200" indent="-457200">
              <a:buFont typeface="Wingdings" panose="05000000000000000000" pitchFamily="2" charset="2"/>
              <a:buChar char="l"/>
            </a:pPr>
            <a:r>
              <a:rPr lang="en-US" sz="2800" dirty="0"/>
              <a:t>The Efficiency</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a:p>
            <a:pPr marL="914400" lvl="1" indent="-457200">
              <a:buFont typeface="Wingdings" panose="05000000000000000000" pitchFamily="2" charset="2"/>
              <a:buChar char="Ø"/>
            </a:pPr>
            <a:endParaRPr lang="en-US" altLang="zh-CN" sz="2800" dirty="0" smtClean="0"/>
          </a:p>
          <a:p>
            <a:pPr lvl="1"/>
            <a:endParaRPr lang="en-US" altLang="zh-CN" sz="2800" dirty="0"/>
          </a:p>
          <a:p>
            <a:pPr lvl="1"/>
            <a:endParaRPr lang="en-US" altLang="zh-CN" sz="2800" dirty="0"/>
          </a:p>
        </p:txBody>
      </p:sp>
      <p:pic>
        <p:nvPicPr>
          <p:cNvPr id="6" name="图片 5"/>
          <p:cNvPicPr>
            <a:picLocks noChangeAspect="1"/>
          </p:cNvPicPr>
          <p:nvPr/>
        </p:nvPicPr>
        <p:blipFill>
          <a:blip r:embed="rId3"/>
          <a:stretch>
            <a:fillRect/>
          </a:stretch>
        </p:blipFill>
        <p:spPr>
          <a:xfrm>
            <a:off x="457200" y="2172475"/>
            <a:ext cx="8294914" cy="4302970"/>
          </a:xfrm>
          <a:prstGeom prst="rect">
            <a:avLst/>
          </a:prstGeom>
        </p:spPr>
      </p:pic>
      <p:sp>
        <p:nvSpPr>
          <p:cNvPr id="7" name="灯片编号占位符 6"/>
          <p:cNvSpPr>
            <a:spLocks noGrp="1"/>
          </p:cNvSpPr>
          <p:nvPr>
            <p:ph type="sldNum" sz="quarter" idx="12"/>
          </p:nvPr>
        </p:nvSpPr>
        <p:spPr/>
        <p:txBody>
          <a:bodyPr/>
          <a:lstStyle/>
          <a:p>
            <a:fld id="{0E3EA630-433F-1C41-AB04-5E0AF9BE26D7}" type="slidenum">
              <a:rPr lang="en-US" smtClean="0"/>
              <a:t>23</a:t>
            </a:fld>
            <a:endParaRPr lang="en-US"/>
          </a:p>
        </p:txBody>
      </p:sp>
    </p:spTree>
    <p:extLst>
      <p:ext uri="{BB962C8B-B14F-4D97-AF65-F5344CB8AC3E}">
        <p14:creationId xmlns:p14="http://schemas.microsoft.com/office/powerpoint/2010/main" val="4027939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Conclusion</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72776" y="1434071"/>
            <a:ext cx="8004405" cy="7417415"/>
          </a:xfrm>
          <a:prstGeom prst="rect">
            <a:avLst/>
          </a:prstGeom>
          <a:noFill/>
        </p:spPr>
        <p:txBody>
          <a:bodyPr wrap="square" rtlCol="0">
            <a:spAutoFit/>
          </a:bodyPr>
          <a:lstStyle/>
          <a:p>
            <a:pPr marL="457200" indent="-457200">
              <a:buFont typeface="Wingdings" panose="05000000000000000000" pitchFamily="2" charset="2"/>
              <a:buChar char="l"/>
            </a:pPr>
            <a:r>
              <a:rPr lang="en-US" sz="2800" dirty="0" smtClean="0"/>
              <a:t>We propose a three-stage method to find the popular route without map given a source-destination pair</a:t>
            </a:r>
          </a:p>
          <a:p>
            <a:pPr marL="457200" indent="-457200">
              <a:buFont typeface="Wingdings" panose="05000000000000000000" pitchFamily="2" charset="2"/>
              <a:buChar char="l"/>
            </a:pPr>
            <a:r>
              <a:rPr lang="en-US" sz="2800" dirty="0" smtClean="0"/>
              <a:t>To accurately estimate the travel cost of the route, we first use MDL principle to model the travel cost on each popular route, and consider the optimal concatenation of path when finding route.</a:t>
            </a:r>
          </a:p>
          <a:p>
            <a:pPr marL="457200" indent="-457200">
              <a:buFont typeface="Wingdings" panose="05000000000000000000" pitchFamily="2" charset="2"/>
              <a:buChar char="l"/>
            </a:pPr>
            <a:r>
              <a:rPr lang="en-US" sz="2800" dirty="0" smtClean="0"/>
              <a:t>The experiments show that our method behaves well in terms of efficiency and effectiveness. </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a:p>
            <a:pPr marL="914400" lvl="1" indent="-457200">
              <a:buFont typeface="Wingdings" panose="05000000000000000000" pitchFamily="2" charset="2"/>
              <a:buChar char="Ø"/>
            </a:pPr>
            <a:endParaRPr lang="en-US" altLang="zh-CN" sz="2800" dirty="0" smtClean="0"/>
          </a:p>
          <a:p>
            <a:pPr lvl="1"/>
            <a:endParaRPr lang="en-US" altLang="zh-CN" sz="2800" dirty="0"/>
          </a:p>
          <a:p>
            <a:pPr lvl="1"/>
            <a:endParaRPr lang="en-US" altLang="zh-CN" sz="2800" dirty="0"/>
          </a:p>
        </p:txBody>
      </p:sp>
      <p:sp>
        <p:nvSpPr>
          <p:cNvPr id="5" name="灯片编号占位符 4"/>
          <p:cNvSpPr>
            <a:spLocks noGrp="1"/>
          </p:cNvSpPr>
          <p:nvPr>
            <p:ph type="sldNum" sz="quarter" idx="12"/>
          </p:nvPr>
        </p:nvSpPr>
        <p:spPr/>
        <p:txBody>
          <a:bodyPr/>
          <a:lstStyle/>
          <a:p>
            <a:fld id="{0E3EA630-433F-1C41-AB04-5E0AF9BE26D7}" type="slidenum">
              <a:rPr lang="en-US" smtClean="0"/>
              <a:t>24</a:t>
            </a:fld>
            <a:endParaRPr lang="en-US"/>
          </a:p>
        </p:txBody>
      </p:sp>
    </p:spTree>
    <p:extLst>
      <p:ext uri="{BB962C8B-B14F-4D97-AF65-F5344CB8AC3E}">
        <p14:creationId xmlns:p14="http://schemas.microsoft.com/office/powerpoint/2010/main" val="429981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a:bodyPr>
          <a:lstStyle/>
          <a:p>
            <a:pPr algn="l"/>
            <a:r>
              <a:rPr lang="en-US" altLang="zh-CN" dirty="0" smtClean="0">
                <a:solidFill>
                  <a:srgbClr val="0000FF"/>
                </a:solidFill>
              </a:rPr>
              <a:t>Thank You!</a:t>
            </a:r>
            <a:endParaRPr lang="en-US" altLang="zh-CN"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395536" y="2989043"/>
            <a:ext cx="8153400" cy="16127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 typeface="Wingdings" panose="05000000000000000000" pitchFamily="2" charset="2"/>
              <a:buNone/>
            </a:pPr>
            <a:r>
              <a:rPr lang="en-US" altLang="zh-CN" sz="9600" b="1" dirty="0" smtClean="0">
                <a:latin typeface="华文楷体" panose="02010600040101010101" pitchFamily="2" charset="-122"/>
                <a:ea typeface="华文楷体" panose="02010600040101010101" pitchFamily="2" charset="-122"/>
              </a:rPr>
              <a:t>Q&amp;A</a:t>
            </a:r>
          </a:p>
        </p:txBody>
      </p:sp>
      <p:sp>
        <p:nvSpPr>
          <p:cNvPr id="5" name="灯片编号占位符 4"/>
          <p:cNvSpPr>
            <a:spLocks noGrp="1"/>
          </p:cNvSpPr>
          <p:nvPr>
            <p:ph type="sldNum" sz="quarter" idx="12"/>
          </p:nvPr>
        </p:nvSpPr>
        <p:spPr/>
        <p:txBody>
          <a:bodyPr/>
          <a:lstStyle/>
          <a:p>
            <a:fld id="{0E3EA630-433F-1C41-AB04-5E0AF9BE26D7}" type="slidenum">
              <a:rPr lang="en-US" smtClean="0"/>
              <a:t>25</a:t>
            </a:fld>
            <a:endParaRPr lang="en-US"/>
          </a:p>
        </p:txBody>
      </p:sp>
    </p:spTree>
    <p:extLst>
      <p:ext uri="{BB962C8B-B14F-4D97-AF65-F5344CB8AC3E}">
        <p14:creationId xmlns:p14="http://schemas.microsoft.com/office/powerpoint/2010/main" val="392645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pPr algn="l"/>
            <a:r>
              <a:rPr lang="en-US" dirty="0" smtClean="0">
                <a:solidFill>
                  <a:srgbClr val="0000FF"/>
                </a:solidFill>
              </a:rPr>
              <a:t>Introduction</a:t>
            </a:r>
            <a:endParaRPr lang="en-US"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609248" y="1553582"/>
            <a:ext cx="8229600" cy="457515"/>
          </a:xfrm>
        </p:spPr>
        <p:txBody>
          <a:bodyPr>
            <a:normAutofit/>
          </a:bodyPr>
          <a:lstStyle/>
          <a:p>
            <a:r>
              <a:rPr lang="en-US" sz="2400" dirty="0"/>
              <a:t>Shortest or fastest path is not enough in route </a:t>
            </a:r>
            <a:r>
              <a:rPr lang="en-US" sz="2400" dirty="0" smtClean="0"/>
              <a:t>planning</a:t>
            </a:r>
            <a:endParaRPr lang="en-US" sz="2400" dirty="0"/>
          </a:p>
        </p:txBody>
      </p:sp>
      <p:pic>
        <p:nvPicPr>
          <p:cNvPr id="10" name="Picture 9"/>
          <p:cNvPicPr>
            <a:picLocks noChangeAspect="1"/>
          </p:cNvPicPr>
          <p:nvPr/>
        </p:nvPicPr>
        <p:blipFill>
          <a:blip r:embed="rId3"/>
          <a:stretch>
            <a:fillRect/>
          </a:stretch>
        </p:blipFill>
        <p:spPr>
          <a:xfrm>
            <a:off x="1069635" y="2265524"/>
            <a:ext cx="3071385" cy="3507710"/>
          </a:xfrm>
          <a:prstGeom prst="rect">
            <a:avLst/>
          </a:prstGeom>
        </p:spPr>
      </p:pic>
      <p:sp>
        <p:nvSpPr>
          <p:cNvPr id="12" name="TextBox 11"/>
          <p:cNvSpPr txBox="1"/>
          <p:nvPr/>
        </p:nvSpPr>
        <p:spPr>
          <a:xfrm>
            <a:off x="2683167" y="5421790"/>
            <a:ext cx="339867" cy="369332"/>
          </a:xfrm>
          <a:prstGeom prst="rect">
            <a:avLst/>
          </a:prstGeom>
          <a:noFill/>
        </p:spPr>
        <p:txBody>
          <a:bodyPr wrap="square" rtlCol="0">
            <a:spAutoFit/>
          </a:bodyPr>
          <a:lstStyle/>
          <a:p>
            <a:r>
              <a:rPr lang="en-US" dirty="0" smtClean="0"/>
              <a:t>A</a:t>
            </a:r>
            <a:endParaRPr lang="en-US" dirty="0"/>
          </a:p>
        </p:txBody>
      </p:sp>
      <p:sp>
        <p:nvSpPr>
          <p:cNvPr id="13" name="TextBox 12"/>
          <p:cNvSpPr txBox="1"/>
          <p:nvPr/>
        </p:nvSpPr>
        <p:spPr>
          <a:xfrm>
            <a:off x="3595796" y="2407928"/>
            <a:ext cx="339867" cy="369332"/>
          </a:xfrm>
          <a:prstGeom prst="rect">
            <a:avLst/>
          </a:prstGeom>
          <a:noFill/>
        </p:spPr>
        <p:txBody>
          <a:bodyPr wrap="square" rtlCol="0">
            <a:spAutoFit/>
          </a:bodyPr>
          <a:lstStyle/>
          <a:p>
            <a:r>
              <a:rPr lang="en-US" dirty="0"/>
              <a:t>B</a:t>
            </a:r>
          </a:p>
        </p:txBody>
      </p:sp>
      <p:pic>
        <p:nvPicPr>
          <p:cNvPr id="14" name="Picture 13"/>
          <p:cNvPicPr>
            <a:picLocks noChangeAspect="1"/>
          </p:cNvPicPr>
          <p:nvPr/>
        </p:nvPicPr>
        <p:blipFill>
          <a:blip r:embed="rId4"/>
          <a:stretch>
            <a:fillRect/>
          </a:stretch>
        </p:blipFill>
        <p:spPr>
          <a:xfrm>
            <a:off x="4655037" y="3166263"/>
            <a:ext cx="3349738" cy="2606970"/>
          </a:xfrm>
          <a:prstGeom prst="rect">
            <a:avLst/>
          </a:prstGeom>
        </p:spPr>
      </p:pic>
      <p:sp>
        <p:nvSpPr>
          <p:cNvPr id="15" name="Cloud Callout 14"/>
          <p:cNvSpPr/>
          <p:nvPr/>
        </p:nvSpPr>
        <p:spPr>
          <a:xfrm>
            <a:off x="4937023" y="2011097"/>
            <a:ext cx="3130359" cy="1262497"/>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5"/>
          <a:stretch>
            <a:fillRect/>
          </a:stretch>
        </p:blipFill>
        <p:spPr>
          <a:xfrm>
            <a:off x="5504878" y="2185026"/>
            <a:ext cx="1498185" cy="818238"/>
          </a:xfrm>
          <a:prstGeom prst="rect">
            <a:avLst/>
          </a:prstGeom>
        </p:spPr>
      </p:pic>
      <p:pic>
        <p:nvPicPr>
          <p:cNvPr id="18" name="Picture 17"/>
          <p:cNvPicPr>
            <a:picLocks noChangeAspect="1"/>
          </p:cNvPicPr>
          <p:nvPr/>
        </p:nvPicPr>
        <p:blipFill>
          <a:blip r:embed="rId6"/>
          <a:stretch>
            <a:fillRect/>
          </a:stretch>
        </p:blipFill>
        <p:spPr>
          <a:xfrm>
            <a:off x="7065590" y="2184292"/>
            <a:ext cx="447272" cy="447272"/>
          </a:xfrm>
          <a:prstGeom prst="rect">
            <a:avLst/>
          </a:prstGeom>
        </p:spPr>
      </p:pic>
      <p:pic>
        <p:nvPicPr>
          <p:cNvPr id="19" name="Picture 18"/>
          <p:cNvPicPr>
            <a:picLocks noChangeAspect="1"/>
          </p:cNvPicPr>
          <p:nvPr/>
        </p:nvPicPr>
        <p:blipFill>
          <a:blip r:embed="rId7"/>
          <a:stretch>
            <a:fillRect/>
          </a:stretch>
        </p:blipFill>
        <p:spPr>
          <a:xfrm>
            <a:off x="7074534" y="2585454"/>
            <a:ext cx="420440" cy="420440"/>
          </a:xfrm>
          <a:prstGeom prst="rect">
            <a:avLst/>
          </a:prstGeom>
        </p:spPr>
      </p:pic>
      <p:sp>
        <p:nvSpPr>
          <p:cNvPr id="20" name="Rectangle 19"/>
          <p:cNvSpPr/>
          <p:nvPr/>
        </p:nvSpPr>
        <p:spPr>
          <a:xfrm>
            <a:off x="441609" y="6027661"/>
            <a:ext cx="8229600" cy="461665"/>
          </a:xfrm>
          <a:prstGeom prst="rect">
            <a:avLst/>
          </a:prstGeom>
        </p:spPr>
        <p:txBody>
          <a:bodyPr wrap="square">
            <a:spAutoFit/>
          </a:bodyPr>
          <a:lstStyle/>
          <a:p>
            <a:r>
              <a:rPr lang="en-US" sz="2400" b="1" i="1" dirty="0">
                <a:solidFill>
                  <a:srgbClr val="0000FF"/>
                </a:solidFill>
              </a:rPr>
              <a:t>Finding the </a:t>
            </a:r>
            <a:r>
              <a:rPr lang="en-US" sz="2400" b="1" i="1" dirty="0">
                <a:solidFill>
                  <a:srgbClr val="FF0000"/>
                </a:solidFill>
              </a:rPr>
              <a:t>Popular</a:t>
            </a:r>
            <a:r>
              <a:rPr lang="en-US" sz="2400" b="1" i="1" dirty="0">
                <a:solidFill>
                  <a:srgbClr val="0000FF"/>
                </a:solidFill>
              </a:rPr>
              <a:t> Route with </a:t>
            </a:r>
            <a:r>
              <a:rPr lang="en-US" sz="2400" b="1" i="1" dirty="0" smtClean="0">
                <a:solidFill>
                  <a:srgbClr val="FF0000"/>
                </a:solidFill>
              </a:rPr>
              <a:t>Accurate</a:t>
            </a:r>
            <a:r>
              <a:rPr lang="en-US" sz="2400" b="1" i="1" dirty="0" smtClean="0">
                <a:solidFill>
                  <a:srgbClr val="0000FF"/>
                </a:solidFill>
              </a:rPr>
              <a:t> Travel Cost Estimation</a:t>
            </a:r>
            <a:endParaRPr lang="en-US" sz="2400" b="1" i="1" dirty="0">
              <a:solidFill>
                <a:srgbClr val="0000FF"/>
              </a:solidFill>
            </a:endParaRPr>
          </a:p>
        </p:txBody>
      </p:sp>
      <p:sp>
        <p:nvSpPr>
          <p:cNvPr id="5" name="灯片编号占位符 4"/>
          <p:cNvSpPr>
            <a:spLocks noGrp="1"/>
          </p:cNvSpPr>
          <p:nvPr>
            <p:ph type="sldNum" sz="quarter" idx="12"/>
          </p:nvPr>
        </p:nvSpPr>
        <p:spPr/>
        <p:txBody>
          <a:bodyPr/>
          <a:lstStyle/>
          <a:p>
            <a:fld id="{0E3EA630-433F-1C41-AB04-5E0AF9BE26D7}" type="slidenum">
              <a:rPr lang="en-US" smtClean="0"/>
              <a:t>3</a:t>
            </a:fld>
            <a:endParaRPr lang="en-US"/>
          </a:p>
        </p:txBody>
      </p:sp>
    </p:spTree>
    <p:extLst>
      <p:ext uri="{BB962C8B-B14F-4D97-AF65-F5344CB8AC3E}">
        <p14:creationId xmlns:p14="http://schemas.microsoft.com/office/powerpoint/2010/main" val="31686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pPr algn="l"/>
            <a:r>
              <a:rPr lang="en-US" dirty="0" smtClean="0">
                <a:solidFill>
                  <a:srgbClr val="0000FF"/>
                </a:solidFill>
              </a:rPr>
              <a:t>Existing Work</a:t>
            </a:r>
            <a:endParaRPr lang="en-US"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6"/>
          <p:cNvSpPr txBox="1"/>
          <p:nvPr/>
        </p:nvSpPr>
        <p:spPr>
          <a:xfrm>
            <a:off x="572776" y="1434071"/>
            <a:ext cx="8004405" cy="4832092"/>
          </a:xfrm>
          <a:prstGeom prst="rect">
            <a:avLst/>
          </a:prstGeom>
          <a:noFill/>
        </p:spPr>
        <p:txBody>
          <a:bodyPr wrap="square" rtlCol="0">
            <a:spAutoFit/>
          </a:bodyPr>
          <a:lstStyle/>
          <a:p>
            <a:pPr marL="457200" indent="-457200">
              <a:buFont typeface="Wingdings" panose="05000000000000000000" pitchFamily="2" charset="2"/>
              <a:buChar char="l"/>
            </a:pPr>
            <a:r>
              <a:rPr lang="en-US" sz="2800" dirty="0"/>
              <a:t>Yuan J, Zheng Y, Zhang C, et al. T-drive: driving directions based on taxi </a:t>
            </a:r>
            <a:r>
              <a:rPr lang="en-US" sz="2800" dirty="0" smtClean="0"/>
              <a:t>trajectories. (</a:t>
            </a:r>
            <a:r>
              <a:rPr lang="en-US" sz="2800" dirty="0" smtClean="0">
                <a:solidFill>
                  <a:srgbClr val="0070C0"/>
                </a:solidFill>
              </a:rPr>
              <a:t>SIGSPATIAL 2010</a:t>
            </a:r>
            <a:r>
              <a:rPr lang="en-US" sz="2800" dirty="0" smtClean="0"/>
              <a:t>)</a:t>
            </a:r>
          </a:p>
          <a:p>
            <a:pPr marL="914400" lvl="1" indent="-457200">
              <a:buFont typeface="Wingdings" panose="05000000000000000000" pitchFamily="2" charset="2"/>
              <a:buChar char="Ø"/>
            </a:pPr>
            <a:r>
              <a:rPr lang="en-US" sz="2800" dirty="0" smtClean="0">
                <a:solidFill>
                  <a:srgbClr val="0070C0"/>
                </a:solidFill>
              </a:rPr>
              <a:t>Based on road network information</a:t>
            </a:r>
          </a:p>
          <a:p>
            <a:pPr marL="914400" lvl="1" indent="-457200">
              <a:buFont typeface="Wingdings" panose="05000000000000000000" pitchFamily="2" charset="2"/>
              <a:buChar char="Ø"/>
            </a:pPr>
            <a:r>
              <a:rPr lang="en-US" sz="2800" dirty="0" smtClean="0">
                <a:solidFill>
                  <a:srgbClr val="0070C0"/>
                </a:solidFill>
              </a:rPr>
              <a:t>Practical fastest path is not always popular</a:t>
            </a:r>
          </a:p>
          <a:p>
            <a:pPr marL="914400" lvl="1" indent="-457200">
              <a:buFont typeface="Wingdings" panose="05000000000000000000" pitchFamily="2" charset="2"/>
              <a:buChar char="Ø"/>
            </a:pPr>
            <a:endParaRPr lang="en-US" sz="2800" dirty="0" smtClean="0">
              <a:solidFill>
                <a:srgbClr val="0070C0"/>
              </a:solidFill>
            </a:endParaRPr>
          </a:p>
          <a:p>
            <a:pPr marL="457200" indent="-457200">
              <a:buFont typeface="Wingdings" panose="05000000000000000000" pitchFamily="2" charset="2"/>
              <a:buChar char="l"/>
            </a:pPr>
            <a:r>
              <a:rPr lang="en-US" sz="2800" dirty="0"/>
              <a:t>Wang Y, Zheng Y, </a:t>
            </a:r>
            <a:r>
              <a:rPr lang="en-US" sz="2800" dirty="0" err="1"/>
              <a:t>Xue</a:t>
            </a:r>
            <a:r>
              <a:rPr lang="en-US" sz="2800" dirty="0"/>
              <a:t> Y. Travel time estimation of a path using sparse </a:t>
            </a:r>
            <a:r>
              <a:rPr lang="en-US" sz="2800" dirty="0" smtClean="0"/>
              <a:t>trajectories. (</a:t>
            </a:r>
            <a:r>
              <a:rPr lang="en-US" sz="2800" i="1" dirty="0" smtClean="0">
                <a:solidFill>
                  <a:srgbClr val="0070C0"/>
                </a:solidFill>
              </a:rPr>
              <a:t>KDD 2014</a:t>
            </a:r>
            <a:r>
              <a:rPr lang="en-US" sz="2800" dirty="0" smtClean="0"/>
              <a:t>)</a:t>
            </a:r>
          </a:p>
          <a:p>
            <a:pPr marL="914400" lvl="1" indent="-457200">
              <a:buFont typeface="Wingdings" panose="05000000000000000000" pitchFamily="2" charset="2"/>
              <a:buChar char="Ø"/>
            </a:pPr>
            <a:r>
              <a:rPr lang="en-US" sz="2800" dirty="0" smtClean="0">
                <a:solidFill>
                  <a:srgbClr val="0070C0"/>
                </a:solidFill>
              </a:rPr>
              <a:t>Travel time estimation of a given path</a:t>
            </a:r>
          </a:p>
          <a:p>
            <a:pPr marL="914400" lvl="1" indent="-457200">
              <a:buFont typeface="Wingdings" panose="05000000000000000000" pitchFamily="2" charset="2"/>
              <a:buChar char="Ø"/>
            </a:pPr>
            <a:r>
              <a:rPr lang="en-US" sz="2800" dirty="0" smtClean="0">
                <a:solidFill>
                  <a:srgbClr val="0070C0"/>
                </a:solidFill>
              </a:rPr>
              <a:t>Can not be directly used in route planning</a:t>
            </a:r>
          </a:p>
          <a:p>
            <a:pPr marL="914400" lvl="1" indent="-457200">
              <a:buFont typeface="Wingdings" panose="05000000000000000000" pitchFamily="2" charset="2"/>
              <a:buChar char="Ø"/>
            </a:pPr>
            <a:endParaRPr lang="en-US" sz="2800" dirty="0"/>
          </a:p>
        </p:txBody>
      </p:sp>
      <p:sp>
        <p:nvSpPr>
          <p:cNvPr id="5" name="灯片编号占位符 4"/>
          <p:cNvSpPr>
            <a:spLocks noGrp="1"/>
          </p:cNvSpPr>
          <p:nvPr>
            <p:ph type="sldNum" sz="quarter" idx="12"/>
          </p:nvPr>
        </p:nvSpPr>
        <p:spPr/>
        <p:txBody>
          <a:bodyPr/>
          <a:lstStyle/>
          <a:p>
            <a:fld id="{0E3EA630-433F-1C41-AB04-5E0AF9BE26D7}" type="slidenum">
              <a:rPr lang="en-US" smtClean="0"/>
              <a:t>4</a:t>
            </a:fld>
            <a:endParaRPr lang="en-US"/>
          </a:p>
        </p:txBody>
      </p:sp>
    </p:spTree>
    <p:extLst>
      <p:ext uri="{BB962C8B-B14F-4D97-AF65-F5344CB8AC3E}">
        <p14:creationId xmlns:p14="http://schemas.microsoft.com/office/powerpoint/2010/main" val="2763465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pPr algn="l"/>
            <a:r>
              <a:rPr lang="en-US" altLang="zh-CN" dirty="0" smtClean="0">
                <a:solidFill>
                  <a:srgbClr val="0000FF"/>
                </a:solidFill>
              </a:rPr>
              <a:t>Overview</a:t>
            </a:r>
            <a:endParaRPr lang="en-US" dirty="0">
              <a:solidFill>
                <a:srgbClr val="0000FF"/>
              </a:solidFill>
            </a:endParaRP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灯片编号占位符 9"/>
          <p:cNvSpPr>
            <a:spLocks noGrp="1"/>
          </p:cNvSpPr>
          <p:nvPr>
            <p:ph type="sldNum" sz="quarter" idx="12"/>
          </p:nvPr>
        </p:nvSpPr>
        <p:spPr/>
        <p:txBody>
          <a:bodyPr/>
          <a:lstStyle/>
          <a:p>
            <a:fld id="{0E3EA630-433F-1C41-AB04-5E0AF9BE26D7}" type="slidenum">
              <a:rPr lang="en-US" smtClean="0"/>
              <a:t>5</a:t>
            </a:fld>
            <a:endParaRPr lang="en-US"/>
          </a:p>
        </p:txBody>
      </p:sp>
      <p:pic>
        <p:nvPicPr>
          <p:cNvPr id="11" name="图片 10"/>
          <p:cNvPicPr>
            <a:picLocks noChangeAspect="1"/>
          </p:cNvPicPr>
          <p:nvPr/>
        </p:nvPicPr>
        <p:blipFill>
          <a:blip r:embed="rId3"/>
          <a:stretch>
            <a:fillRect/>
          </a:stretch>
        </p:blipFill>
        <p:spPr>
          <a:xfrm>
            <a:off x="1475656" y="1412776"/>
            <a:ext cx="6162858" cy="4699645"/>
          </a:xfrm>
          <a:prstGeom prst="rect">
            <a:avLst/>
          </a:prstGeom>
        </p:spPr>
      </p:pic>
    </p:spTree>
    <p:extLst>
      <p:ext uri="{BB962C8B-B14F-4D97-AF65-F5344CB8AC3E}">
        <p14:creationId xmlns:p14="http://schemas.microsoft.com/office/powerpoint/2010/main" val="3559497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fontScale="90000"/>
          </a:bodyPr>
          <a:lstStyle/>
          <a:p>
            <a:pPr algn="l"/>
            <a:r>
              <a:rPr lang="en-US" altLang="zh-CN" dirty="0">
                <a:solidFill>
                  <a:srgbClr val="0000FF"/>
                </a:solidFill>
              </a:rPr>
              <a:t>Popular Traverse Graph Construction</a:t>
            </a: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57200" y="1546378"/>
            <a:ext cx="8370915" cy="3046988"/>
          </a:xfrm>
          <a:prstGeom prst="rect">
            <a:avLst/>
          </a:prstGeom>
          <a:noFill/>
        </p:spPr>
        <p:txBody>
          <a:bodyPr wrap="square" rtlCol="0">
            <a:spAutoFit/>
          </a:bodyPr>
          <a:lstStyle/>
          <a:p>
            <a:pPr marL="342900" indent="-342900">
              <a:buFont typeface="Wingdings" panose="05000000000000000000" pitchFamily="2" charset="2"/>
              <a:buChar char="l"/>
            </a:pPr>
            <a:r>
              <a:rPr lang="en-US" altLang="zh-CN" sz="2800" dirty="0" smtClean="0"/>
              <a:t>A popular route has a support </a:t>
            </a:r>
            <a:r>
              <a:rPr lang="zh-CN" altLang="en-US" sz="2800" dirty="0" smtClean="0"/>
              <a:t>≥ </a:t>
            </a:r>
            <a:r>
              <a:rPr lang="el-GR" altLang="zh-CN" sz="2800" i="1" dirty="0" smtClean="0"/>
              <a:t>τ</a:t>
            </a:r>
            <a:r>
              <a:rPr lang="en-US" altLang="zh-CN" sz="2800" dirty="0" smtClean="0"/>
              <a:t> (predefined)  </a:t>
            </a:r>
          </a:p>
          <a:p>
            <a:pPr marL="342900" indent="-342900">
              <a:buFont typeface="Wingdings" panose="05000000000000000000" pitchFamily="2" charset="2"/>
              <a:buChar char="l"/>
            </a:pPr>
            <a:r>
              <a:rPr lang="en-US" altLang="zh-CN" sz="2800" dirty="0" smtClean="0"/>
              <a:t>Road network information is not always available.</a:t>
            </a:r>
            <a:endParaRPr lang="en-US" sz="2800" dirty="0"/>
          </a:p>
          <a:p>
            <a:pPr marL="342900" indent="-342900">
              <a:buFont typeface="Wingdings" panose="05000000000000000000" pitchFamily="2" charset="2"/>
              <a:buChar char="l"/>
            </a:pPr>
            <a:r>
              <a:rPr lang="en-US" altLang="zh-CN" sz="2800" dirty="0" smtClean="0"/>
              <a:t>We try to construct a popular traverse graph </a:t>
            </a:r>
            <a:r>
              <a:rPr lang="en-US" altLang="zh-CN" sz="2800" i="1" dirty="0" smtClean="0"/>
              <a:t>G=(V,E) </a:t>
            </a:r>
            <a:r>
              <a:rPr lang="en-US" altLang="zh-CN" sz="2800" dirty="0" smtClean="0"/>
              <a:t>from trajectories, where </a:t>
            </a:r>
            <a:r>
              <a:rPr lang="en-US" altLang="zh-CN" sz="2800" i="1" dirty="0" smtClean="0"/>
              <a:t>V</a:t>
            </a:r>
            <a:r>
              <a:rPr lang="en-US" altLang="zh-CN" sz="2800" dirty="0" smtClean="0"/>
              <a:t> is the set of popular locations and </a:t>
            </a:r>
            <a:r>
              <a:rPr lang="en-US" altLang="zh-CN" sz="2800" i="1" dirty="0" smtClean="0"/>
              <a:t>E</a:t>
            </a:r>
            <a:r>
              <a:rPr lang="en-US" altLang="zh-CN" sz="2800" dirty="0" smtClean="0"/>
              <a:t> is the set of popular routes between locations.</a:t>
            </a:r>
            <a:endParaRPr lang="en-US" altLang="zh-CN" sz="2800" dirty="0"/>
          </a:p>
          <a:p>
            <a:pPr marL="342900" indent="-342900">
              <a:buFont typeface="Wingdings" charset="2"/>
              <a:buChar char="§"/>
            </a:pPr>
            <a:endParaRPr lang="en-US" sz="2400" dirty="0"/>
          </a:p>
        </p:txBody>
      </p:sp>
      <p:sp>
        <p:nvSpPr>
          <p:cNvPr id="5" name="椭圆 4"/>
          <p:cNvSpPr/>
          <p:nvPr/>
        </p:nvSpPr>
        <p:spPr>
          <a:xfrm>
            <a:off x="1113905" y="4522124"/>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椭圆 6"/>
          <p:cNvSpPr/>
          <p:nvPr/>
        </p:nvSpPr>
        <p:spPr>
          <a:xfrm>
            <a:off x="2203349" y="5222282"/>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椭圆 7"/>
          <p:cNvSpPr/>
          <p:nvPr/>
        </p:nvSpPr>
        <p:spPr>
          <a:xfrm>
            <a:off x="3144981" y="6054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1005905" y="6108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3205875" y="4591072"/>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p:cNvSpPr/>
          <p:nvPr/>
        </p:nvSpPr>
        <p:spPr>
          <a:xfrm>
            <a:off x="1320305" y="455356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p:cNvSpPr/>
          <p:nvPr/>
        </p:nvSpPr>
        <p:spPr>
          <a:xfrm>
            <a:off x="2202739" y="5476673"/>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p:cNvSpPr/>
          <p:nvPr/>
        </p:nvSpPr>
        <p:spPr>
          <a:xfrm>
            <a:off x="3036981" y="4556338"/>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p:cNvSpPr/>
          <p:nvPr/>
        </p:nvSpPr>
        <p:spPr>
          <a:xfrm>
            <a:off x="1970244" y="5138685"/>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p:cNvSpPr/>
          <p:nvPr/>
        </p:nvSpPr>
        <p:spPr>
          <a:xfrm>
            <a:off x="1970244" y="5447680"/>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p:cNvSpPr/>
          <p:nvPr/>
        </p:nvSpPr>
        <p:spPr>
          <a:xfrm>
            <a:off x="1174799" y="6179384"/>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p:cNvSpPr/>
          <p:nvPr/>
        </p:nvSpPr>
        <p:spPr>
          <a:xfrm>
            <a:off x="2982981" y="6108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9" name="直接箭头连接符 18"/>
          <p:cNvCxnSpPr>
            <a:stCxn id="5" idx="5"/>
            <a:endCxn id="13" idx="1"/>
          </p:cNvCxnSpPr>
          <p:nvPr/>
        </p:nvCxnSpPr>
        <p:spPr>
          <a:xfrm>
            <a:off x="1206089" y="4614308"/>
            <a:ext cx="1012466" cy="878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13" idx="5"/>
            <a:endCxn id="8" idx="0"/>
          </p:cNvCxnSpPr>
          <p:nvPr/>
        </p:nvCxnSpPr>
        <p:spPr>
          <a:xfrm>
            <a:off x="2294923" y="5568857"/>
            <a:ext cx="904058" cy="4855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p:cNvCxnSpPr>
            <a:stCxn id="9" idx="0"/>
            <a:endCxn id="7" idx="2"/>
          </p:cNvCxnSpPr>
          <p:nvPr/>
        </p:nvCxnSpPr>
        <p:spPr>
          <a:xfrm flipV="1">
            <a:off x="1059905" y="5276282"/>
            <a:ext cx="1143444" cy="832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p:cNvCxnSpPr>
            <a:stCxn id="7" idx="7"/>
            <a:endCxn id="10" idx="4"/>
          </p:cNvCxnSpPr>
          <p:nvPr/>
        </p:nvCxnSpPr>
        <p:spPr>
          <a:xfrm flipV="1">
            <a:off x="2295533" y="4699072"/>
            <a:ext cx="964342" cy="539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a:stCxn id="17" idx="0"/>
            <a:endCxn id="16" idx="3"/>
          </p:cNvCxnSpPr>
          <p:nvPr/>
        </p:nvCxnSpPr>
        <p:spPr>
          <a:xfrm flipV="1">
            <a:off x="1228799" y="5539864"/>
            <a:ext cx="757261" cy="639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stCxn id="16" idx="4"/>
            <a:endCxn id="18" idx="1"/>
          </p:cNvCxnSpPr>
          <p:nvPr/>
        </p:nvCxnSpPr>
        <p:spPr>
          <a:xfrm>
            <a:off x="2024244" y="5555680"/>
            <a:ext cx="974553" cy="568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a:stCxn id="11" idx="5"/>
            <a:endCxn id="15" idx="1"/>
          </p:cNvCxnSpPr>
          <p:nvPr/>
        </p:nvCxnSpPr>
        <p:spPr>
          <a:xfrm>
            <a:off x="1412489" y="4645751"/>
            <a:ext cx="573571" cy="508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15" idx="6"/>
          </p:cNvCxnSpPr>
          <p:nvPr/>
        </p:nvCxnSpPr>
        <p:spPr>
          <a:xfrm flipV="1">
            <a:off x="2078244" y="4598907"/>
            <a:ext cx="974553" cy="593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灯片编号占位符 5"/>
          <p:cNvSpPr>
            <a:spLocks noGrp="1"/>
          </p:cNvSpPr>
          <p:nvPr>
            <p:ph type="sldNum" sz="quarter" idx="12"/>
          </p:nvPr>
        </p:nvSpPr>
        <p:spPr/>
        <p:txBody>
          <a:bodyPr/>
          <a:lstStyle/>
          <a:p>
            <a:fld id="{0E3EA630-433F-1C41-AB04-5E0AF9BE26D7}" type="slidenum">
              <a:rPr lang="en-US" smtClean="0"/>
              <a:t>6</a:t>
            </a:fld>
            <a:endParaRPr lang="en-US"/>
          </a:p>
        </p:txBody>
      </p:sp>
    </p:spTree>
    <p:extLst>
      <p:ext uri="{BB962C8B-B14F-4D97-AF65-F5344CB8AC3E}">
        <p14:creationId xmlns:p14="http://schemas.microsoft.com/office/powerpoint/2010/main" val="113130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fontScale="90000"/>
          </a:bodyPr>
          <a:lstStyle/>
          <a:p>
            <a:pPr algn="l"/>
            <a:r>
              <a:rPr lang="en-US" altLang="zh-CN" dirty="0">
                <a:solidFill>
                  <a:srgbClr val="0000FF"/>
                </a:solidFill>
              </a:rPr>
              <a:t>Popular Traverse Graph Construction</a:t>
            </a: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椭圆 4"/>
          <p:cNvSpPr/>
          <p:nvPr/>
        </p:nvSpPr>
        <p:spPr>
          <a:xfrm>
            <a:off x="1113905" y="4522124"/>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椭圆 6"/>
          <p:cNvSpPr/>
          <p:nvPr/>
        </p:nvSpPr>
        <p:spPr>
          <a:xfrm>
            <a:off x="2203349" y="5222282"/>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椭圆 7"/>
          <p:cNvSpPr/>
          <p:nvPr/>
        </p:nvSpPr>
        <p:spPr>
          <a:xfrm>
            <a:off x="3144981" y="6054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1005905" y="6108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3205875" y="4591072"/>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p:cNvSpPr/>
          <p:nvPr/>
        </p:nvSpPr>
        <p:spPr>
          <a:xfrm>
            <a:off x="1320305" y="455356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p:cNvSpPr/>
          <p:nvPr/>
        </p:nvSpPr>
        <p:spPr>
          <a:xfrm>
            <a:off x="2202739" y="5476673"/>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p:cNvSpPr/>
          <p:nvPr/>
        </p:nvSpPr>
        <p:spPr>
          <a:xfrm>
            <a:off x="3036981" y="4556338"/>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p:cNvSpPr/>
          <p:nvPr/>
        </p:nvSpPr>
        <p:spPr>
          <a:xfrm>
            <a:off x="1970244" y="5138685"/>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p:cNvSpPr/>
          <p:nvPr/>
        </p:nvSpPr>
        <p:spPr>
          <a:xfrm>
            <a:off x="1970244" y="5447680"/>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p:cNvSpPr/>
          <p:nvPr/>
        </p:nvSpPr>
        <p:spPr>
          <a:xfrm>
            <a:off x="1174799" y="6179384"/>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p:cNvSpPr/>
          <p:nvPr/>
        </p:nvSpPr>
        <p:spPr>
          <a:xfrm>
            <a:off x="2982981" y="6108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9" name="直接箭头连接符 18"/>
          <p:cNvCxnSpPr>
            <a:stCxn id="5" idx="5"/>
            <a:endCxn id="13" idx="1"/>
          </p:cNvCxnSpPr>
          <p:nvPr/>
        </p:nvCxnSpPr>
        <p:spPr>
          <a:xfrm>
            <a:off x="1206089" y="4614308"/>
            <a:ext cx="1012466" cy="878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13" idx="5"/>
            <a:endCxn id="8" idx="0"/>
          </p:cNvCxnSpPr>
          <p:nvPr/>
        </p:nvCxnSpPr>
        <p:spPr>
          <a:xfrm>
            <a:off x="2294923" y="5568857"/>
            <a:ext cx="904058" cy="4855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p:cNvCxnSpPr>
            <a:stCxn id="9" idx="0"/>
            <a:endCxn id="7" idx="2"/>
          </p:cNvCxnSpPr>
          <p:nvPr/>
        </p:nvCxnSpPr>
        <p:spPr>
          <a:xfrm flipV="1">
            <a:off x="1059905" y="5276282"/>
            <a:ext cx="1143444" cy="832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p:cNvCxnSpPr>
            <a:stCxn id="7" idx="7"/>
            <a:endCxn id="10" idx="4"/>
          </p:cNvCxnSpPr>
          <p:nvPr/>
        </p:nvCxnSpPr>
        <p:spPr>
          <a:xfrm flipV="1">
            <a:off x="2295533" y="4699072"/>
            <a:ext cx="964342" cy="539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a:stCxn id="17" idx="0"/>
            <a:endCxn id="16" idx="3"/>
          </p:cNvCxnSpPr>
          <p:nvPr/>
        </p:nvCxnSpPr>
        <p:spPr>
          <a:xfrm flipV="1">
            <a:off x="1228799" y="5539864"/>
            <a:ext cx="757261" cy="639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stCxn id="16" idx="4"/>
            <a:endCxn id="18" idx="1"/>
          </p:cNvCxnSpPr>
          <p:nvPr/>
        </p:nvCxnSpPr>
        <p:spPr>
          <a:xfrm>
            <a:off x="2024244" y="5555680"/>
            <a:ext cx="974553" cy="568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a:stCxn id="11" idx="5"/>
            <a:endCxn id="15" idx="1"/>
          </p:cNvCxnSpPr>
          <p:nvPr/>
        </p:nvCxnSpPr>
        <p:spPr>
          <a:xfrm>
            <a:off x="1412489" y="4645751"/>
            <a:ext cx="573571" cy="508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15" idx="6"/>
          </p:cNvCxnSpPr>
          <p:nvPr/>
        </p:nvCxnSpPr>
        <p:spPr>
          <a:xfrm flipV="1">
            <a:off x="2078244" y="4598907"/>
            <a:ext cx="974553" cy="593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椭圆 45"/>
          <p:cNvSpPr/>
          <p:nvPr/>
        </p:nvSpPr>
        <p:spPr>
          <a:xfrm>
            <a:off x="958649" y="4291368"/>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椭圆 47"/>
          <p:cNvSpPr/>
          <p:nvPr/>
        </p:nvSpPr>
        <p:spPr>
          <a:xfrm>
            <a:off x="2855574" y="4342947"/>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椭圆 48"/>
          <p:cNvSpPr/>
          <p:nvPr/>
        </p:nvSpPr>
        <p:spPr>
          <a:xfrm>
            <a:off x="2771127" y="5805852"/>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椭圆 49"/>
          <p:cNvSpPr/>
          <p:nvPr/>
        </p:nvSpPr>
        <p:spPr>
          <a:xfrm>
            <a:off x="864982" y="5881313"/>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椭圆 50"/>
          <p:cNvSpPr/>
          <p:nvPr/>
        </p:nvSpPr>
        <p:spPr>
          <a:xfrm>
            <a:off x="1826747" y="5090811"/>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2" name="右箭头 51"/>
          <p:cNvSpPr/>
          <p:nvPr/>
        </p:nvSpPr>
        <p:spPr>
          <a:xfrm>
            <a:off x="4192670" y="5222282"/>
            <a:ext cx="1114902" cy="3083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3830964" y="4837230"/>
            <a:ext cx="1838314" cy="369332"/>
          </a:xfrm>
          <a:prstGeom prst="rect">
            <a:avLst/>
          </a:prstGeom>
          <a:noFill/>
        </p:spPr>
        <p:txBody>
          <a:bodyPr wrap="square" rtlCol="0">
            <a:spAutoFit/>
          </a:bodyPr>
          <a:lstStyle/>
          <a:p>
            <a:r>
              <a:rPr lang="en-US" altLang="zh-CN" dirty="0" smtClean="0"/>
              <a:t>Points clustering</a:t>
            </a:r>
            <a:endParaRPr lang="zh-CN" altLang="en-US" dirty="0"/>
          </a:p>
        </p:txBody>
      </p:sp>
      <p:sp>
        <p:nvSpPr>
          <p:cNvPr id="54" name="椭圆 53"/>
          <p:cNvSpPr/>
          <p:nvPr/>
        </p:nvSpPr>
        <p:spPr>
          <a:xfrm>
            <a:off x="6964305" y="5302629"/>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椭圆 54"/>
          <p:cNvSpPr/>
          <p:nvPr/>
        </p:nvSpPr>
        <p:spPr>
          <a:xfrm>
            <a:off x="6185680" y="4524308"/>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6" name="椭圆 55"/>
          <p:cNvSpPr/>
          <p:nvPr/>
        </p:nvSpPr>
        <p:spPr>
          <a:xfrm>
            <a:off x="7947978" y="4524308"/>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7" name="椭圆 56"/>
          <p:cNvSpPr/>
          <p:nvPr/>
        </p:nvSpPr>
        <p:spPr>
          <a:xfrm>
            <a:off x="5934536" y="6089358"/>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椭圆 57"/>
          <p:cNvSpPr/>
          <p:nvPr/>
        </p:nvSpPr>
        <p:spPr>
          <a:xfrm>
            <a:off x="7964405" y="6072437"/>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TextBox 11"/>
          <p:cNvSpPr txBox="1"/>
          <p:nvPr/>
        </p:nvSpPr>
        <p:spPr>
          <a:xfrm>
            <a:off x="457200" y="1546378"/>
            <a:ext cx="8370915" cy="3046988"/>
          </a:xfrm>
          <a:prstGeom prst="rect">
            <a:avLst/>
          </a:prstGeom>
          <a:noFill/>
        </p:spPr>
        <p:txBody>
          <a:bodyPr wrap="square" rtlCol="0">
            <a:spAutoFit/>
          </a:bodyPr>
          <a:lstStyle/>
          <a:p>
            <a:pPr marL="342900" indent="-342900">
              <a:buFont typeface="Wingdings" panose="05000000000000000000" pitchFamily="2" charset="2"/>
              <a:buChar char="l"/>
            </a:pPr>
            <a:r>
              <a:rPr lang="en-US" altLang="zh-CN" sz="2800" dirty="0" smtClean="0"/>
              <a:t>A popular route has a support </a:t>
            </a:r>
            <a:r>
              <a:rPr lang="zh-CN" altLang="en-US" sz="2800" dirty="0" smtClean="0"/>
              <a:t>≥ </a:t>
            </a:r>
            <a:r>
              <a:rPr lang="el-GR" altLang="zh-CN" sz="2800" i="1" dirty="0" smtClean="0"/>
              <a:t>τ</a:t>
            </a:r>
            <a:r>
              <a:rPr lang="en-US" altLang="zh-CN" sz="2800" dirty="0" smtClean="0"/>
              <a:t> (predefined)  </a:t>
            </a:r>
          </a:p>
          <a:p>
            <a:pPr marL="342900" indent="-342900">
              <a:buFont typeface="Wingdings" panose="05000000000000000000" pitchFamily="2" charset="2"/>
              <a:buChar char="l"/>
            </a:pPr>
            <a:r>
              <a:rPr lang="en-US" altLang="zh-CN" sz="2800" dirty="0" smtClean="0"/>
              <a:t>Road network information is not always available.</a:t>
            </a:r>
            <a:endParaRPr lang="en-US" sz="2800" dirty="0"/>
          </a:p>
          <a:p>
            <a:pPr marL="342900" indent="-342900">
              <a:buFont typeface="Wingdings" panose="05000000000000000000" pitchFamily="2" charset="2"/>
              <a:buChar char="l"/>
            </a:pPr>
            <a:r>
              <a:rPr lang="en-US" altLang="zh-CN" sz="2800" dirty="0" smtClean="0"/>
              <a:t>We try to construct a popular traverse graph </a:t>
            </a:r>
            <a:r>
              <a:rPr lang="en-US" altLang="zh-CN" sz="2800" i="1" dirty="0" smtClean="0"/>
              <a:t>G=(V,E) </a:t>
            </a:r>
            <a:r>
              <a:rPr lang="en-US" altLang="zh-CN" sz="2800" dirty="0" smtClean="0"/>
              <a:t>from trajectories, where </a:t>
            </a:r>
            <a:r>
              <a:rPr lang="en-US" altLang="zh-CN" sz="2800" i="1" dirty="0" smtClean="0"/>
              <a:t>V</a:t>
            </a:r>
            <a:r>
              <a:rPr lang="en-US" altLang="zh-CN" sz="2800" dirty="0" smtClean="0"/>
              <a:t> is the set of popular locations and </a:t>
            </a:r>
            <a:r>
              <a:rPr lang="en-US" altLang="zh-CN" sz="2800" i="1" dirty="0" smtClean="0"/>
              <a:t>E</a:t>
            </a:r>
            <a:r>
              <a:rPr lang="en-US" altLang="zh-CN" sz="2800" dirty="0" smtClean="0"/>
              <a:t> is the set of popular routes between locations.</a:t>
            </a:r>
            <a:endParaRPr lang="en-US" altLang="zh-CN" sz="2800" dirty="0"/>
          </a:p>
          <a:p>
            <a:pPr marL="342900" indent="-342900">
              <a:buFont typeface="Wingdings" charset="2"/>
              <a:buChar char="§"/>
            </a:pPr>
            <a:endParaRPr lang="en-US" sz="2400" dirty="0"/>
          </a:p>
        </p:txBody>
      </p:sp>
      <p:sp>
        <p:nvSpPr>
          <p:cNvPr id="6" name="灯片编号占位符 5"/>
          <p:cNvSpPr>
            <a:spLocks noGrp="1"/>
          </p:cNvSpPr>
          <p:nvPr>
            <p:ph type="sldNum" sz="quarter" idx="12"/>
          </p:nvPr>
        </p:nvSpPr>
        <p:spPr/>
        <p:txBody>
          <a:bodyPr/>
          <a:lstStyle/>
          <a:p>
            <a:fld id="{0E3EA630-433F-1C41-AB04-5E0AF9BE26D7}" type="slidenum">
              <a:rPr lang="en-US" smtClean="0"/>
              <a:t>7</a:t>
            </a:fld>
            <a:endParaRPr lang="en-US"/>
          </a:p>
        </p:txBody>
      </p:sp>
    </p:spTree>
    <p:extLst>
      <p:ext uri="{BB962C8B-B14F-4D97-AF65-F5344CB8AC3E}">
        <p14:creationId xmlns:p14="http://schemas.microsoft.com/office/powerpoint/2010/main" val="114149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fontScale="90000"/>
          </a:bodyPr>
          <a:lstStyle/>
          <a:p>
            <a:pPr algn="l"/>
            <a:r>
              <a:rPr lang="en-US" altLang="zh-CN" dirty="0">
                <a:solidFill>
                  <a:srgbClr val="0000FF"/>
                </a:solidFill>
              </a:rPr>
              <a:t>Popular Traverse Graph Construction</a:t>
            </a: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椭圆 4"/>
          <p:cNvSpPr/>
          <p:nvPr/>
        </p:nvSpPr>
        <p:spPr>
          <a:xfrm>
            <a:off x="1113905" y="4522124"/>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椭圆 6"/>
          <p:cNvSpPr/>
          <p:nvPr/>
        </p:nvSpPr>
        <p:spPr>
          <a:xfrm>
            <a:off x="2203349" y="5222282"/>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椭圆 7"/>
          <p:cNvSpPr/>
          <p:nvPr/>
        </p:nvSpPr>
        <p:spPr>
          <a:xfrm>
            <a:off x="3144981" y="6054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1005905" y="6108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3205875" y="4591072"/>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p:cNvSpPr/>
          <p:nvPr/>
        </p:nvSpPr>
        <p:spPr>
          <a:xfrm>
            <a:off x="1320305" y="455356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p:cNvSpPr/>
          <p:nvPr/>
        </p:nvSpPr>
        <p:spPr>
          <a:xfrm>
            <a:off x="2202739" y="5476673"/>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p:cNvSpPr/>
          <p:nvPr/>
        </p:nvSpPr>
        <p:spPr>
          <a:xfrm>
            <a:off x="3036981" y="4556338"/>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椭圆 14"/>
          <p:cNvSpPr/>
          <p:nvPr/>
        </p:nvSpPr>
        <p:spPr>
          <a:xfrm>
            <a:off x="1970244" y="5138685"/>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p:cNvSpPr/>
          <p:nvPr/>
        </p:nvSpPr>
        <p:spPr>
          <a:xfrm>
            <a:off x="1970244" y="5447680"/>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p:cNvSpPr/>
          <p:nvPr/>
        </p:nvSpPr>
        <p:spPr>
          <a:xfrm>
            <a:off x="1174799" y="6179384"/>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p:cNvSpPr/>
          <p:nvPr/>
        </p:nvSpPr>
        <p:spPr>
          <a:xfrm>
            <a:off x="2982981" y="6108437"/>
            <a:ext cx="108000" cy="108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9" name="直接箭头连接符 18"/>
          <p:cNvCxnSpPr>
            <a:stCxn id="5" idx="5"/>
            <a:endCxn id="13" idx="1"/>
          </p:cNvCxnSpPr>
          <p:nvPr/>
        </p:nvCxnSpPr>
        <p:spPr>
          <a:xfrm>
            <a:off x="1206089" y="4614308"/>
            <a:ext cx="1012466" cy="878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13" idx="5"/>
            <a:endCxn id="8" idx="0"/>
          </p:cNvCxnSpPr>
          <p:nvPr/>
        </p:nvCxnSpPr>
        <p:spPr>
          <a:xfrm>
            <a:off x="2294923" y="5568857"/>
            <a:ext cx="904058" cy="4855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p:cNvCxnSpPr>
            <a:stCxn id="9" idx="0"/>
            <a:endCxn id="7" idx="2"/>
          </p:cNvCxnSpPr>
          <p:nvPr/>
        </p:nvCxnSpPr>
        <p:spPr>
          <a:xfrm flipV="1">
            <a:off x="1059905" y="5276282"/>
            <a:ext cx="1143444" cy="832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p:cNvCxnSpPr>
            <a:stCxn id="7" idx="7"/>
            <a:endCxn id="10" idx="4"/>
          </p:cNvCxnSpPr>
          <p:nvPr/>
        </p:nvCxnSpPr>
        <p:spPr>
          <a:xfrm flipV="1">
            <a:off x="2295533" y="4699072"/>
            <a:ext cx="964342" cy="539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a:stCxn id="17" idx="0"/>
            <a:endCxn id="16" idx="3"/>
          </p:cNvCxnSpPr>
          <p:nvPr/>
        </p:nvCxnSpPr>
        <p:spPr>
          <a:xfrm flipV="1">
            <a:off x="1228799" y="5539864"/>
            <a:ext cx="757261" cy="639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stCxn id="16" idx="4"/>
            <a:endCxn id="18" idx="1"/>
          </p:cNvCxnSpPr>
          <p:nvPr/>
        </p:nvCxnSpPr>
        <p:spPr>
          <a:xfrm>
            <a:off x="2024244" y="5555680"/>
            <a:ext cx="974553" cy="568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a:stCxn id="11" idx="5"/>
            <a:endCxn id="15" idx="1"/>
          </p:cNvCxnSpPr>
          <p:nvPr/>
        </p:nvCxnSpPr>
        <p:spPr>
          <a:xfrm>
            <a:off x="1412489" y="4645751"/>
            <a:ext cx="573571" cy="508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15" idx="6"/>
          </p:cNvCxnSpPr>
          <p:nvPr/>
        </p:nvCxnSpPr>
        <p:spPr>
          <a:xfrm flipV="1">
            <a:off x="2078244" y="4598907"/>
            <a:ext cx="974553" cy="593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椭圆 45"/>
          <p:cNvSpPr/>
          <p:nvPr/>
        </p:nvSpPr>
        <p:spPr>
          <a:xfrm>
            <a:off x="958649" y="4291368"/>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椭圆 47"/>
          <p:cNvSpPr/>
          <p:nvPr/>
        </p:nvSpPr>
        <p:spPr>
          <a:xfrm>
            <a:off x="2855574" y="4342947"/>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椭圆 48"/>
          <p:cNvSpPr/>
          <p:nvPr/>
        </p:nvSpPr>
        <p:spPr>
          <a:xfrm>
            <a:off x="2771127" y="5805852"/>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椭圆 49"/>
          <p:cNvSpPr/>
          <p:nvPr/>
        </p:nvSpPr>
        <p:spPr>
          <a:xfrm>
            <a:off x="864982" y="5881313"/>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椭圆 50"/>
          <p:cNvSpPr/>
          <p:nvPr/>
        </p:nvSpPr>
        <p:spPr>
          <a:xfrm>
            <a:off x="1826747" y="5090811"/>
            <a:ext cx="601524" cy="596090"/>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2" name="右箭头 51"/>
          <p:cNvSpPr/>
          <p:nvPr/>
        </p:nvSpPr>
        <p:spPr>
          <a:xfrm>
            <a:off x="4192670" y="5222282"/>
            <a:ext cx="1114902" cy="3083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3830964" y="4837230"/>
            <a:ext cx="1838314" cy="369332"/>
          </a:xfrm>
          <a:prstGeom prst="rect">
            <a:avLst/>
          </a:prstGeom>
          <a:noFill/>
        </p:spPr>
        <p:txBody>
          <a:bodyPr wrap="square" rtlCol="0">
            <a:spAutoFit/>
          </a:bodyPr>
          <a:lstStyle/>
          <a:p>
            <a:r>
              <a:rPr lang="en-US" altLang="zh-CN" dirty="0" smtClean="0"/>
              <a:t>Points clustering</a:t>
            </a:r>
            <a:endParaRPr lang="zh-CN" altLang="en-US" dirty="0"/>
          </a:p>
        </p:txBody>
      </p:sp>
      <p:sp>
        <p:nvSpPr>
          <p:cNvPr id="54" name="椭圆 53"/>
          <p:cNvSpPr/>
          <p:nvPr/>
        </p:nvSpPr>
        <p:spPr>
          <a:xfrm>
            <a:off x="6964305" y="5302629"/>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椭圆 54"/>
          <p:cNvSpPr/>
          <p:nvPr/>
        </p:nvSpPr>
        <p:spPr>
          <a:xfrm>
            <a:off x="6185680" y="4524308"/>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6" name="椭圆 55"/>
          <p:cNvSpPr/>
          <p:nvPr/>
        </p:nvSpPr>
        <p:spPr>
          <a:xfrm>
            <a:off x="7947978" y="4524308"/>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7" name="椭圆 56"/>
          <p:cNvSpPr/>
          <p:nvPr/>
        </p:nvSpPr>
        <p:spPr>
          <a:xfrm>
            <a:off x="5934536" y="6089358"/>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椭圆 57"/>
          <p:cNvSpPr/>
          <p:nvPr/>
        </p:nvSpPr>
        <p:spPr>
          <a:xfrm>
            <a:off x="7964405" y="6072437"/>
            <a:ext cx="180000" cy="1800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3650964" y="5571635"/>
            <a:ext cx="2283572" cy="646331"/>
          </a:xfrm>
          <a:prstGeom prst="rect">
            <a:avLst/>
          </a:prstGeom>
          <a:noFill/>
        </p:spPr>
        <p:txBody>
          <a:bodyPr wrap="square" rtlCol="0">
            <a:spAutoFit/>
          </a:bodyPr>
          <a:lstStyle/>
          <a:p>
            <a:r>
              <a:rPr lang="en-US" altLang="zh-CN" dirty="0" smtClean="0"/>
              <a:t>Trajectory clustering</a:t>
            </a:r>
          </a:p>
          <a:p>
            <a:pPr algn="ctr"/>
            <a:r>
              <a:rPr lang="en-US" altLang="zh-CN" dirty="0" smtClean="0"/>
              <a:t>(</a:t>
            </a:r>
            <a:r>
              <a:rPr lang="el-GR" altLang="zh-CN" i="1" dirty="0"/>
              <a:t>τ </a:t>
            </a:r>
            <a:r>
              <a:rPr lang="en-US" altLang="zh-CN" dirty="0" smtClean="0"/>
              <a:t>= </a:t>
            </a:r>
            <a:r>
              <a:rPr lang="en-US" altLang="zh-CN" dirty="0"/>
              <a:t>2</a:t>
            </a:r>
            <a:r>
              <a:rPr lang="en-US" altLang="zh-CN" dirty="0" smtClean="0"/>
              <a:t>)</a:t>
            </a:r>
            <a:endParaRPr lang="zh-CN" altLang="en-US" dirty="0"/>
          </a:p>
        </p:txBody>
      </p:sp>
      <p:sp>
        <p:nvSpPr>
          <p:cNvPr id="60" name="椭圆 59"/>
          <p:cNvSpPr/>
          <p:nvPr/>
        </p:nvSpPr>
        <p:spPr>
          <a:xfrm rot="2376492">
            <a:off x="920060" y="4824402"/>
            <a:ext cx="1601812" cy="381835"/>
          </a:xfrm>
          <a:prstGeom prst="ellipse">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1" name="椭圆 60"/>
          <p:cNvSpPr/>
          <p:nvPr/>
        </p:nvSpPr>
        <p:spPr>
          <a:xfrm rot="9060111">
            <a:off x="1882689" y="4742319"/>
            <a:ext cx="1601812" cy="381835"/>
          </a:xfrm>
          <a:prstGeom prst="ellipse">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2" name="椭圆 61"/>
          <p:cNvSpPr/>
          <p:nvPr/>
        </p:nvSpPr>
        <p:spPr>
          <a:xfrm rot="8412825">
            <a:off x="806074" y="5607529"/>
            <a:ext cx="1601812" cy="381835"/>
          </a:xfrm>
          <a:prstGeom prst="ellipse">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3" name="椭圆 62"/>
          <p:cNvSpPr/>
          <p:nvPr/>
        </p:nvSpPr>
        <p:spPr>
          <a:xfrm rot="1931826">
            <a:off x="1835971" y="5609957"/>
            <a:ext cx="1601812" cy="381835"/>
          </a:xfrm>
          <a:prstGeom prst="ellipse">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65" name="直接箭头连接符 64"/>
          <p:cNvCxnSpPr>
            <a:stCxn id="55" idx="5"/>
            <a:endCxn id="54" idx="1"/>
          </p:cNvCxnSpPr>
          <p:nvPr/>
        </p:nvCxnSpPr>
        <p:spPr>
          <a:xfrm>
            <a:off x="6339320" y="4677948"/>
            <a:ext cx="651345" cy="65104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p:cNvCxnSpPr>
            <a:stCxn id="54" idx="5"/>
            <a:endCxn id="58" idx="1"/>
          </p:cNvCxnSpPr>
          <p:nvPr/>
        </p:nvCxnSpPr>
        <p:spPr>
          <a:xfrm>
            <a:off x="7117945" y="5456269"/>
            <a:ext cx="872820" cy="642528"/>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直接箭头连接符 69"/>
          <p:cNvCxnSpPr>
            <a:stCxn id="57" idx="7"/>
            <a:endCxn id="54" idx="3"/>
          </p:cNvCxnSpPr>
          <p:nvPr/>
        </p:nvCxnSpPr>
        <p:spPr>
          <a:xfrm flipV="1">
            <a:off x="6088176" y="5456269"/>
            <a:ext cx="902489" cy="65944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3" name="直接箭头连接符 72"/>
          <p:cNvCxnSpPr>
            <a:stCxn id="54" idx="7"/>
            <a:endCxn id="56" idx="3"/>
          </p:cNvCxnSpPr>
          <p:nvPr/>
        </p:nvCxnSpPr>
        <p:spPr>
          <a:xfrm flipV="1">
            <a:off x="7117945" y="4677948"/>
            <a:ext cx="856393" cy="65104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TextBox 11"/>
          <p:cNvSpPr txBox="1"/>
          <p:nvPr/>
        </p:nvSpPr>
        <p:spPr>
          <a:xfrm>
            <a:off x="457200" y="1546378"/>
            <a:ext cx="8370915" cy="3046988"/>
          </a:xfrm>
          <a:prstGeom prst="rect">
            <a:avLst/>
          </a:prstGeom>
          <a:noFill/>
        </p:spPr>
        <p:txBody>
          <a:bodyPr wrap="square" rtlCol="0">
            <a:spAutoFit/>
          </a:bodyPr>
          <a:lstStyle/>
          <a:p>
            <a:pPr marL="342900" indent="-342900">
              <a:buFont typeface="Wingdings" panose="05000000000000000000" pitchFamily="2" charset="2"/>
              <a:buChar char="l"/>
            </a:pPr>
            <a:r>
              <a:rPr lang="en-US" altLang="zh-CN" sz="2800" dirty="0" smtClean="0"/>
              <a:t>A popular route has a support </a:t>
            </a:r>
            <a:r>
              <a:rPr lang="zh-CN" altLang="en-US" sz="2800" dirty="0" smtClean="0"/>
              <a:t>≥ </a:t>
            </a:r>
            <a:r>
              <a:rPr lang="el-GR" altLang="zh-CN" sz="2800" i="1" dirty="0" smtClean="0"/>
              <a:t>τ</a:t>
            </a:r>
            <a:r>
              <a:rPr lang="en-US" altLang="zh-CN" sz="2800" dirty="0" smtClean="0"/>
              <a:t> (predefined)  </a:t>
            </a:r>
          </a:p>
          <a:p>
            <a:pPr marL="342900" indent="-342900">
              <a:buFont typeface="Wingdings" panose="05000000000000000000" pitchFamily="2" charset="2"/>
              <a:buChar char="l"/>
            </a:pPr>
            <a:r>
              <a:rPr lang="en-US" altLang="zh-CN" sz="2800" dirty="0" smtClean="0"/>
              <a:t>Road network information is not always available.</a:t>
            </a:r>
            <a:endParaRPr lang="en-US" sz="2800" dirty="0"/>
          </a:p>
          <a:p>
            <a:pPr marL="342900" indent="-342900">
              <a:buFont typeface="Wingdings" panose="05000000000000000000" pitchFamily="2" charset="2"/>
              <a:buChar char="l"/>
            </a:pPr>
            <a:r>
              <a:rPr lang="en-US" altLang="zh-CN" sz="2800" dirty="0" smtClean="0"/>
              <a:t>We try to construct a popular traverse graph </a:t>
            </a:r>
            <a:r>
              <a:rPr lang="en-US" altLang="zh-CN" sz="2800" i="1" dirty="0" smtClean="0"/>
              <a:t>G=(V,E) </a:t>
            </a:r>
            <a:r>
              <a:rPr lang="en-US" altLang="zh-CN" sz="2800" dirty="0" smtClean="0"/>
              <a:t>from trajectories, where </a:t>
            </a:r>
            <a:r>
              <a:rPr lang="en-US" altLang="zh-CN" sz="2800" i="1" dirty="0" smtClean="0"/>
              <a:t>V</a:t>
            </a:r>
            <a:r>
              <a:rPr lang="en-US" altLang="zh-CN" sz="2800" dirty="0" smtClean="0"/>
              <a:t> is the set of popular locations and </a:t>
            </a:r>
            <a:r>
              <a:rPr lang="en-US" altLang="zh-CN" sz="2800" i="1" dirty="0" smtClean="0"/>
              <a:t>E</a:t>
            </a:r>
            <a:r>
              <a:rPr lang="en-US" altLang="zh-CN" sz="2800" dirty="0" smtClean="0"/>
              <a:t> is the set of popular routes between locations.</a:t>
            </a:r>
            <a:endParaRPr lang="en-US" altLang="zh-CN" sz="2800" dirty="0"/>
          </a:p>
          <a:p>
            <a:pPr marL="342900" indent="-342900">
              <a:buFont typeface="Wingdings" charset="2"/>
              <a:buChar char="§"/>
            </a:pPr>
            <a:endParaRPr lang="en-US" sz="2400" dirty="0"/>
          </a:p>
        </p:txBody>
      </p:sp>
      <p:sp>
        <p:nvSpPr>
          <p:cNvPr id="6" name="灯片编号占位符 5"/>
          <p:cNvSpPr>
            <a:spLocks noGrp="1"/>
          </p:cNvSpPr>
          <p:nvPr>
            <p:ph type="sldNum" sz="quarter" idx="12"/>
          </p:nvPr>
        </p:nvSpPr>
        <p:spPr/>
        <p:txBody>
          <a:bodyPr/>
          <a:lstStyle/>
          <a:p>
            <a:fld id="{0E3EA630-433F-1C41-AB04-5E0AF9BE26D7}" type="slidenum">
              <a:rPr lang="en-US" smtClean="0"/>
              <a:t>8</a:t>
            </a:fld>
            <a:endParaRPr lang="en-US"/>
          </a:p>
        </p:txBody>
      </p:sp>
    </p:spTree>
    <p:extLst>
      <p:ext uri="{BB962C8B-B14F-4D97-AF65-F5344CB8AC3E}">
        <p14:creationId xmlns:p14="http://schemas.microsoft.com/office/powerpoint/2010/main" val="1816320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13512" cy="1143000"/>
          </a:xfrm>
        </p:spPr>
        <p:txBody>
          <a:bodyPr>
            <a:normAutofit fontScale="90000"/>
          </a:bodyPr>
          <a:lstStyle/>
          <a:p>
            <a:pPr algn="l"/>
            <a:r>
              <a:rPr lang="en-US" altLang="zh-CN" dirty="0">
                <a:solidFill>
                  <a:srgbClr val="0000FF"/>
                </a:solidFill>
              </a:rPr>
              <a:t>Modeling travel cost on popular route</a:t>
            </a:r>
          </a:p>
        </p:txBody>
      </p:sp>
      <p:sp>
        <p:nvSpPr>
          <p:cNvPr id="4" name="Rectangle 3"/>
          <p:cNvSpPr/>
          <p:nvPr/>
        </p:nvSpPr>
        <p:spPr>
          <a:xfrm>
            <a:off x="0" y="1029475"/>
            <a:ext cx="9144000" cy="113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57200" y="1604608"/>
            <a:ext cx="8262850" cy="5447645"/>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t>The travel cost on each </a:t>
            </a:r>
            <a:r>
              <a:rPr lang="en-US" altLang="zh-CN" sz="2800" dirty="0" smtClean="0"/>
              <a:t>route </a:t>
            </a:r>
            <a:r>
              <a:rPr lang="en-US" altLang="zh-CN" sz="2800" dirty="0"/>
              <a:t>varies at different time</a:t>
            </a:r>
          </a:p>
          <a:p>
            <a:pPr marL="457200" indent="-457200">
              <a:buFont typeface="Wingdings" panose="05000000000000000000" pitchFamily="2" charset="2"/>
              <a:buChar char="l"/>
            </a:pPr>
            <a:r>
              <a:rPr lang="en-US" sz="2800" dirty="0"/>
              <a:t>W</a:t>
            </a:r>
            <a:r>
              <a:rPr lang="en-US" sz="2800" dirty="0" smtClean="0"/>
              <a:t>e mining </a:t>
            </a:r>
            <a:r>
              <a:rPr lang="en-US" sz="2800" dirty="0"/>
              <a:t>the travel cost pattern at different time slots for an accurate time cost estimation</a:t>
            </a:r>
          </a:p>
          <a:p>
            <a:pPr marL="457200" indent="-457200">
              <a:buFont typeface="Wingdings" panose="05000000000000000000" pitchFamily="2" charset="2"/>
              <a:buChar char="l"/>
            </a:pPr>
            <a:r>
              <a:rPr lang="en-US" sz="2800" dirty="0"/>
              <a:t>A good partition for the travel costs into different time slots should </a:t>
            </a:r>
            <a:r>
              <a:rPr lang="en-US" sz="2800" dirty="0" smtClean="0"/>
              <a:t>satisfy the </a:t>
            </a:r>
            <a:r>
              <a:rPr lang="en-US" sz="2800" dirty="0"/>
              <a:t>following two conditions</a:t>
            </a:r>
          </a:p>
          <a:p>
            <a:pPr marL="914400" lvl="1" indent="-457200">
              <a:buFont typeface="Wingdings" panose="05000000000000000000" pitchFamily="2" charset="2"/>
              <a:buChar char="Ø"/>
            </a:pPr>
            <a:r>
              <a:rPr lang="en-US" sz="2800" i="1" dirty="0">
                <a:solidFill>
                  <a:srgbClr val="0070C0"/>
                </a:solidFill>
              </a:rPr>
              <a:t>homogeneity</a:t>
            </a:r>
            <a:r>
              <a:rPr lang="en-US" sz="2800" dirty="0"/>
              <a:t>: stable travel costs in each time </a:t>
            </a:r>
            <a:r>
              <a:rPr lang="en-US" sz="2800" dirty="0" smtClean="0"/>
              <a:t>slot</a:t>
            </a:r>
          </a:p>
          <a:p>
            <a:pPr marL="914400" lvl="1" indent="-457200">
              <a:buFont typeface="Wingdings" panose="05000000000000000000" pitchFamily="2" charset="2"/>
              <a:buChar char="Ø"/>
            </a:pPr>
            <a:r>
              <a:rPr lang="en-US" altLang="zh-CN" sz="2800" i="1" dirty="0">
                <a:solidFill>
                  <a:srgbClr val="0070C0"/>
                </a:solidFill>
              </a:rPr>
              <a:t>conciseness</a:t>
            </a:r>
            <a:r>
              <a:rPr lang="en-US" altLang="zh-CN" sz="2800" dirty="0"/>
              <a:t>: the significant difference (i.e</a:t>
            </a:r>
            <a:r>
              <a:rPr lang="en-US" altLang="zh-CN" sz="2800" dirty="0" smtClean="0"/>
              <a:t>.,</a:t>
            </a:r>
            <a:r>
              <a:rPr lang="en-US" altLang="zh-CN" sz="2800" dirty="0"/>
              <a:t> </a:t>
            </a:r>
            <a:r>
              <a:rPr lang="en-US" altLang="zh-CN" sz="2800" dirty="0" smtClean="0"/>
              <a:t>distribution</a:t>
            </a:r>
            <a:r>
              <a:rPr lang="en-US" altLang="zh-CN" sz="2800" dirty="0"/>
              <a:t>) between two </a:t>
            </a:r>
            <a:r>
              <a:rPr lang="en-US" altLang="zh-CN" sz="2800" dirty="0" smtClean="0"/>
              <a:t>adjacent time </a:t>
            </a:r>
            <a:r>
              <a:rPr lang="en-US" altLang="zh-CN" sz="2800" dirty="0"/>
              <a:t>slots</a:t>
            </a:r>
            <a:br>
              <a:rPr lang="en-US" altLang="zh-CN" sz="2800" dirty="0"/>
            </a:br>
            <a:endParaRPr lang="en-US" sz="2400" dirty="0"/>
          </a:p>
          <a:p>
            <a:pPr marL="285750" indent="-285750">
              <a:buFont typeface="Wingdings" charset="2"/>
              <a:buChar char="§"/>
            </a:pPr>
            <a:endParaRPr lang="en-US" altLang="zh-CN" sz="2400" dirty="0"/>
          </a:p>
          <a:p>
            <a:pPr lvl="1"/>
            <a:endParaRPr lang="en-US" altLang="zh-CN" sz="2400" dirty="0"/>
          </a:p>
          <a:p>
            <a:pPr marL="342900" indent="-342900">
              <a:buFont typeface="Wingdings" charset="2"/>
              <a:buChar char="§"/>
            </a:pPr>
            <a:endParaRPr lang="en-US" sz="2400" dirty="0"/>
          </a:p>
        </p:txBody>
      </p:sp>
      <p:sp>
        <p:nvSpPr>
          <p:cNvPr id="5" name="灯片编号占位符 4"/>
          <p:cNvSpPr>
            <a:spLocks noGrp="1"/>
          </p:cNvSpPr>
          <p:nvPr>
            <p:ph type="sldNum" sz="quarter" idx="12"/>
          </p:nvPr>
        </p:nvSpPr>
        <p:spPr/>
        <p:txBody>
          <a:bodyPr/>
          <a:lstStyle/>
          <a:p>
            <a:fld id="{0E3EA630-433F-1C41-AB04-5E0AF9BE26D7}" type="slidenum">
              <a:rPr lang="en-US" smtClean="0"/>
              <a:t>9</a:t>
            </a:fld>
            <a:endParaRPr lang="en-US"/>
          </a:p>
        </p:txBody>
      </p:sp>
    </p:spTree>
    <p:extLst>
      <p:ext uri="{BB962C8B-B14F-4D97-AF65-F5344CB8AC3E}">
        <p14:creationId xmlns:p14="http://schemas.microsoft.com/office/powerpoint/2010/main" val="3066093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3689</Words>
  <Application>Microsoft Office PowerPoint</Application>
  <PresentationFormat>全屏显示(4:3)</PresentationFormat>
  <Paragraphs>260</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华文楷体</vt:lpstr>
      <vt:lpstr>宋体</vt:lpstr>
      <vt:lpstr>Arial</vt:lpstr>
      <vt:lpstr>Calibri</vt:lpstr>
      <vt:lpstr>Wingdings</vt:lpstr>
      <vt:lpstr>Office Theme</vt:lpstr>
      <vt:lpstr>Popular Route Planning with Travel Cost Estimation</vt:lpstr>
      <vt:lpstr>Agenda</vt:lpstr>
      <vt:lpstr>Introduction</vt:lpstr>
      <vt:lpstr>Existing Work</vt:lpstr>
      <vt:lpstr>Overview</vt:lpstr>
      <vt:lpstr>Popular Traverse Graph Construction</vt:lpstr>
      <vt:lpstr>Popular Traverse Graph Construction</vt:lpstr>
      <vt:lpstr>Popular Traverse Graph Construction</vt:lpstr>
      <vt:lpstr>Modeling travel cost on popular route</vt:lpstr>
      <vt:lpstr>Modeling travel cost on popular route</vt:lpstr>
      <vt:lpstr>Modeling travel cost on popular route</vt:lpstr>
      <vt:lpstr>Route Planning - Optimal Concatenation </vt:lpstr>
      <vt:lpstr>Route Planning</vt:lpstr>
      <vt:lpstr>Route Planning</vt:lpstr>
      <vt:lpstr>Route Planning - Algorithm</vt:lpstr>
      <vt:lpstr>Route Planning – Running eaxmple</vt:lpstr>
      <vt:lpstr>Route Planning</vt:lpstr>
      <vt:lpstr>Experiments</vt:lpstr>
      <vt:lpstr>Experiments</vt:lpstr>
      <vt:lpstr>Experiments</vt:lpstr>
      <vt:lpstr>Experiments</vt:lpstr>
      <vt:lpstr>Experiments</vt:lpstr>
      <vt:lpstr>Experiments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Time Estimation of a Path using Sparse Trajectories</dc:title>
  <dc:creator>liuhuiping</dc:creator>
  <cp:lastModifiedBy>liuhuiping</cp:lastModifiedBy>
  <cp:revision>119</cp:revision>
  <dcterms:created xsi:type="dcterms:W3CDTF">2014-06-19T12:19:00Z</dcterms:created>
  <dcterms:modified xsi:type="dcterms:W3CDTF">2018-04-23T02:02:46Z</dcterms:modified>
</cp:coreProperties>
</file>