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57" r:id="rId4"/>
    <p:sldId id="285" r:id="rId5"/>
    <p:sldId id="288" r:id="rId6"/>
    <p:sldId id="267" r:id="rId7"/>
    <p:sldId id="289" r:id="rId8"/>
    <p:sldId id="268" r:id="rId9"/>
    <p:sldId id="259" r:id="rId10"/>
    <p:sldId id="260" r:id="rId11"/>
    <p:sldId id="290" r:id="rId12"/>
    <p:sldId id="291" r:id="rId13"/>
    <p:sldId id="293" r:id="rId14"/>
    <p:sldId id="269" r:id="rId15"/>
    <p:sldId id="261" r:id="rId16"/>
    <p:sldId id="292" r:id="rId17"/>
    <p:sldId id="270" r:id="rId18"/>
    <p:sldId id="271" r:id="rId19"/>
    <p:sldId id="262" r:id="rId20"/>
    <p:sldId id="273" r:id="rId21"/>
    <p:sldId id="263" r:id="rId22"/>
    <p:sldId id="264" r:id="rId23"/>
    <p:sldId id="272" r:id="rId24"/>
    <p:sldId id="274" r:id="rId25"/>
    <p:sldId id="265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添加一个多个最短路径的图例</a:t>
            </a:r>
          </a:p>
        </p:txBody>
      </p:sp>
    </p:spTree>
    <p:extLst>
      <p:ext uri="{BB962C8B-B14F-4D97-AF65-F5344CB8AC3E}">
        <p14:creationId xmlns:p14="http://schemas.microsoft.com/office/powerpoint/2010/main" val="29742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添加相关工作</a:t>
            </a:r>
          </a:p>
        </p:txBody>
      </p:sp>
    </p:spTree>
    <p:extLst>
      <p:ext uri="{BB962C8B-B14F-4D97-AF65-F5344CB8AC3E}">
        <p14:creationId xmlns:p14="http://schemas.microsoft.com/office/powerpoint/2010/main" val="16037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添加动画演示一下这个</a:t>
            </a:r>
            <a:r>
              <a:rPr lang="en-US" altLang="zh-CN"/>
              <a:t>pruning rule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5510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F403-AD15-4191-A12F-67A3835CEADA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235E-8018-4BCF-B4F1-617A8C6AC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2920" y="1196340"/>
            <a:ext cx="11315065" cy="1210945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Finding Top-k Shortest </a:t>
            </a:r>
            <a:r>
              <a:rPr lang="en-US" altLang="zh-CN" sz="4400" b="1" dirty="0" smtClean="0"/>
              <a:t>Paths </a:t>
            </a:r>
            <a:r>
              <a:rPr lang="en-US" altLang="zh-CN" sz="4400" b="1" dirty="0" smtClean="0"/>
              <a:t>with Diversity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3914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Huiping</a:t>
            </a:r>
            <a:r>
              <a:rPr lang="en-US" altLang="zh-CN" b="1" dirty="0"/>
              <a:t> Liu 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Cheqing</a:t>
            </a:r>
            <a:r>
              <a:rPr lang="en-US" altLang="zh-CN" dirty="0"/>
              <a:t> Jin </a:t>
            </a:r>
            <a:r>
              <a:rPr lang="en-US" altLang="zh-CN" baseline="30000" dirty="0"/>
              <a:t>1</a:t>
            </a:r>
            <a:r>
              <a:rPr lang="en-US" altLang="zh-CN" dirty="0"/>
              <a:t>, Bin Yang </a:t>
            </a:r>
            <a:r>
              <a:rPr lang="en-US" altLang="zh-CN" baseline="30000" dirty="0"/>
              <a:t>2</a:t>
            </a:r>
            <a:r>
              <a:rPr lang="en-US" altLang="zh-CN" dirty="0"/>
              <a:t>, and </a:t>
            </a:r>
            <a:r>
              <a:rPr lang="en-US" altLang="zh-CN" dirty="0" err="1"/>
              <a:t>Aoying</a:t>
            </a:r>
            <a:r>
              <a:rPr lang="en-US" altLang="zh-CN" dirty="0"/>
              <a:t> Zhou </a:t>
            </a:r>
            <a:r>
              <a:rPr lang="en-US" altLang="zh-CN" baseline="30000" dirty="0"/>
              <a:t>1</a:t>
            </a:r>
            <a:endParaRPr lang="en-US" altLang="zh-CN" sz="900" baseline="30000" dirty="0"/>
          </a:p>
          <a:p>
            <a:endParaRPr lang="en-US" altLang="zh-CN" sz="900" dirty="0"/>
          </a:p>
          <a:p>
            <a:r>
              <a:rPr lang="en-US" altLang="zh-CN" dirty="0"/>
              <a:t>1 East China Normal University, Shanghai, China</a:t>
            </a:r>
          </a:p>
          <a:p>
            <a:r>
              <a:rPr lang="en-US" altLang="zh-CN" dirty="0"/>
              <a:t>2 Aalborg University, Aalborg, Denmark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95" y="5041900"/>
            <a:ext cx="1457325" cy="1524000"/>
          </a:xfrm>
          <a:prstGeom prst="rect">
            <a:avLst/>
          </a:prstGeom>
        </p:spPr>
      </p:pic>
      <p:pic>
        <p:nvPicPr>
          <p:cNvPr id="5" name="图片 4" descr="P201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335" y="4994910"/>
            <a:ext cx="1769745" cy="157099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8186" y="2642384"/>
            <a:ext cx="333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TKDE 2018</a:t>
            </a:r>
            <a:endParaRPr lang="zh-CN" alt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Tech. 1: Shortest path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Reverse Shortest </a:t>
            </a:r>
            <a:r>
              <a:rPr lang="en-US" altLang="zh-CN" dirty="0"/>
              <a:t>Path Tree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C00000"/>
                </a:solidFill>
              </a:rPr>
              <a:t>reverse shortest path tree</a:t>
            </a:r>
            <a:r>
              <a:rPr lang="en-US" altLang="zh-CN" dirty="0" smtClean="0"/>
              <a:t> contains all vertex, and the edge from each vertice to the target vertice. </a:t>
            </a:r>
          </a:p>
          <a:p>
            <a:pPr lvl="1"/>
            <a:r>
              <a:rPr lang="en-US" altLang="zh-CN" dirty="0" smtClean="0"/>
              <a:t>The cost to build such a tree is the same to run Dijkstra's Algorithm once.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898965" y="4725790"/>
            <a:ext cx="646981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grpSp>
        <p:nvGrpSpPr>
          <p:cNvPr id="248" name="组合 247"/>
          <p:cNvGrpSpPr/>
          <p:nvPr/>
        </p:nvGrpSpPr>
        <p:grpSpPr>
          <a:xfrm>
            <a:off x="1002030" y="4006850"/>
            <a:ext cx="4394200" cy="1961515"/>
            <a:chOff x="1101" y="2717"/>
            <a:chExt cx="6920" cy="3089"/>
          </a:xfrm>
        </p:grpSpPr>
        <p:sp>
          <p:nvSpPr>
            <p:cNvPr id="9" name="椭圆 8"/>
            <p:cNvSpPr/>
            <p:nvPr/>
          </p:nvSpPr>
          <p:spPr>
            <a:xfrm>
              <a:off x="1101" y="329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3347" y="497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959" y="4521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4424" y="410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5960" y="4839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3039" y="272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274" y="296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7249" y="362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cxnSp>
          <p:nvCxnSpPr>
            <p:cNvPr id="17" name="直接箭头连接符 16"/>
            <p:cNvCxnSpPr>
              <a:stCxn id="9" idx="6"/>
              <a:endCxn id="14" idx="2"/>
            </p:cNvCxnSpPr>
            <p:nvPr/>
          </p:nvCxnSpPr>
          <p:spPr>
            <a:xfrm flipV="1">
              <a:off x="1874" y="3113"/>
              <a:ext cx="1165" cy="5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6"/>
              <a:endCxn id="15" idx="2"/>
            </p:cNvCxnSpPr>
            <p:nvPr/>
          </p:nvCxnSpPr>
          <p:spPr>
            <a:xfrm>
              <a:off x="3812" y="3113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4"/>
              <a:endCxn id="11" idx="1"/>
            </p:cNvCxnSpPr>
            <p:nvPr/>
          </p:nvCxnSpPr>
          <p:spPr>
            <a:xfrm>
              <a:off x="1488" y="4070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0"/>
              <a:endCxn id="14" idx="3"/>
            </p:cNvCxnSpPr>
            <p:nvPr/>
          </p:nvCxnSpPr>
          <p:spPr>
            <a:xfrm flipV="1">
              <a:off x="2346" y="3386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4" idx="4"/>
              <a:endCxn id="10" idx="0"/>
            </p:cNvCxnSpPr>
            <p:nvPr/>
          </p:nvCxnSpPr>
          <p:spPr>
            <a:xfrm>
              <a:off x="3426" y="3499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5"/>
              <a:endCxn id="12" idx="0"/>
            </p:cNvCxnSpPr>
            <p:nvPr/>
          </p:nvCxnSpPr>
          <p:spPr>
            <a:xfrm>
              <a:off x="3699" y="3386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3"/>
              <a:endCxn id="10" idx="7"/>
            </p:cNvCxnSpPr>
            <p:nvPr/>
          </p:nvCxnSpPr>
          <p:spPr>
            <a:xfrm flipH="1">
              <a:off x="4007" y="4767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  <a:endCxn id="11" idx="5"/>
            </p:cNvCxnSpPr>
            <p:nvPr/>
          </p:nvCxnSpPr>
          <p:spPr>
            <a:xfrm flipH="1" flipV="1">
              <a:off x="2619" y="5181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6"/>
              <a:endCxn id="13" idx="2"/>
            </p:cNvCxnSpPr>
            <p:nvPr/>
          </p:nvCxnSpPr>
          <p:spPr>
            <a:xfrm flipV="1">
              <a:off x="4120" y="5226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4"/>
              <a:endCxn id="13" idx="0"/>
            </p:cNvCxnSpPr>
            <p:nvPr/>
          </p:nvCxnSpPr>
          <p:spPr>
            <a:xfrm>
              <a:off x="5661" y="3733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5" idx="6"/>
              <a:endCxn id="16" idx="2"/>
            </p:cNvCxnSpPr>
            <p:nvPr/>
          </p:nvCxnSpPr>
          <p:spPr>
            <a:xfrm>
              <a:off x="6047" y="3347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7"/>
              <a:endCxn id="16" idx="3"/>
            </p:cNvCxnSpPr>
            <p:nvPr/>
          </p:nvCxnSpPr>
          <p:spPr>
            <a:xfrm flipV="1">
              <a:off x="6620" y="4287"/>
              <a:ext cx="742" cy="6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959" y="291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146" y="271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456" y="322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27" y="3820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18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33" y="450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554" y="522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77" y="518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01" y="4203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246" y="350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906" y="3948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20" y="3434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19" y="439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</p:grpSp>
      <p:sp>
        <p:nvSpPr>
          <p:cNvPr id="42" name="椭圆 41"/>
          <p:cNvSpPr/>
          <p:nvPr/>
        </p:nvSpPr>
        <p:spPr>
          <a:xfrm>
            <a:off x="6868795" y="4293870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/>
              <a:t>A(21)</a:t>
            </a:r>
          </a:p>
        </p:txBody>
      </p:sp>
      <p:sp>
        <p:nvSpPr>
          <p:cNvPr id="43" name="椭圆 42"/>
          <p:cNvSpPr/>
          <p:nvPr/>
        </p:nvSpPr>
        <p:spPr>
          <a:xfrm>
            <a:off x="8295005" y="5360035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H(13)</a:t>
            </a:r>
          </a:p>
        </p:txBody>
      </p:sp>
      <p:sp>
        <p:nvSpPr>
          <p:cNvPr id="44" name="椭圆 43"/>
          <p:cNvSpPr/>
          <p:nvPr/>
        </p:nvSpPr>
        <p:spPr>
          <a:xfrm>
            <a:off x="7413625" y="5071110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I(12)</a:t>
            </a:r>
          </a:p>
        </p:txBody>
      </p:sp>
      <p:sp>
        <p:nvSpPr>
          <p:cNvPr id="45" name="椭圆 44"/>
          <p:cNvSpPr/>
          <p:nvPr/>
        </p:nvSpPr>
        <p:spPr>
          <a:xfrm>
            <a:off x="8978900" y="4808220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F(14)</a:t>
            </a:r>
          </a:p>
        </p:txBody>
      </p:sp>
      <p:sp>
        <p:nvSpPr>
          <p:cNvPr id="46" name="椭圆 45"/>
          <p:cNvSpPr/>
          <p:nvPr/>
        </p:nvSpPr>
        <p:spPr>
          <a:xfrm>
            <a:off x="9954260" y="5273040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E(1)</a:t>
            </a:r>
          </a:p>
        </p:txBody>
      </p:sp>
      <p:sp>
        <p:nvSpPr>
          <p:cNvPr id="47" name="椭圆 46"/>
          <p:cNvSpPr/>
          <p:nvPr/>
        </p:nvSpPr>
        <p:spPr>
          <a:xfrm>
            <a:off x="8099425" y="3931285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B(11)</a:t>
            </a:r>
          </a:p>
        </p:txBody>
      </p:sp>
      <p:sp>
        <p:nvSpPr>
          <p:cNvPr id="48" name="椭圆 47"/>
          <p:cNvSpPr/>
          <p:nvPr/>
        </p:nvSpPr>
        <p:spPr>
          <a:xfrm>
            <a:off x="9518650" y="4079875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C(10)</a:t>
            </a:r>
          </a:p>
        </p:txBody>
      </p:sp>
      <p:sp>
        <p:nvSpPr>
          <p:cNvPr id="49" name="椭圆 48"/>
          <p:cNvSpPr/>
          <p:nvPr/>
        </p:nvSpPr>
        <p:spPr>
          <a:xfrm>
            <a:off x="10772775" y="4503420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D(0)</a:t>
            </a:r>
          </a:p>
        </p:txBody>
      </p:sp>
      <p:cxnSp>
        <p:nvCxnSpPr>
          <p:cNvPr id="50" name="直接箭头连接符 49"/>
          <p:cNvCxnSpPr>
            <a:stCxn id="42" idx="6"/>
            <a:endCxn id="47" idx="2"/>
          </p:cNvCxnSpPr>
          <p:nvPr/>
        </p:nvCxnSpPr>
        <p:spPr>
          <a:xfrm flipV="1">
            <a:off x="7359650" y="4177030"/>
            <a:ext cx="739775" cy="36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7" idx="6"/>
            <a:endCxn id="48" idx="2"/>
          </p:cNvCxnSpPr>
          <p:nvPr/>
        </p:nvCxnSpPr>
        <p:spPr>
          <a:xfrm>
            <a:off x="8590280" y="4177030"/>
            <a:ext cx="928370" cy="14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4" idx="0"/>
            <a:endCxn id="47" idx="3"/>
          </p:cNvCxnSpPr>
          <p:nvPr/>
        </p:nvCxnSpPr>
        <p:spPr>
          <a:xfrm flipV="1">
            <a:off x="7659370" y="4350385"/>
            <a:ext cx="511810" cy="720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3" idx="7"/>
          </p:cNvCxnSpPr>
          <p:nvPr/>
        </p:nvCxnSpPr>
        <p:spPr>
          <a:xfrm flipH="1">
            <a:off x="8714105" y="5227320"/>
            <a:ext cx="336550" cy="204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3" idx="2"/>
            <a:endCxn id="44" idx="5"/>
          </p:cNvCxnSpPr>
          <p:nvPr/>
        </p:nvCxnSpPr>
        <p:spPr>
          <a:xfrm flipH="1" flipV="1">
            <a:off x="7832725" y="5490210"/>
            <a:ext cx="462280" cy="115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8" idx="6"/>
            <a:endCxn id="49" idx="2"/>
          </p:cNvCxnSpPr>
          <p:nvPr/>
        </p:nvCxnSpPr>
        <p:spPr>
          <a:xfrm>
            <a:off x="10009505" y="4325620"/>
            <a:ext cx="763270" cy="4235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6" idx="7"/>
            <a:endCxn id="49" idx="3"/>
          </p:cNvCxnSpPr>
          <p:nvPr/>
        </p:nvCxnSpPr>
        <p:spPr>
          <a:xfrm flipV="1">
            <a:off x="10373360" y="4922520"/>
            <a:ext cx="471170" cy="4222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413625" y="405384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802370" y="392557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0269220" y="424815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0445115" y="506349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742555" y="549021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595870" y="442595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8594725" y="4991735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Shortest </a:t>
            </a:r>
            <a:r>
              <a:rPr lang="en-US" altLang="zh-CN" dirty="0"/>
              <a:t>path tree</a:t>
            </a:r>
          </a:p>
          <a:p>
            <a:pPr lvl="1"/>
            <a:r>
              <a:rPr lang="en-US" altLang="zh-CN" dirty="0" smtClean="0"/>
              <a:t>We compute the shortest path lower bound of a partially explored path by using reverse shortest path tree</a:t>
            </a:r>
          </a:p>
          <a:p>
            <a:pPr lvl="1"/>
            <a:r>
              <a:rPr lang="en-US" altLang="zh-CN" dirty="0" smtClean="0"/>
              <a:t>A full reverse shortest path tree that from a vertex to all other vertices in the graph is not necessary, we build a partial reverse shortest path tree and incrementally update it when a vertex’s shortest path lower bound is demanded.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9" name="右箭头 8"/>
          <p:cNvSpPr/>
          <p:nvPr/>
        </p:nvSpPr>
        <p:spPr>
          <a:xfrm>
            <a:off x="5898965" y="5113775"/>
            <a:ext cx="646981" cy="41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02030" y="4394835"/>
            <a:ext cx="4394200" cy="1961515"/>
            <a:chOff x="1101" y="2717"/>
            <a:chExt cx="6920" cy="3089"/>
          </a:xfrm>
        </p:grpSpPr>
        <p:sp>
          <p:nvSpPr>
            <p:cNvPr id="11" name="椭圆 10"/>
            <p:cNvSpPr/>
            <p:nvPr/>
          </p:nvSpPr>
          <p:spPr>
            <a:xfrm>
              <a:off x="1101" y="329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3347" y="497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959" y="4521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4424" y="410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960" y="4839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3039" y="272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5274" y="296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7249" y="362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cxnSp>
          <p:nvCxnSpPr>
            <p:cNvPr id="19" name="直接箭头连接符 18"/>
            <p:cNvCxnSpPr>
              <a:stCxn id="11" idx="6"/>
              <a:endCxn id="16" idx="2"/>
            </p:cNvCxnSpPr>
            <p:nvPr/>
          </p:nvCxnSpPr>
          <p:spPr>
            <a:xfrm flipV="1">
              <a:off x="1874" y="3113"/>
              <a:ext cx="1165" cy="5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6" idx="6"/>
              <a:endCxn id="17" idx="2"/>
            </p:cNvCxnSpPr>
            <p:nvPr/>
          </p:nvCxnSpPr>
          <p:spPr>
            <a:xfrm>
              <a:off x="3812" y="3113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4"/>
              <a:endCxn id="13" idx="1"/>
            </p:cNvCxnSpPr>
            <p:nvPr/>
          </p:nvCxnSpPr>
          <p:spPr>
            <a:xfrm>
              <a:off x="1488" y="4070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0"/>
              <a:endCxn id="16" idx="3"/>
            </p:cNvCxnSpPr>
            <p:nvPr/>
          </p:nvCxnSpPr>
          <p:spPr>
            <a:xfrm flipV="1">
              <a:off x="2346" y="3386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6" idx="4"/>
              <a:endCxn id="12" idx="0"/>
            </p:cNvCxnSpPr>
            <p:nvPr/>
          </p:nvCxnSpPr>
          <p:spPr>
            <a:xfrm>
              <a:off x="3426" y="3499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5"/>
              <a:endCxn id="14" idx="0"/>
            </p:cNvCxnSpPr>
            <p:nvPr/>
          </p:nvCxnSpPr>
          <p:spPr>
            <a:xfrm>
              <a:off x="3699" y="3386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4" idx="3"/>
              <a:endCxn id="12" idx="7"/>
            </p:cNvCxnSpPr>
            <p:nvPr/>
          </p:nvCxnSpPr>
          <p:spPr>
            <a:xfrm flipH="1">
              <a:off x="4007" y="4767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2"/>
              <a:endCxn id="13" idx="5"/>
            </p:cNvCxnSpPr>
            <p:nvPr/>
          </p:nvCxnSpPr>
          <p:spPr>
            <a:xfrm flipH="1" flipV="1">
              <a:off x="2619" y="5181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6"/>
              <a:endCxn id="15" idx="2"/>
            </p:cNvCxnSpPr>
            <p:nvPr/>
          </p:nvCxnSpPr>
          <p:spPr>
            <a:xfrm flipV="1">
              <a:off x="4120" y="5226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4"/>
              <a:endCxn id="15" idx="0"/>
            </p:cNvCxnSpPr>
            <p:nvPr/>
          </p:nvCxnSpPr>
          <p:spPr>
            <a:xfrm>
              <a:off x="5661" y="3733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7" idx="6"/>
              <a:endCxn id="18" idx="2"/>
            </p:cNvCxnSpPr>
            <p:nvPr/>
          </p:nvCxnSpPr>
          <p:spPr>
            <a:xfrm>
              <a:off x="6047" y="3347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5" idx="7"/>
              <a:endCxn id="18" idx="3"/>
            </p:cNvCxnSpPr>
            <p:nvPr/>
          </p:nvCxnSpPr>
          <p:spPr>
            <a:xfrm flipV="1">
              <a:off x="6620" y="4287"/>
              <a:ext cx="742" cy="6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959" y="291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46" y="271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456" y="322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827" y="3820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18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733" y="450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54" y="522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477" y="518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01" y="4203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246" y="350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06" y="3948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120" y="3434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819" y="439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</p:grpSp>
      <p:sp>
        <p:nvSpPr>
          <p:cNvPr id="43" name="椭圆 42"/>
          <p:cNvSpPr/>
          <p:nvPr/>
        </p:nvSpPr>
        <p:spPr>
          <a:xfrm>
            <a:off x="6868795" y="4681855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/>
              <a:t>A(21)</a:t>
            </a:r>
          </a:p>
        </p:txBody>
      </p:sp>
      <p:sp>
        <p:nvSpPr>
          <p:cNvPr id="44" name="椭圆 43"/>
          <p:cNvSpPr/>
          <p:nvPr/>
        </p:nvSpPr>
        <p:spPr>
          <a:xfrm>
            <a:off x="8295005" y="5748020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H(13)</a:t>
            </a:r>
          </a:p>
        </p:txBody>
      </p:sp>
      <p:sp>
        <p:nvSpPr>
          <p:cNvPr id="45" name="椭圆 44"/>
          <p:cNvSpPr/>
          <p:nvPr/>
        </p:nvSpPr>
        <p:spPr>
          <a:xfrm>
            <a:off x="7413625" y="5459095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I(12)</a:t>
            </a:r>
          </a:p>
        </p:txBody>
      </p:sp>
      <p:sp>
        <p:nvSpPr>
          <p:cNvPr id="46" name="椭圆 45"/>
          <p:cNvSpPr/>
          <p:nvPr/>
        </p:nvSpPr>
        <p:spPr>
          <a:xfrm>
            <a:off x="8978900" y="5196205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F(14)</a:t>
            </a:r>
          </a:p>
        </p:txBody>
      </p:sp>
      <p:sp>
        <p:nvSpPr>
          <p:cNvPr id="47" name="椭圆 46"/>
          <p:cNvSpPr/>
          <p:nvPr/>
        </p:nvSpPr>
        <p:spPr>
          <a:xfrm>
            <a:off x="9954260" y="5661025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E(1)</a:t>
            </a:r>
          </a:p>
        </p:txBody>
      </p:sp>
      <p:sp>
        <p:nvSpPr>
          <p:cNvPr id="48" name="椭圆 47"/>
          <p:cNvSpPr/>
          <p:nvPr/>
        </p:nvSpPr>
        <p:spPr>
          <a:xfrm>
            <a:off x="8099425" y="4319270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B(11)</a:t>
            </a:r>
          </a:p>
        </p:txBody>
      </p:sp>
      <p:sp>
        <p:nvSpPr>
          <p:cNvPr id="49" name="椭圆 48"/>
          <p:cNvSpPr/>
          <p:nvPr/>
        </p:nvSpPr>
        <p:spPr>
          <a:xfrm>
            <a:off x="9518650" y="4467860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C(10)</a:t>
            </a:r>
          </a:p>
        </p:txBody>
      </p:sp>
      <p:sp>
        <p:nvSpPr>
          <p:cNvPr id="50" name="椭圆 49"/>
          <p:cNvSpPr/>
          <p:nvPr/>
        </p:nvSpPr>
        <p:spPr>
          <a:xfrm>
            <a:off x="10772775" y="4891405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>
                <a:sym typeface="+mn-ea"/>
              </a:rPr>
              <a:t>D(0)</a:t>
            </a:r>
          </a:p>
        </p:txBody>
      </p:sp>
      <p:cxnSp>
        <p:nvCxnSpPr>
          <p:cNvPr id="51" name="直接箭头连接符 50"/>
          <p:cNvCxnSpPr>
            <a:stCxn id="43" idx="6"/>
            <a:endCxn id="48" idx="2"/>
          </p:cNvCxnSpPr>
          <p:nvPr/>
        </p:nvCxnSpPr>
        <p:spPr>
          <a:xfrm flipV="1">
            <a:off x="7359650" y="4565015"/>
            <a:ext cx="739775" cy="36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6"/>
            <a:endCxn id="49" idx="2"/>
          </p:cNvCxnSpPr>
          <p:nvPr/>
        </p:nvCxnSpPr>
        <p:spPr>
          <a:xfrm>
            <a:off x="8590280" y="4565015"/>
            <a:ext cx="928370" cy="14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0"/>
            <a:endCxn id="48" idx="3"/>
          </p:cNvCxnSpPr>
          <p:nvPr/>
        </p:nvCxnSpPr>
        <p:spPr>
          <a:xfrm flipV="1">
            <a:off x="7659370" y="4738370"/>
            <a:ext cx="511810" cy="720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3"/>
            <a:endCxn id="44" idx="7"/>
          </p:cNvCxnSpPr>
          <p:nvPr/>
        </p:nvCxnSpPr>
        <p:spPr>
          <a:xfrm flipH="1">
            <a:off x="8714105" y="5615305"/>
            <a:ext cx="336550" cy="204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2"/>
            <a:endCxn id="45" idx="5"/>
          </p:cNvCxnSpPr>
          <p:nvPr/>
        </p:nvCxnSpPr>
        <p:spPr>
          <a:xfrm flipH="1" flipV="1">
            <a:off x="7832725" y="5878195"/>
            <a:ext cx="462280" cy="115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6"/>
            <a:endCxn id="50" idx="2"/>
          </p:cNvCxnSpPr>
          <p:nvPr/>
        </p:nvCxnSpPr>
        <p:spPr>
          <a:xfrm>
            <a:off x="10009505" y="4713605"/>
            <a:ext cx="763270" cy="4235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7"/>
            <a:endCxn id="50" idx="3"/>
          </p:cNvCxnSpPr>
          <p:nvPr/>
        </p:nvCxnSpPr>
        <p:spPr>
          <a:xfrm flipV="1">
            <a:off x="10373360" y="5310505"/>
            <a:ext cx="471170" cy="4222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413625" y="4441825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802370" y="4313555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269220" y="4636135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445115" y="5451475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742555" y="5878195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595870" y="4813935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594725" y="537972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Pruning rule 1</a:t>
            </a:r>
            <a:endParaRPr lang="en-US" altLang="zh-CN" dirty="0"/>
          </a:p>
          <a:p>
            <a:pPr lvl="1"/>
            <a:r>
              <a:rPr lang="en-US" altLang="zh-CN" dirty="0"/>
              <a:t>a path may not need to be </a:t>
            </a:r>
            <a:r>
              <a:rPr lang="en-US" altLang="zh-CN" dirty="0" smtClean="0"/>
              <a:t>extended even </a:t>
            </a:r>
            <a:r>
              <a:rPr lang="en-US" altLang="zh-CN" dirty="0"/>
              <a:t>its lower bound is </a:t>
            </a:r>
            <a:r>
              <a:rPr lang="en-US" altLang="zh-CN" dirty="0" smtClean="0"/>
              <a:t>minimal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any two simple partially explored paths </a:t>
            </a:r>
            <a:r>
              <a:rPr lang="en-US" altLang="zh-CN" dirty="0" smtClean="0"/>
              <a:t>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 smtClean="0"/>
              <a:t>) and 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/>
              <a:t>) that deviate from a common shortest path at </a:t>
            </a:r>
            <a:r>
              <a:rPr lang="en-US" altLang="zh-CN" dirty="0" smtClean="0"/>
              <a:t>the same </a:t>
            </a:r>
            <a:r>
              <a:rPr lang="en-US" altLang="zh-CN" dirty="0"/>
              <a:t>vertex. Let </a:t>
            </a:r>
            <a:r>
              <a:rPr lang="en-US" altLang="zh-CN" dirty="0" smtClean="0"/>
              <a:t>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), 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/>
              <a:t>) be the shortest simple </a:t>
            </a:r>
            <a:r>
              <a:rPr lang="en-US" altLang="zh-CN" dirty="0" smtClean="0"/>
              <a:t>paths from </a:t>
            </a:r>
            <a:r>
              <a:rPr lang="en-US" altLang="zh-CN" dirty="0"/>
              <a:t>s to t beginning with P</a:t>
            </a:r>
            <a:r>
              <a:rPr lang="en-US" altLang="zh-CN" sz="1400" dirty="0"/>
              <a:t>1</a:t>
            </a:r>
            <a:r>
              <a:rPr lang="en-US" altLang="zh-CN" dirty="0"/>
              <a:t>(</a:t>
            </a:r>
            <a:r>
              <a:rPr lang="en-US" altLang="zh-CN" dirty="0" err="1"/>
              <a:t>s,v</a:t>
            </a:r>
            <a:r>
              <a:rPr lang="en-US" altLang="zh-CN" dirty="0"/>
              <a:t>) and P</a:t>
            </a:r>
            <a:r>
              <a:rPr lang="en-US" altLang="zh-CN" sz="1400" dirty="0"/>
              <a:t>2</a:t>
            </a:r>
            <a:r>
              <a:rPr lang="en-US" altLang="zh-CN" dirty="0"/>
              <a:t>(</a:t>
            </a:r>
            <a:r>
              <a:rPr lang="en-US" altLang="zh-CN" dirty="0" err="1"/>
              <a:t>s,v</a:t>
            </a:r>
            <a:r>
              <a:rPr lang="en-US" altLang="zh-CN" dirty="0"/>
              <a:t>) </a:t>
            </a:r>
            <a:r>
              <a:rPr lang="en-US" altLang="zh-CN" dirty="0" smtClean="0"/>
              <a:t>respectively</a:t>
            </a:r>
            <a:r>
              <a:rPr lang="en-US" altLang="zh-CN" dirty="0"/>
              <a:t>. </a:t>
            </a:r>
            <a:r>
              <a:rPr lang="en-US" altLang="zh-CN" dirty="0" smtClean="0"/>
              <a:t>If L(P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/>
              <a:t>)) &lt; </a:t>
            </a:r>
            <a:r>
              <a:rPr lang="en-US" altLang="zh-CN" dirty="0" smtClean="0"/>
              <a:t>L(P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/>
              <a:t>)), then </a:t>
            </a:r>
            <a:r>
              <a:rPr lang="en-US" altLang="zh-CN" dirty="0" smtClean="0"/>
              <a:t>L(P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/>
              <a:t>)) &lt; </a:t>
            </a:r>
            <a:r>
              <a:rPr lang="en-US" altLang="zh-CN" dirty="0" smtClean="0"/>
              <a:t>L(P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/>
              <a:t>there is no need to extend </a:t>
            </a:r>
            <a:r>
              <a:rPr lang="en-US" altLang="zh-CN" dirty="0" smtClean="0"/>
              <a:t>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 smtClean="0"/>
              <a:t>) at </a:t>
            </a:r>
            <a:r>
              <a:rPr lang="en-US" altLang="zh-CN" dirty="0"/>
              <a:t>v before </a:t>
            </a:r>
            <a:r>
              <a:rPr lang="en-US" altLang="zh-CN" dirty="0" smtClean="0"/>
              <a:t>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/>
              <a:t>) is found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72" y="4439110"/>
            <a:ext cx="5114925" cy="210502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244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Pruning rule 1</a:t>
            </a:r>
            <a:endParaRPr lang="en-US" altLang="zh-CN" dirty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any two simple partially explored paths </a:t>
            </a:r>
            <a:r>
              <a:rPr lang="en-US" altLang="zh-CN" dirty="0" smtClean="0"/>
              <a:t>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 smtClean="0"/>
              <a:t>) and 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/>
              <a:t>) that deviate from a common shortest path at </a:t>
            </a:r>
            <a:r>
              <a:rPr lang="en-US" altLang="zh-CN" dirty="0" smtClean="0"/>
              <a:t>the same </a:t>
            </a:r>
            <a:r>
              <a:rPr lang="en-US" altLang="zh-CN" dirty="0"/>
              <a:t>vertex. Let </a:t>
            </a:r>
            <a:r>
              <a:rPr lang="en-US" altLang="zh-CN" dirty="0" smtClean="0"/>
              <a:t>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), 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/>
              <a:t>) be the shortest simple </a:t>
            </a:r>
            <a:r>
              <a:rPr lang="en-US" altLang="zh-CN" dirty="0" smtClean="0"/>
              <a:t>paths from </a:t>
            </a:r>
            <a:r>
              <a:rPr lang="en-US" altLang="zh-CN" dirty="0"/>
              <a:t>s to t beginning with P</a:t>
            </a:r>
            <a:r>
              <a:rPr lang="en-US" altLang="zh-CN" sz="1400" dirty="0"/>
              <a:t>1</a:t>
            </a:r>
            <a:r>
              <a:rPr lang="en-US" altLang="zh-CN" dirty="0"/>
              <a:t>(</a:t>
            </a:r>
            <a:r>
              <a:rPr lang="en-US" altLang="zh-CN" dirty="0" err="1"/>
              <a:t>s,v</a:t>
            </a:r>
            <a:r>
              <a:rPr lang="en-US" altLang="zh-CN" dirty="0"/>
              <a:t>) and P</a:t>
            </a:r>
            <a:r>
              <a:rPr lang="en-US" altLang="zh-CN" sz="1400" dirty="0"/>
              <a:t>2</a:t>
            </a:r>
            <a:r>
              <a:rPr lang="en-US" altLang="zh-CN" dirty="0"/>
              <a:t>(</a:t>
            </a:r>
            <a:r>
              <a:rPr lang="en-US" altLang="zh-CN" dirty="0" err="1"/>
              <a:t>s,v</a:t>
            </a:r>
            <a:r>
              <a:rPr lang="en-US" altLang="zh-CN" dirty="0"/>
              <a:t>) </a:t>
            </a:r>
            <a:r>
              <a:rPr lang="en-US" altLang="zh-CN" dirty="0" smtClean="0"/>
              <a:t>respectively</a:t>
            </a:r>
            <a:r>
              <a:rPr lang="en-US" altLang="zh-CN" dirty="0"/>
              <a:t>. </a:t>
            </a:r>
            <a:r>
              <a:rPr lang="en-US" altLang="zh-CN" dirty="0" smtClean="0"/>
              <a:t>If L(P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/>
              <a:t>)) &lt; </a:t>
            </a:r>
            <a:r>
              <a:rPr lang="en-US" altLang="zh-CN" dirty="0" smtClean="0"/>
              <a:t>L(P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s,v</a:t>
            </a:r>
            <a:r>
              <a:rPr lang="en-US" altLang="zh-CN" dirty="0"/>
              <a:t>)), then </a:t>
            </a:r>
            <a:r>
              <a:rPr lang="en-US" altLang="zh-CN" dirty="0" smtClean="0"/>
              <a:t>L(P</a:t>
            </a:r>
            <a:r>
              <a:rPr lang="en-US" altLang="zh-CN" sz="16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/>
              <a:t>)) &lt; </a:t>
            </a:r>
            <a:r>
              <a:rPr lang="en-US" altLang="zh-CN" dirty="0" smtClean="0"/>
              <a:t>L(P</a:t>
            </a:r>
            <a:r>
              <a:rPr lang="en-US" altLang="zh-CN" sz="16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66" y="1825625"/>
            <a:ext cx="4870732" cy="200452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12924" y="4005330"/>
            <a:ext cx="4540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Case 1: u-&gt;v-&gt;t is simple, then </a:t>
            </a:r>
            <a:r>
              <a:rPr lang="en-US" altLang="zh-CN" sz="2000" dirty="0"/>
              <a:t>P1(</a:t>
            </a:r>
            <a:r>
              <a:rPr lang="en-US" altLang="zh-CN" sz="2000" dirty="0" err="1"/>
              <a:t>s,v</a:t>
            </a:r>
            <a:r>
              <a:rPr lang="en-US" altLang="zh-CN" sz="2000" dirty="0" smtClean="0"/>
              <a:t>)+P(</a:t>
            </a:r>
            <a:r>
              <a:rPr lang="en-US" altLang="zh-CN" sz="2000" dirty="0" err="1" smtClean="0"/>
              <a:t>v,t</a:t>
            </a:r>
            <a:r>
              <a:rPr lang="en-US" altLang="zh-CN" sz="2000" dirty="0" smtClean="0"/>
              <a:t>)&lt;P2(</a:t>
            </a:r>
            <a:r>
              <a:rPr lang="en-US" altLang="zh-CN" sz="2000" dirty="0" err="1" smtClean="0"/>
              <a:t>s,v</a:t>
            </a:r>
            <a:r>
              <a:rPr lang="en-US" altLang="zh-CN" sz="2000" dirty="0"/>
              <a:t>)+P(</a:t>
            </a:r>
            <a:r>
              <a:rPr lang="en-US" altLang="zh-CN" sz="2000" dirty="0" err="1"/>
              <a:t>v,t</a:t>
            </a:r>
            <a:r>
              <a:rPr lang="en-US" altLang="zh-CN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Case 2: u-&gt;v-&gt;t is not simple, then s-&gt;u-&gt;x-&gt;t is the next shortest simple path. As a result, P1 and P2 deviate from different shortest path at different vertex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949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Shortest path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6630447" cy="503237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Example</a:t>
            </a:r>
          </a:p>
          <a:p>
            <a:pPr lvl="1"/>
            <a:r>
              <a:rPr lang="en-US" altLang="zh-CN" sz="3100" dirty="0" smtClean="0"/>
              <a:t>Assume we have found P1=A-&gt;B-&gt;C-&gt;D</a:t>
            </a:r>
          </a:p>
          <a:p>
            <a:pPr lvl="1"/>
            <a:r>
              <a:rPr lang="en-US" altLang="zh-CN" sz="3100" dirty="0" smtClean="0"/>
              <a:t>Then we extend A-&gt;B-&gt;F-&gt;H, </a:t>
            </a:r>
          </a:p>
          <a:p>
            <a:pPr lvl="2"/>
            <a:r>
              <a:rPr lang="en-US" altLang="zh-CN" sz="2800" dirty="0" smtClean="0"/>
              <a:t>A-&gt;B-&gt;H and </a:t>
            </a:r>
            <a:r>
              <a:rPr lang="en-US" altLang="zh-CN" sz="2800" dirty="0"/>
              <a:t>A-&gt;B-&gt;F-&gt;</a:t>
            </a:r>
            <a:r>
              <a:rPr lang="en-US" altLang="zh-CN" sz="2800" dirty="0" smtClean="0"/>
              <a:t>H both deviate from P1 at B</a:t>
            </a:r>
          </a:p>
          <a:p>
            <a:pPr lvl="2"/>
            <a:r>
              <a:rPr lang="en-US" altLang="zh-CN" sz="2800" dirty="0" smtClean="0"/>
              <a:t>L(A-</a:t>
            </a:r>
            <a:r>
              <a:rPr lang="en-US" altLang="zh-CN" sz="2800" dirty="0"/>
              <a:t>&gt;B-&gt;</a:t>
            </a:r>
            <a:r>
              <a:rPr lang="en-US" altLang="zh-CN" sz="2800" dirty="0" smtClean="0"/>
              <a:t>H)=13&gt;L(</a:t>
            </a:r>
            <a:r>
              <a:rPr lang="en-US" altLang="zh-CN" sz="2800" dirty="0"/>
              <a:t>A-&gt;B-&gt;F-&gt;</a:t>
            </a:r>
            <a:r>
              <a:rPr lang="en-US" altLang="zh-CN" sz="2800" dirty="0" smtClean="0"/>
              <a:t>H)=12</a:t>
            </a:r>
          </a:p>
          <a:p>
            <a:pPr lvl="2"/>
            <a:r>
              <a:rPr lang="en-US" altLang="zh-CN" sz="2800" dirty="0" smtClean="0"/>
              <a:t>We don’t extend </a:t>
            </a:r>
            <a:r>
              <a:rPr lang="en-US" altLang="zh-CN" sz="2800" dirty="0"/>
              <a:t>A-&gt;B-&gt;H </a:t>
            </a:r>
            <a:r>
              <a:rPr lang="en-US" altLang="zh-CN" sz="2800" dirty="0" smtClean="0"/>
              <a:t>unless the shortest simple path P2 begins with </a:t>
            </a:r>
            <a:r>
              <a:rPr lang="en-US" altLang="zh-CN" sz="2800" dirty="0"/>
              <a:t>A-&gt;B-&gt;F-&gt;</a:t>
            </a:r>
            <a:r>
              <a:rPr lang="en-US" altLang="zh-CN" sz="2800" dirty="0" smtClean="0"/>
              <a:t>H is found</a:t>
            </a:r>
          </a:p>
          <a:p>
            <a:pPr lvl="2"/>
            <a:r>
              <a:rPr lang="en-US" altLang="zh-CN" sz="2800" dirty="0" smtClean="0"/>
              <a:t>Because the shortest simple path begins with </a:t>
            </a:r>
            <a:r>
              <a:rPr lang="en-US" altLang="zh-CN" sz="2800" dirty="0"/>
              <a:t>A-&gt;B-&gt;</a:t>
            </a:r>
            <a:r>
              <a:rPr lang="en-US" altLang="zh-CN" sz="2800" dirty="0" smtClean="0"/>
              <a:t>H (P3) is longer than that of </a:t>
            </a:r>
            <a:r>
              <a:rPr lang="en-US" altLang="zh-CN" sz="2800" dirty="0"/>
              <a:t>A-&gt;B-&gt;F-&gt;</a:t>
            </a:r>
            <a:r>
              <a:rPr lang="en-US" altLang="zh-CN" sz="2800" dirty="0" smtClean="0"/>
              <a:t>H</a:t>
            </a:r>
            <a:endParaRPr lang="en-US" altLang="zh-CN" sz="2800" dirty="0"/>
          </a:p>
          <a:p>
            <a:pPr lvl="2"/>
            <a:r>
              <a:rPr lang="en-US" altLang="zh-CN" sz="2800" dirty="0" smtClean="0"/>
              <a:t>And if the shortest path begins with </a:t>
            </a:r>
            <a:r>
              <a:rPr lang="en-US" altLang="zh-CN" sz="2800" dirty="0"/>
              <a:t>A-&gt;B-&gt;F-&gt;</a:t>
            </a:r>
            <a:r>
              <a:rPr lang="en-US" altLang="zh-CN" sz="2800" dirty="0" smtClean="0"/>
              <a:t>H (</a:t>
            </a:r>
            <a:r>
              <a:rPr lang="en-US" altLang="zh-CN" sz="2800" dirty="0"/>
              <a:t>A-&gt;B-&gt;F-&gt;H-&gt;I-&gt;B-&gt;C-&gt;</a:t>
            </a:r>
            <a:r>
              <a:rPr lang="en-US" altLang="zh-CN" sz="2800" dirty="0" smtClean="0"/>
              <a:t>D) is not simple, then the shortest path begins with </a:t>
            </a:r>
            <a:r>
              <a:rPr lang="en-US" altLang="zh-CN" sz="2800" dirty="0"/>
              <a:t>A-&gt;B-&gt;</a:t>
            </a:r>
            <a:r>
              <a:rPr lang="en-US" altLang="zh-CN" sz="2800" dirty="0" smtClean="0"/>
              <a:t>H (</a:t>
            </a:r>
            <a:r>
              <a:rPr lang="en-US" altLang="zh-CN" sz="2800" dirty="0"/>
              <a:t>A-&gt;B-&gt;H-&gt;I-&gt;B-&gt;C-&gt;</a:t>
            </a:r>
            <a:r>
              <a:rPr lang="en-US" altLang="zh-CN" sz="2800" dirty="0" smtClean="0"/>
              <a:t>D) is not simple neither.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610600" y="1933707"/>
            <a:ext cx="3082290" cy="1393208"/>
            <a:chOff x="11314" y="193"/>
            <a:chExt cx="6921" cy="3128"/>
          </a:xfrm>
        </p:grpSpPr>
        <p:sp>
          <p:nvSpPr>
            <p:cNvPr id="8" name="椭圆 7"/>
            <p:cNvSpPr/>
            <p:nvPr/>
          </p:nvSpPr>
          <p:spPr>
            <a:xfrm>
              <a:off x="11314" y="77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A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3560" y="245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/>
                <a:t>H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2172" y="199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4637" y="158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/>
                <a:t>F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16173" y="2315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E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3252" y="20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15487" y="43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 dirty="0">
                  <a:sym typeface="+mn-ea"/>
                </a:rPr>
                <a:t>C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7462" y="110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>
                  <a:sym typeface="+mn-ea"/>
                </a:rPr>
                <a:t>D</a:t>
              </a:r>
            </a:p>
          </p:txBody>
        </p:sp>
        <p:cxnSp>
          <p:nvCxnSpPr>
            <p:cNvPr id="16" name="直接箭头连接符 15"/>
            <p:cNvCxnSpPr>
              <a:stCxn id="8" idx="6"/>
              <a:endCxn id="13" idx="2"/>
            </p:cNvCxnSpPr>
            <p:nvPr/>
          </p:nvCxnSpPr>
          <p:spPr>
            <a:xfrm flipV="1">
              <a:off x="12087" y="589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3" idx="6"/>
              <a:endCxn id="14" idx="2"/>
            </p:cNvCxnSpPr>
            <p:nvPr/>
          </p:nvCxnSpPr>
          <p:spPr>
            <a:xfrm>
              <a:off x="14025" y="589"/>
              <a:ext cx="1462" cy="2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4"/>
              <a:endCxn id="10" idx="1"/>
            </p:cNvCxnSpPr>
            <p:nvPr/>
          </p:nvCxnSpPr>
          <p:spPr>
            <a:xfrm>
              <a:off x="11701" y="1546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0"/>
              <a:endCxn id="13" idx="3"/>
            </p:cNvCxnSpPr>
            <p:nvPr/>
          </p:nvCxnSpPr>
          <p:spPr>
            <a:xfrm flipV="1">
              <a:off x="12559" y="862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4"/>
              <a:endCxn id="9" idx="0"/>
            </p:cNvCxnSpPr>
            <p:nvPr/>
          </p:nvCxnSpPr>
          <p:spPr>
            <a:xfrm>
              <a:off x="13639" y="975"/>
              <a:ext cx="308" cy="147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5"/>
              <a:endCxn id="11" idx="0"/>
            </p:cNvCxnSpPr>
            <p:nvPr/>
          </p:nvCxnSpPr>
          <p:spPr>
            <a:xfrm>
              <a:off x="13912" y="862"/>
              <a:ext cx="1112" cy="72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3"/>
              <a:endCxn id="9" idx="7"/>
            </p:cNvCxnSpPr>
            <p:nvPr/>
          </p:nvCxnSpPr>
          <p:spPr>
            <a:xfrm flipH="1">
              <a:off x="14220" y="2243"/>
              <a:ext cx="530" cy="3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2"/>
              <a:endCxn id="10" idx="5"/>
            </p:cNvCxnSpPr>
            <p:nvPr/>
          </p:nvCxnSpPr>
          <p:spPr>
            <a:xfrm flipH="1" flipV="1">
              <a:off x="12832" y="2657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6"/>
              <a:endCxn id="12" idx="2"/>
            </p:cNvCxnSpPr>
            <p:nvPr/>
          </p:nvCxnSpPr>
          <p:spPr>
            <a:xfrm flipV="1">
              <a:off x="14333" y="2702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4" idx="4"/>
              <a:endCxn id="12" idx="0"/>
            </p:cNvCxnSpPr>
            <p:nvPr/>
          </p:nvCxnSpPr>
          <p:spPr>
            <a:xfrm>
              <a:off x="15874" y="1209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6"/>
              <a:endCxn id="15" idx="2"/>
            </p:cNvCxnSpPr>
            <p:nvPr/>
          </p:nvCxnSpPr>
          <p:spPr>
            <a:xfrm>
              <a:off x="16260" y="823"/>
              <a:ext cx="1202" cy="66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7"/>
              <a:endCxn id="15" idx="3"/>
            </p:cNvCxnSpPr>
            <p:nvPr/>
          </p:nvCxnSpPr>
          <p:spPr>
            <a:xfrm flipV="1">
              <a:off x="16833" y="1763"/>
              <a:ext cx="742" cy="6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2172" y="395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359" y="193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669" y="701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040" y="1296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946" y="1985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767" y="2702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690" y="2657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314" y="1679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459" y="981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119" y="1424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333" y="910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032" y="1872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872596" y="2494881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8593771" y="3448236"/>
            <a:ext cx="2990215" cy="1359714"/>
            <a:chOff x="11806" y="3547"/>
            <a:chExt cx="6921" cy="3147"/>
          </a:xfrm>
        </p:grpSpPr>
        <p:sp>
          <p:nvSpPr>
            <p:cNvPr id="76" name="椭圆 75"/>
            <p:cNvSpPr/>
            <p:nvPr/>
          </p:nvSpPr>
          <p:spPr>
            <a:xfrm>
              <a:off x="11806" y="412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A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14052" y="580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H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12664" y="5351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79" name="椭圆 78"/>
            <p:cNvSpPr/>
            <p:nvPr/>
          </p:nvSpPr>
          <p:spPr>
            <a:xfrm>
              <a:off x="15129" y="493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F</a:t>
              </a:r>
            </a:p>
          </p:txBody>
        </p:sp>
        <p:sp>
          <p:nvSpPr>
            <p:cNvPr id="80" name="椭圆 79"/>
            <p:cNvSpPr/>
            <p:nvPr/>
          </p:nvSpPr>
          <p:spPr>
            <a:xfrm>
              <a:off x="16665" y="5669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E</a:t>
              </a:r>
            </a:p>
          </p:txBody>
        </p:sp>
        <p:sp>
          <p:nvSpPr>
            <p:cNvPr id="81" name="椭圆 80"/>
            <p:cNvSpPr/>
            <p:nvPr/>
          </p:nvSpPr>
          <p:spPr>
            <a:xfrm>
              <a:off x="13744" y="355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82" name="椭圆 81"/>
            <p:cNvSpPr/>
            <p:nvPr/>
          </p:nvSpPr>
          <p:spPr>
            <a:xfrm>
              <a:off x="15979" y="379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</a:t>
              </a:r>
            </a:p>
          </p:txBody>
        </p:sp>
        <p:sp>
          <p:nvSpPr>
            <p:cNvPr id="83" name="椭圆 82"/>
            <p:cNvSpPr/>
            <p:nvPr/>
          </p:nvSpPr>
          <p:spPr>
            <a:xfrm>
              <a:off x="17954" y="445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84" name="直接箭头连接符 83"/>
            <p:cNvCxnSpPr>
              <a:stCxn id="76" idx="6"/>
              <a:endCxn id="81" idx="2"/>
            </p:cNvCxnSpPr>
            <p:nvPr/>
          </p:nvCxnSpPr>
          <p:spPr>
            <a:xfrm flipV="1">
              <a:off x="12579" y="3943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1" idx="6"/>
              <a:endCxn id="82" idx="2"/>
            </p:cNvCxnSpPr>
            <p:nvPr/>
          </p:nvCxnSpPr>
          <p:spPr>
            <a:xfrm>
              <a:off x="14517" y="3943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76" idx="4"/>
              <a:endCxn id="78" idx="1"/>
            </p:cNvCxnSpPr>
            <p:nvPr/>
          </p:nvCxnSpPr>
          <p:spPr>
            <a:xfrm>
              <a:off x="12193" y="4900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8" idx="0"/>
              <a:endCxn id="81" idx="3"/>
            </p:cNvCxnSpPr>
            <p:nvPr/>
          </p:nvCxnSpPr>
          <p:spPr>
            <a:xfrm flipV="1">
              <a:off x="13051" y="4216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81" idx="4"/>
              <a:endCxn id="77" idx="0"/>
            </p:cNvCxnSpPr>
            <p:nvPr/>
          </p:nvCxnSpPr>
          <p:spPr>
            <a:xfrm>
              <a:off x="14131" y="4329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1" idx="5"/>
              <a:endCxn id="79" idx="0"/>
            </p:cNvCxnSpPr>
            <p:nvPr/>
          </p:nvCxnSpPr>
          <p:spPr>
            <a:xfrm>
              <a:off x="14404" y="4216"/>
              <a:ext cx="1112" cy="72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9" idx="3"/>
              <a:endCxn id="77" idx="7"/>
            </p:cNvCxnSpPr>
            <p:nvPr/>
          </p:nvCxnSpPr>
          <p:spPr>
            <a:xfrm flipH="1">
              <a:off x="14712" y="5597"/>
              <a:ext cx="530" cy="3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7" idx="2"/>
              <a:endCxn id="78" idx="5"/>
            </p:cNvCxnSpPr>
            <p:nvPr/>
          </p:nvCxnSpPr>
          <p:spPr>
            <a:xfrm flipH="1" flipV="1">
              <a:off x="13324" y="6011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7" idx="6"/>
              <a:endCxn id="80" idx="2"/>
            </p:cNvCxnSpPr>
            <p:nvPr/>
          </p:nvCxnSpPr>
          <p:spPr>
            <a:xfrm flipV="1">
              <a:off x="14825" y="6056"/>
              <a:ext cx="1840" cy="13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4"/>
              <a:endCxn id="80" idx="0"/>
            </p:cNvCxnSpPr>
            <p:nvPr/>
          </p:nvCxnSpPr>
          <p:spPr>
            <a:xfrm>
              <a:off x="16366" y="4563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6"/>
              <a:endCxn id="83" idx="2"/>
            </p:cNvCxnSpPr>
            <p:nvPr/>
          </p:nvCxnSpPr>
          <p:spPr>
            <a:xfrm>
              <a:off x="16752" y="4177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0" idx="7"/>
              <a:endCxn id="83" idx="3"/>
            </p:cNvCxnSpPr>
            <p:nvPr/>
          </p:nvCxnSpPr>
          <p:spPr>
            <a:xfrm flipV="1">
              <a:off x="17325" y="5117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12664" y="3749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851" y="3547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7161" y="4055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6532" y="4650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7438" y="5339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5259" y="6056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3182" y="6011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806" y="5033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951" y="4335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3611" y="4778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4825" y="4264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4524" y="5226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550591" y="5069391"/>
            <a:ext cx="3096072" cy="1397863"/>
            <a:chOff x="10699" y="7062"/>
            <a:chExt cx="6921" cy="3125"/>
          </a:xfrm>
        </p:grpSpPr>
        <p:sp>
          <p:nvSpPr>
            <p:cNvPr id="109" name="椭圆 108"/>
            <p:cNvSpPr/>
            <p:nvPr/>
          </p:nvSpPr>
          <p:spPr>
            <a:xfrm>
              <a:off x="10699" y="764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A</a:t>
              </a: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2945" y="9321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H</a:t>
              </a:r>
            </a:p>
          </p:txBody>
        </p:sp>
        <p:sp>
          <p:nvSpPr>
            <p:cNvPr id="111" name="椭圆 110"/>
            <p:cNvSpPr/>
            <p:nvPr/>
          </p:nvSpPr>
          <p:spPr>
            <a:xfrm>
              <a:off x="11557" y="886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112" name="椭圆 111"/>
            <p:cNvSpPr/>
            <p:nvPr/>
          </p:nvSpPr>
          <p:spPr>
            <a:xfrm>
              <a:off x="14022" y="8452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</a:t>
              </a:r>
            </a:p>
          </p:txBody>
        </p:sp>
        <p:sp>
          <p:nvSpPr>
            <p:cNvPr id="113" name="椭圆 112"/>
            <p:cNvSpPr/>
            <p:nvPr/>
          </p:nvSpPr>
          <p:spPr>
            <a:xfrm>
              <a:off x="15558" y="9184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E</a:t>
              </a: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2637" y="7071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4872" y="7305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</a:t>
              </a: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6847" y="797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117" name="直接箭头连接符 116"/>
            <p:cNvCxnSpPr>
              <a:stCxn id="109" idx="6"/>
              <a:endCxn id="114" idx="2"/>
            </p:cNvCxnSpPr>
            <p:nvPr/>
          </p:nvCxnSpPr>
          <p:spPr>
            <a:xfrm flipV="1">
              <a:off x="11472" y="7458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4" idx="6"/>
              <a:endCxn id="115" idx="2"/>
            </p:cNvCxnSpPr>
            <p:nvPr/>
          </p:nvCxnSpPr>
          <p:spPr>
            <a:xfrm>
              <a:off x="13410" y="7458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09" idx="4"/>
              <a:endCxn id="111" idx="1"/>
            </p:cNvCxnSpPr>
            <p:nvPr/>
          </p:nvCxnSpPr>
          <p:spPr>
            <a:xfrm>
              <a:off x="11086" y="8415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111" idx="0"/>
              <a:endCxn id="114" idx="3"/>
            </p:cNvCxnSpPr>
            <p:nvPr/>
          </p:nvCxnSpPr>
          <p:spPr>
            <a:xfrm flipV="1">
              <a:off x="11944" y="7731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14" idx="4"/>
              <a:endCxn id="110" idx="0"/>
            </p:cNvCxnSpPr>
            <p:nvPr/>
          </p:nvCxnSpPr>
          <p:spPr>
            <a:xfrm>
              <a:off x="13024" y="7844"/>
              <a:ext cx="308" cy="147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4" idx="5"/>
              <a:endCxn id="112" idx="0"/>
            </p:cNvCxnSpPr>
            <p:nvPr/>
          </p:nvCxnSpPr>
          <p:spPr>
            <a:xfrm>
              <a:off x="13297" y="7731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2" idx="3"/>
              <a:endCxn id="110" idx="7"/>
            </p:cNvCxnSpPr>
            <p:nvPr/>
          </p:nvCxnSpPr>
          <p:spPr>
            <a:xfrm flipH="1">
              <a:off x="13605" y="9112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0" idx="2"/>
              <a:endCxn id="111" idx="5"/>
            </p:cNvCxnSpPr>
            <p:nvPr/>
          </p:nvCxnSpPr>
          <p:spPr>
            <a:xfrm flipH="1" flipV="1">
              <a:off x="12217" y="9526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0" idx="6"/>
              <a:endCxn id="113" idx="2"/>
            </p:cNvCxnSpPr>
            <p:nvPr/>
          </p:nvCxnSpPr>
          <p:spPr>
            <a:xfrm flipV="1">
              <a:off x="13718" y="9571"/>
              <a:ext cx="1840" cy="13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5" idx="4"/>
              <a:endCxn id="113" idx="0"/>
            </p:cNvCxnSpPr>
            <p:nvPr/>
          </p:nvCxnSpPr>
          <p:spPr>
            <a:xfrm>
              <a:off x="15259" y="8078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115" idx="6"/>
              <a:endCxn id="116" idx="2"/>
            </p:cNvCxnSpPr>
            <p:nvPr/>
          </p:nvCxnSpPr>
          <p:spPr>
            <a:xfrm>
              <a:off x="15645" y="7692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113" idx="7"/>
              <a:endCxn id="116" idx="3"/>
            </p:cNvCxnSpPr>
            <p:nvPr/>
          </p:nvCxnSpPr>
          <p:spPr>
            <a:xfrm flipV="1">
              <a:off x="16218" y="8632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11557" y="7264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3744" y="7062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6054" y="7570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5425" y="8165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6331" y="8854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4152" y="9571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2075" y="9526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99" y="8548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1844" y="7850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2504" y="8293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3718" y="7779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3417" y="8741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7868328" y="3865508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7915544" y="5461197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Tech. 2: Diversified path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5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If a candidate path (still waiting for expending) is highly similar to a path in the result set, this candidate path may be pruned.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For example,                              , </a:t>
            </a:r>
            <a:r>
              <a:rPr lang="en-US" altLang="zh-CN" dirty="0"/>
              <a:t>we have</a:t>
            </a:r>
            <a:r>
              <a:rPr lang="en-US" altLang="zh-CN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For </a:t>
            </a:r>
            <a:r>
              <a:rPr lang="en-US" altLang="zh-CN" dirty="0"/>
              <a:t>any complete path </a:t>
            </a:r>
            <a:r>
              <a:rPr lang="en-US" altLang="zh-CN" dirty="0" smtClean="0"/>
              <a:t>which begins with partial path P </a:t>
            </a:r>
            <a:r>
              <a:rPr lang="en-US" altLang="zh-CN" dirty="0"/>
              <a:t>to be inserted </a:t>
            </a:r>
            <a:r>
              <a:rPr lang="en-US" altLang="zh-CN" dirty="0" smtClean="0"/>
              <a:t>into </a:t>
            </a:r>
            <a:r>
              <a:rPr lang="en-US" altLang="zh-CN" dirty="0"/>
              <a:t>Ψ</a:t>
            </a:r>
            <a:r>
              <a:rPr lang="en-US" altLang="zh-CN" dirty="0" smtClean="0"/>
              <a:t>, </a:t>
            </a:r>
            <a:r>
              <a:rPr lang="en-US" altLang="zh-CN" dirty="0"/>
              <a:t>its length is not </a:t>
            </a:r>
            <a:r>
              <a:rPr lang="en-US" altLang="zh-CN" dirty="0" smtClean="0"/>
              <a:t>smaller than </a:t>
            </a:r>
            <a:r>
              <a:rPr lang="en-US" altLang="zh-CN" dirty="0"/>
              <a:t>LB</a:t>
            </a:r>
            <a:r>
              <a:rPr lang="en-US" altLang="zh-CN" sz="1800" dirty="0"/>
              <a:t>2</a:t>
            </a:r>
            <a:r>
              <a:rPr lang="en-US" altLang="zh-CN" dirty="0"/>
              <a:t>(P)</a:t>
            </a: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33" y="5928270"/>
            <a:ext cx="5372100" cy="561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728" y="3305244"/>
            <a:ext cx="5553075" cy="16097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85795" y="2725420"/>
          <a:ext cx="2250440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5" imgW="1676400" imgH="431800" progId="Equation.KSEE3">
                  <p:embed/>
                </p:oleObj>
              </mc:Choice>
              <mc:Fallback>
                <p:oleObj r:id="rId5" imgW="1676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5795" y="2725420"/>
                        <a:ext cx="2250440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Tech. 2: Diversified path lower bound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Assume result set </a:t>
            </a:r>
            <a:r>
              <a:rPr lang="en-US" altLang="zh-CN" dirty="0" smtClean="0">
                <a:sym typeface="+mn-ea"/>
              </a:rPr>
              <a:t>Ψ={P1, P2}.</a:t>
            </a:r>
          </a:p>
          <a:p>
            <a:pPr lvl="1"/>
            <a:r>
              <a:rPr lang="en-US" altLang="zh-CN" dirty="0" smtClean="0">
                <a:sym typeface="+mn-ea"/>
              </a:rPr>
              <a:t>Now, processing P3, P3=A-&gt;B-&gt;H-&gt;E</a:t>
            </a:r>
          </a:p>
          <a:p>
            <a:pPr lvl="1"/>
            <a:endParaRPr lang="en-US" altLang="zh-CN" dirty="0" smtClean="0">
              <a:sym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8392160" y="1390015"/>
            <a:ext cx="3082290" cy="1393208"/>
            <a:chOff x="11314" y="193"/>
            <a:chExt cx="6921" cy="3128"/>
          </a:xfrm>
        </p:grpSpPr>
        <p:sp>
          <p:nvSpPr>
            <p:cNvPr id="41" name="椭圆 40"/>
            <p:cNvSpPr/>
            <p:nvPr/>
          </p:nvSpPr>
          <p:spPr>
            <a:xfrm>
              <a:off x="11314" y="77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A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13560" y="2452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H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12172" y="199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14637" y="1583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16173" y="2315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E</a:t>
              </a:r>
            </a:p>
          </p:txBody>
        </p:sp>
        <p:sp>
          <p:nvSpPr>
            <p:cNvPr id="46" name="椭圆 45"/>
            <p:cNvSpPr/>
            <p:nvPr/>
          </p:nvSpPr>
          <p:spPr>
            <a:xfrm>
              <a:off x="13252" y="20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15487" y="43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C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17462" y="110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49" name="直接箭头连接符 48"/>
            <p:cNvCxnSpPr>
              <a:stCxn id="41" idx="6"/>
              <a:endCxn id="46" idx="2"/>
            </p:cNvCxnSpPr>
            <p:nvPr/>
          </p:nvCxnSpPr>
          <p:spPr>
            <a:xfrm flipV="1">
              <a:off x="12087" y="589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6" idx="6"/>
              <a:endCxn id="47" idx="2"/>
            </p:cNvCxnSpPr>
            <p:nvPr/>
          </p:nvCxnSpPr>
          <p:spPr>
            <a:xfrm>
              <a:off x="14025" y="589"/>
              <a:ext cx="1462" cy="2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1" idx="4"/>
              <a:endCxn id="43" idx="1"/>
            </p:cNvCxnSpPr>
            <p:nvPr/>
          </p:nvCxnSpPr>
          <p:spPr>
            <a:xfrm>
              <a:off x="11701" y="1546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3" idx="0"/>
              <a:endCxn id="46" idx="3"/>
            </p:cNvCxnSpPr>
            <p:nvPr/>
          </p:nvCxnSpPr>
          <p:spPr>
            <a:xfrm flipV="1">
              <a:off x="12559" y="862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6" idx="4"/>
              <a:endCxn id="42" idx="0"/>
            </p:cNvCxnSpPr>
            <p:nvPr/>
          </p:nvCxnSpPr>
          <p:spPr>
            <a:xfrm>
              <a:off x="13639" y="975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6" idx="5"/>
              <a:endCxn id="44" idx="0"/>
            </p:cNvCxnSpPr>
            <p:nvPr/>
          </p:nvCxnSpPr>
          <p:spPr>
            <a:xfrm>
              <a:off x="13912" y="862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4" idx="3"/>
              <a:endCxn id="42" idx="7"/>
            </p:cNvCxnSpPr>
            <p:nvPr/>
          </p:nvCxnSpPr>
          <p:spPr>
            <a:xfrm flipH="1">
              <a:off x="14220" y="2243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2" idx="2"/>
              <a:endCxn id="43" idx="5"/>
            </p:cNvCxnSpPr>
            <p:nvPr/>
          </p:nvCxnSpPr>
          <p:spPr>
            <a:xfrm flipH="1" flipV="1">
              <a:off x="12832" y="2657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45" idx="2"/>
            </p:cNvCxnSpPr>
            <p:nvPr/>
          </p:nvCxnSpPr>
          <p:spPr>
            <a:xfrm flipV="1">
              <a:off x="14333" y="2702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7" idx="4"/>
              <a:endCxn id="45" idx="0"/>
            </p:cNvCxnSpPr>
            <p:nvPr/>
          </p:nvCxnSpPr>
          <p:spPr>
            <a:xfrm>
              <a:off x="15874" y="1209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7" idx="6"/>
              <a:endCxn id="48" idx="2"/>
            </p:cNvCxnSpPr>
            <p:nvPr/>
          </p:nvCxnSpPr>
          <p:spPr>
            <a:xfrm>
              <a:off x="16260" y="823"/>
              <a:ext cx="1202" cy="66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5" idx="7"/>
              <a:endCxn id="48" idx="3"/>
            </p:cNvCxnSpPr>
            <p:nvPr/>
          </p:nvCxnSpPr>
          <p:spPr>
            <a:xfrm flipV="1">
              <a:off x="16833" y="1763"/>
              <a:ext cx="742" cy="6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12172" y="395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359" y="193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669" y="701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040" y="1296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6946" y="1985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4767" y="2702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2690" y="2657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314" y="1679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459" y="981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19" y="1424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333" y="910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032" y="1872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1</a:t>
              </a: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8354060" y="3046095"/>
            <a:ext cx="2990215" cy="1359714"/>
            <a:chOff x="11806" y="3547"/>
            <a:chExt cx="6921" cy="3147"/>
          </a:xfrm>
        </p:grpSpPr>
        <p:sp>
          <p:nvSpPr>
            <p:cNvPr id="74" name="椭圆 73"/>
            <p:cNvSpPr/>
            <p:nvPr/>
          </p:nvSpPr>
          <p:spPr>
            <a:xfrm>
              <a:off x="11806" y="412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A</a:t>
              </a:r>
            </a:p>
          </p:txBody>
        </p:sp>
        <p:sp>
          <p:nvSpPr>
            <p:cNvPr id="75" name="椭圆 74"/>
            <p:cNvSpPr/>
            <p:nvPr/>
          </p:nvSpPr>
          <p:spPr>
            <a:xfrm>
              <a:off x="14052" y="580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H</a:t>
              </a:r>
            </a:p>
          </p:txBody>
        </p:sp>
        <p:sp>
          <p:nvSpPr>
            <p:cNvPr id="76" name="椭圆 75"/>
            <p:cNvSpPr/>
            <p:nvPr/>
          </p:nvSpPr>
          <p:spPr>
            <a:xfrm>
              <a:off x="12664" y="5351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15129" y="493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F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16665" y="5669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E</a:t>
              </a:r>
            </a:p>
          </p:txBody>
        </p:sp>
        <p:sp>
          <p:nvSpPr>
            <p:cNvPr id="79" name="椭圆 78"/>
            <p:cNvSpPr/>
            <p:nvPr/>
          </p:nvSpPr>
          <p:spPr>
            <a:xfrm>
              <a:off x="13744" y="355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80" name="椭圆 79"/>
            <p:cNvSpPr/>
            <p:nvPr/>
          </p:nvSpPr>
          <p:spPr>
            <a:xfrm>
              <a:off x="15979" y="379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</a:t>
              </a:r>
            </a:p>
          </p:txBody>
        </p:sp>
        <p:sp>
          <p:nvSpPr>
            <p:cNvPr id="81" name="椭圆 80"/>
            <p:cNvSpPr/>
            <p:nvPr/>
          </p:nvSpPr>
          <p:spPr>
            <a:xfrm>
              <a:off x="17954" y="445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82" name="直接箭头连接符 81"/>
            <p:cNvCxnSpPr>
              <a:stCxn id="74" idx="6"/>
              <a:endCxn id="79" idx="2"/>
            </p:cNvCxnSpPr>
            <p:nvPr/>
          </p:nvCxnSpPr>
          <p:spPr>
            <a:xfrm flipV="1">
              <a:off x="12579" y="3943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79" idx="6"/>
              <a:endCxn id="80" idx="2"/>
            </p:cNvCxnSpPr>
            <p:nvPr/>
          </p:nvCxnSpPr>
          <p:spPr>
            <a:xfrm>
              <a:off x="14517" y="3943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4" idx="4"/>
              <a:endCxn id="76" idx="1"/>
            </p:cNvCxnSpPr>
            <p:nvPr/>
          </p:nvCxnSpPr>
          <p:spPr>
            <a:xfrm>
              <a:off x="12193" y="4900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6" idx="0"/>
              <a:endCxn id="79" idx="3"/>
            </p:cNvCxnSpPr>
            <p:nvPr/>
          </p:nvCxnSpPr>
          <p:spPr>
            <a:xfrm flipV="1">
              <a:off x="13051" y="4216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79" idx="4"/>
              <a:endCxn id="75" idx="0"/>
            </p:cNvCxnSpPr>
            <p:nvPr/>
          </p:nvCxnSpPr>
          <p:spPr>
            <a:xfrm>
              <a:off x="14131" y="4329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9" idx="5"/>
              <a:endCxn id="77" idx="0"/>
            </p:cNvCxnSpPr>
            <p:nvPr/>
          </p:nvCxnSpPr>
          <p:spPr>
            <a:xfrm>
              <a:off x="14404" y="4216"/>
              <a:ext cx="1112" cy="72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7" idx="3"/>
              <a:endCxn id="75" idx="7"/>
            </p:cNvCxnSpPr>
            <p:nvPr/>
          </p:nvCxnSpPr>
          <p:spPr>
            <a:xfrm flipH="1">
              <a:off x="14712" y="5597"/>
              <a:ext cx="530" cy="3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5" idx="2"/>
              <a:endCxn id="76" idx="5"/>
            </p:cNvCxnSpPr>
            <p:nvPr/>
          </p:nvCxnSpPr>
          <p:spPr>
            <a:xfrm flipH="1" flipV="1">
              <a:off x="13324" y="6011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5" idx="6"/>
              <a:endCxn id="78" idx="2"/>
            </p:cNvCxnSpPr>
            <p:nvPr/>
          </p:nvCxnSpPr>
          <p:spPr>
            <a:xfrm flipV="1">
              <a:off x="14825" y="6056"/>
              <a:ext cx="1840" cy="13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0" idx="4"/>
              <a:endCxn id="78" idx="0"/>
            </p:cNvCxnSpPr>
            <p:nvPr/>
          </p:nvCxnSpPr>
          <p:spPr>
            <a:xfrm>
              <a:off x="16366" y="4563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0" idx="6"/>
              <a:endCxn id="81" idx="2"/>
            </p:cNvCxnSpPr>
            <p:nvPr/>
          </p:nvCxnSpPr>
          <p:spPr>
            <a:xfrm>
              <a:off x="16752" y="4177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8" idx="7"/>
              <a:endCxn id="81" idx="3"/>
            </p:cNvCxnSpPr>
            <p:nvPr/>
          </p:nvCxnSpPr>
          <p:spPr>
            <a:xfrm flipV="1">
              <a:off x="17325" y="5117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12664" y="3749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851" y="3547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7161" y="4055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6532" y="4650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7438" y="5339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5259" y="6056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3182" y="6011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1806" y="5033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951" y="4335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3611" y="4778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4825" y="4264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4524" y="5226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8310880" y="4667250"/>
            <a:ext cx="3096072" cy="1397863"/>
            <a:chOff x="10699" y="7062"/>
            <a:chExt cx="6921" cy="3125"/>
          </a:xfrm>
        </p:grpSpPr>
        <p:sp>
          <p:nvSpPr>
            <p:cNvPr id="138" name="椭圆 137"/>
            <p:cNvSpPr/>
            <p:nvPr/>
          </p:nvSpPr>
          <p:spPr>
            <a:xfrm>
              <a:off x="10699" y="764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A</a:t>
              </a: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2945" y="9321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H</a:t>
              </a:r>
            </a:p>
          </p:txBody>
        </p:sp>
        <p:sp>
          <p:nvSpPr>
            <p:cNvPr id="140" name="椭圆 139"/>
            <p:cNvSpPr/>
            <p:nvPr/>
          </p:nvSpPr>
          <p:spPr>
            <a:xfrm>
              <a:off x="11557" y="886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141" name="椭圆 140"/>
            <p:cNvSpPr/>
            <p:nvPr/>
          </p:nvSpPr>
          <p:spPr>
            <a:xfrm>
              <a:off x="14022" y="8452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</a:t>
              </a:r>
            </a:p>
          </p:txBody>
        </p:sp>
        <p:sp>
          <p:nvSpPr>
            <p:cNvPr id="142" name="椭圆 141"/>
            <p:cNvSpPr/>
            <p:nvPr/>
          </p:nvSpPr>
          <p:spPr>
            <a:xfrm>
              <a:off x="15558" y="9184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E</a:t>
              </a:r>
            </a:p>
          </p:txBody>
        </p:sp>
        <p:sp>
          <p:nvSpPr>
            <p:cNvPr id="143" name="椭圆 142"/>
            <p:cNvSpPr/>
            <p:nvPr/>
          </p:nvSpPr>
          <p:spPr>
            <a:xfrm>
              <a:off x="12637" y="7071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144" name="椭圆 143"/>
            <p:cNvSpPr/>
            <p:nvPr/>
          </p:nvSpPr>
          <p:spPr>
            <a:xfrm>
              <a:off x="14872" y="7305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</a:t>
              </a:r>
            </a:p>
          </p:txBody>
        </p:sp>
        <p:sp>
          <p:nvSpPr>
            <p:cNvPr id="145" name="椭圆 144"/>
            <p:cNvSpPr/>
            <p:nvPr/>
          </p:nvSpPr>
          <p:spPr>
            <a:xfrm>
              <a:off x="16847" y="797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146" name="直接箭头连接符 145"/>
            <p:cNvCxnSpPr>
              <a:stCxn id="138" idx="6"/>
              <a:endCxn id="143" idx="2"/>
            </p:cNvCxnSpPr>
            <p:nvPr/>
          </p:nvCxnSpPr>
          <p:spPr>
            <a:xfrm flipV="1">
              <a:off x="11472" y="7458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3" idx="6"/>
              <a:endCxn id="144" idx="2"/>
            </p:cNvCxnSpPr>
            <p:nvPr/>
          </p:nvCxnSpPr>
          <p:spPr>
            <a:xfrm>
              <a:off x="13410" y="7458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8" idx="4"/>
              <a:endCxn id="140" idx="1"/>
            </p:cNvCxnSpPr>
            <p:nvPr/>
          </p:nvCxnSpPr>
          <p:spPr>
            <a:xfrm>
              <a:off x="11086" y="8415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0" idx="0"/>
              <a:endCxn id="143" idx="3"/>
            </p:cNvCxnSpPr>
            <p:nvPr/>
          </p:nvCxnSpPr>
          <p:spPr>
            <a:xfrm flipV="1">
              <a:off x="11944" y="7731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3" idx="4"/>
              <a:endCxn id="139" idx="0"/>
            </p:cNvCxnSpPr>
            <p:nvPr/>
          </p:nvCxnSpPr>
          <p:spPr>
            <a:xfrm>
              <a:off x="13024" y="7844"/>
              <a:ext cx="308" cy="147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3" idx="5"/>
              <a:endCxn id="141" idx="0"/>
            </p:cNvCxnSpPr>
            <p:nvPr/>
          </p:nvCxnSpPr>
          <p:spPr>
            <a:xfrm>
              <a:off x="13297" y="7731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1" idx="3"/>
              <a:endCxn id="139" idx="7"/>
            </p:cNvCxnSpPr>
            <p:nvPr/>
          </p:nvCxnSpPr>
          <p:spPr>
            <a:xfrm flipH="1">
              <a:off x="13605" y="9112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9" idx="2"/>
              <a:endCxn id="140" idx="5"/>
            </p:cNvCxnSpPr>
            <p:nvPr/>
          </p:nvCxnSpPr>
          <p:spPr>
            <a:xfrm flipH="1" flipV="1">
              <a:off x="12217" y="9526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39" idx="6"/>
              <a:endCxn id="142" idx="2"/>
            </p:cNvCxnSpPr>
            <p:nvPr/>
          </p:nvCxnSpPr>
          <p:spPr>
            <a:xfrm flipV="1">
              <a:off x="13718" y="9571"/>
              <a:ext cx="1840" cy="13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44" idx="4"/>
              <a:endCxn id="142" idx="0"/>
            </p:cNvCxnSpPr>
            <p:nvPr/>
          </p:nvCxnSpPr>
          <p:spPr>
            <a:xfrm>
              <a:off x="15259" y="8078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44" idx="6"/>
              <a:endCxn id="145" idx="2"/>
            </p:cNvCxnSpPr>
            <p:nvPr/>
          </p:nvCxnSpPr>
          <p:spPr>
            <a:xfrm>
              <a:off x="15645" y="7692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2" idx="7"/>
              <a:endCxn id="145" idx="3"/>
            </p:cNvCxnSpPr>
            <p:nvPr/>
          </p:nvCxnSpPr>
          <p:spPr>
            <a:xfrm flipV="1">
              <a:off x="16218" y="8632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11557" y="7264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3744" y="7062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6054" y="7570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5425" y="8165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16331" y="8854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4152" y="9571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2075" y="9526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0699" y="8548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844" y="7850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2504" y="8293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3718" y="7779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3417" y="8741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912100" y="2146300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10500" y="3439160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12100" y="5248275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P3</a:t>
            </a: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353" y="3084740"/>
            <a:ext cx="5372100" cy="561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5545" y="3683635"/>
            <a:ext cx="6009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Let tau=0.5, we now check whether to expend P3 or not.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8220" y="4302760"/>
            <a:ext cx="882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 P1: 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21840" y="4159250"/>
          <a:ext cx="4706620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4" imgW="2705100" imgH="393700" progId="Equation.KSEE3">
                  <p:embed/>
                </p:oleObj>
              </mc:Choice>
              <mc:Fallback>
                <p:oleObj r:id="rId4" imgW="2705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1840" y="4159250"/>
                        <a:ext cx="4706620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8220" y="4963795"/>
            <a:ext cx="882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 P2: 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72005" y="4817110"/>
          <a:ext cx="478790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6" imgW="2794000" imgH="393700" progId="Equation.KSEE3">
                  <p:embed/>
                </p:oleObj>
              </mc:Choice>
              <mc:Fallback>
                <p:oleObj r:id="rId6" imgW="2794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2005" y="4817110"/>
                        <a:ext cx="4787900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98220" y="5694045"/>
            <a:ext cx="634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Thus, only when L(P3)&gt;54, (max(9, 54)), P3 can be in the result set.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Tech. 2: Diversified path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378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For other similarity functions: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51" y="2596381"/>
            <a:ext cx="5008808" cy="34283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39" y="2993634"/>
            <a:ext cx="4514286" cy="4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10" y="3450777"/>
            <a:ext cx="4657143" cy="7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157" y="4255741"/>
            <a:ext cx="3019048" cy="3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252" y="4626206"/>
            <a:ext cx="4142857" cy="7142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67" y="5310415"/>
            <a:ext cx="4314286" cy="647619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final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For </a:t>
            </a:r>
            <a:r>
              <a:rPr lang="en-US" altLang="zh-CN" dirty="0"/>
              <a:t>each path, its lower bound </a:t>
            </a:r>
            <a:r>
              <a:rPr lang="en-US" altLang="zh-CN" dirty="0" err="1"/>
              <a:t>lb</a:t>
            </a:r>
            <a:r>
              <a:rPr lang="en-US" altLang="zh-CN" dirty="0"/>
              <a:t> is decided by the </a:t>
            </a:r>
            <a:r>
              <a:rPr lang="en-US" altLang="zh-CN" dirty="0" smtClean="0"/>
              <a:t>greater one </a:t>
            </a:r>
            <a:r>
              <a:rPr lang="en-US" altLang="zh-CN" dirty="0"/>
              <a:t>of the shortest path lower bound LB1 and the </a:t>
            </a:r>
            <a:r>
              <a:rPr lang="en-US" altLang="zh-CN" dirty="0" smtClean="0"/>
              <a:t>diversified path </a:t>
            </a:r>
            <a:r>
              <a:rPr lang="en-US" altLang="zh-CN" dirty="0"/>
              <a:t>lower bound LB2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All partial paths are </a:t>
            </a:r>
            <a:r>
              <a:rPr lang="en-US" altLang="zh-CN" dirty="0"/>
              <a:t>sorted by their </a:t>
            </a:r>
            <a:r>
              <a:rPr lang="en-US" altLang="zh-CN" dirty="0" smtClean="0"/>
              <a:t>lower bounds </a:t>
            </a:r>
            <a:r>
              <a:rPr lang="en-US" altLang="zh-CN" dirty="0" err="1"/>
              <a:t>lb</a:t>
            </a:r>
            <a:r>
              <a:rPr lang="en-US" altLang="zh-CN" dirty="0"/>
              <a:t> in an ascending </a:t>
            </a:r>
            <a:r>
              <a:rPr lang="en-US" altLang="zh-CN" dirty="0" smtClean="0"/>
              <a:t>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After a shortest path is found, the corresponding pruned partial paths are needed to be reconsidered, because they can be the next shortest path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Parameters: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70" y="2462222"/>
            <a:ext cx="5027625" cy="14787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01" y="2487979"/>
            <a:ext cx="4578096" cy="14787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27" y="4838429"/>
            <a:ext cx="5398134" cy="1473471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Motivation</a:t>
            </a:r>
            <a:endParaRPr lang="zh-CN" altLang="en-US"/>
          </a:p>
          <a:p>
            <a:r>
              <a:rPr lang="en-US" altLang="zh-CN"/>
              <a:t>Related work</a:t>
            </a:r>
          </a:p>
          <a:p>
            <a:r>
              <a:rPr lang="en-US" altLang="zh-CN"/>
              <a:t>Our solution</a:t>
            </a:r>
          </a:p>
          <a:p>
            <a:r>
              <a:rPr lang="en-US" altLang="zh-CN"/>
              <a:t>Conclusion</a:t>
            </a:r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55" y="29210"/>
            <a:ext cx="826770" cy="864870"/>
          </a:xfrm>
          <a:prstGeom prst="rect">
            <a:avLst/>
          </a:prstGeom>
        </p:spPr>
      </p:pic>
      <p:pic>
        <p:nvPicPr>
          <p:cNvPr id="7" name="图片 6" descr="P201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410" y="29210"/>
            <a:ext cx="1008380" cy="8959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Methods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IterBound</a:t>
            </a:r>
            <a:r>
              <a:rPr lang="en-US" altLang="zh-CN" dirty="0"/>
              <a:t> is the state-of-the-art method for solving </a:t>
            </a:r>
            <a:r>
              <a:rPr lang="en-US" altLang="zh-CN" dirty="0" smtClean="0"/>
              <a:t>KSP problem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div-cut</a:t>
            </a:r>
            <a:r>
              <a:rPr lang="en-US" altLang="zh-CN" dirty="0"/>
              <a:t> is an exact algorithm for finding the top-k </a:t>
            </a:r>
            <a:r>
              <a:rPr lang="en-US" altLang="zh-CN" dirty="0" smtClean="0"/>
              <a:t>diversified results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FindKSPD</a:t>
            </a:r>
            <a:r>
              <a:rPr lang="en-US" altLang="zh-CN" dirty="0"/>
              <a:t> is the final algorithm </a:t>
            </a:r>
            <a:r>
              <a:rPr lang="en-US" altLang="zh-CN" dirty="0" smtClean="0"/>
              <a:t>we </a:t>
            </a:r>
            <a:r>
              <a:rPr lang="en-US" altLang="zh-CN" dirty="0"/>
              <a:t>propose </a:t>
            </a:r>
            <a:r>
              <a:rPr lang="en-US" altLang="zh-CN" dirty="0" smtClean="0"/>
              <a:t>to find </a:t>
            </a:r>
            <a:r>
              <a:rPr lang="en-US" altLang="zh-CN" dirty="0"/>
              <a:t>the approximate </a:t>
            </a:r>
            <a:r>
              <a:rPr lang="en-US" altLang="zh-CN" dirty="0" smtClean="0"/>
              <a:t>KSPD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FindKSP</a:t>
            </a:r>
            <a:r>
              <a:rPr lang="en-US" altLang="zh-CN" dirty="0"/>
              <a:t> is the KSP version of our final algorithm </a:t>
            </a:r>
            <a:r>
              <a:rPr lang="en-US" altLang="zh-CN" b="1" dirty="0" err="1" smtClean="0"/>
              <a:t>FindKSPD</a:t>
            </a:r>
            <a:r>
              <a:rPr lang="en-US" altLang="zh-CN" dirty="0" smtClean="0"/>
              <a:t> by </a:t>
            </a:r>
            <a:r>
              <a:rPr lang="en-US" altLang="zh-CN" dirty="0"/>
              <a:t>setting </a:t>
            </a:r>
            <a:r>
              <a:rPr lang="en-US" altLang="zh-CN" dirty="0" smtClean="0"/>
              <a:t>τ=1</a:t>
            </a:r>
            <a:r>
              <a:rPr lang="en-US" altLang="zh-CN" dirty="0"/>
              <a:t>. That is the </a:t>
            </a:r>
            <a:r>
              <a:rPr lang="en-US" altLang="zh-CN" dirty="0" smtClean="0"/>
              <a:t>case </a:t>
            </a:r>
            <a:r>
              <a:rPr lang="en-US" altLang="zh-CN" dirty="0"/>
              <a:t>that the diversified path lower bounds are disabled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 err="1" smtClean="0"/>
              <a:t>FindKSPD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 </a:t>
            </a:r>
            <a:r>
              <a:rPr lang="en-US" altLang="zh-CN" dirty="0"/>
              <a:t>is the simplified version of </a:t>
            </a:r>
            <a:r>
              <a:rPr lang="en-US" altLang="zh-CN" b="1" dirty="0" err="1"/>
              <a:t>FindKSPD</a:t>
            </a:r>
            <a:r>
              <a:rPr lang="en-US" altLang="zh-CN" dirty="0"/>
              <a:t> that </a:t>
            </a:r>
            <a:r>
              <a:rPr lang="en-US" altLang="zh-CN" dirty="0" smtClean="0"/>
              <a:t>only uses </a:t>
            </a:r>
            <a:r>
              <a:rPr lang="en-US" altLang="zh-CN" dirty="0"/>
              <a:t>the shortest path lower </a:t>
            </a:r>
            <a:r>
              <a:rPr lang="en-US" altLang="zh-CN" dirty="0" smtClean="0"/>
              <a:t>bound.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of shortest path lower bound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67" y="2596967"/>
            <a:ext cx="4090132" cy="27864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90" y="2596967"/>
            <a:ext cx="4538676" cy="278640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of diversified path lower bound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63484" cy="2866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20792" y="4950322"/>
            <a:ext cx="9494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the exact algorithm div-cut is really slow </a:t>
            </a:r>
            <a:r>
              <a:rPr lang="en-US" altLang="zh-CN" sz="2400" dirty="0" smtClean="0"/>
              <a:t>for KSPD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the approximate results returned by </a:t>
            </a:r>
            <a:r>
              <a:rPr lang="en-US" altLang="zh-CN" sz="2400" dirty="0" err="1" smtClean="0"/>
              <a:t>FindKSPD</a:t>
            </a:r>
            <a:r>
              <a:rPr lang="en-US" altLang="zh-CN" sz="2400" dirty="0" smtClean="0"/>
              <a:t> are </a:t>
            </a:r>
            <a:r>
              <a:rPr lang="en-US" altLang="zh-CN" sz="2400" dirty="0"/>
              <a:t>very close to the optimal results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of diversified path lower bound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59" y="2538741"/>
            <a:ext cx="4348968" cy="2973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08" y="2538741"/>
            <a:ext cx="4960750" cy="297341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Efficiency of diversified path lower bound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9" y="1587448"/>
            <a:ext cx="6067425" cy="223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4" y="4382317"/>
            <a:ext cx="6038850" cy="220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5" y="2897046"/>
            <a:ext cx="6048375" cy="21336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10" y="1374563"/>
            <a:ext cx="5518240" cy="532639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study the top-k shortest simple paths </a:t>
            </a:r>
            <a:r>
              <a:rPr lang="en-US" altLang="zh-CN" dirty="0" smtClean="0"/>
              <a:t>with diversity </a:t>
            </a:r>
            <a:r>
              <a:rPr lang="en-US" altLang="zh-CN" dirty="0"/>
              <a:t>(KSPD) by considering the diversity of </a:t>
            </a:r>
            <a:r>
              <a:rPr lang="en-US" altLang="zh-CN" dirty="0" smtClean="0"/>
              <a:t>paths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propose a general greedy framework for </a:t>
            </a:r>
            <a:r>
              <a:rPr lang="en-US" altLang="zh-CN" dirty="0" smtClean="0"/>
              <a:t>KSPD problem</a:t>
            </a:r>
            <a:r>
              <a:rPr lang="en-US" altLang="zh-CN" dirty="0"/>
              <a:t>, which supports different similarity functions and </a:t>
            </a:r>
            <a:r>
              <a:rPr lang="en-US" altLang="zh-CN" dirty="0" smtClean="0"/>
              <a:t>also KSP </a:t>
            </a:r>
            <a:r>
              <a:rPr lang="en-US" altLang="zh-CN" dirty="0"/>
              <a:t>problem when diversity is not </a:t>
            </a:r>
            <a:r>
              <a:rPr lang="en-US" altLang="zh-CN" dirty="0" smtClean="0"/>
              <a:t>required</a:t>
            </a:r>
          </a:p>
          <a:p>
            <a:r>
              <a:rPr lang="en-US" altLang="zh-CN" dirty="0" smtClean="0"/>
              <a:t>We utilize two </a:t>
            </a:r>
            <a:r>
              <a:rPr lang="en-US" altLang="zh-CN" dirty="0"/>
              <a:t>lower bounds to improve the efficiency by filtering </a:t>
            </a:r>
            <a:r>
              <a:rPr lang="en-US" altLang="zh-CN" dirty="0" smtClean="0"/>
              <a:t>unnecessary paths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10455" cy="43516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shortest path problem has been studied for several decades.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Wide applications, such as route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</a:t>
            </a:r>
            <a:r>
              <a:rPr lang="en-US" altLang="zh-CN" dirty="0"/>
              <a:t>top-k </a:t>
            </a:r>
            <a:r>
              <a:rPr lang="en-US" altLang="zh-CN" dirty="0" smtClean="0"/>
              <a:t>shortest paths generally quite similar </a:t>
            </a:r>
            <a:r>
              <a:rPr lang="en-US" altLang="zh-CN" dirty="0"/>
              <a:t>due to a large number of </a:t>
            </a:r>
            <a:r>
              <a:rPr lang="en-US" altLang="zh-CN" dirty="0" smtClean="0"/>
              <a:t>shared edges </a:t>
            </a:r>
            <a:r>
              <a:rPr lang="en-US" altLang="zh-CN" dirty="0"/>
              <a:t>among </a:t>
            </a:r>
            <a:r>
              <a:rPr lang="en-US" altLang="zh-CN" dirty="0" smtClean="0"/>
              <a:t>them. Give more choices for users. 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8" name="椭圆 7"/>
          <p:cNvSpPr/>
          <p:nvPr/>
        </p:nvSpPr>
        <p:spPr>
          <a:xfrm>
            <a:off x="6734589" y="843439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9" name="椭圆 8"/>
          <p:cNvSpPr/>
          <p:nvPr/>
        </p:nvSpPr>
        <p:spPr>
          <a:xfrm>
            <a:off x="8160799" y="1909604"/>
            <a:ext cx="490855" cy="490855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>
                <a:solidFill>
                  <a:schemeClr val="bg2">
                    <a:lumMod val="75000"/>
                  </a:schemeClr>
                </a:solidFill>
                <a:sym typeface="+mn-ea"/>
              </a:rPr>
              <a:t>H</a:t>
            </a:r>
          </a:p>
        </p:txBody>
      </p:sp>
      <p:sp>
        <p:nvSpPr>
          <p:cNvPr id="10" name="椭圆 9"/>
          <p:cNvSpPr/>
          <p:nvPr/>
        </p:nvSpPr>
        <p:spPr>
          <a:xfrm>
            <a:off x="7279419" y="1620679"/>
            <a:ext cx="490855" cy="490855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11" name="椭圆 10"/>
          <p:cNvSpPr/>
          <p:nvPr/>
        </p:nvSpPr>
        <p:spPr>
          <a:xfrm>
            <a:off x="8844694" y="1357789"/>
            <a:ext cx="490855" cy="490855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>
                <a:solidFill>
                  <a:schemeClr val="bg2">
                    <a:lumMod val="75000"/>
                  </a:schemeClr>
                </a:solidFill>
                <a:sym typeface="+mn-ea"/>
              </a:rPr>
              <a:t>F</a:t>
            </a:r>
          </a:p>
        </p:txBody>
      </p:sp>
      <p:sp>
        <p:nvSpPr>
          <p:cNvPr id="12" name="椭圆 11"/>
          <p:cNvSpPr/>
          <p:nvPr/>
        </p:nvSpPr>
        <p:spPr>
          <a:xfrm>
            <a:off x="9820054" y="1822609"/>
            <a:ext cx="490855" cy="490855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>
                <a:solidFill>
                  <a:schemeClr val="bg2">
                    <a:lumMod val="75000"/>
                  </a:schemeClr>
                </a:solidFill>
                <a:sym typeface="+mn-ea"/>
              </a:rPr>
              <a:t>E</a:t>
            </a:r>
          </a:p>
        </p:txBody>
      </p:sp>
      <p:sp>
        <p:nvSpPr>
          <p:cNvPr id="13" name="椭圆 12"/>
          <p:cNvSpPr/>
          <p:nvPr/>
        </p:nvSpPr>
        <p:spPr>
          <a:xfrm>
            <a:off x="7965219" y="480854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4" name="椭圆 13"/>
          <p:cNvSpPr/>
          <p:nvPr/>
        </p:nvSpPr>
        <p:spPr>
          <a:xfrm>
            <a:off x="9384444" y="629444"/>
            <a:ext cx="490855" cy="4908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15" name="椭圆 14"/>
          <p:cNvSpPr/>
          <p:nvPr/>
        </p:nvSpPr>
        <p:spPr>
          <a:xfrm>
            <a:off x="10638569" y="1052989"/>
            <a:ext cx="490855" cy="490855"/>
          </a:xfrm>
          <a:prstGeom prst="ellipse">
            <a:avLst/>
          </a:prstGeom>
          <a:ln w="28575"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D</a:t>
            </a:r>
          </a:p>
        </p:txBody>
      </p:sp>
      <p:cxnSp>
        <p:nvCxnSpPr>
          <p:cNvPr id="16" name="直接箭头连接符 15"/>
          <p:cNvCxnSpPr>
            <a:stCxn id="8" idx="6"/>
            <a:endCxn id="13" idx="2"/>
          </p:cNvCxnSpPr>
          <p:nvPr/>
        </p:nvCxnSpPr>
        <p:spPr>
          <a:xfrm flipV="1">
            <a:off x="7225444" y="726599"/>
            <a:ext cx="739775" cy="36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6"/>
            <a:endCxn id="14" idx="2"/>
          </p:cNvCxnSpPr>
          <p:nvPr/>
        </p:nvCxnSpPr>
        <p:spPr>
          <a:xfrm>
            <a:off x="8456074" y="726599"/>
            <a:ext cx="928370" cy="14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4"/>
            <a:endCxn id="10" idx="1"/>
          </p:cNvCxnSpPr>
          <p:nvPr/>
        </p:nvCxnSpPr>
        <p:spPr>
          <a:xfrm>
            <a:off x="6980334" y="1334294"/>
            <a:ext cx="370840" cy="358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0"/>
            <a:endCxn id="13" idx="3"/>
          </p:cNvCxnSpPr>
          <p:nvPr/>
        </p:nvCxnSpPr>
        <p:spPr>
          <a:xfrm flipV="1">
            <a:off x="7525164" y="899954"/>
            <a:ext cx="511810" cy="720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4"/>
            <a:endCxn id="9" idx="0"/>
          </p:cNvCxnSpPr>
          <p:nvPr/>
        </p:nvCxnSpPr>
        <p:spPr>
          <a:xfrm>
            <a:off x="8210964" y="971709"/>
            <a:ext cx="195580" cy="937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5"/>
            <a:endCxn id="11" idx="0"/>
          </p:cNvCxnSpPr>
          <p:nvPr/>
        </p:nvCxnSpPr>
        <p:spPr>
          <a:xfrm>
            <a:off x="8384319" y="899954"/>
            <a:ext cx="706120" cy="4578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9" idx="7"/>
          </p:cNvCxnSpPr>
          <p:nvPr/>
        </p:nvCxnSpPr>
        <p:spPr>
          <a:xfrm flipH="1">
            <a:off x="8579899" y="1776889"/>
            <a:ext cx="336550" cy="204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0" idx="5"/>
          </p:cNvCxnSpPr>
          <p:nvPr/>
        </p:nvCxnSpPr>
        <p:spPr>
          <a:xfrm flipH="1" flipV="1">
            <a:off x="7698519" y="2039779"/>
            <a:ext cx="462280" cy="115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6"/>
            <a:endCxn id="12" idx="2"/>
          </p:cNvCxnSpPr>
          <p:nvPr/>
        </p:nvCxnSpPr>
        <p:spPr>
          <a:xfrm flipV="1">
            <a:off x="8651654" y="2068354"/>
            <a:ext cx="1168400" cy="869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4"/>
            <a:endCxn id="12" idx="0"/>
          </p:cNvCxnSpPr>
          <p:nvPr/>
        </p:nvCxnSpPr>
        <p:spPr>
          <a:xfrm>
            <a:off x="9630189" y="1120299"/>
            <a:ext cx="435610" cy="702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6"/>
            <a:endCxn id="15" idx="2"/>
          </p:cNvCxnSpPr>
          <p:nvPr/>
        </p:nvCxnSpPr>
        <p:spPr>
          <a:xfrm>
            <a:off x="9875299" y="875189"/>
            <a:ext cx="763270" cy="4235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7"/>
            <a:endCxn id="15" idx="3"/>
          </p:cNvCxnSpPr>
          <p:nvPr/>
        </p:nvCxnSpPr>
        <p:spPr>
          <a:xfrm flipV="1">
            <a:off x="10239154" y="1472089"/>
            <a:ext cx="471170" cy="4222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279419" y="603409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668164" y="475139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135014" y="797719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9735599" y="1175544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310909" y="1613059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927244" y="2068354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08349" y="2039779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734589" y="1418749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461664" y="975519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880764" y="1256824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51654" y="930434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460519" y="1541304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59671" y="2515812"/>
            <a:ext cx="4313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shortest path from A to D is: A-&gt;B-&gt;C-&gt;D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26" y="2902858"/>
            <a:ext cx="4831296" cy="278241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218373" y="5704015"/>
            <a:ext cx="574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top-3 paths </a:t>
            </a:r>
            <a:r>
              <a:rPr lang="en-US" altLang="zh-CN" dirty="0"/>
              <a:t>from </a:t>
            </a:r>
            <a:r>
              <a:rPr lang="en-US" altLang="zh-CN" dirty="0" smtClean="0"/>
              <a:t>Aalborg </a:t>
            </a:r>
            <a:r>
              <a:rPr lang="en-US" altLang="zh-CN" dirty="0"/>
              <a:t>Airport to Aalborg </a:t>
            </a:r>
            <a:r>
              <a:rPr lang="en-US" altLang="zh-CN" dirty="0" smtClean="0"/>
              <a:t>University </a:t>
            </a:r>
          </a:p>
          <a:p>
            <a:r>
              <a:rPr lang="en-US" altLang="zh-CN" dirty="0" smtClean="0"/>
              <a:t>---by Google maps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K-Shortest Paths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699135" y="1725295"/>
            <a:ext cx="4394200" cy="1961515"/>
            <a:chOff x="1101" y="2717"/>
            <a:chExt cx="6920" cy="3089"/>
          </a:xfrm>
        </p:grpSpPr>
        <p:sp>
          <p:nvSpPr>
            <p:cNvPr id="8" name="椭圆 7"/>
            <p:cNvSpPr/>
            <p:nvPr/>
          </p:nvSpPr>
          <p:spPr>
            <a:xfrm>
              <a:off x="1101" y="329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3347" y="497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959" y="4521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4424" y="410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5960" y="4839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3039" y="272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5274" y="296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7249" y="362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cxnSp>
          <p:nvCxnSpPr>
            <p:cNvPr id="16" name="直接箭头连接符 15"/>
            <p:cNvCxnSpPr>
              <a:stCxn id="8" idx="6"/>
              <a:endCxn id="13" idx="2"/>
            </p:cNvCxnSpPr>
            <p:nvPr/>
          </p:nvCxnSpPr>
          <p:spPr>
            <a:xfrm flipV="1">
              <a:off x="1874" y="3113"/>
              <a:ext cx="1165" cy="5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3" idx="6"/>
              <a:endCxn id="14" idx="2"/>
            </p:cNvCxnSpPr>
            <p:nvPr/>
          </p:nvCxnSpPr>
          <p:spPr>
            <a:xfrm>
              <a:off x="3812" y="3113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4"/>
              <a:endCxn id="10" idx="1"/>
            </p:cNvCxnSpPr>
            <p:nvPr/>
          </p:nvCxnSpPr>
          <p:spPr>
            <a:xfrm>
              <a:off x="1488" y="4070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0"/>
              <a:endCxn id="13" idx="3"/>
            </p:cNvCxnSpPr>
            <p:nvPr/>
          </p:nvCxnSpPr>
          <p:spPr>
            <a:xfrm flipV="1">
              <a:off x="2346" y="3386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4"/>
              <a:endCxn id="9" idx="0"/>
            </p:cNvCxnSpPr>
            <p:nvPr/>
          </p:nvCxnSpPr>
          <p:spPr>
            <a:xfrm>
              <a:off x="3426" y="3499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5"/>
              <a:endCxn id="11" idx="0"/>
            </p:cNvCxnSpPr>
            <p:nvPr/>
          </p:nvCxnSpPr>
          <p:spPr>
            <a:xfrm>
              <a:off x="3699" y="3386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1" idx="3"/>
              <a:endCxn id="9" idx="7"/>
            </p:cNvCxnSpPr>
            <p:nvPr/>
          </p:nvCxnSpPr>
          <p:spPr>
            <a:xfrm flipH="1">
              <a:off x="4007" y="4767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2"/>
              <a:endCxn id="10" idx="5"/>
            </p:cNvCxnSpPr>
            <p:nvPr/>
          </p:nvCxnSpPr>
          <p:spPr>
            <a:xfrm flipH="1" flipV="1">
              <a:off x="2619" y="5181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6"/>
              <a:endCxn id="12" idx="2"/>
            </p:cNvCxnSpPr>
            <p:nvPr/>
          </p:nvCxnSpPr>
          <p:spPr>
            <a:xfrm flipV="1">
              <a:off x="4120" y="5226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4"/>
              <a:endCxn id="12" idx="0"/>
            </p:cNvCxnSpPr>
            <p:nvPr/>
          </p:nvCxnSpPr>
          <p:spPr>
            <a:xfrm>
              <a:off x="5661" y="3733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6"/>
              <a:endCxn id="15" idx="2"/>
            </p:cNvCxnSpPr>
            <p:nvPr/>
          </p:nvCxnSpPr>
          <p:spPr>
            <a:xfrm>
              <a:off x="6047" y="3347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2" idx="7"/>
              <a:endCxn id="15" idx="3"/>
            </p:cNvCxnSpPr>
            <p:nvPr/>
          </p:nvCxnSpPr>
          <p:spPr>
            <a:xfrm flipV="1">
              <a:off x="6620" y="4287"/>
              <a:ext cx="742" cy="6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959" y="291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146" y="271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456" y="322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27" y="3820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18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33" y="450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554" y="522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77" y="518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01" y="4203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246" y="350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906" y="3948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120" y="3434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19" y="439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7184390" y="122555"/>
            <a:ext cx="4394200" cy="1961515"/>
            <a:chOff x="11314" y="193"/>
            <a:chExt cx="6920" cy="3089"/>
          </a:xfrm>
        </p:grpSpPr>
        <p:sp>
          <p:nvSpPr>
            <p:cNvPr id="41" name="椭圆 40"/>
            <p:cNvSpPr/>
            <p:nvPr/>
          </p:nvSpPr>
          <p:spPr>
            <a:xfrm>
              <a:off x="11314" y="77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13560" y="2452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12172" y="199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14637" y="1583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16173" y="2315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46" name="椭圆 45"/>
            <p:cNvSpPr/>
            <p:nvPr/>
          </p:nvSpPr>
          <p:spPr>
            <a:xfrm>
              <a:off x="13252" y="20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B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15487" y="43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C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17462" y="110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D</a:t>
              </a:r>
            </a:p>
          </p:txBody>
        </p:sp>
        <p:cxnSp>
          <p:nvCxnSpPr>
            <p:cNvPr id="49" name="直接箭头连接符 48"/>
            <p:cNvCxnSpPr>
              <a:stCxn id="41" idx="6"/>
              <a:endCxn id="46" idx="2"/>
            </p:cNvCxnSpPr>
            <p:nvPr/>
          </p:nvCxnSpPr>
          <p:spPr>
            <a:xfrm flipV="1">
              <a:off x="12087" y="589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6" idx="6"/>
              <a:endCxn id="47" idx="2"/>
            </p:cNvCxnSpPr>
            <p:nvPr/>
          </p:nvCxnSpPr>
          <p:spPr>
            <a:xfrm>
              <a:off x="14025" y="589"/>
              <a:ext cx="1462" cy="2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1" idx="4"/>
              <a:endCxn id="43" idx="1"/>
            </p:cNvCxnSpPr>
            <p:nvPr/>
          </p:nvCxnSpPr>
          <p:spPr>
            <a:xfrm>
              <a:off x="11701" y="1546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3" idx="0"/>
              <a:endCxn id="46" idx="3"/>
            </p:cNvCxnSpPr>
            <p:nvPr/>
          </p:nvCxnSpPr>
          <p:spPr>
            <a:xfrm flipV="1">
              <a:off x="12559" y="862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6" idx="4"/>
              <a:endCxn id="42" idx="0"/>
            </p:cNvCxnSpPr>
            <p:nvPr/>
          </p:nvCxnSpPr>
          <p:spPr>
            <a:xfrm>
              <a:off x="13639" y="975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6" idx="5"/>
              <a:endCxn id="44" idx="0"/>
            </p:cNvCxnSpPr>
            <p:nvPr/>
          </p:nvCxnSpPr>
          <p:spPr>
            <a:xfrm>
              <a:off x="13912" y="862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4" idx="3"/>
              <a:endCxn id="42" idx="7"/>
            </p:cNvCxnSpPr>
            <p:nvPr/>
          </p:nvCxnSpPr>
          <p:spPr>
            <a:xfrm flipH="1">
              <a:off x="14220" y="2243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2" idx="2"/>
              <a:endCxn id="43" idx="5"/>
            </p:cNvCxnSpPr>
            <p:nvPr/>
          </p:nvCxnSpPr>
          <p:spPr>
            <a:xfrm flipH="1" flipV="1">
              <a:off x="12832" y="2657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45" idx="2"/>
            </p:cNvCxnSpPr>
            <p:nvPr/>
          </p:nvCxnSpPr>
          <p:spPr>
            <a:xfrm flipV="1">
              <a:off x="14333" y="2702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7" idx="4"/>
              <a:endCxn id="45" idx="0"/>
            </p:cNvCxnSpPr>
            <p:nvPr/>
          </p:nvCxnSpPr>
          <p:spPr>
            <a:xfrm>
              <a:off x="15874" y="1209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7" idx="6"/>
              <a:endCxn id="48" idx="2"/>
            </p:cNvCxnSpPr>
            <p:nvPr/>
          </p:nvCxnSpPr>
          <p:spPr>
            <a:xfrm>
              <a:off x="16260" y="823"/>
              <a:ext cx="1202" cy="66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5" idx="7"/>
              <a:endCxn id="48" idx="3"/>
            </p:cNvCxnSpPr>
            <p:nvPr/>
          </p:nvCxnSpPr>
          <p:spPr>
            <a:xfrm flipV="1">
              <a:off x="16833" y="1763"/>
              <a:ext cx="742" cy="6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12172" y="39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359" y="193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669" y="70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040" y="129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18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6946" y="198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4767" y="2702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2690" y="265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314" y="167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459" y="98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19" y="1424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333" y="910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032" y="1872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7496810" y="2252345"/>
            <a:ext cx="4394200" cy="1961515"/>
            <a:chOff x="11806" y="3547"/>
            <a:chExt cx="6920" cy="3089"/>
          </a:xfrm>
        </p:grpSpPr>
        <p:sp>
          <p:nvSpPr>
            <p:cNvPr id="74" name="椭圆 73"/>
            <p:cNvSpPr/>
            <p:nvPr/>
          </p:nvSpPr>
          <p:spPr>
            <a:xfrm>
              <a:off x="11806" y="412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A</a:t>
              </a:r>
            </a:p>
          </p:txBody>
        </p:sp>
        <p:sp>
          <p:nvSpPr>
            <p:cNvPr id="75" name="椭圆 74"/>
            <p:cNvSpPr/>
            <p:nvPr/>
          </p:nvSpPr>
          <p:spPr>
            <a:xfrm>
              <a:off x="14052" y="580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H</a:t>
              </a:r>
            </a:p>
          </p:txBody>
        </p:sp>
        <p:sp>
          <p:nvSpPr>
            <p:cNvPr id="76" name="椭圆 75"/>
            <p:cNvSpPr/>
            <p:nvPr/>
          </p:nvSpPr>
          <p:spPr>
            <a:xfrm>
              <a:off x="12664" y="5351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15129" y="493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F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16665" y="5669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E</a:t>
              </a:r>
            </a:p>
          </p:txBody>
        </p:sp>
        <p:sp>
          <p:nvSpPr>
            <p:cNvPr id="79" name="椭圆 78"/>
            <p:cNvSpPr/>
            <p:nvPr/>
          </p:nvSpPr>
          <p:spPr>
            <a:xfrm>
              <a:off x="13744" y="355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B</a:t>
              </a:r>
            </a:p>
          </p:txBody>
        </p:sp>
        <p:sp>
          <p:nvSpPr>
            <p:cNvPr id="80" name="椭圆 79"/>
            <p:cNvSpPr/>
            <p:nvPr/>
          </p:nvSpPr>
          <p:spPr>
            <a:xfrm>
              <a:off x="15979" y="379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1" name="椭圆 80"/>
            <p:cNvSpPr/>
            <p:nvPr/>
          </p:nvSpPr>
          <p:spPr>
            <a:xfrm>
              <a:off x="17954" y="445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D</a:t>
              </a:r>
            </a:p>
          </p:txBody>
        </p:sp>
        <p:cxnSp>
          <p:nvCxnSpPr>
            <p:cNvPr id="82" name="直接箭头连接符 81"/>
            <p:cNvCxnSpPr>
              <a:stCxn id="74" idx="6"/>
              <a:endCxn id="79" idx="2"/>
            </p:cNvCxnSpPr>
            <p:nvPr/>
          </p:nvCxnSpPr>
          <p:spPr>
            <a:xfrm flipV="1">
              <a:off x="12579" y="3943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79" idx="6"/>
              <a:endCxn id="80" idx="2"/>
            </p:cNvCxnSpPr>
            <p:nvPr/>
          </p:nvCxnSpPr>
          <p:spPr>
            <a:xfrm>
              <a:off x="14517" y="3943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4" idx="4"/>
              <a:endCxn id="76" idx="1"/>
            </p:cNvCxnSpPr>
            <p:nvPr/>
          </p:nvCxnSpPr>
          <p:spPr>
            <a:xfrm>
              <a:off x="12193" y="4900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6" idx="0"/>
              <a:endCxn id="79" idx="3"/>
            </p:cNvCxnSpPr>
            <p:nvPr/>
          </p:nvCxnSpPr>
          <p:spPr>
            <a:xfrm flipV="1">
              <a:off x="13051" y="4216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79" idx="4"/>
              <a:endCxn id="75" idx="0"/>
            </p:cNvCxnSpPr>
            <p:nvPr/>
          </p:nvCxnSpPr>
          <p:spPr>
            <a:xfrm>
              <a:off x="14131" y="4329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9" idx="5"/>
              <a:endCxn id="77" idx="0"/>
            </p:cNvCxnSpPr>
            <p:nvPr/>
          </p:nvCxnSpPr>
          <p:spPr>
            <a:xfrm>
              <a:off x="14404" y="4216"/>
              <a:ext cx="1112" cy="72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7" idx="3"/>
              <a:endCxn id="75" idx="7"/>
            </p:cNvCxnSpPr>
            <p:nvPr/>
          </p:nvCxnSpPr>
          <p:spPr>
            <a:xfrm flipH="1">
              <a:off x="14712" y="5597"/>
              <a:ext cx="530" cy="3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5" idx="2"/>
              <a:endCxn id="76" idx="5"/>
            </p:cNvCxnSpPr>
            <p:nvPr/>
          </p:nvCxnSpPr>
          <p:spPr>
            <a:xfrm flipH="1" flipV="1">
              <a:off x="13324" y="6011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5" idx="6"/>
              <a:endCxn id="78" idx="2"/>
            </p:cNvCxnSpPr>
            <p:nvPr/>
          </p:nvCxnSpPr>
          <p:spPr>
            <a:xfrm flipV="1">
              <a:off x="14825" y="6056"/>
              <a:ext cx="1840" cy="13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0" idx="4"/>
              <a:endCxn id="78" idx="0"/>
            </p:cNvCxnSpPr>
            <p:nvPr/>
          </p:nvCxnSpPr>
          <p:spPr>
            <a:xfrm>
              <a:off x="16366" y="4563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0" idx="6"/>
              <a:endCxn id="81" idx="2"/>
            </p:cNvCxnSpPr>
            <p:nvPr/>
          </p:nvCxnSpPr>
          <p:spPr>
            <a:xfrm>
              <a:off x="16752" y="4177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8" idx="7"/>
              <a:endCxn id="81" idx="3"/>
            </p:cNvCxnSpPr>
            <p:nvPr/>
          </p:nvCxnSpPr>
          <p:spPr>
            <a:xfrm flipV="1">
              <a:off x="17325" y="5117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12664" y="374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851" y="354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7161" y="405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6532" y="4650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18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7438" y="533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5259" y="605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3182" y="601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1806" y="5033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951" y="433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3611" y="4778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4825" y="4264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4524" y="522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431800" y="4686300"/>
            <a:ext cx="4394200" cy="1961515"/>
            <a:chOff x="680" y="7380"/>
            <a:chExt cx="6920" cy="3089"/>
          </a:xfrm>
        </p:grpSpPr>
        <p:sp>
          <p:nvSpPr>
            <p:cNvPr id="106" name="椭圆 105"/>
            <p:cNvSpPr/>
            <p:nvPr/>
          </p:nvSpPr>
          <p:spPr>
            <a:xfrm>
              <a:off x="680" y="7960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A</a:t>
              </a:r>
            </a:p>
          </p:txBody>
        </p:sp>
        <p:sp>
          <p:nvSpPr>
            <p:cNvPr id="107" name="椭圆 106"/>
            <p:cNvSpPr/>
            <p:nvPr/>
          </p:nvSpPr>
          <p:spPr>
            <a:xfrm>
              <a:off x="2926" y="9639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538" y="9184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109" name="椭圆 108"/>
            <p:cNvSpPr/>
            <p:nvPr/>
          </p:nvSpPr>
          <p:spPr>
            <a:xfrm>
              <a:off x="4003" y="877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110" name="椭圆 109"/>
            <p:cNvSpPr/>
            <p:nvPr/>
          </p:nvSpPr>
          <p:spPr>
            <a:xfrm>
              <a:off x="5539" y="950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E</a:t>
              </a: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618" y="7389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B</a:t>
              </a: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853" y="762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C</a:t>
              </a:r>
            </a:p>
          </p:txBody>
        </p:sp>
        <p:sp>
          <p:nvSpPr>
            <p:cNvPr id="113" name="椭圆 112"/>
            <p:cNvSpPr/>
            <p:nvPr/>
          </p:nvSpPr>
          <p:spPr>
            <a:xfrm>
              <a:off x="6828" y="8290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D</a:t>
              </a:r>
            </a:p>
          </p:txBody>
        </p:sp>
        <p:cxnSp>
          <p:nvCxnSpPr>
            <p:cNvPr id="114" name="直接箭头连接符 113"/>
            <p:cNvCxnSpPr>
              <a:stCxn id="106" idx="6"/>
              <a:endCxn id="111" idx="2"/>
            </p:cNvCxnSpPr>
            <p:nvPr/>
          </p:nvCxnSpPr>
          <p:spPr>
            <a:xfrm flipV="1">
              <a:off x="1453" y="7776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11" idx="6"/>
              <a:endCxn id="112" idx="2"/>
            </p:cNvCxnSpPr>
            <p:nvPr/>
          </p:nvCxnSpPr>
          <p:spPr>
            <a:xfrm>
              <a:off x="3391" y="7776"/>
              <a:ext cx="1462" cy="2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6" idx="4"/>
              <a:endCxn id="108" idx="1"/>
            </p:cNvCxnSpPr>
            <p:nvPr/>
          </p:nvCxnSpPr>
          <p:spPr>
            <a:xfrm>
              <a:off x="1067" y="8733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08" idx="0"/>
              <a:endCxn id="111" idx="3"/>
            </p:cNvCxnSpPr>
            <p:nvPr/>
          </p:nvCxnSpPr>
          <p:spPr>
            <a:xfrm flipV="1">
              <a:off x="1925" y="8049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1" idx="4"/>
              <a:endCxn id="107" idx="0"/>
            </p:cNvCxnSpPr>
            <p:nvPr/>
          </p:nvCxnSpPr>
          <p:spPr>
            <a:xfrm>
              <a:off x="3005" y="8162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1" idx="5"/>
              <a:endCxn id="109" idx="0"/>
            </p:cNvCxnSpPr>
            <p:nvPr/>
          </p:nvCxnSpPr>
          <p:spPr>
            <a:xfrm>
              <a:off x="3278" y="8049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109" idx="3"/>
              <a:endCxn id="107" idx="7"/>
            </p:cNvCxnSpPr>
            <p:nvPr/>
          </p:nvCxnSpPr>
          <p:spPr>
            <a:xfrm flipH="1">
              <a:off x="3586" y="9430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7" idx="2"/>
              <a:endCxn id="108" idx="5"/>
            </p:cNvCxnSpPr>
            <p:nvPr/>
          </p:nvCxnSpPr>
          <p:spPr>
            <a:xfrm flipH="1" flipV="1">
              <a:off x="2198" y="9844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07" idx="6"/>
              <a:endCxn id="110" idx="2"/>
            </p:cNvCxnSpPr>
            <p:nvPr/>
          </p:nvCxnSpPr>
          <p:spPr>
            <a:xfrm flipV="1">
              <a:off x="3699" y="9889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2" idx="4"/>
              <a:endCxn id="110" idx="0"/>
            </p:cNvCxnSpPr>
            <p:nvPr/>
          </p:nvCxnSpPr>
          <p:spPr>
            <a:xfrm>
              <a:off x="5240" y="8396"/>
              <a:ext cx="686" cy="110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2" idx="6"/>
              <a:endCxn id="113" idx="2"/>
            </p:cNvCxnSpPr>
            <p:nvPr/>
          </p:nvCxnSpPr>
          <p:spPr>
            <a:xfrm>
              <a:off x="5626" y="8010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0" idx="7"/>
              <a:endCxn id="113" idx="3"/>
            </p:cNvCxnSpPr>
            <p:nvPr/>
          </p:nvCxnSpPr>
          <p:spPr>
            <a:xfrm flipV="1">
              <a:off x="6199" y="8950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1538" y="7582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3725" y="7380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035" y="7888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406" y="8483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18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6312" y="9172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133" y="988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056" y="9844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680" y="886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825" y="8168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485" y="861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699" y="809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398" y="905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6793865" y="4484370"/>
            <a:ext cx="4394200" cy="1961515"/>
            <a:chOff x="10699" y="7062"/>
            <a:chExt cx="6920" cy="3089"/>
          </a:xfrm>
        </p:grpSpPr>
        <p:sp>
          <p:nvSpPr>
            <p:cNvPr id="138" name="椭圆 137"/>
            <p:cNvSpPr/>
            <p:nvPr/>
          </p:nvSpPr>
          <p:spPr>
            <a:xfrm>
              <a:off x="10699" y="764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A</a:t>
              </a: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2945" y="9321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H</a:t>
              </a:r>
            </a:p>
          </p:txBody>
        </p:sp>
        <p:sp>
          <p:nvSpPr>
            <p:cNvPr id="140" name="椭圆 139"/>
            <p:cNvSpPr/>
            <p:nvPr/>
          </p:nvSpPr>
          <p:spPr>
            <a:xfrm>
              <a:off x="11557" y="886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141" name="椭圆 140"/>
            <p:cNvSpPr/>
            <p:nvPr/>
          </p:nvSpPr>
          <p:spPr>
            <a:xfrm>
              <a:off x="14022" y="8452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142" name="椭圆 141"/>
            <p:cNvSpPr/>
            <p:nvPr/>
          </p:nvSpPr>
          <p:spPr>
            <a:xfrm>
              <a:off x="15558" y="9184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E</a:t>
              </a:r>
            </a:p>
          </p:txBody>
        </p:sp>
        <p:sp>
          <p:nvSpPr>
            <p:cNvPr id="143" name="椭圆 142"/>
            <p:cNvSpPr/>
            <p:nvPr/>
          </p:nvSpPr>
          <p:spPr>
            <a:xfrm>
              <a:off x="12637" y="7071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B</a:t>
              </a:r>
            </a:p>
          </p:txBody>
        </p:sp>
        <p:sp>
          <p:nvSpPr>
            <p:cNvPr id="144" name="椭圆 143"/>
            <p:cNvSpPr/>
            <p:nvPr/>
          </p:nvSpPr>
          <p:spPr>
            <a:xfrm>
              <a:off x="14872" y="7305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45" name="椭圆 144"/>
            <p:cNvSpPr/>
            <p:nvPr/>
          </p:nvSpPr>
          <p:spPr>
            <a:xfrm>
              <a:off x="16847" y="797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>
                  <a:sym typeface="+mn-ea"/>
                </a:rPr>
                <a:t>D</a:t>
              </a:r>
            </a:p>
          </p:txBody>
        </p:sp>
        <p:cxnSp>
          <p:nvCxnSpPr>
            <p:cNvPr id="146" name="直接箭头连接符 145"/>
            <p:cNvCxnSpPr>
              <a:stCxn id="138" idx="6"/>
              <a:endCxn id="143" idx="2"/>
            </p:cNvCxnSpPr>
            <p:nvPr/>
          </p:nvCxnSpPr>
          <p:spPr>
            <a:xfrm flipV="1">
              <a:off x="11472" y="7458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3" idx="6"/>
              <a:endCxn id="144" idx="2"/>
            </p:cNvCxnSpPr>
            <p:nvPr/>
          </p:nvCxnSpPr>
          <p:spPr>
            <a:xfrm>
              <a:off x="13410" y="7458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8" idx="4"/>
              <a:endCxn id="140" idx="1"/>
            </p:cNvCxnSpPr>
            <p:nvPr/>
          </p:nvCxnSpPr>
          <p:spPr>
            <a:xfrm>
              <a:off x="11086" y="8415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0" idx="0"/>
              <a:endCxn id="143" idx="3"/>
            </p:cNvCxnSpPr>
            <p:nvPr/>
          </p:nvCxnSpPr>
          <p:spPr>
            <a:xfrm flipV="1">
              <a:off x="11944" y="7731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3" idx="4"/>
              <a:endCxn id="139" idx="0"/>
            </p:cNvCxnSpPr>
            <p:nvPr/>
          </p:nvCxnSpPr>
          <p:spPr>
            <a:xfrm>
              <a:off x="13024" y="7844"/>
              <a:ext cx="308" cy="147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3" idx="5"/>
              <a:endCxn id="141" idx="0"/>
            </p:cNvCxnSpPr>
            <p:nvPr/>
          </p:nvCxnSpPr>
          <p:spPr>
            <a:xfrm>
              <a:off x="13297" y="7731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1" idx="3"/>
              <a:endCxn id="139" idx="7"/>
            </p:cNvCxnSpPr>
            <p:nvPr/>
          </p:nvCxnSpPr>
          <p:spPr>
            <a:xfrm flipH="1">
              <a:off x="13605" y="9112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9" idx="2"/>
              <a:endCxn id="140" idx="5"/>
            </p:cNvCxnSpPr>
            <p:nvPr/>
          </p:nvCxnSpPr>
          <p:spPr>
            <a:xfrm flipH="1" flipV="1">
              <a:off x="12217" y="9526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39" idx="6"/>
              <a:endCxn id="142" idx="2"/>
            </p:cNvCxnSpPr>
            <p:nvPr/>
          </p:nvCxnSpPr>
          <p:spPr>
            <a:xfrm flipV="1">
              <a:off x="13718" y="9571"/>
              <a:ext cx="1840" cy="13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44" idx="4"/>
              <a:endCxn id="142" idx="0"/>
            </p:cNvCxnSpPr>
            <p:nvPr/>
          </p:nvCxnSpPr>
          <p:spPr>
            <a:xfrm>
              <a:off x="15259" y="8078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44" idx="6"/>
              <a:endCxn id="145" idx="2"/>
            </p:cNvCxnSpPr>
            <p:nvPr/>
          </p:nvCxnSpPr>
          <p:spPr>
            <a:xfrm>
              <a:off x="15645" y="7692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2" idx="7"/>
              <a:endCxn id="145" idx="3"/>
            </p:cNvCxnSpPr>
            <p:nvPr/>
          </p:nvCxnSpPr>
          <p:spPr>
            <a:xfrm flipV="1">
              <a:off x="16218" y="8632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11557" y="7264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3744" y="7062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6054" y="7570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10</a:t>
              </a: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5425" y="8165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18</a:t>
              </a: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16331" y="8854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4152" y="957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15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2075" y="9526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0699" y="8548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844" y="7850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2504" y="8293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3718" y="7779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3417" y="8741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1</a:t>
              </a: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4751705" y="1142365"/>
            <a:ext cx="2139950" cy="659130"/>
            <a:chOff x="7483" y="1799"/>
            <a:chExt cx="3370" cy="1038"/>
          </a:xfrm>
        </p:grpSpPr>
        <p:sp>
          <p:nvSpPr>
            <p:cNvPr id="170" name="文本框 169"/>
            <p:cNvSpPr txBox="1"/>
            <p:nvPr/>
          </p:nvSpPr>
          <p:spPr>
            <a:xfrm rot="20040000">
              <a:off x="7483" y="1799"/>
              <a:ext cx="337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Shortest path P1 (21)</a:t>
              </a:r>
            </a:p>
          </p:txBody>
        </p:sp>
        <p:sp>
          <p:nvSpPr>
            <p:cNvPr id="206" name="右箭头 205"/>
            <p:cNvSpPr/>
            <p:nvPr/>
          </p:nvSpPr>
          <p:spPr>
            <a:xfrm rot="19920000">
              <a:off x="8184" y="2275"/>
              <a:ext cx="2478" cy="5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4829810" y="2674620"/>
            <a:ext cx="2532380" cy="766445"/>
            <a:chOff x="7606" y="4212"/>
            <a:chExt cx="3988" cy="1207"/>
          </a:xfrm>
        </p:grpSpPr>
        <p:sp>
          <p:nvSpPr>
            <p:cNvPr id="171" name="文本框 170"/>
            <p:cNvSpPr txBox="1"/>
            <p:nvPr/>
          </p:nvSpPr>
          <p:spPr>
            <a:xfrm>
              <a:off x="7606" y="4839"/>
              <a:ext cx="3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2nd shortest path P2 (28)</a:t>
              </a:r>
            </a:p>
          </p:txBody>
        </p:sp>
        <p:sp>
          <p:nvSpPr>
            <p:cNvPr id="207" name="右箭头 206"/>
            <p:cNvSpPr/>
            <p:nvPr/>
          </p:nvSpPr>
          <p:spPr>
            <a:xfrm>
              <a:off x="8628" y="4212"/>
              <a:ext cx="2686" cy="5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4271010" y="4107815"/>
            <a:ext cx="2557780" cy="572770"/>
            <a:chOff x="6726" y="6469"/>
            <a:chExt cx="4028" cy="902"/>
          </a:xfrm>
        </p:grpSpPr>
        <p:sp>
          <p:nvSpPr>
            <p:cNvPr id="204" name="文本框 203"/>
            <p:cNvSpPr txBox="1"/>
            <p:nvPr/>
          </p:nvSpPr>
          <p:spPr>
            <a:xfrm rot="1860000">
              <a:off x="6726" y="6791"/>
              <a:ext cx="37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3rd shortest path P3: 29</a:t>
              </a:r>
            </a:p>
          </p:txBody>
        </p:sp>
        <p:sp>
          <p:nvSpPr>
            <p:cNvPr id="208" name="右箭头 207"/>
            <p:cNvSpPr/>
            <p:nvPr/>
          </p:nvSpPr>
          <p:spPr>
            <a:xfrm rot="1860000">
              <a:off x="7758" y="6469"/>
              <a:ext cx="2997" cy="5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854075" y="3836670"/>
            <a:ext cx="1769745" cy="836930"/>
            <a:chOff x="1345" y="6042"/>
            <a:chExt cx="2787" cy="1318"/>
          </a:xfrm>
        </p:grpSpPr>
        <p:sp>
          <p:nvSpPr>
            <p:cNvPr id="205" name="文本框 204"/>
            <p:cNvSpPr txBox="1"/>
            <p:nvPr/>
          </p:nvSpPr>
          <p:spPr>
            <a:xfrm>
              <a:off x="1345" y="6193"/>
              <a:ext cx="238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4th shortest path P4 (30)</a:t>
              </a:r>
            </a:p>
          </p:txBody>
        </p:sp>
        <p:sp>
          <p:nvSpPr>
            <p:cNvPr id="209" name="右箭头 208"/>
            <p:cNvSpPr/>
            <p:nvPr/>
          </p:nvSpPr>
          <p:spPr>
            <a:xfrm rot="5400000">
              <a:off x="3192" y="6420"/>
              <a:ext cx="1318" cy="5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diversity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1945"/>
            <a:ext cx="6263005" cy="435165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Some paths can be highly similar due to commonly shared road segments.</a:t>
            </a:r>
          </a:p>
          <a:p>
            <a:r>
              <a:rPr lang="en-US" altLang="zh-CN" dirty="0" smtClean="0">
                <a:sym typeface="+mn-ea"/>
              </a:rPr>
              <a:t>Better to return paths with diversity.</a:t>
            </a:r>
          </a:p>
          <a:p>
            <a:r>
              <a:rPr lang="en-US" altLang="zh-CN" dirty="0" smtClean="0">
                <a:sym typeface="+mn-ea"/>
              </a:rPr>
              <a:t>Lots of Path Similarity definitions: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10" name="组合 209"/>
          <p:cNvGrpSpPr/>
          <p:nvPr/>
        </p:nvGrpSpPr>
        <p:grpSpPr>
          <a:xfrm>
            <a:off x="8371840" y="186055"/>
            <a:ext cx="3082290" cy="1393208"/>
            <a:chOff x="11314" y="193"/>
            <a:chExt cx="6921" cy="3128"/>
          </a:xfrm>
        </p:grpSpPr>
        <p:sp>
          <p:nvSpPr>
            <p:cNvPr id="41" name="椭圆 40"/>
            <p:cNvSpPr/>
            <p:nvPr/>
          </p:nvSpPr>
          <p:spPr>
            <a:xfrm>
              <a:off x="11314" y="77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A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13560" y="2452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H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12172" y="1997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14637" y="1583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16173" y="2315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E</a:t>
              </a:r>
            </a:p>
          </p:txBody>
        </p:sp>
        <p:sp>
          <p:nvSpPr>
            <p:cNvPr id="46" name="椭圆 45"/>
            <p:cNvSpPr/>
            <p:nvPr/>
          </p:nvSpPr>
          <p:spPr>
            <a:xfrm>
              <a:off x="13252" y="20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15487" y="43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C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17462" y="110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49" name="直接箭头连接符 48"/>
            <p:cNvCxnSpPr>
              <a:stCxn id="41" idx="6"/>
              <a:endCxn id="46" idx="2"/>
            </p:cNvCxnSpPr>
            <p:nvPr/>
          </p:nvCxnSpPr>
          <p:spPr>
            <a:xfrm flipV="1">
              <a:off x="12087" y="589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6" idx="6"/>
              <a:endCxn id="47" idx="2"/>
            </p:cNvCxnSpPr>
            <p:nvPr/>
          </p:nvCxnSpPr>
          <p:spPr>
            <a:xfrm>
              <a:off x="14025" y="589"/>
              <a:ext cx="1462" cy="2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1" idx="4"/>
              <a:endCxn id="43" idx="1"/>
            </p:cNvCxnSpPr>
            <p:nvPr/>
          </p:nvCxnSpPr>
          <p:spPr>
            <a:xfrm>
              <a:off x="11701" y="1546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3" idx="0"/>
              <a:endCxn id="46" idx="3"/>
            </p:cNvCxnSpPr>
            <p:nvPr/>
          </p:nvCxnSpPr>
          <p:spPr>
            <a:xfrm flipV="1">
              <a:off x="12559" y="862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6" idx="4"/>
              <a:endCxn id="42" idx="0"/>
            </p:cNvCxnSpPr>
            <p:nvPr/>
          </p:nvCxnSpPr>
          <p:spPr>
            <a:xfrm>
              <a:off x="13639" y="975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6" idx="5"/>
              <a:endCxn id="44" idx="0"/>
            </p:cNvCxnSpPr>
            <p:nvPr/>
          </p:nvCxnSpPr>
          <p:spPr>
            <a:xfrm>
              <a:off x="13912" y="862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4" idx="3"/>
              <a:endCxn id="42" idx="7"/>
            </p:cNvCxnSpPr>
            <p:nvPr/>
          </p:nvCxnSpPr>
          <p:spPr>
            <a:xfrm flipH="1">
              <a:off x="14220" y="2243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2" idx="2"/>
              <a:endCxn id="43" idx="5"/>
            </p:cNvCxnSpPr>
            <p:nvPr/>
          </p:nvCxnSpPr>
          <p:spPr>
            <a:xfrm flipH="1" flipV="1">
              <a:off x="12832" y="2657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45" idx="2"/>
            </p:cNvCxnSpPr>
            <p:nvPr/>
          </p:nvCxnSpPr>
          <p:spPr>
            <a:xfrm flipV="1">
              <a:off x="14333" y="2702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7" idx="4"/>
              <a:endCxn id="45" idx="0"/>
            </p:cNvCxnSpPr>
            <p:nvPr/>
          </p:nvCxnSpPr>
          <p:spPr>
            <a:xfrm>
              <a:off x="15874" y="1209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7" idx="6"/>
              <a:endCxn id="48" idx="2"/>
            </p:cNvCxnSpPr>
            <p:nvPr/>
          </p:nvCxnSpPr>
          <p:spPr>
            <a:xfrm>
              <a:off x="16260" y="823"/>
              <a:ext cx="1202" cy="66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5" idx="7"/>
              <a:endCxn id="48" idx="3"/>
            </p:cNvCxnSpPr>
            <p:nvPr/>
          </p:nvCxnSpPr>
          <p:spPr>
            <a:xfrm flipV="1">
              <a:off x="16833" y="1763"/>
              <a:ext cx="742" cy="6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12172" y="395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359" y="193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6669" y="701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040" y="1296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6946" y="1985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4767" y="2702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2690" y="2657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314" y="1679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2459" y="981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119" y="1424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4333" y="910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032" y="1872"/>
              <a:ext cx="793" cy="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8333740" y="1842135"/>
            <a:ext cx="2990215" cy="1359714"/>
            <a:chOff x="11806" y="3547"/>
            <a:chExt cx="6921" cy="3147"/>
          </a:xfrm>
        </p:grpSpPr>
        <p:sp>
          <p:nvSpPr>
            <p:cNvPr id="74" name="椭圆 73"/>
            <p:cNvSpPr/>
            <p:nvPr/>
          </p:nvSpPr>
          <p:spPr>
            <a:xfrm>
              <a:off x="11806" y="412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A</a:t>
              </a:r>
            </a:p>
          </p:txBody>
        </p:sp>
        <p:sp>
          <p:nvSpPr>
            <p:cNvPr id="75" name="椭圆 74"/>
            <p:cNvSpPr/>
            <p:nvPr/>
          </p:nvSpPr>
          <p:spPr>
            <a:xfrm>
              <a:off x="14052" y="580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H</a:t>
              </a:r>
            </a:p>
          </p:txBody>
        </p:sp>
        <p:sp>
          <p:nvSpPr>
            <p:cNvPr id="76" name="椭圆 75"/>
            <p:cNvSpPr/>
            <p:nvPr/>
          </p:nvSpPr>
          <p:spPr>
            <a:xfrm>
              <a:off x="12664" y="5351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15129" y="493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F</a:t>
              </a:r>
            </a:p>
          </p:txBody>
        </p:sp>
        <p:sp>
          <p:nvSpPr>
            <p:cNvPr id="78" name="椭圆 77"/>
            <p:cNvSpPr/>
            <p:nvPr/>
          </p:nvSpPr>
          <p:spPr>
            <a:xfrm>
              <a:off x="16665" y="5669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E</a:t>
              </a:r>
            </a:p>
          </p:txBody>
        </p:sp>
        <p:sp>
          <p:nvSpPr>
            <p:cNvPr id="79" name="椭圆 78"/>
            <p:cNvSpPr/>
            <p:nvPr/>
          </p:nvSpPr>
          <p:spPr>
            <a:xfrm>
              <a:off x="13744" y="3556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80" name="椭圆 79"/>
            <p:cNvSpPr/>
            <p:nvPr/>
          </p:nvSpPr>
          <p:spPr>
            <a:xfrm>
              <a:off x="15979" y="379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</a:t>
              </a:r>
            </a:p>
          </p:txBody>
        </p:sp>
        <p:sp>
          <p:nvSpPr>
            <p:cNvPr id="81" name="椭圆 80"/>
            <p:cNvSpPr/>
            <p:nvPr/>
          </p:nvSpPr>
          <p:spPr>
            <a:xfrm>
              <a:off x="17954" y="4457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82" name="直接箭头连接符 81"/>
            <p:cNvCxnSpPr>
              <a:stCxn id="74" idx="6"/>
              <a:endCxn id="79" idx="2"/>
            </p:cNvCxnSpPr>
            <p:nvPr/>
          </p:nvCxnSpPr>
          <p:spPr>
            <a:xfrm flipV="1">
              <a:off x="12579" y="3943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79" idx="6"/>
              <a:endCxn id="80" idx="2"/>
            </p:cNvCxnSpPr>
            <p:nvPr/>
          </p:nvCxnSpPr>
          <p:spPr>
            <a:xfrm>
              <a:off x="14517" y="3943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4" idx="4"/>
              <a:endCxn id="76" idx="1"/>
            </p:cNvCxnSpPr>
            <p:nvPr/>
          </p:nvCxnSpPr>
          <p:spPr>
            <a:xfrm>
              <a:off x="12193" y="4900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6" idx="0"/>
              <a:endCxn id="79" idx="3"/>
            </p:cNvCxnSpPr>
            <p:nvPr/>
          </p:nvCxnSpPr>
          <p:spPr>
            <a:xfrm flipV="1">
              <a:off x="13051" y="4216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79" idx="4"/>
              <a:endCxn id="75" idx="0"/>
            </p:cNvCxnSpPr>
            <p:nvPr/>
          </p:nvCxnSpPr>
          <p:spPr>
            <a:xfrm>
              <a:off x="14131" y="4329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79" idx="5"/>
              <a:endCxn id="77" idx="0"/>
            </p:cNvCxnSpPr>
            <p:nvPr/>
          </p:nvCxnSpPr>
          <p:spPr>
            <a:xfrm>
              <a:off x="14404" y="4216"/>
              <a:ext cx="1112" cy="72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7" idx="3"/>
              <a:endCxn id="75" idx="7"/>
            </p:cNvCxnSpPr>
            <p:nvPr/>
          </p:nvCxnSpPr>
          <p:spPr>
            <a:xfrm flipH="1">
              <a:off x="14712" y="5597"/>
              <a:ext cx="530" cy="322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5" idx="2"/>
              <a:endCxn id="76" idx="5"/>
            </p:cNvCxnSpPr>
            <p:nvPr/>
          </p:nvCxnSpPr>
          <p:spPr>
            <a:xfrm flipH="1" flipV="1">
              <a:off x="13324" y="6011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5" idx="6"/>
              <a:endCxn id="78" idx="2"/>
            </p:cNvCxnSpPr>
            <p:nvPr/>
          </p:nvCxnSpPr>
          <p:spPr>
            <a:xfrm flipV="1">
              <a:off x="14825" y="6056"/>
              <a:ext cx="1840" cy="13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0" idx="4"/>
              <a:endCxn id="78" idx="0"/>
            </p:cNvCxnSpPr>
            <p:nvPr/>
          </p:nvCxnSpPr>
          <p:spPr>
            <a:xfrm>
              <a:off x="16366" y="4563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0" idx="6"/>
              <a:endCxn id="81" idx="2"/>
            </p:cNvCxnSpPr>
            <p:nvPr/>
          </p:nvCxnSpPr>
          <p:spPr>
            <a:xfrm>
              <a:off x="16752" y="4177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8" idx="7"/>
              <a:endCxn id="81" idx="3"/>
            </p:cNvCxnSpPr>
            <p:nvPr/>
          </p:nvCxnSpPr>
          <p:spPr>
            <a:xfrm flipV="1">
              <a:off x="17325" y="5117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12664" y="3749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851" y="3547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7161" y="4055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6532" y="4650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7438" y="5339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5259" y="6056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3182" y="6011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1806" y="5033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951" y="4335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3611" y="4778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4825" y="4264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4524" y="5226"/>
              <a:ext cx="793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8290560" y="3463290"/>
            <a:ext cx="3096072" cy="1397863"/>
            <a:chOff x="10699" y="7062"/>
            <a:chExt cx="6921" cy="3125"/>
          </a:xfrm>
        </p:grpSpPr>
        <p:sp>
          <p:nvSpPr>
            <p:cNvPr id="138" name="椭圆 137"/>
            <p:cNvSpPr/>
            <p:nvPr/>
          </p:nvSpPr>
          <p:spPr>
            <a:xfrm>
              <a:off x="10699" y="764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A</a:t>
              </a: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2945" y="9321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H</a:t>
              </a:r>
            </a:p>
          </p:txBody>
        </p:sp>
        <p:sp>
          <p:nvSpPr>
            <p:cNvPr id="140" name="椭圆 139"/>
            <p:cNvSpPr/>
            <p:nvPr/>
          </p:nvSpPr>
          <p:spPr>
            <a:xfrm>
              <a:off x="11557" y="8866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141" name="椭圆 140"/>
            <p:cNvSpPr/>
            <p:nvPr/>
          </p:nvSpPr>
          <p:spPr>
            <a:xfrm>
              <a:off x="14022" y="8452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</a:t>
              </a:r>
            </a:p>
          </p:txBody>
        </p:sp>
        <p:sp>
          <p:nvSpPr>
            <p:cNvPr id="142" name="椭圆 141"/>
            <p:cNvSpPr/>
            <p:nvPr/>
          </p:nvSpPr>
          <p:spPr>
            <a:xfrm>
              <a:off x="15558" y="9184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E</a:t>
              </a:r>
            </a:p>
          </p:txBody>
        </p:sp>
        <p:sp>
          <p:nvSpPr>
            <p:cNvPr id="143" name="椭圆 142"/>
            <p:cNvSpPr/>
            <p:nvPr/>
          </p:nvSpPr>
          <p:spPr>
            <a:xfrm>
              <a:off x="12637" y="7071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144" name="椭圆 143"/>
            <p:cNvSpPr/>
            <p:nvPr/>
          </p:nvSpPr>
          <p:spPr>
            <a:xfrm>
              <a:off x="14872" y="7305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</a:t>
              </a:r>
            </a:p>
          </p:txBody>
        </p:sp>
        <p:sp>
          <p:nvSpPr>
            <p:cNvPr id="145" name="椭圆 144"/>
            <p:cNvSpPr/>
            <p:nvPr/>
          </p:nvSpPr>
          <p:spPr>
            <a:xfrm>
              <a:off x="16847" y="797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146" name="直接箭头连接符 145"/>
            <p:cNvCxnSpPr>
              <a:stCxn id="138" idx="6"/>
              <a:endCxn id="143" idx="2"/>
            </p:cNvCxnSpPr>
            <p:nvPr/>
          </p:nvCxnSpPr>
          <p:spPr>
            <a:xfrm flipV="1">
              <a:off x="11472" y="7458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3" idx="6"/>
              <a:endCxn id="144" idx="2"/>
            </p:cNvCxnSpPr>
            <p:nvPr/>
          </p:nvCxnSpPr>
          <p:spPr>
            <a:xfrm>
              <a:off x="13410" y="7458"/>
              <a:ext cx="1462" cy="2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8" idx="4"/>
              <a:endCxn id="140" idx="1"/>
            </p:cNvCxnSpPr>
            <p:nvPr/>
          </p:nvCxnSpPr>
          <p:spPr>
            <a:xfrm>
              <a:off x="11086" y="8415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0" idx="0"/>
              <a:endCxn id="143" idx="3"/>
            </p:cNvCxnSpPr>
            <p:nvPr/>
          </p:nvCxnSpPr>
          <p:spPr>
            <a:xfrm flipV="1">
              <a:off x="11944" y="7731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3" idx="4"/>
              <a:endCxn id="139" idx="0"/>
            </p:cNvCxnSpPr>
            <p:nvPr/>
          </p:nvCxnSpPr>
          <p:spPr>
            <a:xfrm>
              <a:off x="13024" y="7844"/>
              <a:ext cx="308" cy="147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3" idx="5"/>
              <a:endCxn id="141" idx="0"/>
            </p:cNvCxnSpPr>
            <p:nvPr/>
          </p:nvCxnSpPr>
          <p:spPr>
            <a:xfrm>
              <a:off x="13297" y="7731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1" idx="3"/>
              <a:endCxn id="139" idx="7"/>
            </p:cNvCxnSpPr>
            <p:nvPr/>
          </p:nvCxnSpPr>
          <p:spPr>
            <a:xfrm flipH="1">
              <a:off x="13605" y="9112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9" idx="2"/>
              <a:endCxn id="140" idx="5"/>
            </p:cNvCxnSpPr>
            <p:nvPr/>
          </p:nvCxnSpPr>
          <p:spPr>
            <a:xfrm flipH="1" flipV="1">
              <a:off x="12217" y="9526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39" idx="6"/>
              <a:endCxn id="142" idx="2"/>
            </p:cNvCxnSpPr>
            <p:nvPr/>
          </p:nvCxnSpPr>
          <p:spPr>
            <a:xfrm flipV="1">
              <a:off x="13718" y="9571"/>
              <a:ext cx="1840" cy="13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>
              <a:stCxn id="144" idx="4"/>
              <a:endCxn id="142" idx="0"/>
            </p:cNvCxnSpPr>
            <p:nvPr/>
          </p:nvCxnSpPr>
          <p:spPr>
            <a:xfrm>
              <a:off x="15259" y="8078"/>
              <a:ext cx="686" cy="11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44" idx="6"/>
              <a:endCxn id="145" idx="2"/>
            </p:cNvCxnSpPr>
            <p:nvPr/>
          </p:nvCxnSpPr>
          <p:spPr>
            <a:xfrm>
              <a:off x="15645" y="7692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142" idx="7"/>
              <a:endCxn id="145" idx="3"/>
            </p:cNvCxnSpPr>
            <p:nvPr/>
          </p:nvCxnSpPr>
          <p:spPr>
            <a:xfrm flipV="1">
              <a:off x="16218" y="8632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/>
            <p:cNvSpPr txBox="1"/>
            <p:nvPr/>
          </p:nvSpPr>
          <p:spPr>
            <a:xfrm>
              <a:off x="11557" y="7264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3744" y="7062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6054" y="7570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5425" y="8165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16331" y="8854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4152" y="9571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2075" y="9526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0699" y="8548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844" y="7850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2504" y="8293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3718" y="7779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3417" y="8741"/>
              <a:ext cx="793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8288655" y="4984750"/>
            <a:ext cx="3023037" cy="1371653"/>
            <a:chOff x="680" y="7380"/>
            <a:chExt cx="6921" cy="3140"/>
          </a:xfrm>
        </p:grpSpPr>
        <p:sp>
          <p:nvSpPr>
            <p:cNvPr id="106" name="椭圆 105"/>
            <p:cNvSpPr/>
            <p:nvPr/>
          </p:nvSpPr>
          <p:spPr>
            <a:xfrm>
              <a:off x="680" y="7960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A</a:t>
              </a:r>
            </a:p>
          </p:txBody>
        </p:sp>
        <p:sp>
          <p:nvSpPr>
            <p:cNvPr id="107" name="椭圆 106"/>
            <p:cNvSpPr/>
            <p:nvPr/>
          </p:nvSpPr>
          <p:spPr>
            <a:xfrm>
              <a:off x="2926" y="9639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H</a:t>
              </a: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538" y="9184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I</a:t>
              </a:r>
            </a:p>
          </p:txBody>
        </p:sp>
        <p:sp>
          <p:nvSpPr>
            <p:cNvPr id="109" name="椭圆 108"/>
            <p:cNvSpPr/>
            <p:nvPr/>
          </p:nvSpPr>
          <p:spPr>
            <a:xfrm>
              <a:off x="4003" y="8770"/>
              <a:ext cx="773" cy="773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</a:t>
              </a:r>
            </a:p>
          </p:txBody>
        </p:sp>
        <p:sp>
          <p:nvSpPr>
            <p:cNvPr id="110" name="椭圆 109"/>
            <p:cNvSpPr/>
            <p:nvPr/>
          </p:nvSpPr>
          <p:spPr>
            <a:xfrm>
              <a:off x="5539" y="9502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E</a:t>
              </a: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618" y="7389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B</a:t>
              </a: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853" y="7623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C</a:t>
              </a:r>
            </a:p>
          </p:txBody>
        </p:sp>
        <p:sp>
          <p:nvSpPr>
            <p:cNvPr id="113" name="椭圆 112"/>
            <p:cNvSpPr/>
            <p:nvPr/>
          </p:nvSpPr>
          <p:spPr>
            <a:xfrm>
              <a:off x="6828" y="8290"/>
              <a:ext cx="773" cy="773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en-US" altLang="zh-CN" sz="1200">
                  <a:sym typeface="+mn-ea"/>
                </a:rPr>
                <a:t>D</a:t>
              </a:r>
            </a:p>
          </p:txBody>
        </p:sp>
        <p:cxnSp>
          <p:nvCxnSpPr>
            <p:cNvPr id="114" name="直接箭头连接符 113"/>
            <p:cNvCxnSpPr>
              <a:stCxn id="106" idx="6"/>
              <a:endCxn id="111" idx="2"/>
            </p:cNvCxnSpPr>
            <p:nvPr/>
          </p:nvCxnSpPr>
          <p:spPr>
            <a:xfrm flipV="1">
              <a:off x="1453" y="7776"/>
              <a:ext cx="1165" cy="57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11" idx="6"/>
              <a:endCxn id="112" idx="2"/>
            </p:cNvCxnSpPr>
            <p:nvPr/>
          </p:nvCxnSpPr>
          <p:spPr>
            <a:xfrm>
              <a:off x="3391" y="7776"/>
              <a:ext cx="1462" cy="2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6" idx="4"/>
              <a:endCxn id="108" idx="1"/>
            </p:cNvCxnSpPr>
            <p:nvPr/>
          </p:nvCxnSpPr>
          <p:spPr>
            <a:xfrm>
              <a:off x="1067" y="8733"/>
              <a:ext cx="584" cy="5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108" idx="0"/>
              <a:endCxn id="111" idx="3"/>
            </p:cNvCxnSpPr>
            <p:nvPr/>
          </p:nvCxnSpPr>
          <p:spPr>
            <a:xfrm flipV="1">
              <a:off x="1925" y="8049"/>
              <a:ext cx="806" cy="11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1" idx="4"/>
              <a:endCxn id="107" idx="0"/>
            </p:cNvCxnSpPr>
            <p:nvPr/>
          </p:nvCxnSpPr>
          <p:spPr>
            <a:xfrm>
              <a:off x="3005" y="8162"/>
              <a:ext cx="308" cy="14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1" idx="5"/>
              <a:endCxn id="109" idx="0"/>
            </p:cNvCxnSpPr>
            <p:nvPr/>
          </p:nvCxnSpPr>
          <p:spPr>
            <a:xfrm>
              <a:off x="3278" y="8049"/>
              <a:ext cx="1112" cy="7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109" idx="3"/>
              <a:endCxn id="107" idx="7"/>
            </p:cNvCxnSpPr>
            <p:nvPr/>
          </p:nvCxnSpPr>
          <p:spPr>
            <a:xfrm flipH="1">
              <a:off x="3586" y="9430"/>
              <a:ext cx="530" cy="3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7" idx="2"/>
              <a:endCxn id="108" idx="5"/>
            </p:cNvCxnSpPr>
            <p:nvPr/>
          </p:nvCxnSpPr>
          <p:spPr>
            <a:xfrm flipH="1" flipV="1">
              <a:off x="2198" y="9844"/>
              <a:ext cx="728" cy="1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07" idx="6"/>
              <a:endCxn id="110" idx="2"/>
            </p:cNvCxnSpPr>
            <p:nvPr/>
          </p:nvCxnSpPr>
          <p:spPr>
            <a:xfrm flipV="1">
              <a:off x="3699" y="9889"/>
              <a:ext cx="1840" cy="1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2" idx="4"/>
              <a:endCxn id="110" idx="0"/>
            </p:cNvCxnSpPr>
            <p:nvPr/>
          </p:nvCxnSpPr>
          <p:spPr>
            <a:xfrm>
              <a:off x="5240" y="8396"/>
              <a:ext cx="686" cy="110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2" idx="6"/>
              <a:endCxn id="113" idx="2"/>
            </p:cNvCxnSpPr>
            <p:nvPr/>
          </p:nvCxnSpPr>
          <p:spPr>
            <a:xfrm>
              <a:off x="5626" y="8010"/>
              <a:ext cx="1202" cy="6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0" idx="7"/>
              <a:endCxn id="113" idx="3"/>
            </p:cNvCxnSpPr>
            <p:nvPr/>
          </p:nvCxnSpPr>
          <p:spPr>
            <a:xfrm flipV="1">
              <a:off x="6199" y="8950"/>
              <a:ext cx="742" cy="66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1538" y="7582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3725" y="7380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</a:t>
              </a: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035" y="7888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10</a:t>
              </a: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406" y="8483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18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6312" y="9172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133" y="9889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15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056" y="9844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680" y="8866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20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825" y="8168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485" y="8611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3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699" y="8097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398" y="9059"/>
              <a:ext cx="793" cy="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77" y="3502355"/>
            <a:ext cx="4835645" cy="299336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5682537" y="3328035"/>
            <a:ext cx="2346325" cy="509905"/>
          </a:xfrm>
          <a:prstGeom prst="wedgeRectCallout">
            <a:avLst>
              <a:gd name="adj1" fmla="val -64966"/>
              <a:gd name="adj2" fmla="val 61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</a:t>
            </a:r>
            <a:r>
              <a:rPr lang="en-US" altLang="zh-CN" sz="1400" dirty="0" err="1"/>
              <a:t>legnth</a:t>
            </a:r>
            <a:r>
              <a:rPr lang="en-US" altLang="zh-CN" sz="1400" dirty="0"/>
              <a:t> of common segments shared by Pi and </a:t>
            </a:r>
            <a:r>
              <a:rPr lang="en-US" altLang="zh-CN" sz="1400" dirty="0" err="1"/>
              <a:t>Pj</a:t>
            </a:r>
            <a:endParaRPr lang="en-US" altLang="zh-CN" sz="1400" dirty="0"/>
          </a:p>
        </p:txBody>
      </p:sp>
      <p:sp>
        <p:nvSpPr>
          <p:cNvPr id="8" name="矩形标注 7"/>
          <p:cNvSpPr/>
          <p:nvPr/>
        </p:nvSpPr>
        <p:spPr>
          <a:xfrm>
            <a:off x="5580176" y="3908421"/>
            <a:ext cx="2338070" cy="456565"/>
          </a:xfrm>
          <a:prstGeom prst="wedgeRectCallout">
            <a:avLst>
              <a:gd name="adj1" fmla="val -64611"/>
              <a:gd name="adj2" fmla="val 18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length of  distinct road segments shared by Pi and </a:t>
            </a:r>
            <a:r>
              <a:rPr lang="en-US" altLang="zh-CN" sz="1400" dirty="0" err="1"/>
              <a:t>Pj</a:t>
            </a:r>
            <a:endParaRPr lang="en-US" altLang="zh-CN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891780" y="942340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90180" y="2235200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91780" y="4044315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61910" y="5223510"/>
            <a:ext cx="416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P4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1216025" y="4069080"/>
          <a:ext cx="4835525" cy="18510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67105"/>
                <a:gridCol w="967740"/>
                <a:gridCol w="965835"/>
                <a:gridCol w="967740"/>
                <a:gridCol w="967105"/>
              </a:tblGrid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Sim.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/>
                        <a:t>P4</a:t>
                      </a:r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0.28</a:t>
                      </a:r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0.23</a:t>
                      </a:r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0.23</a:t>
                      </a:r>
                    </a:p>
                  </a:txBody>
                  <a:tcPr/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216025" y="5929630"/>
            <a:ext cx="4835525" cy="645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</a:rPr>
              <a:t>Since P2 and P3 are high similar, it is better to return (P1, P2, P4) than (P1, P2, P3)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62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Dissimilar path set </a:t>
            </a:r>
            <a:r>
              <a:rPr lang="en-US" altLang="zh-CN" dirty="0" smtClean="0">
                <a:sym typeface="+mn-ea"/>
              </a:rPr>
              <a:t>Ψ contains several paths from s to t, such that for any two paths in Ψ, Pi and Pj, sim(Pi, Pj) &lt; τ.</a:t>
            </a:r>
          </a:p>
          <a:p>
            <a:pPr lvl="1"/>
            <a:r>
              <a:rPr lang="en-US" altLang="zh-CN" sz="2400" dirty="0" smtClean="0">
                <a:sym typeface="+mn-ea"/>
              </a:rPr>
              <a:t>i.e, assuming </a:t>
            </a:r>
            <a:r>
              <a:rPr lang="en-US" altLang="zh-CN" dirty="0" smtClean="0">
                <a:sym typeface="+mn-ea"/>
              </a:rPr>
              <a:t>τ=0.5, {P1, P2, P4} is a disimilar path set, but {P1, P2, P3} is not.</a:t>
            </a:r>
            <a:endParaRPr lang="en-US" altLang="zh-CN" sz="2400" dirty="0" smtClean="0">
              <a:sym typeface="+mn-ea"/>
            </a:endParaRPr>
          </a:p>
          <a:p>
            <a:endParaRPr lang="en-US" altLang="zh-CN" dirty="0" smtClean="0"/>
          </a:p>
          <a:p>
            <a:r>
              <a:rPr lang="en-US" altLang="zh-CN" b="1" dirty="0" smtClean="0"/>
              <a:t>KSPD problem: </a:t>
            </a:r>
            <a:r>
              <a:rPr lang="en-US" altLang="zh-CN" dirty="0" smtClean="0"/>
              <a:t>Given parameter k, to find a dissimilar path set Ψ, such that |Ψ| ≤ k , and there does not exist another dissimilar path set Ψ’ with |Ψ’| ≤ k such that: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i.e, when k=3, </a:t>
            </a:r>
            <a:r>
              <a:rPr lang="en-US" altLang="zh-CN" dirty="0" smtClean="0">
                <a:sym typeface="+mn-ea"/>
              </a:rPr>
              <a:t>τ=0.5, Ψ={P1, P2, P4} is the query result, because the length of all paths in Ψ is 79. While the length of all paths in {P1, P3, P4} is 80.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10" y="4246656"/>
            <a:ext cx="6899629" cy="104213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graphicFrame>
        <p:nvGraphicFramePr>
          <p:cNvPr id="13" name="表格 12"/>
          <p:cNvGraphicFramePr/>
          <p:nvPr/>
        </p:nvGraphicFramePr>
        <p:xfrm>
          <a:off x="8682990" y="210185"/>
          <a:ext cx="3268345" cy="15481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3415"/>
                <a:gridCol w="654685"/>
                <a:gridCol w="652145"/>
                <a:gridCol w="654685"/>
                <a:gridCol w="653415"/>
              </a:tblGrid>
              <a:tr h="309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Sim.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/>
                        <a:t>P4</a:t>
                      </a:r>
                    </a:p>
                  </a:txBody>
                  <a:tcPr/>
                </a:tc>
              </a:tr>
              <a:tr h="309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0.28</a:t>
                      </a:r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C00000"/>
                          </a:solidFill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0.23</a:t>
                      </a:r>
                    </a:p>
                  </a:txBody>
                  <a:tcPr/>
                </a:tc>
              </a:tr>
              <a:tr h="309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0.23</a:t>
                      </a:r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Top-k shortest simple paths</a:t>
            </a:r>
          </a:p>
          <a:p>
            <a:pPr lvl="1"/>
            <a:r>
              <a:rPr lang="en-US" altLang="zh-CN" dirty="0" smtClean="0"/>
              <a:t>Yen’s algorithm and its variants</a:t>
            </a:r>
          </a:p>
          <a:p>
            <a:pPr lvl="1"/>
            <a:r>
              <a:rPr lang="en-US" altLang="zh-CN" dirty="0"/>
              <a:t>J. Y. Yen. Finding the k shortest </a:t>
            </a:r>
            <a:r>
              <a:rPr lang="en-US" altLang="zh-CN" dirty="0" err="1"/>
              <a:t>loopless</a:t>
            </a:r>
            <a:r>
              <a:rPr lang="en-US" altLang="zh-CN" dirty="0"/>
              <a:t> paths in a network. </a:t>
            </a:r>
            <a:r>
              <a:rPr lang="en-US" altLang="zh-CN" dirty="0" smtClean="0"/>
              <a:t>Management Science</a:t>
            </a:r>
            <a:r>
              <a:rPr lang="en-US" altLang="zh-CN" dirty="0"/>
              <a:t>, 17(11):712–716, 1971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L. Chang, X. Lin, L. Qin, J. X. Yu, and J. Pei. Efficiently </a:t>
            </a:r>
            <a:r>
              <a:rPr lang="en-US" altLang="zh-CN" dirty="0" smtClean="0"/>
              <a:t>computing top-k </a:t>
            </a:r>
            <a:r>
              <a:rPr lang="en-US" altLang="zh-CN" dirty="0"/>
              <a:t>shortest path join. In Proc. EDBT, pages 133–144, 2015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Too many shortest paths to compute KSPD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Diversified top-k </a:t>
            </a:r>
            <a:r>
              <a:rPr lang="en-US" altLang="zh-CN" dirty="0" smtClean="0"/>
              <a:t>query</a:t>
            </a:r>
          </a:p>
          <a:p>
            <a:pPr lvl="1"/>
            <a:r>
              <a:rPr lang="en-US" altLang="zh-CN" dirty="0" smtClean="0"/>
              <a:t>div-cut</a:t>
            </a:r>
          </a:p>
          <a:p>
            <a:pPr lvl="1"/>
            <a:r>
              <a:rPr lang="en-US" altLang="zh-CN" dirty="0"/>
              <a:t>L. Qin, J. X. Yu, and L. Chang. Diversifying top-k results. </a:t>
            </a:r>
            <a:r>
              <a:rPr lang="en-US" altLang="zh-CN" dirty="0" smtClean="0"/>
              <a:t>PVLDB, 5(11</a:t>
            </a:r>
            <a:r>
              <a:rPr lang="en-US" altLang="zh-CN" dirty="0"/>
              <a:t>):1124–1135, 2012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Some optimization techniques cannot suit KSPD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</a:t>
            </a:r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KSPD problem is </a:t>
            </a:r>
            <a:r>
              <a:rPr lang="en-US" altLang="zh-CN" dirty="0" smtClean="0"/>
              <a:t>NP-hard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We </a:t>
            </a:r>
            <a:r>
              <a:rPr lang="en-US" altLang="zh-CN" dirty="0"/>
              <a:t>propose a greedy algorithm to solve this </a:t>
            </a:r>
            <a:r>
              <a:rPr lang="en-US" altLang="zh-CN" dirty="0" smtClean="0"/>
              <a:t>problem: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First</a:t>
            </a:r>
            <a:r>
              <a:rPr lang="en-US" altLang="zh-CN" dirty="0"/>
              <a:t>, we </a:t>
            </a:r>
            <a:r>
              <a:rPr lang="en-US" altLang="zh-CN" dirty="0" smtClean="0"/>
              <a:t>add the </a:t>
            </a:r>
            <a:r>
              <a:rPr lang="en-US" altLang="zh-CN" dirty="0"/>
              <a:t>shortest path into the result </a:t>
            </a:r>
            <a:r>
              <a:rPr lang="en-US" altLang="zh-CN" dirty="0" smtClean="0"/>
              <a:t>set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Next, we </a:t>
            </a:r>
            <a:r>
              <a:rPr lang="en-US" altLang="zh-CN" dirty="0" smtClean="0"/>
              <a:t>greedily pick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next shortest path</a:t>
            </a:r>
            <a:r>
              <a:rPr lang="en-US" altLang="zh-CN" dirty="0"/>
              <a:t> and insert it into the result set if the </a:t>
            </a:r>
            <a:r>
              <a:rPr lang="en-US" altLang="zh-CN" dirty="0" smtClean="0"/>
              <a:t>path is qualified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Finally, the </a:t>
            </a:r>
            <a:r>
              <a:rPr lang="en-US" altLang="zh-CN" dirty="0" smtClean="0"/>
              <a:t>process stops </a:t>
            </a:r>
            <a:r>
              <a:rPr lang="en-US" altLang="zh-CN" dirty="0"/>
              <a:t>when the result set has already k diversified paths or </a:t>
            </a:r>
            <a:r>
              <a:rPr lang="en-US" altLang="zh-CN" dirty="0" smtClean="0"/>
              <a:t>all paths have </a:t>
            </a:r>
            <a:r>
              <a:rPr lang="en-US" altLang="zh-CN" dirty="0"/>
              <a:t>been examined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343655" cy="44300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43655" y="1841242"/>
            <a:ext cx="47348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best-first </a:t>
            </a:r>
            <a:r>
              <a:rPr lang="en-US" altLang="zh-CN" sz="2400" dirty="0" smtClean="0"/>
              <a:t>paradigm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Each time we get the path P with the minimal </a:t>
            </a:r>
            <a:r>
              <a:rPr lang="en-US" altLang="zh-CN" sz="2400" dirty="0" smtClean="0"/>
              <a:t>lower bound </a:t>
            </a:r>
            <a:r>
              <a:rPr lang="en-US" altLang="zh-CN" sz="2400" dirty="0"/>
              <a:t>in the </a:t>
            </a:r>
            <a:r>
              <a:rPr lang="en-US" altLang="zh-CN" sz="2400" dirty="0" smtClean="0"/>
              <a:t>queue to explore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Two lower bounds to improve the efficiency</a:t>
            </a:r>
            <a:endParaRPr lang="en-US" altLang="zh-CN" sz="2400" dirty="0"/>
          </a:p>
          <a:p>
            <a:pPr marL="800100" lvl="1" indent="-342900"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/>
              <a:t>S</a:t>
            </a:r>
            <a:r>
              <a:rPr lang="en-US" altLang="zh-CN" sz="2000" dirty="0" smtClean="0"/>
              <a:t>hortest </a:t>
            </a:r>
            <a:r>
              <a:rPr lang="en-US" altLang="zh-CN" sz="2000" dirty="0"/>
              <a:t>path lower </a:t>
            </a:r>
            <a:r>
              <a:rPr lang="en-US" altLang="zh-CN" sz="2000" dirty="0" smtClean="0"/>
              <a:t>bound to find the shortest paths efficiently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/>
              <a:t>Diversified path lower </a:t>
            </a:r>
            <a:r>
              <a:rPr lang="en-US" altLang="zh-CN" sz="2000" dirty="0" smtClean="0"/>
              <a:t>bound to find the diversified paths efficiently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/>
              <a:t>when diversity is not required or τ=1, our framework can also support KSP problem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235E-8018-4BCF-B4F1-617A8C6AC6B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Danish-Sino Workshop on Big Data Research Collaboration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2295</Words>
  <Application>Microsoft Office PowerPoint</Application>
  <PresentationFormat>宽屏</PresentationFormat>
  <Paragraphs>643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Wingdings</vt:lpstr>
      <vt:lpstr>Office 主题</vt:lpstr>
      <vt:lpstr>Equation.KSEE3</vt:lpstr>
      <vt:lpstr>Finding Top-k Shortest Paths with Diversity</vt:lpstr>
      <vt:lpstr>Outline</vt:lpstr>
      <vt:lpstr>Motivation</vt:lpstr>
      <vt:lpstr>K-Shortest Paths</vt:lpstr>
      <vt:lpstr>Path diversity</vt:lpstr>
      <vt:lpstr>Problem definition</vt:lpstr>
      <vt:lpstr>Related work</vt:lpstr>
      <vt:lpstr>Our Solution</vt:lpstr>
      <vt:lpstr>Framework</vt:lpstr>
      <vt:lpstr>Tech. 1: Shortest path lower bound</vt:lpstr>
      <vt:lpstr>Shortest path lower bound</vt:lpstr>
      <vt:lpstr>Shortest path lower bound</vt:lpstr>
      <vt:lpstr>Shortest path lower bound</vt:lpstr>
      <vt:lpstr>Shortest path lower bound</vt:lpstr>
      <vt:lpstr>Tech. 2: Diversified path lower bound</vt:lpstr>
      <vt:lpstr>Tech. 2: Diversified path lower bound</vt:lpstr>
      <vt:lpstr>Tech. 2: Diversified path lower bound</vt:lpstr>
      <vt:lpstr>The final algorithm</vt:lpstr>
      <vt:lpstr>Evaluation</vt:lpstr>
      <vt:lpstr>Evaluation</vt:lpstr>
      <vt:lpstr>Efficiency of shortest path lower bound</vt:lpstr>
      <vt:lpstr>Efficiency of diversified path lower bound</vt:lpstr>
      <vt:lpstr>Efficiency of diversified path lower bound</vt:lpstr>
      <vt:lpstr>Efficiency of diversified path lower bound</vt:lpstr>
      <vt:lpstr>Case study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Top-k Shortest Simple Paths with Diversity</dc:title>
  <dc:creator>liuhuiping</dc:creator>
  <cp:lastModifiedBy>liuhuiping</cp:lastModifiedBy>
  <cp:revision>102</cp:revision>
  <dcterms:created xsi:type="dcterms:W3CDTF">2017-06-06T01:59:00Z</dcterms:created>
  <dcterms:modified xsi:type="dcterms:W3CDTF">2018-04-23T02:05:31Z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