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sh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naheim"/>
      <p:regular r:id="rId42"/>
      <p:bold r:id="rId43"/>
    </p:embeddedFont>
    <p:embeddedFont>
      <p:font typeface="Albert Sans"/>
      <p:regular r:id="rId44"/>
      <p:bold r:id="rId45"/>
      <p:italic r:id="rId46"/>
      <p:boldItalic r:id="rId47"/>
    </p:embeddedFont>
    <p:embeddedFont>
      <p:font typeface="DM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2F5190-0279-492F-BAA0-8F5D405632CF}">
  <a:tblStyle styleId="{7F2F5190-0279-492F-BAA0-8F5D40563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Anaheim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AlbertSans-regular.fntdata"/><Relationship Id="rId43" Type="http://schemas.openxmlformats.org/officeDocument/2006/relationships/font" Target="fonts/Anaheim-bold.fntdata"/><Relationship Id="rId46" Type="http://schemas.openxmlformats.org/officeDocument/2006/relationships/font" Target="fonts/AlbertSans-italic.fntdata"/><Relationship Id="rId45" Type="http://schemas.openxmlformats.org/officeDocument/2006/relationships/font" Target="fonts/Alber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MSans-regular.fntdata"/><Relationship Id="rId47" Type="http://schemas.openxmlformats.org/officeDocument/2006/relationships/font" Target="fonts/AlbertSans-boldItalic.fntdata"/><Relationship Id="rId49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sh-bold.fntdata"/><Relationship Id="rId34" Type="http://schemas.openxmlformats.org/officeDocument/2006/relationships/font" Target="fonts/Mulish-regular.fntdata"/><Relationship Id="rId37" Type="http://schemas.openxmlformats.org/officeDocument/2006/relationships/font" Target="fonts/Mulish-boldItalic.fntdata"/><Relationship Id="rId36" Type="http://schemas.openxmlformats.org/officeDocument/2006/relationships/font" Target="fonts/Mulish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MSans-boldItalic.fntdata"/><Relationship Id="rId5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18a71fcf8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18a71fcf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18a71fcf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18a71fcf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18a71fcf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18a71fcf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318a71fcf8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318a71fcf8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54dda1946d_4_2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54dda1946d_4_2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318a71fcf8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318a71fcf8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318a71fcf8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318a71fcf8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318a71fcf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318a71fcf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318a71fcf8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318a71fcf8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18a71fcf8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18a71fcf8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318a71fcf8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318a71fcf8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18a71fcf8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18a71fcf8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e71a4a8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e71a4a8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318a71fcf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318a71fcf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318a71fcf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318a71fcf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18a71fcf8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18a71fcf8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318a71fcf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318a71fcf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18a71fcf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318a71fcf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166b947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166b947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318a71fcf8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318a71fcf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flipH="1" rot="10800000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flipH="1" rot="10800000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flipH="1" rot="10800000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flipH="1" rot="10800000">
                <a:off x="7964519" y="3286840"/>
                <a:ext cx="818400" cy="66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flipH="1" rot="10800000">
                <a:off x="354078" y="792908"/>
                <a:ext cx="86100" cy="171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flipH="1" rot="10800000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flipH="1" rot="10800000">
                <a:off x="-769191" y="-728710"/>
                <a:ext cx="19200" cy="12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/>
          <p:nvPr>
            <p:ph hasCustomPrompt="1" type="title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/>
          <p:nvPr>
            <p:ph idx="1" type="subTitle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54" name="Google Shape;554;p1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flipH="1" rot="10800000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1" name="Google Shape;631;p13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671217"/>
            <a:ext cx="10544675" cy="8105803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flipH="1" rot="10800000">
                <a:off x="877592" y="42220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flipH="1" rot="-459979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flipH="1" rot="10342167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flipH="1" rot="-45962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flipH="1" rot="-458883">
                <a:off x="3256947" y="4756715"/>
                <a:ext cx="489151" cy="1462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flipH="1" rot="-457956">
                <a:off x="2913686" y="5119069"/>
                <a:ext cx="239421" cy="8721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flipH="1" rot="-463310">
                <a:off x="1838574" y="4757163"/>
                <a:ext cx="160758" cy="17467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flipH="1" rot="10340841">
                <a:off x="4051630" y="4823477"/>
                <a:ext cx="509135" cy="632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flipH="1" rot="10339578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2" name="Google Shape;702;p14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flipH="1" rot="10800000">
                <a:off x="7230777" y="-94742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flipH="1" rot="10800000">
                <a:off x="5481836" y="13694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flipH="1" rot="10800000">
                <a:off x="5449161" y="-598892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flipH="1" rot="10800000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flipH="1" rot="10800000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flipH="1" rot="10800000">
                <a:off x="864609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0" name="Google Shape;780;p1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flipH="1" rot="-2030495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flipH="1" rot="-2029195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6" name="Google Shape;846;p1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flipH="1" rot="10800000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flipH="1" rot="10800000">
                <a:off x="4805134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flipH="1" rot="10800000">
                <a:off x="6387451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flipH="1" rot="10800000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flipH="1" rot="10800000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flipH="1" rot="10800000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flipH="1" rot="10800000">
                <a:off x="877592" y="42220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17"/>
          <p:cNvSpPr txBox="1"/>
          <p:nvPr>
            <p:ph idx="1" type="body"/>
          </p:nvPr>
        </p:nvSpPr>
        <p:spPr>
          <a:xfrm>
            <a:off x="720000" y="1215751"/>
            <a:ext cx="77040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23" name="Google Shape;923;p17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flipH="1" rot="-2030495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flipH="1" rot="-2029195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9" name="Google Shape;989;p18"/>
          <p:cNvSpPr txBox="1"/>
          <p:nvPr>
            <p:ph idx="1" type="subTitle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8"/>
          <p:cNvSpPr txBox="1"/>
          <p:nvPr>
            <p:ph idx="2" type="subTitle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18"/>
          <p:cNvSpPr txBox="1"/>
          <p:nvPr>
            <p:ph idx="3" type="subTitle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18"/>
          <p:cNvSpPr txBox="1"/>
          <p:nvPr>
            <p:ph idx="4" type="subTitle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3" name="Google Shape;993;p18"/>
          <p:cNvSpPr txBox="1"/>
          <p:nvPr>
            <p:ph idx="5" type="subTitle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4" name="Google Shape;994;p18"/>
          <p:cNvSpPr txBox="1"/>
          <p:nvPr>
            <p:ph idx="6" type="subTitle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95" name="Google Shape;995;p18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flipH="1" rot="10800000">
                <a:off x="7230777" y="-94742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flipH="1" rot="10800000">
                <a:off x="5481836" y="13694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flipH="1" rot="10800000">
                <a:off x="5449161" y="-598892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flipH="1" rot="10800000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flipH="1" rot="10800000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flipH="1" rot="10800000">
                <a:off x="864609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3" name="Google Shape;1073;p19"/>
          <p:cNvSpPr txBox="1"/>
          <p:nvPr>
            <p:ph idx="1" type="subTitle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9"/>
          <p:cNvSpPr txBox="1"/>
          <p:nvPr>
            <p:ph idx="2" type="subTitle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19"/>
          <p:cNvSpPr txBox="1"/>
          <p:nvPr>
            <p:ph idx="3" type="subTitle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9"/>
          <p:cNvSpPr txBox="1"/>
          <p:nvPr>
            <p:ph idx="4" type="subTitle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19"/>
          <p:cNvSpPr txBox="1"/>
          <p:nvPr>
            <p:ph hasCustomPrompt="1" idx="5" type="title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/>
          <p:nvPr>
            <p:ph hasCustomPrompt="1" idx="6" type="title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/>
          <p:nvPr>
            <p:ph hasCustomPrompt="1" idx="7" type="title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/>
          <p:nvPr>
            <p:ph hasCustomPrompt="1" idx="8" type="title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/>
          <p:nvPr>
            <p:ph idx="9" type="subTitle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2" name="Google Shape;1082;p19"/>
          <p:cNvSpPr txBox="1"/>
          <p:nvPr>
            <p:ph idx="13" type="subTitle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3" name="Google Shape;1083;p19"/>
          <p:cNvSpPr txBox="1"/>
          <p:nvPr>
            <p:ph idx="14" type="subTitle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4" name="Google Shape;1084;p19"/>
          <p:cNvSpPr txBox="1"/>
          <p:nvPr>
            <p:ph idx="15" type="subTitle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flipH="1" rot="10800000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flipH="1" rot="10800000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flipH="1" rot="10800000">
                <a:off x="877592" y="42220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flipH="1" rot="10460763">
                <a:off x="1865029" y="6113097"/>
                <a:ext cx="1087089" cy="93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flipH="1" rot="-339783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flipH="1" rot="10462833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flipH="1" rot="-339569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flipH="1" rot="-339665">
                <a:off x="3259894" y="4748265"/>
                <a:ext cx="483558" cy="16310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flipH="1" rot="-341652">
                <a:off x="2929081" y="5115280"/>
                <a:ext cx="208629" cy="8799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flipH="1" rot="-340645">
                <a:off x="1841473" y="4754364"/>
                <a:ext cx="154659" cy="1799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flipH="1" rot="10459800">
                <a:off x="3266347" y="5001756"/>
                <a:ext cx="674098" cy="15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flipH="1" rot="10459592">
                <a:off x="4052806" y="4814404"/>
                <a:ext cx="506782" cy="811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flipH="1" rot="10460266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6" name="Google Shape;1156;p20"/>
          <p:cNvSpPr txBox="1"/>
          <p:nvPr>
            <p:ph idx="1" type="subTitle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20"/>
          <p:cNvSpPr txBox="1"/>
          <p:nvPr>
            <p:ph idx="2" type="subTitle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20"/>
          <p:cNvSpPr txBox="1"/>
          <p:nvPr>
            <p:ph idx="3" type="subTitle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20"/>
          <p:cNvSpPr txBox="1"/>
          <p:nvPr>
            <p:ph idx="4" type="subTitle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0" name="Google Shape;1160;p20"/>
          <p:cNvSpPr txBox="1"/>
          <p:nvPr>
            <p:ph idx="5" type="subTitle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0"/>
          <p:cNvSpPr txBox="1"/>
          <p:nvPr>
            <p:ph idx="6" type="subTitle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0"/>
          <p:cNvSpPr txBox="1"/>
          <p:nvPr>
            <p:ph idx="7" type="subTitle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3" name="Google Shape;1163;p20"/>
          <p:cNvSpPr txBox="1"/>
          <p:nvPr>
            <p:ph idx="8" type="subTitle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4" name="Google Shape;1164;p20"/>
          <p:cNvSpPr txBox="1"/>
          <p:nvPr>
            <p:ph idx="9" type="subTitle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5" name="Google Shape;1165;p20"/>
          <p:cNvSpPr txBox="1"/>
          <p:nvPr>
            <p:ph idx="13" type="subTitle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6" name="Google Shape;1166;p20"/>
          <p:cNvSpPr txBox="1"/>
          <p:nvPr>
            <p:ph idx="14" type="subTitle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7" name="Google Shape;1167;p20"/>
          <p:cNvSpPr txBox="1"/>
          <p:nvPr>
            <p:ph idx="15" type="subTitle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flipH="1" rot="10800000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flipH="1" rot="10800000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flipH="1" rot="10800000">
                <a:off x="845713" y="701565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flipH="1" rot="10800000">
                <a:off x="813513" y="534521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flipH="1" rot="10800000">
                <a:off x="1472176" y="647326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flipH="1" rot="10800000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flipH="1" rot="-10376656">
                <a:off x="9404647" y="1980058"/>
                <a:ext cx="307730" cy="8642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flipH="1" rot="42131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flipH="1" rot="10800000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/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7" name="Google Shape;1227;p21"/>
          <p:cNvSpPr txBox="1"/>
          <p:nvPr>
            <p:ph idx="1" type="subTitle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1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flipH="1" rot="10800000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flipH="1" rot="10800000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flipH="1" rot="10800000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flipH="1" rot="10800000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flipH="1" rot="10800000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flipH="1" rot="10800000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flipH="1" rot="10800000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flipH="1" rot="10800000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flipH="1" rot="10800000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flipH="1" rot="10800000">
                <a:off x="8977929" y="6021808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flipH="1" rot="10800000">
                <a:off x="7154690" y="4207177"/>
                <a:ext cx="823500" cy="63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flipH="1" rot="10800000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flipH="1" rot="10800000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flipH="1" rot="10800000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flipH="1" rot="10800000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flipH="1" rot="10800000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flipH="1" rot="10800000">
                <a:off x="7183159" y="4777208"/>
                <a:ext cx="7908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flipH="1" rot="10800000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flipH="1" rot="10800000">
                <a:off x="8426122" y="2474926"/>
                <a:ext cx="384900" cy="34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flipH="1" rot="10800000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flipH="1" rot="10800000">
                <a:off x="332904" y="155655"/>
                <a:ext cx="893400" cy="2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flipH="1" rot="10800000">
                <a:off x="1236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flipH="1" rot="10800000">
                <a:off x="366025" y="296069"/>
                <a:ext cx="381000" cy="7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flipH="1" rot="8769075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flipH="1" rot="-2030280">
                <a:off x="3554311" y="2896576"/>
                <a:ext cx="870078" cy="56238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flipH="1" rot="-2030278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flipH="1" rot="-2030495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flipH="1" rot="-2029195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flipH="1" rot="-2030477">
                <a:off x="386634" y="1842270"/>
                <a:ext cx="1576242" cy="95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flipH="1" rot="-2024821">
                <a:off x="797015" y="2378694"/>
                <a:ext cx="83704" cy="1321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flipH="1" rot="8769813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flipH="1" rot="8769580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flipH="1" rot="-2030204">
                <a:off x="469943" y="996108"/>
                <a:ext cx="1267716" cy="243442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flipH="1" rot="-2034703">
                <a:off x="2826258" y="400719"/>
                <a:ext cx="43017" cy="1143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flipH="1" rot="10800000">
                <a:off x="7230777" y="-94742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flipH="1" rot="10800000">
                <a:off x="5481836" y="13694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flipH="1" rot="10800000">
                <a:off x="5449161" y="-598892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flipH="1" rot="10800000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flipH="1" rot="10800000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flipH="1" rot="10800000">
                <a:off x="864609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720000" y="1215751"/>
            <a:ext cx="77040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61" name="Google Shape;161;p4"/>
          <p:cNvGrpSpPr/>
          <p:nvPr/>
        </p:nvGrpSpPr>
        <p:grpSpPr>
          <a:xfrm>
            <a:off x="-497962" y="-2402532"/>
            <a:ext cx="9442425" cy="8210276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flipH="1" rot="10800000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flipH="1" rot="10800000">
                <a:off x="4805134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flipH="1" rot="10800000">
                <a:off x="6387451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flipH="1" rot="10800000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flipH="1" rot="10800000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flipH="1" rot="10800000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flipH="1" rot="10800000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flipH="1" rot="10800000">
                <a:off x="454649" y="268188"/>
                <a:ext cx="3420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flipH="1" rot="10800000">
                <a:off x="877592" y="42220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flipH="1" rot="10800000">
            <a:off x="144013" y="213488"/>
            <a:ext cx="406275" cy="563575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5"/>
          <p:cNvSpPr txBox="1"/>
          <p:nvPr>
            <p:ph idx="1" type="subTitle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2" type="subTitle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"/>
          <p:cNvSpPr txBox="1"/>
          <p:nvPr>
            <p:ph idx="3" type="subTitle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5"/>
          <p:cNvSpPr txBox="1"/>
          <p:nvPr>
            <p:ph idx="4" type="subTitle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flipH="1" rot="10800000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flipH="1" rot="10800000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flipH="1" rot="10800000">
                <a:off x="4805134" y="-52469"/>
                <a:ext cx="1464300" cy="28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flipH="1" rot="10800000">
                <a:off x="6387451" y="-698855"/>
                <a:ext cx="623400" cy="62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flipH="1" rot="10800000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flipH="1" rot="10800000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flipH="1" rot="10800000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flipH="1" rot="10800000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flipH="1" rot="10800000">
                <a:off x="7800600" y="65689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flipH="1" rot="10800000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flipH="1" rot="10800000">
                <a:off x="421801" y="-63292"/>
                <a:ext cx="2023800" cy="47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flipH="1" rot="10800000">
                <a:off x="199829" y="443734"/>
                <a:ext cx="147900" cy="4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flipH="1" rot="10800000">
                <a:off x="461387" y="268177"/>
                <a:ext cx="335100" cy="10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flipH="1" rot="10800000">
                <a:off x="877592" y="42220"/>
                <a:ext cx="1326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flipH="1" rot="10800000">
                <a:off x="1144725" y="-63481"/>
                <a:ext cx="1300800" cy="5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flipH="1" rot="10800000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flipH="1" rot="10800000">
                <a:off x="-303075" y="443769"/>
                <a:ext cx="651000" cy="17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flipH="1" rot="10800000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flipH="1" rot="10800000">
            <a:off x="193201" y="280868"/>
            <a:ext cx="3888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flipH="1" rot="10800000">
                <a:off x="936740" y="3228"/>
                <a:ext cx="518100" cy="24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flipH="1" rot="10800000">
                <a:off x="138575" y="443626"/>
                <a:ext cx="209100" cy="4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flipH="1" rot="10800000">
                <a:off x="411626" y="348287"/>
                <a:ext cx="420600" cy="70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flipH="1" rot="10800000">
                <a:off x="8830026" y="4351769"/>
                <a:ext cx="49500" cy="49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flipH="1" rot="10800000">
                <a:off x="7833175" y="4929600"/>
                <a:ext cx="918000" cy="33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flipH="1" rot="10800000">
                <a:off x="7418926" y="4722269"/>
                <a:ext cx="817500" cy="1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flipH="1" rot="10800000">
                <a:off x="7820478" y="4770847"/>
                <a:ext cx="435900" cy="46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flipH="1" rot="10800000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flipH="1" rot="10800000">
                <a:off x="8925402" y="3603217"/>
                <a:ext cx="309300" cy="63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/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7"/>
          <p:cNvSpPr txBox="1"/>
          <p:nvPr>
            <p:ph idx="1" type="subTitle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73" name="Google Shape;373;p7"/>
          <p:cNvSpPr/>
          <p:nvPr>
            <p:ph idx="2" type="pic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flipH="1" rot="10800000">
              <a:off x="332904" y="155655"/>
              <a:ext cx="893400" cy="22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flipH="1" rot="10800000">
              <a:off x="123629" y="443734"/>
              <a:ext cx="147900" cy="4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flipH="1" rot="10800000">
              <a:off x="366025" y="296069"/>
              <a:ext cx="3810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flipH="1" rot="10800000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flipH="1" rot="10800000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flipH="1" rot="10800000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 rot="10800000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 rot="10800000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flipH="1" rot="10800000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flipH="1" rot="10800000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flipH="1" rot="10800000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flipH="1" rot="10800000">
                <a:off x="68289" y="5684974"/>
                <a:ext cx="1087500" cy="83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flipH="1" rot="10800000">
                <a:off x="1267079" y="6558020"/>
                <a:ext cx="731100" cy="23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flipH="1" rot="10800000">
                <a:off x="-270410" y="4743265"/>
                <a:ext cx="537600" cy="82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flipH="1" rot="10800000">
                <a:off x="378648" y="4180552"/>
                <a:ext cx="952500" cy="51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flipH="1" rot="10800000">
                <a:off x="82392" y="4994221"/>
                <a:ext cx="4809300" cy="15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flipH="1" rot="10800000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flipH="1" rot="10800000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flipH="1" rot="10800000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flipH="1" rot="9591490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flipH="1" rot="9591490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flipH="1" rot="9590696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flipH="1" rot="9588852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flipH="1" rot="9585450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flipH="1" rot="9588852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flipH="1" rot="9588852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flipH="1" rot="9585450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flipH="1" rot="10800000">
                <a:off x="7373121" y="54962"/>
                <a:ext cx="433800" cy="64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flipH="1" rot="10800000">
                <a:off x="8611941" y="639171"/>
                <a:ext cx="337200" cy="103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flipH="1" rot="10800000">
                <a:off x="5286857" y="152283"/>
                <a:ext cx="1404600" cy="45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flipH="1" rot="10800000">
                <a:off x="6778004" y="18383"/>
                <a:ext cx="995100" cy="10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flipH="1" rot="10800000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flipH="1" rot="10800000">
                <a:off x="7895495" y="-540814"/>
                <a:ext cx="978900" cy="51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flipH="1" rot="10800000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flipH="1" rot="10800000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flipH="1" rot="10800000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flipH="1" rot="10800000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flipH="1" rot="9588852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flipH="1" rot="9591490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0" name="Google Shape;470;p9"/>
          <p:cNvSpPr txBox="1"/>
          <p:nvPr>
            <p:ph idx="1" type="subTitle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9"/>
          <p:cNvSpPr txBox="1"/>
          <p:nvPr>
            <p:ph idx="2" type="subTitle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flipH="1" rot="10800000">
                <a:off x="7230777" y="-94742"/>
                <a:ext cx="7851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flipH="1" rot="10800000">
                <a:off x="5481836" y="13694"/>
                <a:ext cx="847800" cy="30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flipH="1" rot="10800000">
                <a:off x="5449161" y="-598892"/>
                <a:ext cx="833100" cy="88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flipH="1" rot="10800000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flipH="1" rot="10800000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flipH="1" rot="10800000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flipH="1" rot="10800000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flipH="1" rot="10800000">
                <a:off x="864609" y="4593367"/>
                <a:ext cx="922200" cy="31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5.jp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3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18.jp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4"/>
          <p:cNvSpPr txBox="1"/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control: Indoor Environment Quality (IEQ)</a:t>
            </a:r>
            <a:endParaRPr/>
          </a:p>
        </p:txBody>
      </p:sp>
      <p:sp>
        <p:nvSpPr>
          <p:cNvPr id="1450" name="Google Shape;1450;p24"/>
          <p:cNvSpPr txBox="1"/>
          <p:nvPr>
            <p:ph idx="1" type="subTitle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Marina Jun Carranza Sánchez</a:t>
            </a:r>
            <a:endParaRPr/>
          </a:p>
        </p:txBody>
      </p:sp>
      <p:grpSp>
        <p:nvGrpSpPr>
          <p:cNvPr id="1451" name="Google Shape;1451;p24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2" name="Google Shape;1452;p24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3" name="Google Shape;1453;p24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4" name="Google Shape;1454;p24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55" name="Google Shape;1455;p24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56" name="Google Shape;1456;p2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7" name="Google Shape;1457;p2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8" name="Google Shape;1458;p2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60" name="Google Shape;1460;p24"/>
          <p:cNvSpPr txBox="1"/>
          <p:nvPr/>
        </p:nvSpPr>
        <p:spPr>
          <a:xfrm>
            <a:off x="5456125" y="432775"/>
            <a:ext cx="329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Máster Universitario en Ingeniería Informática - Curso 24/25</a:t>
            </a:r>
            <a:endParaRPr b="1" i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Inteligencia Computacional (IC)</a:t>
            </a:r>
            <a:endParaRPr b="1" i="1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33"/>
          <p:cNvSpPr txBox="1"/>
          <p:nvPr>
            <p:ph type="title"/>
          </p:nvPr>
        </p:nvSpPr>
        <p:spPr>
          <a:xfrm>
            <a:off x="647050" y="359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del controlador difuso</a:t>
            </a:r>
            <a:endParaRPr/>
          </a:p>
        </p:txBody>
      </p:sp>
      <p:sp>
        <p:nvSpPr>
          <p:cNvPr id="1587" name="Google Shape;1587;p33"/>
          <p:cNvSpPr txBox="1"/>
          <p:nvPr/>
        </p:nvSpPr>
        <p:spPr>
          <a:xfrm>
            <a:off x="786675" y="1348625"/>
            <a:ext cx="42132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Base de conocimiento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Funciones de pertenencia 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</a:t>
            </a: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trapezoidales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588" name="Google Shape;15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75" y="2839550"/>
            <a:ext cx="3565225" cy="141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9" name="Google Shape;1589;p33"/>
          <p:cNvPicPr preferRelativeResize="0"/>
          <p:nvPr/>
        </p:nvPicPr>
        <p:blipFill rotWithShape="1">
          <a:blip r:embed="rId4">
            <a:alphaModFix/>
          </a:blip>
          <a:srcRect b="50142" l="0" r="49397" t="0"/>
          <a:stretch/>
        </p:blipFill>
        <p:spPr>
          <a:xfrm>
            <a:off x="4678250" y="1651425"/>
            <a:ext cx="3830849" cy="280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4"/>
          <p:cNvSpPr txBox="1"/>
          <p:nvPr>
            <p:ph type="title"/>
          </p:nvPr>
        </p:nvSpPr>
        <p:spPr>
          <a:xfrm>
            <a:off x="647050" y="359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del controlador difuso</a:t>
            </a:r>
            <a:endParaRPr/>
          </a:p>
        </p:txBody>
      </p:sp>
      <p:pic>
        <p:nvPicPr>
          <p:cNvPr id="1595" name="Google Shape;15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0" y="1263450"/>
            <a:ext cx="4466600" cy="333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6" name="Google Shape;1596;p34"/>
          <p:cNvPicPr preferRelativeResize="0"/>
          <p:nvPr/>
        </p:nvPicPr>
        <p:blipFill rotWithShape="1">
          <a:blip r:embed="rId4">
            <a:alphaModFix/>
          </a:blip>
          <a:srcRect b="1941" l="0" r="0" t="0"/>
          <a:stretch/>
        </p:blipFill>
        <p:spPr>
          <a:xfrm>
            <a:off x="4633075" y="1263450"/>
            <a:ext cx="4466600" cy="333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35"/>
          <p:cNvSpPr txBox="1"/>
          <p:nvPr>
            <p:ph type="title"/>
          </p:nvPr>
        </p:nvSpPr>
        <p:spPr>
          <a:xfrm>
            <a:off x="647050" y="359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del controlador difuso</a:t>
            </a:r>
            <a:endParaRPr/>
          </a:p>
        </p:txBody>
      </p:sp>
      <p:sp>
        <p:nvSpPr>
          <p:cNvPr id="1602" name="Google Shape;1602;p35"/>
          <p:cNvSpPr txBox="1"/>
          <p:nvPr/>
        </p:nvSpPr>
        <p:spPr>
          <a:xfrm>
            <a:off x="786675" y="1348625"/>
            <a:ext cx="4213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Base de conocimiento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Conjunto de reglas difusas (</a:t>
            </a: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IF-THEN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03" name="Google Shape;16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25" y="2574050"/>
            <a:ext cx="7704000" cy="12299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6"/>
          <p:cNvSpPr txBox="1"/>
          <p:nvPr>
            <p:ph type="title"/>
          </p:nvPr>
        </p:nvSpPr>
        <p:spPr>
          <a:xfrm>
            <a:off x="647050" y="359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del controlador difuso</a:t>
            </a:r>
            <a:endParaRPr/>
          </a:p>
        </p:txBody>
      </p:sp>
      <p:sp>
        <p:nvSpPr>
          <p:cNvPr id="1609" name="Google Shape;1609;p36"/>
          <p:cNvSpPr txBox="1"/>
          <p:nvPr/>
        </p:nvSpPr>
        <p:spPr>
          <a:xfrm>
            <a:off x="850450" y="1348625"/>
            <a:ext cx="41493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Motor de inferencia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Mamdani Max-Min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Defuzzificación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Modo A - FATI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Método del </a:t>
            </a: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centroide</a:t>
            </a:r>
            <a:endParaRPr b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10" name="Google Shape;16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500" y="1743100"/>
            <a:ext cx="4369075" cy="77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1" name="Google Shape;16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38" y="3185925"/>
            <a:ext cx="2581275" cy="82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2" name="Google Shape;1612;p36"/>
          <p:cNvPicPr preferRelativeResize="0"/>
          <p:nvPr/>
        </p:nvPicPr>
        <p:blipFill rotWithShape="1">
          <a:blip r:embed="rId5">
            <a:alphaModFix/>
          </a:blip>
          <a:srcRect b="47715" l="0" r="34063" t="0"/>
          <a:stretch/>
        </p:blipFill>
        <p:spPr>
          <a:xfrm>
            <a:off x="6779450" y="3557300"/>
            <a:ext cx="1811125" cy="118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7"/>
          <p:cNvSpPr txBox="1"/>
          <p:nvPr>
            <p:ph type="title"/>
          </p:nvPr>
        </p:nvSpPr>
        <p:spPr>
          <a:xfrm>
            <a:off x="720000" y="357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en el simulador</a:t>
            </a:r>
            <a:endParaRPr/>
          </a:p>
        </p:txBody>
      </p:sp>
      <p:pic>
        <p:nvPicPr>
          <p:cNvPr id="1618" name="Google Shape;16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50" y="1179349"/>
            <a:ext cx="4465550" cy="1894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9" name="Google Shape;16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650" y="1016425"/>
            <a:ext cx="4138350" cy="24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0" name="Google Shape;16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475" y="2959625"/>
            <a:ext cx="3487975" cy="210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1" name="Google Shape;162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3525" y="2920375"/>
            <a:ext cx="2187150" cy="21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en un entorno real</a:t>
            </a:r>
            <a:endParaRPr/>
          </a:p>
        </p:txBody>
      </p:sp>
      <p:sp>
        <p:nvSpPr>
          <p:cNvPr id="1627" name="Google Shape;1627;p38"/>
          <p:cNvSpPr txBox="1"/>
          <p:nvPr>
            <p:ph idx="4294967295" type="subTitle"/>
          </p:nvPr>
        </p:nvSpPr>
        <p:spPr>
          <a:xfrm>
            <a:off x="796200" y="1619825"/>
            <a:ext cx="38337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Ventana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Puerta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Sistema HVAC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Sensor de temperatura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Sensor de humedad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Ausencia de muebles y personas*</a:t>
            </a:r>
            <a:endParaRPr sz="1500"/>
          </a:p>
        </p:txBody>
      </p:sp>
      <p:cxnSp>
        <p:nvCxnSpPr>
          <p:cNvPr id="1628" name="Google Shape;1628;p38"/>
          <p:cNvCxnSpPr/>
          <p:nvPr/>
        </p:nvCxnSpPr>
        <p:spPr>
          <a:xfrm>
            <a:off x="6605225" y="55517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9" name="Google Shape;1629;p38"/>
          <p:cNvGrpSpPr/>
          <p:nvPr/>
        </p:nvGrpSpPr>
        <p:grpSpPr>
          <a:xfrm>
            <a:off x="4404025" y="1017713"/>
            <a:ext cx="3846700" cy="3689200"/>
            <a:chOff x="4404025" y="1017713"/>
            <a:chExt cx="3846700" cy="3689200"/>
          </a:xfrm>
        </p:grpSpPr>
        <p:cxnSp>
          <p:nvCxnSpPr>
            <p:cNvPr id="1630" name="Google Shape;1630;p38"/>
            <p:cNvCxnSpPr/>
            <p:nvPr/>
          </p:nvCxnSpPr>
          <p:spPr>
            <a:xfrm>
              <a:off x="8091725" y="1165550"/>
              <a:ext cx="159000" cy="16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1" name="Google Shape;1631;p38"/>
            <p:cNvSpPr/>
            <p:nvPr/>
          </p:nvSpPr>
          <p:spPr>
            <a:xfrm>
              <a:off x="5213350" y="1448888"/>
              <a:ext cx="2760300" cy="2736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5851550" y="1545113"/>
              <a:ext cx="1410600" cy="194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125300" y="3917263"/>
              <a:ext cx="863100" cy="2676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5213350" y="2421638"/>
              <a:ext cx="231000" cy="753900"/>
            </a:xfrm>
            <a:prstGeom prst="round1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596625" y="2506763"/>
              <a:ext cx="231000" cy="267600"/>
            </a:xfrm>
            <a:prstGeom prst="ellipse">
              <a:avLst/>
            </a:prstGeom>
            <a:solidFill>
              <a:srgbClr val="76A5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596625" y="2956663"/>
              <a:ext cx="231000" cy="267600"/>
            </a:xfrm>
            <a:prstGeom prst="ellipse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cxnSp>
          <p:nvCxnSpPr>
            <p:cNvPr id="1637" name="Google Shape;1637;p38"/>
            <p:cNvCxnSpPr/>
            <p:nvPr/>
          </p:nvCxnSpPr>
          <p:spPr>
            <a:xfrm flipH="1" rot="10800000">
              <a:off x="5225500" y="4350813"/>
              <a:ext cx="27360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38"/>
            <p:cNvCxnSpPr/>
            <p:nvPr/>
          </p:nvCxnSpPr>
          <p:spPr>
            <a:xfrm>
              <a:off x="5231575" y="4264013"/>
              <a:ext cx="0" cy="19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38"/>
            <p:cNvCxnSpPr/>
            <p:nvPr/>
          </p:nvCxnSpPr>
          <p:spPr>
            <a:xfrm>
              <a:off x="7961500" y="4259963"/>
              <a:ext cx="0" cy="20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38"/>
            <p:cNvCxnSpPr/>
            <p:nvPr/>
          </p:nvCxnSpPr>
          <p:spPr>
            <a:xfrm flipH="1" rot="-5400000">
              <a:off x="3632425" y="2810888"/>
              <a:ext cx="27360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38"/>
            <p:cNvCxnSpPr/>
            <p:nvPr/>
          </p:nvCxnSpPr>
          <p:spPr>
            <a:xfrm>
              <a:off x="4995575" y="1357313"/>
              <a:ext cx="0" cy="19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38"/>
            <p:cNvCxnSpPr/>
            <p:nvPr/>
          </p:nvCxnSpPr>
          <p:spPr>
            <a:xfrm flipH="1" rot="10800000">
              <a:off x="4853075" y="4184863"/>
              <a:ext cx="285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3" name="Google Shape;1643;p38"/>
            <p:cNvSpPr txBox="1"/>
            <p:nvPr/>
          </p:nvSpPr>
          <p:spPr>
            <a:xfrm>
              <a:off x="6195738" y="4350813"/>
              <a:ext cx="801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5.2m</a:t>
              </a:r>
              <a:endPara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4" name="Google Shape;1644;p38"/>
            <p:cNvSpPr txBox="1"/>
            <p:nvPr/>
          </p:nvSpPr>
          <p:spPr>
            <a:xfrm>
              <a:off x="4404025" y="2619813"/>
              <a:ext cx="60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5.2m</a:t>
              </a:r>
              <a:endPara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5" name="Google Shape;1645;p38"/>
            <p:cNvSpPr txBox="1"/>
            <p:nvPr/>
          </p:nvSpPr>
          <p:spPr>
            <a:xfrm>
              <a:off x="6988400" y="3784675"/>
              <a:ext cx="2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2</a:t>
              </a:r>
              <a:endParaRPr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6" name="Google Shape;1646;p38"/>
            <p:cNvSpPr txBox="1"/>
            <p:nvPr/>
          </p:nvSpPr>
          <p:spPr>
            <a:xfrm>
              <a:off x="7262150" y="1545125"/>
              <a:ext cx="2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1</a:t>
              </a:r>
              <a:endParaRPr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7" name="Google Shape;1647;p38"/>
            <p:cNvSpPr txBox="1"/>
            <p:nvPr/>
          </p:nvSpPr>
          <p:spPr>
            <a:xfrm>
              <a:off x="7262150" y="2440475"/>
              <a:ext cx="2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5</a:t>
              </a:r>
              <a:endParaRPr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8" name="Google Shape;1648;p38"/>
            <p:cNvSpPr txBox="1"/>
            <p:nvPr/>
          </p:nvSpPr>
          <p:spPr>
            <a:xfrm>
              <a:off x="7262150" y="2867125"/>
              <a:ext cx="2850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4</a:t>
              </a:r>
              <a:endParaRPr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649" name="Google Shape;1649;p38"/>
            <p:cNvSpPr txBox="1"/>
            <p:nvPr/>
          </p:nvSpPr>
          <p:spPr>
            <a:xfrm>
              <a:off x="5444350" y="2568363"/>
              <a:ext cx="28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3</a:t>
              </a:r>
              <a:endParaRPr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  <p:cxnSp>
          <p:nvCxnSpPr>
            <p:cNvPr id="1650" name="Google Shape;1650;p38"/>
            <p:cNvCxnSpPr/>
            <p:nvPr/>
          </p:nvCxnSpPr>
          <p:spPr>
            <a:xfrm flipH="1" rot="10800000">
              <a:off x="7973650" y="1245875"/>
              <a:ext cx="186000" cy="20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1" name="Google Shape;1651;p38"/>
            <p:cNvSpPr txBox="1"/>
            <p:nvPr/>
          </p:nvSpPr>
          <p:spPr>
            <a:xfrm>
              <a:off x="7358038" y="1017713"/>
              <a:ext cx="8016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2.5</a:t>
              </a:r>
              <a:r>
                <a:rPr lang="en">
                  <a:solidFill>
                    <a:schemeClr val="dk1"/>
                  </a:solidFill>
                  <a:latin typeface="Mulish"/>
                  <a:ea typeface="Mulish"/>
                  <a:cs typeface="Mulish"/>
                  <a:sym typeface="Mulish"/>
                </a:rPr>
                <a:t>m</a:t>
              </a:r>
              <a:endPara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9"/>
          <p:cNvSpPr txBox="1"/>
          <p:nvPr>
            <p:ph type="title"/>
          </p:nvPr>
        </p:nvSpPr>
        <p:spPr>
          <a:xfrm>
            <a:off x="720000" y="377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y conclusiones</a:t>
            </a:r>
            <a:endParaRPr/>
          </a:p>
        </p:txBody>
      </p:sp>
      <p:cxnSp>
        <p:nvCxnSpPr>
          <p:cNvPr id="1657" name="Google Shape;1657;p39"/>
          <p:cNvCxnSpPr/>
          <p:nvPr/>
        </p:nvCxnSpPr>
        <p:spPr>
          <a:xfrm>
            <a:off x="6605225" y="5551725"/>
            <a:ext cx="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8" name="Google Shape;16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25" y="1226178"/>
            <a:ext cx="7926149" cy="16815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9" name="Google Shape;1659;p39"/>
          <p:cNvPicPr preferRelativeResize="0"/>
          <p:nvPr/>
        </p:nvPicPr>
        <p:blipFill rotWithShape="1">
          <a:blip r:embed="rId4">
            <a:alphaModFix/>
          </a:blip>
          <a:srcRect b="0" l="129" r="129" t="0"/>
          <a:stretch/>
        </p:blipFill>
        <p:spPr>
          <a:xfrm>
            <a:off x="720000" y="3184225"/>
            <a:ext cx="7703998" cy="16344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0"/>
          <p:cNvSpPr txBox="1"/>
          <p:nvPr>
            <p:ph type="title"/>
          </p:nvPr>
        </p:nvSpPr>
        <p:spPr>
          <a:xfrm>
            <a:off x="1463100" y="2117100"/>
            <a:ext cx="62178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Estudios y enfoques alternativos</a:t>
            </a:r>
            <a:endParaRPr/>
          </a:p>
        </p:txBody>
      </p:sp>
      <p:sp>
        <p:nvSpPr>
          <p:cNvPr id="1665" name="Google Shape;1665;p40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66" name="Google Shape;1666;p40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667" name="Google Shape;1667;p40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70" name="Google Shape;1670;p40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671" name="Google Shape;1671;p40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1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FLC optimizado con algoritmos genéticos</a:t>
            </a:r>
            <a:endParaRPr/>
          </a:p>
        </p:txBody>
      </p:sp>
      <p:sp>
        <p:nvSpPr>
          <p:cNvPr id="1680" name="Google Shape;1680;p41"/>
          <p:cNvSpPr txBox="1"/>
          <p:nvPr/>
        </p:nvSpPr>
        <p:spPr>
          <a:xfrm>
            <a:off x="720000" y="1666075"/>
            <a:ext cx="32880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AG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para optimizar los parámetros del controlador.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81" name="Google Shape;16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300" y="1247966"/>
            <a:ext cx="4343600" cy="39605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2" name="Google Shape;16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50" y="4019627"/>
            <a:ext cx="4977284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2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FLC optimizado con algoritmos genéticos</a:t>
            </a:r>
            <a:endParaRPr/>
          </a:p>
        </p:txBody>
      </p:sp>
      <p:pic>
        <p:nvPicPr>
          <p:cNvPr id="1688" name="Google Shape;16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38" y="1372425"/>
            <a:ext cx="6762925" cy="3408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5"/>
          <p:cNvSpPr txBox="1"/>
          <p:nvPr>
            <p:ph idx="13" type="subTitle"/>
          </p:nvPr>
        </p:nvSpPr>
        <p:spPr>
          <a:xfrm>
            <a:off x="5450975" y="1827450"/>
            <a:ext cx="28848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del caso práctico</a:t>
            </a:r>
            <a:endParaRPr sz="2000"/>
          </a:p>
        </p:txBody>
      </p:sp>
      <p:sp>
        <p:nvSpPr>
          <p:cNvPr id="1466" name="Google Shape;1466;p25"/>
          <p:cNvSpPr txBox="1"/>
          <p:nvPr>
            <p:ph idx="5" type="title"/>
          </p:nvPr>
        </p:nvSpPr>
        <p:spPr>
          <a:xfrm>
            <a:off x="708225" y="1604100"/>
            <a:ext cx="8166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7" name="Google Shape;1467;p25"/>
          <p:cNvSpPr txBox="1"/>
          <p:nvPr>
            <p:ph idx="9" type="subTitle"/>
          </p:nvPr>
        </p:nvSpPr>
        <p:spPr>
          <a:xfrm>
            <a:off x="1524375" y="2017788"/>
            <a:ext cx="2884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y análisis del problema</a:t>
            </a:r>
            <a:endParaRPr/>
          </a:p>
        </p:txBody>
      </p:sp>
      <p:sp>
        <p:nvSpPr>
          <p:cNvPr id="1468" name="Google Shape;1468;p25"/>
          <p:cNvSpPr txBox="1"/>
          <p:nvPr>
            <p:ph idx="15" type="subTitle"/>
          </p:nvPr>
        </p:nvSpPr>
        <p:spPr>
          <a:xfrm>
            <a:off x="1524375" y="2787901"/>
            <a:ext cx="2884800" cy="9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Estudios y enfoques alternativos</a:t>
            </a:r>
            <a:endParaRPr/>
          </a:p>
        </p:txBody>
      </p:sp>
      <p:sp>
        <p:nvSpPr>
          <p:cNvPr id="1469" name="Google Shape;146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470" name="Google Shape;1470;p25"/>
          <p:cNvSpPr txBox="1"/>
          <p:nvPr>
            <p:ph idx="6" type="title"/>
          </p:nvPr>
        </p:nvSpPr>
        <p:spPr>
          <a:xfrm>
            <a:off x="708225" y="2796000"/>
            <a:ext cx="8166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1" name="Google Shape;1471;p25"/>
          <p:cNvSpPr txBox="1"/>
          <p:nvPr>
            <p:ph idx="7" type="title"/>
          </p:nvPr>
        </p:nvSpPr>
        <p:spPr>
          <a:xfrm>
            <a:off x="4635025" y="1604100"/>
            <a:ext cx="8166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2" name="Google Shape;1472;p25"/>
          <p:cNvSpPr txBox="1"/>
          <p:nvPr>
            <p:ph idx="8" type="title"/>
          </p:nvPr>
        </p:nvSpPr>
        <p:spPr>
          <a:xfrm>
            <a:off x="4635025" y="2796000"/>
            <a:ext cx="816600" cy="7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3" name="Google Shape;1473;p25"/>
          <p:cNvSpPr txBox="1"/>
          <p:nvPr>
            <p:ph idx="15" type="subTitle"/>
          </p:nvPr>
        </p:nvSpPr>
        <p:spPr>
          <a:xfrm>
            <a:off x="5450975" y="2911800"/>
            <a:ext cx="2884800" cy="7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posibles mejoras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3"/>
          <p:cNvSpPr txBox="1"/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FLC optimizado con algoritmos genéticos</a:t>
            </a:r>
            <a:endParaRPr/>
          </a:p>
        </p:txBody>
      </p:sp>
      <p:pic>
        <p:nvPicPr>
          <p:cNvPr id="1694" name="Google Shape;16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726" y="2767425"/>
            <a:ext cx="2595300" cy="97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95" name="Google Shape;1695;p43"/>
          <p:cNvSpPr txBox="1"/>
          <p:nvPr/>
        </p:nvSpPr>
        <p:spPr>
          <a:xfrm>
            <a:off x="720000" y="1481100"/>
            <a:ext cx="30000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Motor de inferencia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Mamdani Max-Min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Defuzzificación</a:t>
            </a: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Modo B - FITA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MOM (Mean of Maxima)</a:t>
            </a:r>
            <a:endParaRPr/>
          </a:p>
        </p:txBody>
      </p:sp>
      <p:pic>
        <p:nvPicPr>
          <p:cNvPr id="1696" name="Google Shape;16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925" y="1416350"/>
            <a:ext cx="4369075" cy="77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7" name="Google Shape;16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799" y="3574424"/>
            <a:ext cx="1624725" cy="129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4"/>
          <p:cNvSpPr txBox="1"/>
          <p:nvPr>
            <p:ph type="title"/>
          </p:nvPr>
        </p:nvSpPr>
        <p:spPr>
          <a:xfrm>
            <a:off x="713250" y="376975"/>
            <a:ext cx="77175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 centrado en la evaluación de IEQ</a:t>
            </a:r>
            <a:endParaRPr/>
          </a:p>
        </p:txBody>
      </p:sp>
      <p:pic>
        <p:nvPicPr>
          <p:cNvPr id="1703" name="Google Shape;17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00" y="1346650"/>
            <a:ext cx="4340525" cy="360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04" name="Google Shape;17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50" y="3798475"/>
            <a:ext cx="4591050" cy="53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5" name="Google Shape;1705;p44"/>
          <p:cNvSpPr txBox="1"/>
          <p:nvPr/>
        </p:nvSpPr>
        <p:spPr>
          <a:xfrm>
            <a:off x="713250" y="1832025"/>
            <a:ext cx="3226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Qué parámetros constituyen y/o afectan a la IEQ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Factor </a:t>
            </a: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humano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5"/>
          <p:cNvSpPr txBox="1"/>
          <p:nvPr>
            <p:ph type="title"/>
          </p:nvPr>
        </p:nvSpPr>
        <p:spPr>
          <a:xfrm>
            <a:off x="713250" y="344125"/>
            <a:ext cx="77175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 centrado en la evaluación de IEQ</a:t>
            </a:r>
            <a:endParaRPr/>
          </a:p>
        </p:txBody>
      </p:sp>
      <p:pic>
        <p:nvPicPr>
          <p:cNvPr id="1711" name="Google Shape;17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200" y="1022300"/>
            <a:ext cx="3956874" cy="40240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2" name="Google Shape;171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900" y="1994926"/>
            <a:ext cx="3864300" cy="27154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3" name="Google Shape;1713;p45"/>
          <p:cNvSpPr txBox="1"/>
          <p:nvPr/>
        </p:nvSpPr>
        <p:spPr>
          <a:xfrm>
            <a:off x="541350" y="1248800"/>
            <a:ext cx="3521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Pruebas en </a:t>
            </a: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entornos reales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 transitados.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6"/>
          <p:cNvSpPr txBox="1"/>
          <p:nvPr>
            <p:ph type="title"/>
          </p:nvPr>
        </p:nvSpPr>
        <p:spPr>
          <a:xfrm>
            <a:off x="713250" y="322225"/>
            <a:ext cx="77175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 centrado en la evaluación de IEQ</a:t>
            </a:r>
            <a:endParaRPr/>
          </a:p>
        </p:txBody>
      </p:sp>
      <p:pic>
        <p:nvPicPr>
          <p:cNvPr id="1719" name="Google Shape;17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75" y="938250"/>
            <a:ext cx="5024500" cy="4104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0" name="Google Shape;1720;p46"/>
          <p:cNvSpPr txBox="1"/>
          <p:nvPr/>
        </p:nvSpPr>
        <p:spPr>
          <a:xfrm>
            <a:off x="541350" y="1975725"/>
            <a:ext cx="2506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Encuestas 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para la percepción humana del confort.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Comparaciones</a:t>
            </a:r>
            <a:endParaRPr/>
          </a:p>
        </p:txBody>
      </p:sp>
      <p:pic>
        <p:nvPicPr>
          <p:cNvPr id="1726" name="Google Shape;17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323" y="1017725"/>
            <a:ext cx="4749002" cy="393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7" name="Google Shape;1727;p47"/>
          <p:cNvSpPr txBox="1"/>
          <p:nvPr/>
        </p:nvSpPr>
        <p:spPr>
          <a:xfrm>
            <a:off x="541350" y="1975725"/>
            <a:ext cx="250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b="1"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¿Qué enfoque es el más adecuado?</a:t>
            </a:r>
            <a:endParaRPr i="1"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8"/>
          <p:cNvSpPr txBox="1"/>
          <p:nvPr>
            <p:ph type="title"/>
          </p:nvPr>
        </p:nvSpPr>
        <p:spPr>
          <a:xfrm>
            <a:off x="1463100" y="2117100"/>
            <a:ext cx="62178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posibles mejoras</a:t>
            </a:r>
            <a:endParaRPr/>
          </a:p>
        </p:txBody>
      </p:sp>
      <p:sp>
        <p:nvSpPr>
          <p:cNvPr id="1733" name="Google Shape;1733;p48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34" name="Google Shape;1734;p48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735" name="Google Shape;1735;p48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6" name="Google Shape;1736;p48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7" name="Google Shape;1737;p48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38" name="Google Shape;1738;p48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739" name="Google Shape;1739;p48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0" name="Google Shape;1740;p48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1" name="Google Shape;1741;p48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2" name="Google Shape;1742;p48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Consecución de objetivos</a:t>
            </a:r>
            <a:endParaRPr/>
          </a:p>
        </p:txBody>
      </p:sp>
      <p:graphicFrame>
        <p:nvGraphicFramePr>
          <p:cNvPr id="1748" name="Google Shape;1748;p49"/>
          <p:cNvGraphicFramePr/>
          <p:nvPr/>
        </p:nvGraphicFramePr>
        <p:xfrm>
          <a:off x="923575" y="186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{7F2F5190-0279-492F-BAA0-8F5D405632CF}</a:tableStyleId>
              </a:tblPr>
              <a:tblGrid>
                <a:gridCol w="2193825"/>
                <a:gridCol w="4279450"/>
                <a:gridCol w="746950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Optimizar consumo energético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Mejor eficiencia energética del sist. HVAC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Integrar múltiples sensores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Temperatura interior y exterior, humedad…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Mejorar estabilidad del sistema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Reducir oscilaciones (suaviza cambios)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Posibles mejoras</a:t>
            </a:r>
            <a:endParaRPr/>
          </a:p>
        </p:txBody>
      </p:sp>
      <p:graphicFrame>
        <p:nvGraphicFramePr>
          <p:cNvPr id="1754" name="Google Shape;1754;p50"/>
          <p:cNvGraphicFramePr/>
          <p:nvPr/>
        </p:nvGraphicFramePr>
        <p:xfrm>
          <a:off x="890713" y="18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{7F2F5190-0279-492F-BAA0-8F5D405632CF}</a:tableStyleId>
              </a:tblPr>
              <a:tblGrid>
                <a:gridCol w="2158925"/>
                <a:gridCol w="4225125"/>
                <a:gridCol w="9785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Flexibilidad y escalabilidad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Ampliar el número de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sensores y variables de estudio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highlight>
                            <a:srgbClr val="FFFFFF"/>
                          </a:highlight>
                        </a:rPr>
                        <a:t>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Control predictivo y preventivo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Anticipar cambios y tomar medidas correctivas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FFFFFF"/>
                          </a:highlight>
                        </a:rPr>
                        <a:t>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Personalización del confort</a:t>
                      </a:r>
                      <a:endParaRPr b="1"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Tener en cuenta preferencias y actividades de los usuarios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highlight>
                            <a:srgbClr val="FFFFFF"/>
                          </a:highlight>
                        </a:rPr>
                        <a:t>🤔</a:t>
                      </a:r>
                      <a:endParaRPr sz="16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1"/>
          <p:cNvSpPr txBox="1"/>
          <p:nvPr>
            <p:ph type="title"/>
          </p:nvPr>
        </p:nvSpPr>
        <p:spPr>
          <a:xfrm>
            <a:off x="1392450" y="1625775"/>
            <a:ext cx="63591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Gracias por vuestra atención</a:t>
            </a:r>
            <a:endParaRPr sz="4600"/>
          </a:p>
        </p:txBody>
      </p:sp>
      <p:grpSp>
        <p:nvGrpSpPr>
          <p:cNvPr id="1760" name="Google Shape;1760;p51"/>
          <p:cNvGrpSpPr/>
          <p:nvPr/>
        </p:nvGrpSpPr>
        <p:grpSpPr>
          <a:xfrm>
            <a:off x="1520416" y="3152941"/>
            <a:ext cx="401329" cy="434127"/>
            <a:chOff x="8667225" y="681525"/>
            <a:chExt cx="298275" cy="322675"/>
          </a:xfrm>
        </p:grpSpPr>
        <p:sp>
          <p:nvSpPr>
            <p:cNvPr id="1761" name="Google Shape;1761;p51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2" name="Google Shape;1762;p5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3" name="Google Shape;1763;p5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64" name="Google Shape;1764;p51"/>
          <p:cNvGrpSpPr/>
          <p:nvPr/>
        </p:nvGrpSpPr>
        <p:grpSpPr>
          <a:xfrm rot="-2214200">
            <a:off x="6954637" y="746241"/>
            <a:ext cx="501360" cy="695474"/>
            <a:chOff x="140150" y="4340075"/>
            <a:chExt cx="406275" cy="563575"/>
          </a:xfrm>
        </p:grpSpPr>
        <p:sp>
          <p:nvSpPr>
            <p:cNvPr id="1765" name="Google Shape;1765;p5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6" name="Google Shape;1766;p5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7" name="Google Shape;1767;p5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8" name="Google Shape;1768;p5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6"/>
          <p:cNvSpPr txBox="1"/>
          <p:nvPr>
            <p:ph type="title"/>
          </p:nvPr>
        </p:nvSpPr>
        <p:spPr>
          <a:xfrm>
            <a:off x="1340250" y="1938525"/>
            <a:ext cx="6463500" cy="16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y análisis del problema</a:t>
            </a:r>
            <a:endParaRPr/>
          </a:p>
        </p:txBody>
      </p:sp>
      <p:sp>
        <p:nvSpPr>
          <p:cNvPr id="1479" name="Google Shape;1479;p26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0" name="Google Shape;1480;p26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481" name="Google Shape;1481;p26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2" name="Google Shape;1482;p2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3" name="Google Shape;1483;p2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84" name="Google Shape;1484;p26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485" name="Google Shape;1485;p2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6" name="Google Shape;1486;p2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7" name="Google Shape;1487;p2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8" name="Google Shape;1488;p2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7"/>
          <p:cNvSpPr txBox="1"/>
          <p:nvPr>
            <p:ph type="title"/>
          </p:nvPr>
        </p:nvSpPr>
        <p:spPr>
          <a:xfrm>
            <a:off x="720000" y="55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Introducción: motivación y contexto</a:t>
            </a:r>
            <a:endParaRPr/>
          </a:p>
        </p:txBody>
      </p:sp>
      <p:sp>
        <p:nvSpPr>
          <p:cNvPr id="1494" name="Google Shape;1494;p27"/>
          <p:cNvSpPr txBox="1"/>
          <p:nvPr>
            <p:ph idx="2" type="subTitle"/>
          </p:nvPr>
        </p:nvSpPr>
        <p:spPr>
          <a:xfrm>
            <a:off x="790150" y="1717250"/>
            <a:ext cx="36348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Mejorar el rendimiento de sistemas HVAC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Abordar esta complejidad con </a:t>
            </a:r>
            <a:r>
              <a:rPr b="1" lang="en" sz="1500"/>
              <a:t>lógica difusa</a:t>
            </a:r>
            <a:r>
              <a:rPr lang="en" sz="1500"/>
              <a:t>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95" name="Google Shape;14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00" y="1717250"/>
            <a:ext cx="3844376" cy="24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75" y="3644150"/>
            <a:ext cx="2763675" cy="11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28"/>
          <p:cNvSpPr txBox="1"/>
          <p:nvPr>
            <p:ph type="title"/>
          </p:nvPr>
        </p:nvSpPr>
        <p:spPr>
          <a:xfrm>
            <a:off x="720000" y="55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del problema</a:t>
            </a:r>
            <a:endParaRPr/>
          </a:p>
        </p:txBody>
      </p:sp>
      <p:sp>
        <p:nvSpPr>
          <p:cNvPr id="1502" name="Google Shape;1502;p28"/>
          <p:cNvSpPr txBox="1"/>
          <p:nvPr>
            <p:ph idx="2" type="subTitle"/>
          </p:nvPr>
        </p:nvSpPr>
        <p:spPr>
          <a:xfrm>
            <a:off x="720000" y="1542075"/>
            <a:ext cx="32781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IEQ → Interacción de diversos factores.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Controladores tradicionales operan de forma aislada.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8"/>
          <p:cNvSpPr txBox="1"/>
          <p:nvPr>
            <p:ph idx="2" type="subTitle"/>
          </p:nvPr>
        </p:nvSpPr>
        <p:spPr>
          <a:xfrm>
            <a:off x="4748950" y="1410700"/>
            <a:ext cx="39513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Importancia: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Bienestar y salud de los ocupantes.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Alineación con objetivos climáticos de la UE.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4" name="Google Shape;15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25" y="3076025"/>
            <a:ext cx="3093125" cy="15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28"/>
          <p:cNvPicPr preferRelativeResize="0"/>
          <p:nvPr/>
        </p:nvPicPr>
        <p:blipFill rotWithShape="1">
          <a:blip r:embed="rId4">
            <a:alphaModFix/>
          </a:blip>
          <a:srcRect b="0" l="0" r="24704" t="0"/>
          <a:stretch/>
        </p:blipFill>
        <p:spPr>
          <a:xfrm>
            <a:off x="2890300" y="3491275"/>
            <a:ext cx="1966058" cy="12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50" y="3261350"/>
            <a:ext cx="3019850" cy="1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graphicFrame>
        <p:nvGraphicFramePr>
          <p:cNvPr id="1512" name="Google Shape;1512;p29"/>
          <p:cNvGraphicFramePr/>
          <p:nvPr/>
        </p:nvGraphicFramePr>
        <p:xfrm>
          <a:off x="1133813" y="23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{7F2F5190-0279-492F-BAA0-8F5D405632CF}</a:tableStyleId>
              </a:tblPr>
              <a:tblGrid>
                <a:gridCol w="2200500"/>
                <a:gridCol w="44744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Optimizar consumo energético</a:t>
                      </a:r>
                      <a:endParaRPr b="1"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Reducir el consumo energético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Integrar múltiples sensores</a:t>
                      </a:r>
                      <a:endParaRPr b="1"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Varios datos (temperatura, humedad, </a:t>
                      </a: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CO</a:t>
                      </a:r>
                      <a:r>
                        <a:rPr baseline="-25000"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...)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Mejorar estabilidad del sistema</a:t>
                      </a:r>
                      <a:endParaRPr b="1"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Reducir oscilaciones</a:t>
                      </a:r>
                      <a:endParaRPr sz="150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3" name="Google Shape;1513;p29"/>
          <p:cNvSpPr txBox="1"/>
          <p:nvPr/>
        </p:nvSpPr>
        <p:spPr>
          <a:xfrm>
            <a:off x="822087" y="1439188"/>
            <a:ext cx="7298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Diseño de un FLC para optimizar la IEQ, manteniendo </a:t>
            </a:r>
            <a:r>
              <a:rPr b="1"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niveles adecuados de confort.</a:t>
            </a:r>
            <a:endParaRPr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0"/>
          <p:cNvSpPr txBox="1"/>
          <p:nvPr>
            <p:ph type="title"/>
          </p:nvPr>
        </p:nvSpPr>
        <p:spPr>
          <a:xfrm>
            <a:off x="1463100" y="2117100"/>
            <a:ext cx="62178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del caso práctico</a:t>
            </a:r>
            <a:endParaRPr/>
          </a:p>
        </p:txBody>
      </p:sp>
      <p:sp>
        <p:nvSpPr>
          <p:cNvPr id="1519" name="Google Shape;1519;p30"/>
          <p:cNvSpPr txBox="1"/>
          <p:nvPr>
            <p:ph idx="2" type="title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20" name="Google Shape;1520;p30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21" name="Google Shape;1521;p30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2" name="Google Shape;1522;p30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3" name="Google Shape;1523;p30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4" name="Google Shape;1524;p30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25" name="Google Shape;1525;p30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30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7" name="Google Shape;1527;p30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8" name="Google Shape;1528;p30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1"/>
          <p:cNvSpPr txBox="1"/>
          <p:nvPr>
            <p:ph type="title"/>
          </p:nvPr>
        </p:nvSpPr>
        <p:spPr>
          <a:xfrm>
            <a:off x="865625" y="890425"/>
            <a:ext cx="36684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caso práctico</a:t>
            </a:r>
            <a:endParaRPr/>
          </a:p>
        </p:txBody>
      </p:sp>
      <p:sp>
        <p:nvSpPr>
          <p:cNvPr id="1534" name="Google Shape;1534;p31"/>
          <p:cNvSpPr txBox="1"/>
          <p:nvPr>
            <p:ph idx="1" type="subTitle"/>
          </p:nvPr>
        </p:nvSpPr>
        <p:spPr>
          <a:xfrm>
            <a:off x="865625" y="2331050"/>
            <a:ext cx="29715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SzPts val="1700"/>
              <a:buChar char="●"/>
            </a:pPr>
            <a:r>
              <a:rPr lang="en" sz="1500"/>
              <a:t>Controlador difuso unificado</a:t>
            </a:r>
            <a:endParaRPr sz="1500"/>
          </a:p>
        </p:txBody>
      </p:sp>
      <p:grpSp>
        <p:nvGrpSpPr>
          <p:cNvPr id="1535" name="Google Shape;1535;p31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36" name="Google Shape;1536;p31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7" name="Google Shape;1537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8" name="Google Shape;1538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39" name="Google Shape;1539;p31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40" name="Google Shape;1540;p31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1" name="Google Shape;1541;p31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2" name="Google Shape;1542;p31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3" name="Google Shape;1543;p31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4" name="Google Shape;1544;p31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5" name="Google Shape;1545;p31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6" name="Google Shape;1546;p31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7" name="Google Shape;1547;p31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48" name="Google Shape;1548;p31"/>
            <p:cNvCxnSpPr>
              <a:stCxn id="1544" idx="5"/>
              <a:endCxn id="1543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31"/>
            <p:cNvCxnSpPr>
              <a:stCxn id="1545" idx="4"/>
              <a:endCxn id="1543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31"/>
            <p:cNvCxnSpPr>
              <a:stCxn id="1540" idx="6"/>
              <a:endCxn id="1543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31"/>
            <p:cNvCxnSpPr>
              <a:stCxn id="1540" idx="0"/>
              <a:endCxn id="1544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31"/>
            <p:cNvCxnSpPr>
              <a:stCxn id="1544" idx="7"/>
              <a:endCxn id="1545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>
              <a:stCxn id="1545" idx="6"/>
              <a:endCxn id="1541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>
              <a:stCxn id="1543" idx="7"/>
              <a:endCxn id="1541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>
              <a:stCxn id="1540" idx="5"/>
              <a:endCxn id="1546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31"/>
            <p:cNvCxnSpPr>
              <a:stCxn id="1546" idx="7"/>
              <a:endCxn id="1543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31"/>
            <p:cNvCxnSpPr>
              <a:stCxn id="1546" idx="5"/>
              <a:endCxn id="1542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31"/>
            <p:cNvCxnSpPr>
              <a:stCxn id="1542" idx="0"/>
              <a:endCxn id="1543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31"/>
            <p:cNvCxnSpPr>
              <a:stCxn id="1542" idx="7"/>
              <a:endCxn id="1547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31"/>
            <p:cNvCxnSpPr>
              <a:stCxn id="1543" idx="6"/>
              <a:endCxn id="1547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31"/>
            <p:cNvCxnSpPr>
              <a:stCxn id="1547" idx="0"/>
              <a:endCxn id="1541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31"/>
            <p:cNvCxnSpPr>
              <a:stCxn id="1544" idx="4"/>
              <a:endCxn id="1542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31"/>
            <p:cNvCxnSpPr>
              <a:stCxn id="1541" idx="4"/>
              <a:endCxn id="1542" idx="7"/>
            </p:cNvCxnSpPr>
            <p:nvPr/>
          </p:nvCxnSpPr>
          <p:spPr>
            <a:xfrm flipH="1" rot="10800000">
              <a:off x="1255102" y="1411594"/>
              <a:ext cx="547800" cy="216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31"/>
            <p:cNvCxnSpPr>
              <a:stCxn id="1540" idx="5"/>
              <a:endCxn id="1542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5" name="Google Shape;1565;p31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66" name="Google Shape;1566;p31"/>
            <p:cNvCxnSpPr>
              <a:stCxn id="1547" idx="4"/>
              <a:endCxn id="1565" idx="7"/>
            </p:cNvCxnSpPr>
            <p:nvPr/>
          </p:nvCxnSpPr>
          <p:spPr>
            <a:xfrm flipH="1" rot="10800000">
              <a:off x="505717" y="826369"/>
              <a:ext cx="390900" cy="15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31"/>
            <p:cNvCxnSpPr>
              <a:stCxn id="1565" idx="2"/>
              <a:endCxn id="1542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31"/>
            <p:cNvCxnSpPr>
              <a:stCxn id="1565" idx="0"/>
              <a:endCxn id="1541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31"/>
            <p:cNvCxnSpPr>
              <a:stCxn id="1565" idx="1"/>
              <a:endCxn id="1543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0" name="Google Shape;1570;p31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71" name="Google Shape;1571;p31"/>
            <p:cNvCxnSpPr>
              <a:stCxn id="1565" idx="2"/>
              <a:endCxn id="1570" idx="6"/>
            </p:cNvCxnSpPr>
            <p:nvPr/>
          </p:nvCxnSpPr>
          <p:spPr>
            <a:xfrm flipH="1" rot="10800000">
              <a:off x="1031201" y="402519"/>
              <a:ext cx="1315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31"/>
            <p:cNvCxnSpPr>
              <a:stCxn id="1570" idx="1"/>
              <a:endCxn id="1546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73" name="Google Shape;1573;p31"/>
          <p:cNvPicPr preferRelativeResize="0"/>
          <p:nvPr/>
        </p:nvPicPr>
        <p:blipFill rotWithShape="1">
          <a:blip r:embed="rId3">
            <a:alphaModFix/>
          </a:blip>
          <a:srcRect b="0" l="0" r="0" t="5767"/>
          <a:stretch/>
        </p:blipFill>
        <p:spPr>
          <a:xfrm>
            <a:off x="4291200" y="1157375"/>
            <a:ext cx="4391599" cy="3662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4" name="Google Shape;15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00" y="3913988"/>
            <a:ext cx="4514850" cy="657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2"/>
          <p:cNvSpPr txBox="1"/>
          <p:nvPr>
            <p:ph type="title"/>
          </p:nvPr>
        </p:nvSpPr>
        <p:spPr>
          <a:xfrm>
            <a:off x="647050" y="359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del controlador difuso</a:t>
            </a:r>
            <a:endParaRPr/>
          </a:p>
        </p:txBody>
      </p:sp>
      <p:pic>
        <p:nvPicPr>
          <p:cNvPr id="1580" name="Google Shape;1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900" y="1156200"/>
            <a:ext cx="5183701" cy="383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1" name="Google Shape;1581;p32"/>
          <p:cNvSpPr txBox="1"/>
          <p:nvPr/>
        </p:nvSpPr>
        <p:spPr>
          <a:xfrm>
            <a:off x="926250" y="1293900"/>
            <a:ext cx="2797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Entradas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Temp. interna/externa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Humedad relativa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Concentración CO</a:t>
            </a:r>
            <a:r>
              <a:rPr baseline="-25000" lang="en">
                <a:solidFill>
                  <a:srgbClr val="1F1F1F"/>
                </a:solidFill>
                <a:highlight>
                  <a:srgbClr val="FFFFFF"/>
                </a:highlight>
              </a:rPr>
              <a:t>2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Iluminación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Salidas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Nivel de temperatura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Nivel de humedad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Nivel de iluminación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ulish"/>
              <a:buChar char="●"/>
            </a:pP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Programa de aire acondicionado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