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3058A-9EBC-499E-9E07-C38F9C8C9278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944D555-2FF7-4639-8DA0-958C159C709A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3058A-9EBC-499E-9E07-C38F9C8C9278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D555-2FF7-4639-8DA0-958C159C709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3058A-9EBC-499E-9E07-C38F9C8C9278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D555-2FF7-4639-8DA0-958C159C709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3058A-9EBC-499E-9E07-C38F9C8C9278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D555-2FF7-4639-8DA0-958C159C709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3058A-9EBC-499E-9E07-C38F9C8C9278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D555-2FF7-4639-8DA0-958C159C709A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3058A-9EBC-499E-9E07-C38F9C8C9278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D555-2FF7-4639-8DA0-958C159C709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3058A-9EBC-499E-9E07-C38F9C8C9278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D555-2FF7-4639-8DA0-958C159C709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3058A-9EBC-499E-9E07-C38F9C8C9278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D555-2FF7-4639-8DA0-958C159C709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3058A-9EBC-499E-9E07-C38F9C8C9278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D555-2FF7-4639-8DA0-958C159C709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3058A-9EBC-499E-9E07-C38F9C8C9278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D555-2FF7-4639-8DA0-958C159C709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3058A-9EBC-499E-9E07-C38F9C8C9278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D555-2FF7-4639-8DA0-958C159C709A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733058A-9EBC-499E-9E07-C38F9C8C9278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A944D555-2FF7-4639-8DA0-958C159C709A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Вычислительная машина </a:t>
            </a:r>
            <a:r>
              <a:rPr lang="ru-RU" dirty="0" err="1" smtClean="0"/>
              <a:t>Штаффеля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13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Автоматизация вычислений по </a:t>
            </a:r>
            <a:r>
              <a:rPr lang="ru-RU" dirty="0" err="1" smtClean="0"/>
              <a:t>Гаспару</a:t>
            </a:r>
            <a:r>
              <a:rPr lang="ru-RU" dirty="0" smtClean="0"/>
              <a:t> де </a:t>
            </a:r>
            <a:r>
              <a:rPr lang="ru-RU" dirty="0" err="1" smtClean="0"/>
              <a:t>Прони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Создатель «вычислительной фабрики</a:t>
            </a:r>
            <a:r>
              <a:rPr lang="ru-RU" dirty="0" smtClean="0"/>
              <a:t>», производящей </a:t>
            </a:r>
            <a:r>
              <a:rPr lang="ru-RU" dirty="0"/>
              <a:t>десятичные логарифмические </a:t>
            </a:r>
            <a:r>
              <a:rPr lang="ru-RU" dirty="0" smtClean="0"/>
              <a:t>и тригонометрические </a:t>
            </a:r>
            <a:r>
              <a:rPr lang="ru-RU" dirty="0"/>
              <a:t>таблицы, на 3-х уровнях :</a:t>
            </a:r>
          </a:p>
          <a:p>
            <a:pPr marL="0" indent="0">
              <a:buNone/>
            </a:pPr>
            <a:r>
              <a:rPr lang="ru-RU" dirty="0"/>
              <a:t>• верхний уровень (аналитический) : крупные</a:t>
            </a:r>
          </a:p>
          <a:p>
            <a:pPr marL="0" indent="0">
              <a:buNone/>
            </a:pPr>
            <a:r>
              <a:rPr lang="ru-RU" dirty="0"/>
              <a:t>математики занимаются выводом математических</a:t>
            </a:r>
          </a:p>
          <a:p>
            <a:pPr marL="0" indent="0">
              <a:buNone/>
            </a:pPr>
            <a:r>
              <a:rPr lang="ru-RU" dirty="0" smtClean="0"/>
              <a:t>выражений, </a:t>
            </a:r>
            <a:r>
              <a:rPr lang="ru-RU" dirty="0"/>
              <a:t>пригодных для численных расчётов;</a:t>
            </a:r>
          </a:p>
          <a:p>
            <a:pPr marL="0" indent="0">
              <a:buNone/>
            </a:pPr>
            <a:r>
              <a:rPr lang="ru-RU" dirty="0"/>
              <a:t>• второй уровень (группирующий и упрощающий) :</a:t>
            </a:r>
          </a:p>
          <a:p>
            <a:pPr marL="0" indent="0">
              <a:buNone/>
            </a:pPr>
            <a:r>
              <a:rPr lang="ru-RU" dirty="0"/>
              <a:t>простые математики вычисляют значения функций</a:t>
            </a:r>
          </a:p>
          <a:p>
            <a:pPr marL="0" indent="0">
              <a:buNone/>
            </a:pPr>
            <a:r>
              <a:rPr lang="ru-RU" dirty="0"/>
              <a:t>для аргументов;</a:t>
            </a:r>
          </a:p>
          <a:p>
            <a:pPr marL="0" indent="0">
              <a:buNone/>
            </a:pPr>
            <a:r>
              <a:rPr lang="ru-RU" dirty="0"/>
              <a:t>• третий уровень (вычислительный) : специально</a:t>
            </a:r>
          </a:p>
          <a:p>
            <a:pPr marL="0" indent="0">
              <a:buNone/>
            </a:pPr>
            <a:r>
              <a:rPr lang="ru-RU" dirty="0"/>
              <a:t>обученные рабочие проводят рутинные расчёты</a:t>
            </a:r>
          </a:p>
        </p:txBody>
      </p:sp>
    </p:spTree>
    <p:extLst>
      <p:ext uri="{BB962C8B-B14F-4D97-AF65-F5344CB8AC3E}">
        <p14:creationId xmlns:p14="http://schemas.microsoft.com/office/powerpoint/2010/main" val="2800491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82964" y="2708920"/>
            <a:ext cx="83038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Спасибо за внимание!</a:t>
            </a:r>
            <a:endParaRPr lang="ru-RU" sz="54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75434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Общая информация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Вычислительная машина </a:t>
            </a:r>
            <a:r>
              <a:rPr lang="ru-RU" b="1" dirty="0" err="1" smtClean="0"/>
              <a:t>Штаффеля</a:t>
            </a:r>
            <a:r>
              <a:rPr lang="ru-RU" dirty="0" smtClean="0"/>
              <a:t> — механическое устройство, позволяющее выполнять операции сложения, вычитания, умножения, деления, возведения в степень и приближенный расчёт квадратного корня. Сконструирована Израилем Авраамом </a:t>
            </a:r>
            <a:r>
              <a:rPr lang="ru-RU" dirty="0" err="1" smtClean="0"/>
              <a:t>Штаффелем</a:t>
            </a:r>
            <a:r>
              <a:rPr lang="ru-RU" dirty="0" smtClean="0"/>
              <a:t> и впервые представлена на промышленной выставке в Варшаве 1845 года. Является наиболее сложным устройством из разработанных </a:t>
            </a:r>
            <a:r>
              <a:rPr lang="ru-RU" dirty="0" err="1" smtClean="0"/>
              <a:t>Штаффелем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134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Изображение машины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44824"/>
            <a:ext cx="8133084" cy="4656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217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Конструкция машины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556792"/>
            <a:ext cx="5338936" cy="5141168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Машина имела форму прямоугольного параллелепипеда длиной 20 дюймов, шириной 10 дюймов и высотой 8 дюймов, по другим источникам — длиной 18 дюймов, шириной 9 дюймов и высотой 4 дюймов. Механизм машины был основан на колесе Лейбница, которое широко использовалось в счётных машинах с тех пор, как Готфрид Лейбниц построил в 1694 году свой арифмометр.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412" y="2132856"/>
            <a:ext cx="2880320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90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Конструкция машины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Autofit/>
          </a:bodyPr>
          <a:lstStyle/>
          <a:p>
            <a:r>
              <a:rPr lang="ru-RU" sz="2000" dirty="0"/>
              <a:t>Интерфейс состоял из 13 окошек отображения результата, расположенного ниже вала с семью переключателями и 7 окошек отображения множителя, показывающих значение одного из множителей во время выполнения операции умножения или частного во время операции деления. Оператор мог устанавливать значения отдельных цифр на валу и в окошках отображения множителя. Вал мог перемещаться вправо или влево. Устройство работало в десятичной системе счисления, в каждом окошке могла быть показана любая из 10 цифр от 0 до 9</a:t>
            </a:r>
            <a:r>
              <a:rPr lang="ru-RU" sz="2000" dirty="0" smtClean="0"/>
              <a:t>.</a:t>
            </a:r>
            <a:endParaRPr lang="ru-RU" sz="2000" dirty="0"/>
          </a:p>
          <a:p>
            <a:r>
              <a:rPr lang="ru-RU" sz="2000" dirty="0"/>
              <a:t>Машина была оснащена рукояткой и переключателем, позволяющим переходить в режимы сложения/умножения, вычитания/деления и извлечения квадратного корня. </a:t>
            </a:r>
            <a:r>
              <a:rPr lang="ru-RU" sz="2000" dirty="0" smtClean="0"/>
              <a:t>В </a:t>
            </a:r>
            <a:r>
              <a:rPr lang="ru-RU" sz="2000" dirty="0"/>
              <a:t>ходе выполнения операции вычитания рукоятку надлежало вращать в направлении противоположном, чем во время выполнения операции </a:t>
            </a:r>
            <a:r>
              <a:rPr lang="ru-RU" sz="2000" dirty="0" smtClean="0"/>
              <a:t>сложения.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21237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51411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100" dirty="0"/>
              <a:t>Работа машины основана на простых правилах</a:t>
            </a:r>
            <a:r>
              <a:rPr lang="ru-RU" sz="2100" dirty="0" smtClean="0"/>
              <a:t>:</a:t>
            </a:r>
            <a:endParaRPr lang="ru-RU" sz="2100" dirty="0"/>
          </a:p>
          <a:p>
            <a:r>
              <a:rPr lang="ru-RU" sz="2100" dirty="0"/>
              <a:t>В режиме сложения/умножения поворот рукоятки приводил к увеличению значения в окошках результата на величину, заданную переключателями на валу, и к уменьшению значения в окошках множителя на 1;</a:t>
            </a:r>
          </a:p>
          <a:p>
            <a:r>
              <a:rPr lang="ru-RU" sz="2100" dirty="0"/>
              <a:t>В режиме вычитания/деления поворот рукоятки приводил к уменьшение значения в окошках результата на величину, заданную переключателями на валу, и к увеличению значения в окошках множителя на 1.</a:t>
            </a:r>
          </a:p>
          <a:p>
            <a:pPr marL="0" indent="0">
              <a:buNone/>
            </a:pPr>
            <a:r>
              <a:rPr lang="ru-RU" sz="2100" dirty="0"/>
              <a:t>На машине можно было выполнять цепочку операций без записывания промежуточных результатов. Результат предыдущей операции запоминался в окошках результата и мог быть использован в качестве аргумента последующей </a:t>
            </a:r>
            <a:r>
              <a:rPr lang="ru-RU" sz="2100" dirty="0" smtClean="0"/>
              <a:t>операции.</a:t>
            </a:r>
            <a:endParaRPr lang="ru-RU" sz="2100" dirty="0"/>
          </a:p>
        </p:txBody>
      </p:sp>
    </p:spTree>
    <p:extLst>
      <p:ext uri="{BB962C8B-B14F-4D97-AF65-F5344CB8AC3E}">
        <p14:creationId xmlns:p14="http://schemas.microsoft.com/office/powerpoint/2010/main" val="3135748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операции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Сложение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sz="half" idx="2"/>
          </p:nvPr>
        </p:nvSpPr>
        <p:spPr>
          <a:xfrm>
            <a:off x="395536" y="2174874"/>
            <a:ext cx="4248472" cy="4278462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Для вычисления значения выражения </a:t>
            </a:r>
            <a:r>
              <a:rPr lang="ru-RU" dirty="0" err="1" smtClean="0"/>
              <a:t>a+b</a:t>
            </a:r>
            <a:r>
              <a:rPr lang="ru-RU" dirty="0" smtClean="0"/>
              <a:t> </a:t>
            </a:r>
            <a:r>
              <a:rPr lang="ru-RU" dirty="0"/>
              <a:t>устанавливали режим сложения/умножения и обнуляли окошки результата. Затем с помощью переключателей на валу задавали значение числа </a:t>
            </a:r>
            <a:r>
              <a:rPr lang="ru-RU" dirty="0" smtClean="0"/>
              <a:t>a </a:t>
            </a:r>
            <a:r>
              <a:rPr lang="ru-RU" dirty="0"/>
              <a:t>и выполняли один оборот рукоятки. После чего значение числа </a:t>
            </a:r>
            <a:r>
              <a:rPr lang="ru-RU" dirty="0" smtClean="0"/>
              <a:t>a </a:t>
            </a:r>
            <a:r>
              <a:rPr lang="ru-RU" dirty="0"/>
              <a:t>отображалось в окошках результата. На следующем шаге на валу вводили значение числа </a:t>
            </a:r>
            <a:r>
              <a:rPr lang="ru-RU" dirty="0" smtClean="0"/>
              <a:t>b </a:t>
            </a:r>
            <a:r>
              <a:rPr lang="ru-RU" dirty="0"/>
              <a:t>и выполняли один оборот рукоятки. После этого в окошках результата было представлено значение выражения </a:t>
            </a:r>
            <a:r>
              <a:rPr lang="ru-RU" dirty="0" err="1" smtClean="0"/>
              <a:t>a+b</a:t>
            </a:r>
            <a:r>
              <a:rPr lang="ru-RU" dirty="0"/>
              <a:t>.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 smtClean="0"/>
              <a:t>Умножение</a:t>
            </a: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sz="quarter" idx="4"/>
          </p:nvPr>
        </p:nvSpPr>
        <p:spPr>
          <a:xfrm>
            <a:off x="4572001" y="2174874"/>
            <a:ext cx="4114800" cy="4350469"/>
          </a:xfrm>
        </p:spPr>
        <p:txBody>
          <a:bodyPr>
            <a:noAutofit/>
          </a:bodyPr>
          <a:lstStyle/>
          <a:p>
            <a:r>
              <a:rPr lang="ru-RU" sz="1600" dirty="0"/>
              <a:t>Умножение производили путём как многократного выполнения сложения. Для вычисления значения выражения </a:t>
            </a:r>
            <a:r>
              <a:rPr lang="ru-RU" sz="1600" dirty="0" smtClean="0"/>
              <a:t>a*b </a:t>
            </a:r>
            <a:r>
              <a:rPr lang="ru-RU" sz="1600" dirty="0"/>
              <a:t>устанавливали режим сложения/умножения и обнуляли окошки результата. После на валу задавали число, являющееся большим из сомножителей, а в окошках множителя устанавливали значение меньшего. Далее совершали несколько оборотов рукоятки в количестве, соответствующем меньшему множителю, пока значение в окошках множителя не уменьшалось до нуля. После этого в окошках результата появляется значение выражения </a:t>
            </a:r>
            <a:r>
              <a:rPr lang="ru-RU" sz="1600" dirty="0" smtClean="0"/>
              <a:t>a*b</a:t>
            </a:r>
            <a:r>
              <a:rPr lang="ru-RU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889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Выполнение базовых заданий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Autofit/>
          </a:bodyPr>
          <a:lstStyle/>
          <a:p>
            <a:r>
              <a:rPr lang="ru-RU" sz="2200" dirty="0" smtClean="0"/>
              <a:t>Получение данных – с помощью переключателей на валу задается нужное значение и выполняется оборот рукоятки.</a:t>
            </a:r>
          </a:p>
          <a:p>
            <a:r>
              <a:rPr lang="ru-RU" sz="2200" dirty="0"/>
              <a:t>Хранение данных </a:t>
            </a:r>
            <a:r>
              <a:rPr lang="ru-RU" sz="2200" dirty="0" smtClean="0"/>
              <a:t>– на  </a:t>
            </a:r>
            <a:r>
              <a:rPr lang="ru-RU" sz="2200" dirty="0"/>
              <a:t>машине можно было выполнять цепочку операций без записывания промежуточных результатов. Результат предыдущей операции запоминался в окошках результата и мог быть использован в качестве аргумента последующей </a:t>
            </a:r>
            <a:r>
              <a:rPr lang="ru-RU" sz="2200" dirty="0" smtClean="0"/>
              <a:t>операции.</a:t>
            </a:r>
          </a:p>
          <a:p>
            <a:r>
              <a:rPr lang="ru-RU" sz="2200" dirty="0"/>
              <a:t>Обработка данных – в ходе выполнения </a:t>
            </a:r>
            <a:r>
              <a:rPr lang="ru-RU" sz="2200" dirty="0" smtClean="0"/>
              <a:t>операций рукоятку </a:t>
            </a:r>
            <a:r>
              <a:rPr lang="ru-RU" sz="2200" dirty="0"/>
              <a:t>надлежало </a:t>
            </a:r>
            <a:r>
              <a:rPr lang="ru-RU" sz="2200" dirty="0" smtClean="0"/>
              <a:t>вращать в нужную сторону, что приводило в действие механизм машины, который был основан на колесе Лейбница.</a:t>
            </a:r>
          </a:p>
          <a:p>
            <a:r>
              <a:rPr lang="ru-RU" sz="2200" dirty="0" smtClean="0"/>
              <a:t>Передача данных – полученный результат </a:t>
            </a:r>
            <a:r>
              <a:rPr lang="ru-RU" sz="2200" dirty="0"/>
              <a:t>выводился в 13 </a:t>
            </a:r>
            <a:r>
              <a:rPr lang="ru-RU" sz="2200" dirty="0" smtClean="0"/>
              <a:t>окошках </a:t>
            </a:r>
            <a:r>
              <a:rPr lang="ru-RU" sz="2200" dirty="0"/>
              <a:t>отображения результата, </a:t>
            </a:r>
            <a:r>
              <a:rPr lang="ru-RU" sz="2200" dirty="0" smtClean="0"/>
              <a:t>расположенных </a:t>
            </a:r>
            <a:r>
              <a:rPr lang="ru-RU" sz="2200" dirty="0"/>
              <a:t>ниже </a:t>
            </a:r>
            <a:r>
              <a:rPr lang="ru-RU" sz="2200" dirty="0" smtClean="0"/>
              <a:t>вала.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52920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ОС по Адаму Смиту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На основе условий повышения производительности</a:t>
            </a:r>
          </a:p>
          <a:p>
            <a:pPr marL="0" indent="0">
              <a:buNone/>
            </a:pPr>
            <a:r>
              <a:rPr lang="ru-RU" dirty="0"/>
              <a:t>труда можно определить задачи ОС:</a:t>
            </a:r>
          </a:p>
          <a:p>
            <a:pPr marL="0" indent="0">
              <a:buNone/>
            </a:pPr>
            <a:r>
              <a:rPr lang="ru-RU" dirty="0"/>
              <a:t>• разделение производственного процесса на</a:t>
            </a:r>
          </a:p>
          <a:p>
            <a:pPr marL="0" indent="0">
              <a:buNone/>
            </a:pPr>
            <a:r>
              <a:rPr lang="ru-RU" dirty="0"/>
              <a:t>элементарные </a:t>
            </a:r>
            <a:r>
              <a:rPr lang="ru-RU" dirty="0" smtClean="0"/>
              <a:t>операции – умножение и деление рассматриваются как повторяющееся сложение или вычитание, соответственно;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• группировка однотипных элементарных операций</a:t>
            </a:r>
          </a:p>
          <a:p>
            <a:pPr marL="0" indent="0">
              <a:buNone/>
            </a:pPr>
            <a:r>
              <a:rPr lang="ru-RU" dirty="0"/>
              <a:t>и их закрепление за отдельными исполнителями;</a:t>
            </a:r>
          </a:p>
          <a:p>
            <a:pPr marL="0" indent="0">
              <a:buNone/>
            </a:pPr>
            <a:r>
              <a:rPr lang="ru-RU" dirty="0"/>
              <a:t>• автоматизация выполнения операции с</a:t>
            </a:r>
          </a:p>
          <a:p>
            <a:pPr marL="0" indent="0">
              <a:buNone/>
            </a:pPr>
            <a:r>
              <a:rPr lang="ru-RU" dirty="0"/>
              <a:t>использованием </a:t>
            </a:r>
            <a:r>
              <a:rPr lang="ru-RU" dirty="0" smtClean="0"/>
              <a:t>инструментов – колесо Лейбница;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• объединение результатов </a:t>
            </a:r>
            <a:r>
              <a:rPr lang="ru-RU" dirty="0" smtClean="0"/>
              <a:t>операций – возможность выполнять цепочку операций без записывания промежуточных результатов.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255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тека">
  <a:themeElements>
    <a:clrScheme name="Аптека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Аптека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Аптека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556</TotalTime>
  <Words>722</Words>
  <Application>Microsoft Office PowerPoint</Application>
  <PresentationFormat>Экран (4:3)</PresentationFormat>
  <Paragraphs>45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Аптека</vt:lpstr>
      <vt:lpstr>Вычислительная машина Штаффеля</vt:lpstr>
      <vt:lpstr>Общая информация</vt:lpstr>
      <vt:lpstr>Изображение машины</vt:lpstr>
      <vt:lpstr>Конструкция машины</vt:lpstr>
      <vt:lpstr>Конструкция машины</vt:lpstr>
      <vt:lpstr>Принцип работы</vt:lpstr>
      <vt:lpstr>Основные операции</vt:lpstr>
      <vt:lpstr>Выполнение базовых заданий</vt:lpstr>
      <vt:lpstr>Задачи ОС по Адаму Смиту</vt:lpstr>
      <vt:lpstr>Автоматизация вычислений по Гаспару де Прони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13</cp:revision>
  <dcterms:created xsi:type="dcterms:W3CDTF">2021-02-27T14:06:33Z</dcterms:created>
  <dcterms:modified xsi:type="dcterms:W3CDTF">2021-02-28T20:18:50Z</dcterms:modified>
</cp:coreProperties>
</file>