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82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5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9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72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71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5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15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95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11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53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92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2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Вычислительная машина </a:t>
            </a:r>
            <a:r>
              <a:rPr lang="ru-RU" dirty="0" err="1"/>
              <a:t>Штаффеля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Автоматизация вычислений по </a:t>
            </a:r>
            <a:r>
              <a:rPr lang="ru-RU" dirty="0" err="1"/>
              <a:t>Гаспару</a:t>
            </a:r>
            <a:r>
              <a:rPr lang="ru-RU" dirty="0"/>
              <a:t> де </a:t>
            </a:r>
            <a:r>
              <a:rPr lang="ru-RU" dirty="0" err="1"/>
              <a:t>Прони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Создатель «вычислительной фабрики», производящей десятичные логарифмические и тригонометрические таблицы, на 3-х уровнях :</a:t>
            </a:r>
          </a:p>
          <a:p>
            <a:pPr marL="0" indent="0">
              <a:buNone/>
            </a:pPr>
            <a:r>
              <a:rPr lang="ru-RU" dirty="0"/>
              <a:t>• верхний уровень (аналитический) : крупные</a:t>
            </a:r>
          </a:p>
          <a:p>
            <a:pPr marL="0" indent="0">
              <a:buNone/>
            </a:pPr>
            <a:r>
              <a:rPr lang="ru-RU" dirty="0"/>
              <a:t>математики занимаются выводом математических</a:t>
            </a:r>
          </a:p>
          <a:p>
            <a:pPr marL="0" indent="0">
              <a:buNone/>
            </a:pPr>
            <a:r>
              <a:rPr lang="ru-RU" dirty="0"/>
              <a:t>выражений, пригодных для численных расчётов;</a:t>
            </a:r>
          </a:p>
          <a:p>
            <a:pPr marL="0" indent="0">
              <a:buNone/>
            </a:pPr>
            <a:r>
              <a:rPr lang="ru-RU" dirty="0"/>
              <a:t>• второй уровень (группирующий и упрощающий) :</a:t>
            </a:r>
          </a:p>
          <a:p>
            <a:pPr marL="0" indent="0">
              <a:buNone/>
            </a:pPr>
            <a:r>
              <a:rPr lang="ru-RU" dirty="0"/>
              <a:t>простые математики вычисляют значения функций</a:t>
            </a:r>
          </a:p>
          <a:p>
            <a:pPr marL="0" indent="0">
              <a:buNone/>
            </a:pPr>
            <a:r>
              <a:rPr lang="ru-RU" dirty="0"/>
              <a:t>для аргументов;</a:t>
            </a:r>
          </a:p>
          <a:p>
            <a:pPr marL="0" indent="0">
              <a:buNone/>
            </a:pPr>
            <a:r>
              <a:rPr lang="ru-RU" dirty="0"/>
              <a:t>• третий уровень (вычислительный) : специально</a:t>
            </a:r>
          </a:p>
          <a:p>
            <a:pPr marL="0" indent="0">
              <a:buNone/>
            </a:pPr>
            <a:r>
              <a:rPr lang="ru-RU" dirty="0"/>
              <a:t>обученные рабочие проводят рутинные расчёты</a:t>
            </a:r>
          </a:p>
        </p:txBody>
      </p:sp>
    </p:spTree>
    <p:extLst>
      <p:ext uri="{BB962C8B-B14F-4D97-AF65-F5344CB8AC3E}">
        <p14:creationId xmlns:p14="http://schemas.microsoft.com/office/powerpoint/2010/main" val="280049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Вычислительная машина </a:t>
            </a:r>
            <a:r>
              <a:rPr lang="ru-RU" b="1" dirty="0" err="1"/>
              <a:t>Штаффеля</a:t>
            </a:r>
            <a:r>
              <a:rPr lang="ru-RU" dirty="0"/>
              <a:t> — механическое устройство, позволяющее выполнять операции сложения, вычитания, умножения, деления, возведения в степень и приближенный расчёт квадратного корня. Сконструирована Израилем Авраамом </a:t>
            </a:r>
            <a:r>
              <a:rPr lang="ru-RU" dirty="0" err="1"/>
              <a:t>Штаффелем</a:t>
            </a:r>
            <a:r>
              <a:rPr lang="ru-RU" dirty="0"/>
              <a:t> и впервые представлена на промышленной выставке в Варшаве 1845 года. Является наиболее сложным устройством из разработанных </a:t>
            </a:r>
            <a:r>
              <a:rPr lang="ru-RU" dirty="0" err="1"/>
              <a:t>Штаффелем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134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133084" cy="465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17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машины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5338936" cy="514116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Машина имела форму прямоугольного параллелепипеда длиной 20 дюймов, шириной 10 дюймов и высотой 8 дюймов, по другим источникам — длиной 18 дюймов, шириной 9 дюймов и высотой 4 дюймов. Механизм машины был основан на колесе Лейбница, которое широко использовалось в счётных машинах с тех пор, как Готфрид Лейбниц построил в 1694 году свой арифмометр.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12" y="2132856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машины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ru-RU" sz="2000" dirty="0"/>
              <a:t>Интерфейс состоял из 13 окошек отображения результата, расположенного ниже вала с семью переключателями и 7 окошек отображения множителя, показывающих значение одного из множителей во время выполнения операции умножения или частного во время операции деления. Оператор мог устанавливать значения отдельных цифр на валу и в окошках отображения множителя. Вал мог перемещаться вправо или влево. Устройство работало в десятичной системе счисления, в каждом окошке могла быть показана любая из 10 цифр от 0 до 9.</a:t>
            </a:r>
          </a:p>
          <a:p>
            <a:r>
              <a:rPr lang="ru-RU" sz="2000" dirty="0"/>
              <a:t>Машина была оснащена рукояткой и переключателем, позволяющим переходить в режимы сложения/умножения, вычитания/деления и извлечения квадратного корня. В ходе выполнения операции вычитания рукоятку надлежало вращать в направлении противоположном, чем во время выполнения операции сложения.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2123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100" dirty="0"/>
              <a:t>Работа машины основана на простых правилах:</a:t>
            </a:r>
          </a:p>
          <a:p>
            <a:r>
              <a:rPr lang="ru-RU" sz="2100" dirty="0"/>
              <a:t>В режиме сложения/умножения поворот рукоятки приводил к увеличению значения в окошках результата на величину, заданную переключателями на валу, и к уменьшению значения в окошках множителя на 1;</a:t>
            </a:r>
          </a:p>
          <a:p>
            <a:r>
              <a:rPr lang="ru-RU" sz="2100" dirty="0"/>
              <a:t>В режиме вычитания/деления поворот рукоятки приводил к уменьшение значения в окошках результата на величину, заданную переключателями на валу, и к увеличению значения в окошках множителя на 1.</a:t>
            </a:r>
          </a:p>
          <a:p>
            <a:pPr marL="0" indent="0">
              <a:buNone/>
            </a:pPr>
            <a:r>
              <a:rPr lang="ru-RU" sz="2100" dirty="0"/>
              <a:t>На машине можно было выполнять цепочку операций без записывания промежуточных результатов. Результат предыдущей операции запоминался в окошках результата и мог быть использован в качестве аргумента последующей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31357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операции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Сложение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395536" y="2174874"/>
            <a:ext cx="4248472" cy="427846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вычисления значения выражения </a:t>
            </a:r>
            <a:r>
              <a:rPr lang="ru-RU" dirty="0" err="1"/>
              <a:t>a+b</a:t>
            </a:r>
            <a:r>
              <a:rPr lang="ru-RU" dirty="0"/>
              <a:t> устанавливали режим сложения/умножения и обнуляли окошки результата. Затем с помощью переключателей на валу задавали значение числа a и выполняли один оборот рукоятки. После чего значение числа a отображалось в окошках результата. На следующем шаге на валу вводили значение числа b и выполняли один оборот рукоятки. После этого в окошках результата было представлено значение выражения </a:t>
            </a:r>
            <a:r>
              <a:rPr lang="ru-RU" dirty="0" err="1"/>
              <a:t>a+b</a:t>
            </a:r>
            <a:r>
              <a:rPr lang="ru-RU" dirty="0"/>
              <a:t>.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Умножение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>
          <a:xfrm>
            <a:off x="4572001" y="2174874"/>
            <a:ext cx="4114800" cy="4350469"/>
          </a:xfrm>
        </p:spPr>
        <p:txBody>
          <a:bodyPr>
            <a:noAutofit/>
          </a:bodyPr>
          <a:lstStyle/>
          <a:p>
            <a:r>
              <a:rPr lang="ru-RU" sz="1600" dirty="0"/>
              <a:t>Умножение производили путём как многократного выполнения сложения. Для вычисления значения выражения a*b устанавливали режим сложения/умножения и обнуляли окошки результата. После на валу задавали число, являющееся большим из сомножителей, а в окошках множителя устанавливали значение меньшего. Далее совершали несколько оборотов рукоятки в количестве, соответствующем меньшему множителю, пока значение в окошках множителя не уменьшалось до нуля. После этого в окошках результата появляется значение выражения a*b.</a:t>
            </a:r>
          </a:p>
        </p:txBody>
      </p:sp>
    </p:spTree>
    <p:extLst>
      <p:ext uri="{BB962C8B-B14F-4D97-AF65-F5344CB8AC3E}">
        <p14:creationId xmlns:p14="http://schemas.microsoft.com/office/powerpoint/2010/main" val="24988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базовых заданий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ru-RU" sz="2200" dirty="0"/>
              <a:t>Получение данных – с помощью переключателей на валу задается нужное значение и выполняется оборот рукоятки.</a:t>
            </a:r>
          </a:p>
          <a:p>
            <a:r>
              <a:rPr lang="ru-RU" sz="2200" dirty="0"/>
              <a:t>Хранение данных – на  машине можно было выполнять цепочку операций без записывания промежуточных результатов. Результат предыдущей операции запоминался в окошках результата и мог быть использован в качестве аргумента последующей операции.</a:t>
            </a:r>
          </a:p>
          <a:p>
            <a:r>
              <a:rPr lang="ru-RU" sz="2200" dirty="0"/>
              <a:t>Обработка данных – в ходе выполнения операций рукоятку надлежало вращать в нужную сторону, что приводило в действие механизм машины, который был основан на колесе Лейбница.</a:t>
            </a:r>
          </a:p>
          <a:p>
            <a:r>
              <a:rPr lang="ru-RU" sz="2200" dirty="0"/>
              <a:t>Передача данных – полученный результат выводился в 13 окошках отображения результата, расположенных ниже вала.</a:t>
            </a:r>
          </a:p>
        </p:txBody>
      </p:sp>
    </p:spTree>
    <p:extLst>
      <p:ext uri="{BB962C8B-B14F-4D97-AF65-F5344CB8AC3E}">
        <p14:creationId xmlns:p14="http://schemas.microsoft.com/office/powerpoint/2010/main" val="5292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ОС по Адаму Смиту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На основе условий повышения производительности</a:t>
            </a:r>
          </a:p>
          <a:p>
            <a:pPr marL="0" indent="0">
              <a:buNone/>
            </a:pPr>
            <a:r>
              <a:rPr lang="ru-RU" dirty="0"/>
              <a:t>труда можно определить задачи ОС:</a:t>
            </a:r>
          </a:p>
          <a:p>
            <a:pPr marL="0" indent="0">
              <a:buNone/>
            </a:pPr>
            <a:r>
              <a:rPr lang="ru-RU" dirty="0"/>
              <a:t>• разделение производственного процесса на</a:t>
            </a:r>
          </a:p>
          <a:p>
            <a:pPr marL="0" indent="0">
              <a:buNone/>
            </a:pPr>
            <a:r>
              <a:rPr lang="ru-RU" dirty="0"/>
              <a:t>элементарные операции – умножение и деление рассматриваются как повторяющееся сложение или вычитание, соответственно;</a:t>
            </a:r>
          </a:p>
          <a:p>
            <a:pPr marL="0" indent="0">
              <a:buNone/>
            </a:pPr>
            <a:r>
              <a:rPr lang="ru-RU" dirty="0"/>
              <a:t>• группировка однотипных элементарных операций</a:t>
            </a:r>
          </a:p>
          <a:p>
            <a:pPr marL="0" indent="0">
              <a:buNone/>
            </a:pPr>
            <a:r>
              <a:rPr lang="ru-RU" dirty="0"/>
              <a:t>и их закрепление за отдельными исполнителями;</a:t>
            </a:r>
          </a:p>
          <a:p>
            <a:pPr marL="0" indent="0">
              <a:buNone/>
            </a:pPr>
            <a:r>
              <a:rPr lang="ru-RU" dirty="0"/>
              <a:t>• автоматизация выполнения операции с</a:t>
            </a:r>
          </a:p>
          <a:p>
            <a:pPr marL="0" indent="0">
              <a:buNone/>
            </a:pPr>
            <a:r>
              <a:rPr lang="ru-RU" dirty="0"/>
              <a:t>использованием инструментов – колесо Лейбница;</a:t>
            </a:r>
          </a:p>
          <a:p>
            <a:pPr marL="0" indent="0">
              <a:buNone/>
            </a:pPr>
            <a:r>
              <a:rPr lang="ru-RU" dirty="0"/>
              <a:t>• объединение результатов операций – возможность выполнять цепочку операций без записывания промежуточных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7325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736</Words>
  <Application>Microsoft Macintosh PowerPoint</Application>
  <PresentationFormat>Экран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Вычислительная машина Штаффеля</vt:lpstr>
      <vt:lpstr>Общая информация</vt:lpstr>
      <vt:lpstr>Презентация PowerPoint</vt:lpstr>
      <vt:lpstr>Конструкция машины</vt:lpstr>
      <vt:lpstr>Конструкция машины</vt:lpstr>
      <vt:lpstr>Принцип работы</vt:lpstr>
      <vt:lpstr>Основные операции</vt:lpstr>
      <vt:lpstr>Выполнение базовых заданий</vt:lpstr>
      <vt:lpstr>Задачи ОС по Адаму Смиту</vt:lpstr>
      <vt:lpstr>Автоматизация вычислений по Гаспару де Прони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Георгій Щербаков</cp:lastModifiedBy>
  <cp:revision>12</cp:revision>
  <dcterms:created xsi:type="dcterms:W3CDTF">2021-02-27T14:06:33Z</dcterms:created>
  <dcterms:modified xsi:type="dcterms:W3CDTF">2021-02-28T16:17:00Z</dcterms:modified>
</cp:coreProperties>
</file>