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9144000" cy="6858000" type="screen4x3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E522E5-9E1A-4502-A6F1-741B87D89B4F}" type="datetimeFigureOut">
              <a:rPr lang="el-GR" smtClean="0"/>
              <a:pPr/>
              <a:t>10/11/2014</a:t>
            </a:fld>
            <a:endParaRPr lang="el-G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C8EC48-C0AC-4BFF-811E-06D15F004631}" type="slidenum">
              <a:rPr lang="el-GR" smtClean="0"/>
              <a:pPr/>
              <a:t>‹#›</a:t>
            </a:fld>
            <a:endParaRPr lang="el-G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C8EC48-C0AC-4BFF-811E-06D15F004631}" type="slidenum">
              <a:rPr lang="el-GR" smtClean="0"/>
              <a:pPr/>
              <a:t>1</a:t>
            </a:fld>
            <a:endParaRPr lang="el-G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C8EC48-C0AC-4BFF-811E-06D15F004631}" type="slidenum">
              <a:rPr lang="el-GR" smtClean="0"/>
              <a:pPr/>
              <a:t>10</a:t>
            </a:fld>
            <a:endParaRPr lang="el-G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C8EC48-C0AC-4BFF-811E-06D15F004631}" type="slidenum">
              <a:rPr lang="el-GR" smtClean="0"/>
              <a:pPr/>
              <a:t>11</a:t>
            </a:fld>
            <a:endParaRPr lang="el-G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C8EC48-C0AC-4BFF-811E-06D15F004631}" type="slidenum">
              <a:rPr lang="el-GR" smtClean="0"/>
              <a:pPr/>
              <a:t>12</a:t>
            </a:fld>
            <a:endParaRPr lang="el-G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C8EC48-C0AC-4BFF-811E-06D15F004631}" type="slidenum">
              <a:rPr lang="el-GR" smtClean="0"/>
              <a:pPr/>
              <a:t>13</a:t>
            </a:fld>
            <a:endParaRPr lang="el-G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C8EC48-C0AC-4BFF-811E-06D15F004631}" type="slidenum">
              <a:rPr lang="el-GR" smtClean="0"/>
              <a:pPr/>
              <a:t>14</a:t>
            </a:fld>
            <a:endParaRPr lang="el-G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C8EC48-C0AC-4BFF-811E-06D15F004631}" type="slidenum">
              <a:rPr lang="el-GR" smtClean="0"/>
              <a:pPr/>
              <a:t>15</a:t>
            </a:fld>
            <a:endParaRPr lang="el-G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C8EC48-C0AC-4BFF-811E-06D15F004631}" type="slidenum">
              <a:rPr lang="el-GR" smtClean="0"/>
              <a:pPr/>
              <a:t>16</a:t>
            </a:fld>
            <a:endParaRPr lang="el-G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C8EC48-C0AC-4BFF-811E-06D15F004631}" type="slidenum">
              <a:rPr lang="el-GR" smtClean="0"/>
              <a:pPr/>
              <a:t>17</a:t>
            </a:fld>
            <a:endParaRPr lang="el-G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C8EC48-C0AC-4BFF-811E-06D15F004631}" type="slidenum">
              <a:rPr lang="el-GR" smtClean="0"/>
              <a:pPr/>
              <a:t>18</a:t>
            </a:fld>
            <a:endParaRPr lang="el-G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C8EC48-C0AC-4BFF-811E-06D15F004631}" type="slidenum">
              <a:rPr lang="el-GR" smtClean="0"/>
              <a:pPr/>
              <a:t>19</a:t>
            </a:fld>
            <a:endParaRPr lang="el-G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C8EC48-C0AC-4BFF-811E-06D15F004631}" type="slidenum">
              <a:rPr lang="el-GR" smtClean="0"/>
              <a:pPr/>
              <a:t>2</a:t>
            </a:fld>
            <a:endParaRPr lang="el-G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C8EC48-C0AC-4BFF-811E-06D15F004631}" type="slidenum">
              <a:rPr lang="el-GR" smtClean="0"/>
              <a:pPr/>
              <a:t>20</a:t>
            </a:fld>
            <a:endParaRPr lang="el-G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C8EC48-C0AC-4BFF-811E-06D15F004631}" type="slidenum">
              <a:rPr lang="el-GR" smtClean="0"/>
              <a:pPr/>
              <a:t>21</a:t>
            </a:fld>
            <a:endParaRPr lang="el-G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C8EC48-C0AC-4BFF-811E-06D15F004631}" type="slidenum">
              <a:rPr lang="el-GR" smtClean="0"/>
              <a:pPr/>
              <a:t>22</a:t>
            </a:fld>
            <a:endParaRPr lang="el-G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C8EC48-C0AC-4BFF-811E-06D15F004631}" type="slidenum">
              <a:rPr lang="el-GR" smtClean="0"/>
              <a:pPr/>
              <a:t>23</a:t>
            </a:fld>
            <a:endParaRPr lang="el-GR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C8EC48-C0AC-4BFF-811E-06D15F004631}" type="slidenum">
              <a:rPr lang="el-GR" smtClean="0"/>
              <a:pPr/>
              <a:t>24</a:t>
            </a:fld>
            <a:endParaRPr lang="el-GR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C8EC48-C0AC-4BFF-811E-06D15F004631}" type="slidenum">
              <a:rPr lang="el-GR" smtClean="0"/>
              <a:pPr/>
              <a:t>25</a:t>
            </a:fld>
            <a:endParaRPr lang="el-GR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C8EC48-C0AC-4BFF-811E-06D15F004631}" type="slidenum">
              <a:rPr lang="el-GR" smtClean="0"/>
              <a:pPr/>
              <a:t>26</a:t>
            </a:fld>
            <a:endParaRPr lang="el-GR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C8EC48-C0AC-4BFF-811E-06D15F004631}" type="slidenum">
              <a:rPr lang="el-GR" smtClean="0"/>
              <a:pPr/>
              <a:t>27</a:t>
            </a:fld>
            <a:endParaRPr lang="el-GR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C8EC48-C0AC-4BFF-811E-06D15F004631}" type="slidenum">
              <a:rPr lang="el-GR" smtClean="0"/>
              <a:pPr/>
              <a:t>28</a:t>
            </a:fld>
            <a:endParaRPr lang="el-GR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C8EC48-C0AC-4BFF-811E-06D15F004631}" type="slidenum">
              <a:rPr lang="el-GR" smtClean="0"/>
              <a:pPr/>
              <a:t>29</a:t>
            </a:fld>
            <a:endParaRPr lang="el-G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C8EC48-C0AC-4BFF-811E-06D15F004631}" type="slidenum">
              <a:rPr lang="el-GR" smtClean="0"/>
              <a:pPr/>
              <a:t>3</a:t>
            </a:fld>
            <a:endParaRPr lang="el-GR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C8EC48-C0AC-4BFF-811E-06D15F004631}" type="slidenum">
              <a:rPr lang="el-GR" smtClean="0"/>
              <a:pPr/>
              <a:t>30</a:t>
            </a:fld>
            <a:endParaRPr lang="el-GR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C8EC48-C0AC-4BFF-811E-06D15F004631}" type="slidenum">
              <a:rPr lang="el-GR" smtClean="0"/>
              <a:pPr/>
              <a:t>31</a:t>
            </a:fld>
            <a:endParaRPr lang="el-GR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C8EC48-C0AC-4BFF-811E-06D15F004631}" type="slidenum">
              <a:rPr lang="el-GR" smtClean="0"/>
              <a:pPr/>
              <a:t>32</a:t>
            </a:fld>
            <a:endParaRPr lang="el-G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C8EC48-C0AC-4BFF-811E-06D15F004631}" type="slidenum">
              <a:rPr lang="el-GR" smtClean="0"/>
              <a:pPr/>
              <a:t>4</a:t>
            </a:fld>
            <a:endParaRPr lang="el-G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C8EC48-C0AC-4BFF-811E-06D15F004631}" type="slidenum">
              <a:rPr lang="el-GR" smtClean="0"/>
              <a:pPr/>
              <a:t>5</a:t>
            </a:fld>
            <a:endParaRPr lang="el-G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C8EC48-C0AC-4BFF-811E-06D15F004631}" type="slidenum">
              <a:rPr lang="el-GR" smtClean="0"/>
              <a:pPr/>
              <a:t>6</a:t>
            </a:fld>
            <a:endParaRPr lang="el-G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C8EC48-C0AC-4BFF-811E-06D15F004631}" type="slidenum">
              <a:rPr lang="el-GR" smtClean="0"/>
              <a:pPr/>
              <a:t>7</a:t>
            </a:fld>
            <a:endParaRPr lang="el-G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C8EC48-C0AC-4BFF-811E-06D15F004631}" type="slidenum">
              <a:rPr lang="el-GR" smtClean="0"/>
              <a:pPr/>
              <a:t>8</a:t>
            </a:fld>
            <a:endParaRPr lang="el-G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C8EC48-C0AC-4BFF-811E-06D15F004631}" type="slidenum">
              <a:rPr lang="el-GR" smtClean="0"/>
              <a:pPr/>
              <a:t>9</a:t>
            </a:fld>
            <a:endParaRPr lang="el-G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363FC-504A-4C15-BACE-371B60C8146C}" type="datetimeFigureOut">
              <a:rPr lang="el-GR" smtClean="0"/>
              <a:pPr/>
              <a:t>10/11/2014</a:t>
            </a:fld>
            <a:endParaRPr lang="el-GR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19541-9BAF-4548-A692-E2DD19BDDDAE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363FC-504A-4C15-BACE-371B60C8146C}" type="datetimeFigureOut">
              <a:rPr lang="el-GR" smtClean="0"/>
              <a:pPr/>
              <a:t>10/11/2014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19541-9BAF-4548-A692-E2DD19BDDDAE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363FC-504A-4C15-BACE-371B60C8146C}" type="datetimeFigureOut">
              <a:rPr lang="el-GR" smtClean="0"/>
              <a:pPr/>
              <a:t>10/11/2014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19541-9BAF-4548-A692-E2DD19BDDDAE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363FC-504A-4C15-BACE-371B60C8146C}" type="datetimeFigureOut">
              <a:rPr lang="el-GR" smtClean="0"/>
              <a:pPr/>
              <a:t>10/11/2014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19541-9BAF-4548-A692-E2DD19BDDDAE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363FC-504A-4C15-BACE-371B60C8146C}" type="datetimeFigureOut">
              <a:rPr lang="el-GR" smtClean="0"/>
              <a:pPr/>
              <a:t>10/11/2014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19541-9BAF-4548-A692-E2DD19BDDDAE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363FC-504A-4C15-BACE-371B60C8146C}" type="datetimeFigureOut">
              <a:rPr lang="el-GR" smtClean="0"/>
              <a:pPr/>
              <a:t>10/11/2014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19541-9BAF-4548-A692-E2DD19BDDDAE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363FC-504A-4C15-BACE-371B60C8146C}" type="datetimeFigureOut">
              <a:rPr lang="el-GR" smtClean="0"/>
              <a:pPr/>
              <a:t>10/11/2014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19541-9BAF-4548-A692-E2DD19BDDDAE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363FC-504A-4C15-BACE-371B60C8146C}" type="datetimeFigureOut">
              <a:rPr lang="el-GR" smtClean="0"/>
              <a:pPr/>
              <a:t>10/11/2014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19541-9BAF-4548-A692-E2DD19BDDDAE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363FC-504A-4C15-BACE-371B60C8146C}" type="datetimeFigureOut">
              <a:rPr lang="el-GR" smtClean="0"/>
              <a:pPr/>
              <a:t>10/11/2014</a:t>
            </a:fld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19541-9BAF-4548-A692-E2DD19BDDDAE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363FC-504A-4C15-BACE-371B60C8146C}" type="datetimeFigureOut">
              <a:rPr lang="el-GR" smtClean="0"/>
              <a:pPr/>
              <a:t>10/11/2014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19541-9BAF-4548-A692-E2DD19BDDDAE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363FC-504A-4C15-BACE-371B60C8146C}" type="datetimeFigureOut">
              <a:rPr lang="el-GR" smtClean="0"/>
              <a:pPr/>
              <a:t>10/11/2014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34019541-9BAF-4548-A692-E2DD19BDDDAE}" type="slidenum">
              <a:rPr lang="el-GR" smtClean="0"/>
              <a:pPr/>
              <a:t>‹#›</a:t>
            </a:fld>
            <a:endParaRPr lang="el-G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65363FC-504A-4C15-BACE-371B60C8146C}" type="datetimeFigureOut">
              <a:rPr lang="el-GR" smtClean="0"/>
              <a:pPr/>
              <a:t>10/11/2014</a:t>
            </a:fld>
            <a:endParaRPr lang="el-GR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4019541-9BAF-4548-A692-E2DD19BDDDAE}" type="slidenum">
              <a:rPr lang="el-GR" smtClean="0"/>
              <a:pPr/>
              <a:t>‹#›</a:t>
            </a:fld>
            <a:endParaRPr lang="el-GR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472" y="1643050"/>
            <a:ext cx="7851648" cy="1828800"/>
          </a:xfrm>
        </p:spPr>
        <p:txBody>
          <a:bodyPr/>
          <a:lstStyle/>
          <a:p>
            <a:pPr algn="ctr"/>
            <a:r>
              <a:rPr lang="en-US" dirty="0" smtClean="0"/>
              <a:t>SOFTWARE EVOLUTION MONITOR</a:t>
            </a:r>
            <a:endParaRPr lang="el-G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034" y="5000636"/>
            <a:ext cx="7896252" cy="629092"/>
          </a:xfrm>
        </p:spPr>
        <p:txBody>
          <a:bodyPr/>
          <a:lstStyle/>
          <a:p>
            <a:r>
              <a:rPr lang="el-GR" dirty="0" smtClean="0"/>
              <a:t>Α.Γάλλου,   Μ.Κηπουρού,   Α.Κώστα</a:t>
            </a:r>
            <a:endParaRPr lang="el-G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3857628"/>
            <a:ext cx="7772400" cy="1362456"/>
          </a:xfrm>
        </p:spPr>
        <p:txBody>
          <a:bodyPr/>
          <a:lstStyle/>
          <a:p>
            <a:pPr algn="ctr"/>
            <a:r>
              <a:rPr lang="el-GR" dirty="0" smtClean="0"/>
              <a:t>Αναφορές Περιπτώσεων Χρήσης </a:t>
            </a:r>
            <a:br>
              <a:rPr lang="el-GR" dirty="0" smtClean="0"/>
            </a:br>
            <a:r>
              <a:rPr lang="el-GR" dirty="0" smtClean="0"/>
              <a:t>(Πρωτότυπο Γραφικής Διεπαφής)</a:t>
            </a:r>
            <a:endParaRPr lang="el-G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0034" y="3000372"/>
            <a:ext cx="7772400" cy="1509712"/>
          </a:xfrm>
        </p:spPr>
        <p:txBody>
          <a:bodyPr/>
          <a:lstStyle/>
          <a:p>
            <a:r>
              <a:rPr lang="el-GR" dirty="0" smtClean="0"/>
              <a:t> </a:t>
            </a:r>
            <a:endParaRPr lang="el-G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472" y="1142984"/>
            <a:ext cx="7772400" cy="1509712"/>
          </a:xfrm>
        </p:spPr>
        <p:txBody>
          <a:bodyPr>
            <a:normAutofit/>
          </a:bodyPr>
          <a:lstStyle/>
          <a:p>
            <a:pPr algn="ctr"/>
            <a:r>
              <a:rPr lang="el-GR" sz="2800" dirty="0" smtClean="0"/>
              <a:t>Οθόνη Έναρξης του προγράμματος</a:t>
            </a:r>
            <a:endParaRPr lang="el-GR" sz="2800" dirty="0"/>
          </a:p>
        </p:txBody>
      </p:sp>
      <p:pic>
        <p:nvPicPr>
          <p:cNvPr id="4" name="Picture 3" descr="softevolmonito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3042" y="2071678"/>
            <a:ext cx="6134127" cy="43434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472" y="1357298"/>
            <a:ext cx="7772400" cy="1509712"/>
          </a:xfrm>
        </p:spPr>
        <p:txBody>
          <a:bodyPr>
            <a:normAutofit/>
          </a:bodyPr>
          <a:lstStyle/>
          <a:p>
            <a:pPr algn="ctr"/>
            <a:r>
              <a:rPr lang="el-GR" sz="2400" dirty="0" smtClean="0"/>
              <a:t>Άνοιγμα του αρχείου/αρχείων με το ιστορικό συστήματος λογισμικού</a:t>
            </a:r>
            <a:endParaRPr lang="el-GR" sz="2400" dirty="0"/>
          </a:p>
        </p:txBody>
      </p:sp>
      <p:pic>
        <p:nvPicPr>
          <p:cNvPr id="4" name="Picture 3" descr="openfil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604" y="2214554"/>
            <a:ext cx="6215105" cy="44153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0034" y="1285860"/>
            <a:ext cx="7772400" cy="1509712"/>
          </a:xfrm>
        </p:spPr>
        <p:txBody>
          <a:bodyPr>
            <a:normAutofit/>
          </a:bodyPr>
          <a:lstStyle/>
          <a:p>
            <a:pPr algn="ctr"/>
            <a:r>
              <a:rPr lang="el-GR" sz="2400" dirty="0" smtClean="0"/>
              <a:t>Περίπτωση σφάλματος κατά το άνοιγμα του αρχείου:</a:t>
            </a:r>
            <a:br>
              <a:rPr lang="el-GR" sz="2400" dirty="0" smtClean="0"/>
            </a:br>
            <a:r>
              <a:rPr lang="el-GR" sz="2400" dirty="0" smtClean="0"/>
              <a:t>Ο χρήστης δεν έχει επιλέξει αρχείο με το ιστορικό ενός συστήματος λογισμικού</a:t>
            </a:r>
            <a:endParaRPr lang="el-GR" sz="2400" dirty="0"/>
          </a:p>
        </p:txBody>
      </p:sp>
      <p:pic>
        <p:nvPicPr>
          <p:cNvPr id="4" name="Picture 3" descr="erroropenfil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662" y="3214686"/>
            <a:ext cx="7016029" cy="25527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472" y="1285860"/>
            <a:ext cx="7772400" cy="1509712"/>
          </a:xfrm>
        </p:spPr>
        <p:txBody>
          <a:bodyPr>
            <a:normAutofit/>
          </a:bodyPr>
          <a:lstStyle/>
          <a:p>
            <a:pPr algn="ctr"/>
            <a:r>
              <a:rPr lang="el-GR" sz="2400" dirty="0" smtClean="0"/>
              <a:t>Περίπτωση σφάλματος κατά το άνοιγμα του αρχείου:</a:t>
            </a:r>
            <a:br>
              <a:rPr lang="el-GR" sz="2400" dirty="0" smtClean="0"/>
            </a:br>
            <a:r>
              <a:rPr lang="el-GR" sz="2400" dirty="0" smtClean="0"/>
              <a:t>Το αρχέιο που έχει επιλέξει ο χρήστης είναι ήδη ανοιχτό</a:t>
            </a:r>
            <a:endParaRPr lang="el-GR" sz="2400" dirty="0"/>
          </a:p>
        </p:txBody>
      </p:sp>
      <p:pic>
        <p:nvPicPr>
          <p:cNvPr id="4" name="Picture 3" descr="erroropenfile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24" y="3286124"/>
            <a:ext cx="7309607" cy="26432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0034" y="1285860"/>
            <a:ext cx="7772400" cy="1509712"/>
          </a:xfrm>
        </p:spPr>
        <p:txBody>
          <a:bodyPr>
            <a:noAutofit/>
          </a:bodyPr>
          <a:lstStyle/>
          <a:p>
            <a:pPr algn="ctr"/>
            <a:r>
              <a:rPr lang="el-GR" sz="2400" dirty="0" smtClean="0"/>
              <a:t>Περίπτωση σφάλματος κατά το άνοιγμα του αρχείου:</a:t>
            </a:r>
            <a:br>
              <a:rPr lang="el-GR" sz="2400" dirty="0" smtClean="0"/>
            </a:br>
            <a:r>
              <a:rPr lang="el-GR" sz="2400" dirty="0" smtClean="0"/>
              <a:t>Το αρχείο που έχει επιλέξει ο χρήστης είτε δεν υπάρχει (στην τρέχουσα τοποθεσία) είτε δεν έίναι στην κατάλληλη μορφή</a:t>
            </a:r>
            <a:endParaRPr lang="el-GR" sz="2400" dirty="0"/>
          </a:p>
        </p:txBody>
      </p:sp>
      <p:pic>
        <p:nvPicPr>
          <p:cNvPr id="4" name="Picture 3" descr="erroropenfile3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10" y="3214686"/>
            <a:ext cx="7725695" cy="28454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0034" y="1285860"/>
            <a:ext cx="7772400" cy="1509712"/>
          </a:xfrm>
        </p:spPr>
        <p:txBody>
          <a:bodyPr>
            <a:normAutofit/>
          </a:bodyPr>
          <a:lstStyle/>
          <a:p>
            <a:pPr algn="ctr"/>
            <a:r>
              <a:rPr lang="el-GR" sz="2400" dirty="0" smtClean="0"/>
              <a:t>Αποτίμηση του 1</a:t>
            </a:r>
            <a:r>
              <a:rPr lang="el-GR" sz="2400" baseline="30000" dirty="0" smtClean="0"/>
              <a:t>ου</a:t>
            </a:r>
            <a:r>
              <a:rPr lang="el-GR" sz="2400" dirty="0" smtClean="0"/>
              <a:t> νόμου του </a:t>
            </a:r>
            <a:r>
              <a:rPr lang="en-US" sz="2400" dirty="0" smtClean="0"/>
              <a:t>Lehman</a:t>
            </a:r>
            <a:endParaRPr lang="el-GR" sz="2400" dirty="0"/>
          </a:p>
        </p:txBody>
      </p:sp>
      <p:pic>
        <p:nvPicPr>
          <p:cNvPr id="4" name="Picture 3" descr="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7290" y="2143116"/>
            <a:ext cx="6286544" cy="43087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0034" y="1285860"/>
            <a:ext cx="7772400" cy="1509712"/>
          </a:xfrm>
        </p:spPr>
        <p:txBody>
          <a:bodyPr>
            <a:normAutofit/>
          </a:bodyPr>
          <a:lstStyle/>
          <a:p>
            <a:pPr algn="ctr"/>
            <a:r>
              <a:rPr lang="el-GR" sz="2400" dirty="0" smtClean="0"/>
              <a:t>Αποτίμηση του </a:t>
            </a:r>
            <a:r>
              <a:rPr lang="en-US" sz="2400" dirty="0" smtClean="0"/>
              <a:t>2</a:t>
            </a:r>
            <a:r>
              <a:rPr lang="el-GR" sz="2400" baseline="30000" dirty="0" smtClean="0"/>
              <a:t>ου</a:t>
            </a:r>
            <a:r>
              <a:rPr lang="el-GR" sz="2400" dirty="0" smtClean="0"/>
              <a:t> νόμου του </a:t>
            </a:r>
            <a:r>
              <a:rPr lang="en-US" sz="2400" dirty="0" smtClean="0"/>
              <a:t>Lehman</a:t>
            </a:r>
          </a:p>
          <a:p>
            <a:pPr algn="ctr"/>
            <a:endParaRPr lang="el-GR" sz="2400" dirty="0"/>
          </a:p>
        </p:txBody>
      </p:sp>
      <p:pic>
        <p:nvPicPr>
          <p:cNvPr id="4" name="Picture 3" descr="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852" y="2000240"/>
            <a:ext cx="6535987" cy="44957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0034" y="1285860"/>
            <a:ext cx="7772400" cy="1509712"/>
          </a:xfrm>
        </p:spPr>
        <p:txBody>
          <a:bodyPr/>
          <a:lstStyle/>
          <a:p>
            <a:pPr algn="ctr"/>
            <a:r>
              <a:rPr lang="el-GR" sz="2400" dirty="0" smtClean="0"/>
              <a:t>Αποτίμηση του</a:t>
            </a:r>
            <a:r>
              <a:rPr lang="en-US" sz="2400" dirty="0" smtClean="0"/>
              <a:t> 3</a:t>
            </a:r>
            <a:r>
              <a:rPr lang="el-GR" sz="2400" baseline="30000" dirty="0" smtClean="0"/>
              <a:t>ου</a:t>
            </a:r>
            <a:r>
              <a:rPr lang="el-GR" sz="2400" dirty="0" smtClean="0"/>
              <a:t> νόμου του </a:t>
            </a:r>
            <a:r>
              <a:rPr lang="en-US" sz="2400" dirty="0" smtClean="0"/>
              <a:t>Lehman</a:t>
            </a:r>
            <a:endParaRPr lang="el-GR" sz="2400" dirty="0" smtClean="0"/>
          </a:p>
          <a:p>
            <a:endParaRPr lang="el-GR" dirty="0"/>
          </a:p>
        </p:txBody>
      </p:sp>
      <p:pic>
        <p:nvPicPr>
          <p:cNvPr id="4" name="Picture 3" descr="3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852" y="1928802"/>
            <a:ext cx="6573768" cy="45148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0034" y="1285860"/>
            <a:ext cx="7772400" cy="1509712"/>
          </a:xfrm>
        </p:spPr>
        <p:txBody>
          <a:bodyPr/>
          <a:lstStyle/>
          <a:p>
            <a:pPr algn="ctr"/>
            <a:r>
              <a:rPr lang="el-GR" sz="2400" dirty="0" smtClean="0"/>
              <a:t>Αποτίμηση του </a:t>
            </a:r>
            <a:r>
              <a:rPr lang="en-US" sz="2400" dirty="0" smtClean="0"/>
              <a:t>4</a:t>
            </a:r>
            <a:r>
              <a:rPr lang="el-GR" sz="2400" baseline="30000" dirty="0" smtClean="0"/>
              <a:t>ου</a:t>
            </a:r>
            <a:r>
              <a:rPr lang="el-GR" sz="2400" dirty="0" smtClean="0"/>
              <a:t> νόμου του </a:t>
            </a:r>
            <a:r>
              <a:rPr lang="en-US" sz="2400" dirty="0" smtClean="0"/>
              <a:t>Lehman</a:t>
            </a:r>
          </a:p>
          <a:p>
            <a:pPr algn="ctr"/>
            <a:endParaRPr lang="el-GR" sz="2400" dirty="0" smtClean="0"/>
          </a:p>
          <a:p>
            <a:endParaRPr lang="el-GR" dirty="0"/>
          </a:p>
        </p:txBody>
      </p:sp>
      <p:pic>
        <p:nvPicPr>
          <p:cNvPr id="4" name="Picture 3" descr="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976" y="1928802"/>
            <a:ext cx="6753225" cy="4648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3643314"/>
            <a:ext cx="7772400" cy="1362456"/>
          </a:xfrm>
        </p:spPr>
        <p:txBody>
          <a:bodyPr/>
          <a:lstStyle/>
          <a:p>
            <a:pPr algn="ctr"/>
            <a:r>
              <a:rPr lang="el-GR" sz="5400" dirty="0" smtClean="0"/>
              <a:t>Εργαλείο για την παρακολούθηση της εξέλιξης διαφόρων συστημάτων λογισμικού</a:t>
            </a:r>
            <a:endParaRPr lang="el-GR" sz="5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472" y="6072206"/>
            <a:ext cx="7772400" cy="499624"/>
          </a:xfrm>
        </p:spPr>
        <p:txBody>
          <a:bodyPr/>
          <a:lstStyle/>
          <a:p>
            <a:endParaRPr lang="el-G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0034" y="1285860"/>
            <a:ext cx="7772400" cy="1509712"/>
          </a:xfrm>
        </p:spPr>
        <p:txBody>
          <a:bodyPr/>
          <a:lstStyle/>
          <a:p>
            <a:pPr algn="ctr"/>
            <a:r>
              <a:rPr lang="el-GR" sz="2400" dirty="0" smtClean="0"/>
              <a:t>Αποτίμηση του </a:t>
            </a:r>
            <a:r>
              <a:rPr lang="en-US" sz="2400" dirty="0" smtClean="0"/>
              <a:t>5</a:t>
            </a:r>
            <a:r>
              <a:rPr lang="el-GR" sz="2400" baseline="30000" dirty="0" smtClean="0"/>
              <a:t>ου</a:t>
            </a:r>
            <a:r>
              <a:rPr lang="el-GR" sz="2400" dirty="0" smtClean="0"/>
              <a:t> νόμου του </a:t>
            </a:r>
            <a:r>
              <a:rPr lang="en-US" sz="2400" dirty="0" smtClean="0"/>
              <a:t>Lehman</a:t>
            </a:r>
            <a:endParaRPr lang="el-GR" sz="2400" dirty="0" smtClean="0"/>
          </a:p>
          <a:p>
            <a:endParaRPr lang="el-GR" dirty="0"/>
          </a:p>
        </p:txBody>
      </p:sp>
      <p:pic>
        <p:nvPicPr>
          <p:cNvPr id="4" name="Picture 3" descr="5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4414" y="1928802"/>
            <a:ext cx="6781800" cy="4648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0034" y="1285860"/>
            <a:ext cx="7772400" cy="1509712"/>
          </a:xfrm>
        </p:spPr>
        <p:txBody>
          <a:bodyPr/>
          <a:lstStyle/>
          <a:p>
            <a:pPr algn="ctr"/>
            <a:r>
              <a:rPr lang="el-GR" sz="2400" dirty="0" smtClean="0"/>
              <a:t>Αποτίμηση του </a:t>
            </a:r>
            <a:r>
              <a:rPr lang="en-US" sz="2400" dirty="0" smtClean="0"/>
              <a:t>6</a:t>
            </a:r>
            <a:r>
              <a:rPr lang="el-GR" sz="2400" baseline="30000" dirty="0" smtClean="0"/>
              <a:t>ου</a:t>
            </a:r>
            <a:r>
              <a:rPr lang="el-GR" sz="2400" dirty="0" smtClean="0"/>
              <a:t> νόμου του </a:t>
            </a:r>
            <a:r>
              <a:rPr lang="en-US" sz="2400" dirty="0" smtClean="0"/>
              <a:t>Lehman</a:t>
            </a:r>
            <a:endParaRPr lang="el-GR" sz="2400" dirty="0" smtClean="0"/>
          </a:p>
          <a:p>
            <a:endParaRPr lang="el-GR" dirty="0"/>
          </a:p>
        </p:txBody>
      </p:sp>
      <p:pic>
        <p:nvPicPr>
          <p:cNvPr id="4" name="Picture 3" descr="6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4414" y="1928802"/>
            <a:ext cx="6643734" cy="45506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0034" y="1285860"/>
            <a:ext cx="7772400" cy="1509712"/>
          </a:xfrm>
        </p:spPr>
        <p:txBody>
          <a:bodyPr>
            <a:normAutofit/>
          </a:bodyPr>
          <a:lstStyle/>
          <a:p>
            <a:pPr algn="ctr"/>
            <a:r>
              <a:rPr lang="el-GR" sz="2400" dirty="0" smtClean="0"/>
              <a:t>Αποτίμηση του </a:t>
            </a:r>
            <a:r>
              <a:rPr lang="en-US" sz="2400" dirty="0" smtClean="0"/>
              <a:t>7</a:t>
            </a:r>
            <a:r>
              <a:rPr lang="el-GR" sz="2400" baseline="30000" dirty="0" smtClean="0"/>
              <a:t>ου</a:t>
            </a:r>
            <a:r>
              <a:rPr lang="el-GR" sz="2400" dirty="0" smtClean="0"/>
              <a:t> νόμου του </a:t>
            </a:r>
            <a:r>
              <a:rPr lang="en-US" sz="2400" dirty="0" smtClean="0"/>
              <a:t>Lehman</a:t>
            </a:r>
            <a:endParaRPr lang="el-GR" sz="2400" dirty="0" smtClean="0"/>
          </a:p>
          <a:p>
            <a:pPr algn="ctr">
              <a:buFont typeface="Wingdings" pitchFamily="2" charset="2"/>
              <a:buChar char="Ø"/>
            </a:pPr>
            <a:r>
              <a:rPr lang="el-GR" sz="2400" dirty="0" smtClean="0"/>
              <a:t>Ο 7</a:t>
            </a:r>
            <a:r>
              <a:rPr lang="el-GR" sz="2400" baseline="30000" dirty="0" smtClean="0"/>
              <a:t>ος</a:t>
            </a:r>
            <a:r>
              <a:rPr lang="el-GR" sz="2400" dirty="0" smtClean="0"/>
              <a:t> νόμος εξαρτάται από την αποτίμηση του 2</a:t>
            </a:r>
            <a:r>
              <a:rPr lang="el-GR" sz="2400" baseline="30000" dirty="0" smtClean="0"/>
              <a:t>ου</a:t>
            </a:r>
            <a:r>
              <a:rPr lang="el-GR" sz="2400" dirty="0" smtClean="0"/>
              <a:t> και 6</a:t>
            </a:r>
            <a:r>
              <a:rPr lang="el-GR" sz="2400" baseline="30000" dirty="0" smtClean="0"/>
              <a:t>ου</a:t>
            </a:r>
            <a:r>
              <a:rPr lang="el-GR" sz="2400" dirty="0" smtClean="0"/>
              <a:t> </a:t>
            </a:r>
            <a:endParaRPr lang="el-GR" sz="2400" dirty="0"/>
          </a:p>
        </p:txBody>
      </p:sp>
      <p:pic>
        <p:nvPicPr>
          <p:cNvPr id="4" name="Picture 3" descr="7VALID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100" y="2214554"/>
            <a:ext cx="6858048" cy="43529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0034" y="1285860"/>
            <a:ext cx="7772400" cy="1509712"/>
          </a:xfrm>
        </p:spPr>
        <p:txBody>
          <a:bodyPr/>
          <a:lstStyle/>
          <a:p>
            <a:pPr algn="ctr"/>
            <a:r>
              <a:rPr lang="el-GR" sz="2400" dirty="0" smtClean="0"/>
              <a:t>Αποτίμηση του </a:t>
            </a:r>
            <a:r>
              <a:rPr lang="en-US" sz="2400" dirty="0" smtClean="0"/>
              <a:t>7</a:t>
            </a:r>
            <a:r>
              <a:rPr lang="el-GR" sz="2400" baseline="30000" dirty="0" smtClean="0"/>
              <a:t>ου</a:t>
            </a:r>
            <a:r>
              <a:rPr lang="el-GR" sz="2400" dirty="0" smtClean="0"/>
              <a:t> νόμου του </a:t>
            </a:r>
            <a:r>
              <a:rPr lang="en-US" sz="2400" dirty="0" smtClean="0"/>
              <a:t>Lehman</a:t>
            </a:r>
            <a:endParaRPr lang="el-GR" sz="2400" dirty="0" smtClean="0"/>
          </a:p>
          <a:p>
            <a:pPr algn="ctr">
              <a:buFont typeface="Wingdings" pitchFamily="2" charset="2"/>
              <a:buChar char="Ø"/>
            </a:pPr>
            <a:r>
              <a:rPr lang="el-GR" sz="2400" dirty="0" smtClean="0"/>
              <a:t>Ο 7</a:t>
            </a:r>
            <a:r>
              <a:rPr lang="el-GR" sz="2400" baseline="30000" dirty="0" smtClean="0"/>
              <a:t>ος</a:t>
            </a:r>
            <a:r>
              <a:rPr lang="el-GR" sz="2400" dirty="0" smtClean="0"/>
              <a:t> νόμος εξαρτάται από την αποτίμηση του 2</a:t>
            </a:r>
            <a:r>
              <a:rPr lang="el-GR" sz="2400" baseline="30000" dirty="0" smtClean="0"/>
              <a:t>ου</a:t>
            </a:r>
            <a:r>
              <a:rPr lang="el-GR" sz="2400" dirty="0" smtClean="0"/>
              <a:t> και 6</a:t>
            </a:r>
            <a:r>
              <a:rPr lang="el-GR" sz="2400" baseline="30000" dirty="0" smtClean="0"/>
              <a:t>ου</a:t>
            </a:r>
            <a:r>
              <a:rPr lang="el-GR" sz="2400" dirty="0" smtClean="0"/>
              <a:t> </a:t>
            </a:r>
          </a:p>
          <a:p>
            <a:endParaRPr lang="el-GR" dirty="0"/>
          </a:p>
        </p:txBody>
      </p:sp>
      <p:pic>
        <p:nvPicPr>
          <p:cNvPr id="4" name="Picture 3" descr="7notvalid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100" y="2214554"/>
            <a:ext cx="6786610" cy="4477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0034" y="1285860"/>
            <a:ext cx="7772400" cy="1509712"/>
          </a:xfrm>
        </p:spPr>
        <p:txBody>
          <a:bodyPr>
            <a:normAutofit/>
          </a:bodyPr>
          <a:lstStyle/>
          <a:p>
            <a:pPr algn="ctr"/>
            <a:r>
              <a:rPr lang="el-GR" sz="2400" dirty="0" smtClean="0"/>
              <a:t>Περίπτωση σφάλματος κατα την αποτίμηση του 7</a:t>
            </a:r>
            <a:r>
              <a:rPr lang="el-GR" sz="2400" baseline="30000" dirty="0" smtClean="0"/>
              <a:t>ου</a:t>
            </a:r>
            <a:r>
              <a:rPr lang="el-GR" sz="2400" dirty="0" smtClean="0"/>
              <a:t> νόμου:</a:t>
            </a:r>
          </a:p>
          <a:p>
            <a:pPr algn="ctr"/>
            <a:r>
              <a:rPr lang="el-GR" sz="2400" dirty="0" smtClean="0"/>
              <a:t>Ο χρήστης δεν έχει αποτιμήσει τον 2</a:t>
            </a:r>
            <a:r>
              <a:rPr lang="el-GR" sz="2400" baseline="30000" dirty="0" smtClean="0"/>
              <a:t>ο</a:t>
            </a:r>
            <a:r>
              <a:rPr lang="el-GR" sz="2400" dirty="0" smtClean="0"/>
              <a:t> νόμο</a:t>
            </a:r>
            <a:endParaRPr lang="el-GR" sz="2400" dirty="0"/>
          </a:p>
        </p:txBody>
      </p:sp>
      <p:pic>
        <p:nvPicPr>
          <p:cNvPr id="4" name="Picture 3" descr="error2o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976" y="3357562"/>
            <a:ext cx="6789239" cy="248126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0034" y="1285860"/>
            <a:ext cx="7772400" cy="1509712"/>
          </a:xfrm>
        </p:spPr>
        <p:txBody>
          <a:bodyPr/>
          <a:lstStyle/>
          <a:p>
            <a:pPr algn="ctr"/>
            <a:r>
              <a:rPr lang="el-GR" sz="2400" dirty="0" smtClean="0"/>
              <a:t>Περίπτωση σφάλματος κατα την αποτίμηση του 7</a:t>
            </a:r>
            <a:r>
              <a:rPr lang="el-GR" sz="2400" baseline="30000" dirty="0" smtClean="0"/>
              <a:t>ου</a:t>
            </a:r>
            <a:r>
              <a:rPr lang="el-GR" sz="2400" dirty="0" smtClean="0"/>
              <a:t> νόμου:</a:t>
            </a:r>
          </a:p>
          <a:p>
            <a:pPr algn="ctr"/>
            <a:r>
              <a:rPr lang="el-GR" sz="2400" dirty="0" smtClean="0"/>
              <a:t>Ο χρήστης δεν έχει αποτιμήσει τον 6</a:t>
            </a:r>
            <a:r>
              <a:rPr lang="el-GR" sz="2400" baseline="30000" dirty="0" smtClean="0"/>
              <a:t>ο</a:t>
            </a:r>
            <a:r>
              <a:rPr lang="el-GR" sz="2400" dirty="0" smtClean="0"/>
              <a:t> νόμο</a:t>
            </a:r>
          </a:p>
          <a:p>
            <a:endParaRPr lang="el-GR" dirty="0"/>
          </a:p>
        </p:txBody>
      </p:sp>
      <p:pic>
        <p:nvPicPr>
          <p:cNvPr id="4" name="Picture 3" descr="error6o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662" y="3357562"/>
            <a:ext cx="7307333" cy="26955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0034" y="1285860"/>
            <a:ext cx="7772400" cy="1509712"/>
          </a:xfrm>
        </p:spPr>
        <p:txBody>
          <a:bodyPr/>
          <a:lstStyle/>
          <a:p>
            <a:pPr algn="ctr"/>
            <a:r>
              <a:rPr lang="el-GR" sz="2400" dirty="0" smtClean="0"/>
              <a:t>Αποτίμηση του 8</a:t>
            </a:r>
            <a:r>
              <a:rPr lang="el-GR" sz="2400" baseline="30000" dirty="0" smtClean="0"/>
              <a:t>ου</a:t>
            </a:r>
            <a:r>
              <a:rPr lang="el-GR" sz="2400" dirty="0" smtClean="0"/>
              <a:t> νόμου του </a:t>
            </a:r>
            <a:r>
              <a:rPr lang="en-US" sz="2400" dirty="0" smtClean="0"/>
              <a:t>Lehman</a:t>
            </a:r>
            <a:endParaRPr lang="el-GR" sz="2400" dirty="0" smtClean="0"/>
          </a:p>
          <a:p>
            <a:endParaRPr lang="el-GR" dirty="0"/>
          </a:p>
        </p:txBody>
      </p:sp>
      <p:pic>
        <p:nvPicPr>
          <p:cNvPr id="4" name="Picture 3" descr="8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4414" y="2000240"/>
            <a:ext cx="6643734" cy="44865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0034" y="1285860"/>
            <a:ext cx="7772400" cy="1509712"/>
          </a:xfrm>
        </p:spPr>
        <p:txBody>
          <a:bodyPr>
            <a:normAutofit/>
          </a:bodyPr>
          <a:lstStyle/>
          <a:p>
            <a:pPr algn="ctr"/>
            <a:r>
              <a:rPr lang="el-GR" sz="2400" dirty="0" smtClean="0"/>
              <a:t>Δημιουργία Αναφοράς</a:t>
            </a:r>
            <a:endParaRPr lang="el-GR" sz="2400" dirty="0"/>
          </a:p>
        </p:txBody>
      </p:sp>
      <p:pic>
        <p:nvPicPr>
          <p:cNvPr id="4" name="Picture 3" descr="report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100" y="1928802"/>
            <a:ext cx="6929486" cy="44716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0034" y="1285860"/>
            <a:ext cx="7772400" cy="1509712"/>
          </a:xfrm>
        </p:spPr>
        <p:txBody>
          <a:bodyPr/>
          <a:lstStyle/>
          <a:p>
            <a:pPr algn="ctr"/>
            <a:r>
              <a:rPr lang="el-GR" dirty="0" smtClean="0"/>
              <a:t>Περίπτωση σφάλματος κατά τη δημιουργία αναφορας:</a:t>
            </a:r>
          </a:p>
          <a:p>
            <a:pPr algn="ctr"/>
            <a:r>
              <a:rPr lang="el-GR" dirty="0" smtClean="0"/>
              <a:t>Ο χρήστης δεν έχει αποτιμήσει όλους τους νόμους</a:t>
            </a:r>
            <a:endParaRPr lang="el-GR" dirty="0"/>
          </a:p>
        </p:txBody>
      </p:sp>
      <p:pic>
        <p:nvPicPr>
          <p:cNvPr id="4" name="Picture 3" descr="notalllawsevaluated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24" y="3286124"/>
            <a:ext cx="7196275" cy="26241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2357430"/>
            <a:ext cx="7772400" cy="1362456"/>
          </a:xfrm>
        </p:spPr>
        <p:txBody>
          <a:bodyPr/>
          <a:lstStyle/>
          <a:p>
            <a:pPr algn="ctr"/>
            <a:r>
              <a:rPr lang="el-GR" dirty="0" smtClean="0"/>
              <a:t>Μη λειτουργικές Απαιτήσεις</a:t>
            </a:r>
            <a:endParaRPr lang="el-G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 smtClean="0"/>
              <a:t>Νόμοι του </a:t>
            </a:r>
            <a:r>
              <a:rPr smtClean="0"/>
              <a:t>Lehman</a:t>
            </a:r>
            <a:endParaRPr lang="el-G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0034" y="3000372"/>
            <a:ext cx="7772400" cy="2714644"/>
          </a:xfrm>
          <a:noFill/>
        </p:spPr>
        <p:txBody>
          <a:bodyPr>
            <a:normAutofit/>
          </a:bodyPr>
          <a:lstStyle/>
          <a:p>
            <a:pPr marL="514350" indent="-514350">
              <a:buFont typeface="Wingdings" pitchFamily="2" charset="2"/>
              <a:buChar char="v"/>
            </a:pPr>
            <a:r>
              <a:rPr lang="el-GR" sz="3200" u="sng" dirty="0" smtClean="0"/>
              <a:t>Συνεχής Αλλαγή</a:t>
            </a:r>
            <a:r>
              <a:rPr lang="el-GR" sz="3200" dirty="0" smtClean="0"/>
              <a:t>:  προσαρμοστικότητα στις ανάγκες των χρηστών</a:t>
            </a:r>
          </a:p>
          <a:p>
            <a:pPr marL="514350" indent="-514350">
              <a:buFont typeface="Wingdings" pitchFamily="2" charset="2"/>
              <a:buChar char="v"/>
            </a:pPr>
            <a:r>
              <a:rPr lang="el-GR" sz="3200" u="sng" dirty="0" smtClean="0"/>
              <a:t>Αυξανόμενη Πολυπλοκότητα</a:t>
            </a:r>
            <a:r>
              <a:rPr lang="el-GR" sz="3200" dirty="0" smtClean="0"/>
              <a:t>:  αύξηση πολυπλοκότητας  εκτός αν υπάρχουν εργασίες συντήρησης</a:t>
            </a:r>
          </a:p>
          <a:p>
            <a:pPr marL="514350" indent="-514350"/>
            <a:endParaRPr lang="el-GR" sz="3200" u="sng" dirty="0" smtClean="0"/>
          </a:p>
          <a:p>
            <a:pPr marL="514350" indent="-514350">
              <a:buFont typeface="Arial" pitchFamily="34" charset="0"/>
              <a:buChar char="•"/>
            </a:pPr>
            <a:endParaRPr lang="el-GR" sz="3200" dirty="0" smtClean="0"/>
          </a:p>
          <a:p>
            <a:pPr marL="514350" indent="-514350"/>
            <a:endParaRPr lang="el-GR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472" y="1357298"/>
            <a:ext cx="8072494" cy="4929222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l-GR" sz="2800" dirty="0" smtClean="0"/>
              <a:t> </a:t>
            </a:r>
            <a:r>
              <a:rPr lang="el-GR" sz="2800" u="sng" dirty="0" smtClean="0"/>
              <a:t>Ευχρηστία</a:t>
            </a:r>
            <a:r>
              <a:rPr lang="el-GR" sz="2800" dirty="0" smtClean="0"/>
              <a:t>: Σύστημα εύχρηστο για απλούς χρήστες και να υπάρχει γρήγορη εισαγωγή δεδομένων.</a:t>
            </a:r>
          </a:p>
          <a:p>
            <a:pPr>
              <a:buFont typeface="Wingdings" pitchFamily="2" charset="2"/>
              <a:buChar char="v"/>
            </a:pPr>
            <a:r>
              <a:rPr lang="el-GR" sz="2800" dirty="0" smtClean="0"/>
              <a:t> </a:t>
            </a:r>
            <a:r>
              <a:rPr lang="el-GR" sz="2800" u="sng" dirty="0" smtClean="0"/>
              <a:t>Απόδοση</a:t>
            </a:r>
            <a:r>
              <a:rPr lang="el-GR" sz="2800" dirty="0" smtClean="0"/>
              <a:t>: Μικρός χρόνος απόκρισης και ελάχιστες απαιτήσεις μνήμης για καλύτερη απόδοση σε παλιά σύστήματα.</a:t>
            </a:r>
          </a:p>
          <a:p>
            <a:pPr>
              <a:buFont typeface="Wingdings" pitchFamily="2" charset="2"/>
              <a:buChar char="v"/>
            </a:pPr>
            <a:r>
              <a:rPr lang="el-GR" sz="2800" u="sng" dirty="0" smtClean="0"/>
              <a:t>Συντηρησιμότητα</a:t>
            </a:r>
            <a:r>
              <a:rPr lang="el-GR" sz="2800" dirty="0" smtClean="0"/>
              <a:t>: Συχνή συντήρηση για προσθήκη νέων λειτουργιών και μείωση της πολυπλοκότητας.</a:t>
            </a:r>
            <a:endParaRPr lang="el-GR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2857496"/>
            <a:ext cx="7772400" cy="1250456"/>
          </a:xfrm>
        </p:spPr>
        <p:txBody>
          <a:bodyPr/>
          <a:lstStyle/>
          <a:p>
            <a:r>
              <a:rPr lang="el-GR" dirty="0" smtClean="0"/>
              <a:t>Λοιπές Απαιτήσεις</a:t>
            </a:r>
            <a:endParaRPr lang="el-G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0034" y="1357298"/>
            <a:ext cx="8072494" cy="5072098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l-GR" sz="2800" dirty="0" smtClean="0"/>
              <a:t> </a:t>
            </a:r>
            <a:r>
              <a:rPr lang="el-GR" sz="2800" u="sng" dirty="0" smtClean="0"/>
              <a:t>Απαιτήσεις Τεκμηρίωσης</a:t>
            </a:r>
            <a:r>
              <a:rPr lang="el-GR" sz="2800" dirty="0" smtClean="0"/>
              <a:t>: Εγχειρίδιο χρήσης, </a:t>
            </a:r>
            <a:r>
              <a:rPr lang="en-US" sz="2800" dirty="0" smtClean="0"/>
              <a:t>online </a:t>
            </a:r>
            <a:r>
              <a:rPr lang="el-GR" sz="2800" dirty="0" smtClean="0"/>
              <a:t>οδηγός με υποσήριξη 24/7</a:t>
            </a:r>
          </a:p>
          <a:p>
            <a:pPr>
              <a:buFont typeface="Wingdings" pitchFamily="2" charset="2"/>
              <a:buChar char="v"/>
            </a:pPr>
            <a:r>
              <a:rPr lang="el-GR" sz="2800" dirty="0" smtClean="0"/>
              <a:t> </a:t>
            </a:r>
            <a:r>
              <a:rPr lang="el-GR" sz="2800" u="sng" dirty="0" smtClean="0"/>
              <a:t>Απαιτήσεις σχετικές με τη διεργασία ανάπτυξης</a:t>
            </a:r>
            <a:r>
              <a:rPr lang="el-GR" sz="2800" dirty="0" smtClean="0"/>
              <a:t>: </a:t>
            </a:r>
            <a:r>
              <a:rPr lang="en-US" sz="2800" dirty="0" smtClean="0"/>
              <a:t>Java, Eclipse IDE, </a:t>
            </a:r>
            <a:r>
              <a:rPr lang="en-US" sz="2800" dirty="0" err="1" smtClean="0"/>
              <a:t>WindowBuilder</a:t>
            </a:r>
            <a:r>
              <a:rPr lang="en-US" sz="2800" dirty="0" smtClean="0"/>
              <a:t>, Papyrus, </a:t>
            </a:r>
            <a:r>
              <a:rPr lang="en-US" sz="2800" dirty="0" err="1" smtClean="0"/>
              <a:t>JFreeChart</a:t>
            </a:r>
            <a:r>
              <a:rPr lang="en-US" sz="2800" dirty="0" smtClean="0"/>
              <a:t>, UML</a:t>
            </a:r>
          </a:p>
          <a:p>
            <a:pPr>
              <a:buFont typeface="Wingdings" pitchFamily="2" charset="2"/>
              <a:buChar char="v"/>
            </a:pPr>
            <a:r>
              <a:rPr lang="en-US" sz="2800" dirty="0" smtClean="0"/>
              <a:t> </a:t>
            </a:r>
            <a:r>
              <a:rPr lang="el-GR" sz="2800" u="sng" dirty="0" smtClean="0"/>
              <a:t>Περιορισμοί πλατφόρμας και περιβάλλοντος εκτέλεσης</a:t>
            </a:r>
            <a:r>
              <a:rPr lang="el-GR" sz="2800" dirty="0" smtClean="0"/>
              <a:t>: </a:t>
            </a:r>
            <a:r>
              <a:rPr lang="en-US" sz="2800" dirty="0" smtClean="0"/>
              <a:t>Windows, Unix, Mac, Java, Eclipse IDE</a:t>
            </a:r>
          </a:p>
          <a:p>
            <a:pPr>
              <a:buFont typeface="Wingdings" pitchFamily="2" charset="2"/>
              <a:buChar char="v"/>
            </a:pPr>
            <a:r>
              <a:rPr lang="en-US" sz="2800" dirty="0" smtClean="0"/>
              <a:t> </a:t>
            </a:r>
            <a:r>
              <a:rPr lang="el-GR" sz="2800" u="sng" dirty="0" smtClean="0"/>
              <a:t>Νομικές και άλλες σχετικές παρατηρήσεις</a:t>
            </a:r>
            <a:r>
              <a:rPr lang="el-GR" sz="2800" dirty="0" smtClean="0"/>
              <a:t>: οχι αντίγραφο άλλων λογισμικών, όχι </a:t>
            </a:r>
            <a:r>
              <a:rPr lang="el-GR" sz="2800" dirty="0" smtClean="0"/>
              <a:t>υπεργολαβία</a:t>
            </a:r>
            <a:r>
              <a:rPr lang="en-US" sz="2800" dirty="0" smtClean="0"/>
              <a:t>, </a:t>
            </a:r>
            <a:r>
              <a:rPr lang="el-GR" sz="2800" smtClean="0"/>
              <a:t>αλλιώς διακοπή </a:t>
            </a:r>
            <a:r>
              <a:rPr lang="el-GR" sz="2800" dirty="0" smtClean="0"/>
              <a:t>συμβολαίου</a:t>
            </a:r>
            <a:endParaRPr lang="el-GR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 smtClean="0"/>
              <a:t>Νόμοι του </a:t>
            </a:r>
            <a:r>
              <a:rPr smtClean="0"/>
              <a:t>Lehman(</a:t>
            </a:r>
            <a:r>
              <a:rPr lang="el-GR" dirty="0" smtClean="0"/>
              <a:t>συνέχεια)</a:t>
            </a:r>
            <a:endParaRPr lang="el-G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472" y="3000372"/>
            <a:ext cx="8572528" cy="2214578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v"/>
            </a:pPr>
            <a:r>
              <a:rPr lang="el-GR" sz="3200" dirty="0" smtClean="0"/>
              <a:t> </a:t>
            </a:r>
            <a:r>
              <a:rPr lang="el-GR" sz="3200" u="sng" dirty="0" smtClean="0"/>
              <a:t>Αυτορυθμιζόμενη Εξέλιξη</a:t>
            </a:r>
            <a:r>
              <a:rPr lang="el-GR" sz="3200" dirty="0" smtClean="0"/>
              <a:t>:  Ανατροφοδότηση	</a:t>
            </a:r>
          </a:p>
          <a:p>
            <a:pPr>
              <a:buFont typeface="Wingdings" pitchFamily="2" charset="2"/>
              <a:buChar char="Ø"/>
            </a:pPr>
            <a:r>
              <a:rPr lang="el-GR" sz="3200" dirty="0" smtClean="0"/>
              <a:t>Θετική: Νέες απαιτήσεις -&gt; </a:t>
            </a:r>
            <a:r>
              <a:rPr lang="el-GR" sz="3040" dirty="0" smtClean="0"/>
              <a:t>αύξηση  λειτουργιών </a:t>
            </a:r>
          </a:p>
          <a:p>
            <a:pPr>
              <a:buFont typeface="Wingdings" pitchFamily="2" charset="2"/>
              <a:buChar char="Ø"/>
            </a:pPr>
            <a:r>
              <a:rPr lang="el-GR" sz="3200" dirty="0" smtClean="0"/>
              <a:t>Αρνητική:  Αναφορές Προβλημάτων</a:t>
            </a:r>
          </a:p>
          <a:p>
            <a:pPr>
              <a:buFont typeface="Wingdings" pitchFamily="2" charset="2"/>
              <a:buChar char="Ø"/>
            </a:pPr>
            <a:r>
              <a:rPr lang="el-GR" sz="3200" dirty="0" smtClean="0"/>
              <a:t>Τα δύο είδη είναι αντικρουόμενα</a:t>
            </a:r>
            <a:endParaRPr lang="el-GR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 smtClean="0"/>
              <a:t>Νόμοι του </a:t>
            </a:r>
            <a:r>
              <a:rPr smtClean="0"/>
              <a:t>Lehman(</a:t>
            </a:r>
            <a:r>
              <a:rPr lang="el-GR" dirty="0" smtClean="0"/>
              <a:t>συνέχεια)</a:t>
            </a:r>
            <a:endParaRPr lang="el-G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0034" y="3071810"/>
            <a:ext cx="8358246" cy="2571768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v"/>
            </a:pPr>
            <a:r>
              <a:rPr lang="el-GR" sz="3200" dirty="0" smtClean="0"/>
              <a:t> </a:t>
            </a:r>
            <a:r>
              <a:rPr lang="el-GR" sz="3200" u="sng" dirty="0" smtClean="0"/>
              <a:t>Διατήρηση Εργασιακής Σταθερότητας</a:t>
            </a:r>
            <a:r>
              <a:rPr lang="el-GR" sz="3200" dirty="0" smtClean="0"/>
              <a:t>: Ρυθμός εργασιών για την εξέλιξη λογισμικού σταθερός στον χρόνο.</a:t>
            </a:r>
          </a:p>
          <a:p>
            <a:pPr>
              <a:buFont typeface="Wingdings" pitchFamily="2" charset="2"/>
              <a:buChar char="v"/>
            </a:pPr>
            <a:r>
              <a:rPr lang="el-GR" sz="3200" dirty="0" smtClean="0"/>
              <a:t> </a:t>
            </a:r>
            <a:r>
              <a:rPr lang="el-GR" sz="3200" u="sng" dirty="0" smtClean="0"/>
              <a:t>Διατήρηση Εξοικέιωσης</a:t>
            </a:r>
            <a:r>
              <a:rPr lang="el-GR" sz="3200" dirty="0" smtClean="0"/>
              <a:t>: Ανάγκη εξοικέιωσης των χρήστων  με τις αλλαγές στο σύστημα.</a:t>
            </a:r>
            <a:endParaRPr lang="el-GR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 smtClean="0"/>
              <a:t>Νόμοι του </a:t>
            </a:r>
            <a:r>
              <a:rPr smtClean="0"/>
              <a:t>Lehman(</a:t>
            </a:r>
            <a:r>
              <a:rPr lang="el-GR" dirty="0" smtClean="0"/>
              <a:t>συνέχεια)</a:t>
            </a:r>
            <a:endParaRPr lang="el-G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3939046"/>
          </a:xfrm>
        </p:spPr>
        <p:txBody>
          <a:bodyPr>
            <a:normAutofit fontScale="85000" lnSpcReduction="10000"/>
          </a:bodyPr>
          <a:lstStyle/>
          <a:p>
            <a:pPr algn="just">
              <a:buFont typeface="Wingdings" pitchFamily="2" charset="2"/>
              <a:buChar char="v"/>
            </a:pPr>
            <a:r>
              <a:rPr lang="en-US" sz="3200" dirty="0" smtClean="0"/>
              <a:t> </a:t>
            </a:r>
            <a:r>
              <a:rPr lang="el-GR" sz="3300" u="sng" dirty="0" smtClean="0"/>
              <a:t>Συνεχής Αύξηση:</a:t>
            </a:r>
            <a:r>
              <a:rPr lang="el-GR" sz="3300" dirty="0" smtClean="0"/>
              <a:t>  Αύξηση λειτουργιών με στόχο να ικανοποιηθούν οι ανάγκες των χρηστών.</a:t>
            </a:r>
          </a:p>
          <a:p>
            <a:pPr algn="just">
              <a:buFont typeface="Wingdings" pitchFamily="2" charset="2"/>
              <a:buChar char="v"/>
            </a:pPr>
            <a:r>
              <a:rPr lang="el-GR" sz="3300" u="sng" dirty="0" smtClean="0"/>
              <a:t> Πτωτική Ποιότητα:</a:t>
            </a:r>
            <a:r>
              <a:rPr lang="el-GR" sz="3300" dirty="0" smtClean="0"/>
              <a:t>  Πτώση ποιότητας λογισμικού εκτός αν πραγματοποιηθούν εργασίες συντήρησης.</a:t>
            </a:r>
          </a:p>
          <a:p>
            <a:pPr algn="just">
              <a:buFont typeface="Wingdings" pitchFamily="2" charset="2"/>
              <a:buChar char="v"/>
            </a:pPr>
            <a:r>
              <a:rPr lang="el-GR" sz="3300" u="sng" dirty="0" smtClean="0"/>
              <a:t>Σύστημα  Ανατροφοδότησης :</a:t>
            </a:r>
            <a:r>
              <a:rPr lang="el-GR" sz="3300" dirty="0" smtClean="0"/>
              <a:t> Με την κατανόηση και μοντελοποίηση της ανατροφοδότησης επιτρέπεται η πρόβλεψη της εξέλιξης του λογισμικού.</a:t>
            </a:r>
            <a:endParaRPr lang="el-GR" sz="3300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910" y="1571612"/>
            <a:ext cx="8286808" cy="3214710"/>
          </a:xfrm>
        </p:spPr>
        <p:txBody>
          <a:bodyPr/>
          <a:lstStyle/>
          <a:p>
            <a:r>
              <a:rPr lang="el-GR" dirty="0" smtClean="0"/>
              <a:t>Υλοποίηση του εργαλέιου</a:t>
            </a:r>
            <a:br>
              <a:rPr lang="el-GR" dirty="0" smtClean="0"/>
            </a:br>
            <a:r>
              <a:rPr lang="el-GR" dirty="0" smtClean="0"/>
              <a:t> </a:t>
            </a:r>
            <a:br>
              <a:rPr lang="el-GR" dirty="0" smtClean="0"/>
            </a:br>
            <a:r>
              <a:rPr lang="el-GR" dirty="0" smtClean="0"/>
              <a:t> Λειτουργικές απαιτήσεις</a:t>
            </a:r>
            <a:br>
              <a:rPr lang="el-GR" dirty="0" smtClean="0"/>
            </a:br>
            <a:endParaRPr lang="el-G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0034" y="5214950"/>
            <a:ext cx="7572428" cy="652456"/>
          </a:xfrm>
        </p:spPr>
        <p:txBody>
          <a:bodyPr/>
          <a:lstStyle/>
          <a:p>
            <a:endParaRPr lang="el-G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2643182"/>
            <a:ext cx="7772400" cy="1362456"/>
          </a:xfrm>
        </p:spPr>
        <p:txBody>
          <a:bodyPr/>
          <a:lstStyle/>
          <a:p>
            <a:pPr algn="ctr"/>
            <a:r>
              <a:rPr lang="el-GR" dirty="0" smtClean="0"/>
              <a:t>Σύνοψη Περιπτώσεων Χρήσης</a:t>
            </a:r>
            <a:endParaRPr lang="el-G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0034" y="5572140"/>
            <a:ext cx="5786478" cy="1071570"/>
          </a:xfrm>
        </p:spPr>
        <p:txBody>
          <a:bodyPr/>
          <a:lstStyle/>
          <a:p>
            <a:endParaRPr lang="el-G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pic>
        <p:nvPicPr>
          <p:cNvPr id="4" name="Picture 3" descr="UMLnew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727" y="912804"/>
            <a:ext cx="7367611" cy="552133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648</TotalTime>
  <Words>462</Words>
  <Application>Microsoft Office PowerPoint</Application>
  <PresentationFormat>On-screen Show (4:3)</PresentationFormat>
  <Paragraphs>87</Paragraphs>
  <Slides>32</Slides>
  <Notes>32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Flow</vt:lpstr>
      <vt:lpstr>SOFTWARE EVOLUTION MONITOR</vt:lpstr>
      <vt:lpstr>Εργαλείο για την παρακολούθηση της εξέλιξης διαφόρων συστημάτων λογισμικού</vt:lpstr>
      <vt:lpstr>Νόμοι του Lehman</vt:lpstr>
      <vt:lpstr>Νόμοι του Lehman(συνέχεια)</vt:lpstr>
      <vt:lpstr>Νόμοι του Lehman(συνέχεια)</vt:lpstr>
      <vt:lpstr>Νόμοι του Lehman(συνέχεια)</vt:lpstr>
      <vt:lpstr>Υλοποίηση του εργαλέιου    Λειτουργικές απαιτήσεις </vt:lpstr>
      <vt:lpstr>Σύνοψη Περιπτώσεων Χρήσης</vt:lpstr>
      <vt:lpstr>Slide 9</vt:lpstr>
      <vt:lpstr>Αναφορές Περιπτώσεων Χρήσης  (Πρωτότυπο Γραφικής Διεπαφής)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Μη λειτουργικές Απαιτήσεις</vt:lpstr>
      <vt:lpstr>Slide 30</vt:lpstr>
      <vt:lpstr>Λοιπές Απαιτήσεις</vt:lpstr>
      <vt:lpstr>Slide 32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EVOLUTION MONITOR</dc:title>
  <dc:creator>MARINA</dc:creator>
  <cp:lastModifiedBy>MARINA</cp:lastModifiedBy>
  <cp:revision>37</cp:revision>
  <dcterms:created xsi:type="dcterms:W3CDTF">2014-11-09T14:52:25Z</dcterms:created>
  <dcterms:modified xsi:type="dcterms:W3CDTF">2014-11-10T08:29:49Z</dcterms:modified>
</cp:coreProperties>
</file>