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72" r:id="rId4"/>
    <p:sldId id="257" r:id="rId5"/>
    <p:sldId id="273" r:id="rId6"/>
    <p:sldId id="271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86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599" autoAdjust="0"/>
  </p:normalViewPr>
  <p:slideViewPr>
    <p:cSldViewPr>
      <p:cViewPr varScale="1">
        <p:scale>
          <a:sx n="69" d="100"/>
          <a:sy n="69" d="100"/>
        </p:scale>
        <p:origin x="786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1600200"/>
            <a:ext cx="10744199" cy="31242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ru-RU" dirty="0" smtClean="0"/>
              <a:t>Куки, Кэш, Сессия, </a:t>
            </a:r>
            <a:br>
              <a:rPr lang="ru-RU" dirty="0" smtClean="0"/>
            </a:br>
            <a:r>
              <a:rPr lang="ru-RU" dirty="0" smtClean="0"/>
              <a:t>Веб-сокеты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pPr algn="r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Что такое Сессия?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52499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HTTP </a:t>
            </a:r>
            <a:r>
              <a:rPr lang="ru-RU" dirty="0"/>
              <a:t>веб-сервер не поддерживает постоянного соединения с клиентом, и каждый запрос обрабатывается, как новый, безо всякой связи с предыдущими.</a:t>
            </a:r>
            <a:br>
              <a:rPr lang="ru-RU" dirty="0"/>
            </a:br>
            <a:r>
              <a:rPr lang="ru-RU" dirty="0"/>
              <a:t>То есть, нельзя ни отследить запросы от одного и того же посетителя, ни сохранить для него переменные между просмотрами отдельных </a:t>
            </a:r>
            <a:r>
              <a:rPr lang="ru-RU" dirty="0" smtClean="0"/>
              <a:t>страниц</a:t>
            </a:r>
            <a:r>
              <a:rPr lang="ru-RU" dirty="0"/>
              <a:t>. Вот для решения этих двух задач и были изобретены сессии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Сессия (</a:t>
            </a:r>
            <a:r>
              <a:rPr lang="en-US" dirty="0"/>
              <a:t>session)</a:t>
            </a:r>
            <a:r>
              <a:rPr lang="ru-RU" dirty="0"/>
              <a:t> или </a:t>
            </a:r>
            <a:r>
              <a:rPr lang="ru-RU" i="1" dirty="0"/>
              <a:t>сеанс</a:t>
            </a:r>
            <a:r>
              <a:rPr lang="en-US" dirty="0"/>
              <a:t> – </a:t>
            </a:r>
            <a:r>
              <a:rPr lang="ru-RU" dirty="0"/>
              <a:t>некоторый отрезок времени, в пределах которого веб-приложение может определять все запросы от одного клиента.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Способы хранения ключа сессии на стороне клиента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52499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Ключ (уникальный идентификатор сессии) на стороне клиента может храниться двумя способами: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HTTP cookie (</a:t>
            </a:r>
            <a:r>
              <a:rPr lang="ru-RU" dirty="0" smtClean="0"/>
              <a:t>относительно безопасно)</a:t>
            </a:r>
          </a:p>
          <a:p>
            <a:r>
              <a:rPr lang="ru-RU" dirty="0" smtClean="0"/>
              <a:t>Как часть </a:t>
            </a:r>
            <a:r>
              <a:rPr lang="en-US" dirty="0" smtClean="0"/>
              <a:t>URL (</a:t>
            </a:r>
            <a:r>
              <a:rPr lang="ru-RU" dirty="0" smtClean="0"/>
              <a:t>небезопасно)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Хранение сессии на стороне сервера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524998" cy="457200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Способы хранения данных внутри сервера никак не регламентируются (в структурных файлах сервера, в БД)</a:t>
            </a:r>
          </a:p>
          <a:p>
            <a:r>
              <a:rPr lang="ru-RU" dirty="0" smtClean="0"/>
              <a:t>Данные сессии хранятся на сервере в виде массива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1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Использование сессий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52499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 помощью сессий реализуется следующая функциональность:</a:t>
            </a:r>
          </a:p>
          <a:p>
            <a:endParaRPr lang="ru-RU" dirty="0" smtClean="0"/>
          </a:p>
          <a:p>
            <a:r>
              <a:rPr lang="ru-RU" dirty="0" smtClean="0"/>
              <a:t>Подтверждение авторизации пользователя на сайте</a:t>
            </a:r>
          </a:p>
          <a:p>
            <a:r>
              <a:rPr lang="ru-RU" dirty="0" smtClean="0"/>
              <a:t>Хранение временных данных , вводимых из нескольких форм</a:t>
            </a:r>
          </a:p>
          <a:p>
            <a:r>
              <a:rPr lang="ru-RU" dirty="0" smtClean="0"/>
              <a:t>Работа с корзиной в интернет-магазине</a:t>
            </a:r>
          </a:p>
          <a:p>
            <a:r>
              <a:rPr lang="ru-RU" dirty="0" smtClean="0"/>
              <a:t>Хранение символьного значения картинки из </a:t>
            </a:r>
            <a:r>
              <a:rPr lang="en-US" dirty="0" smtClean="0"/>
              <a:t>CAPTCHA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40696"/>
            <a:ext cx="11887200" cy="6564904"/>
          </a:xfrm>
        </p:spPr>
      </p:pic>
    </p:spTree>
    <p:extLst>
      <p:ext uri="{BB962C8B-B14F-4D97-AF65-F5344CB8AC3E}">
        <p14:creationId xmlns:p14="http://schemas.microsoft.com/office/powerpoint/2010/main" val="239497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сессии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Методы обеспечения безопасности сессии от злоумышленников:</a:t>
            </a:r>
          </a:p>
          <a:p>
            <a:r>
              <a:rPr lang="ru-RU" dirty="0" smtClean="0"/>
              <a:t>Запрет на хранение идентификатора сессии в части </a:t>
            </a:r>
            <a:r>
              <a:rPr lang="en-US" dirty="0" smtClean="0"/>
              <a:t>URL</a:t>
            </a:r>
            <a:r>
              <a:rPr lang="ru-RU" dirty="0" smtClean="0"/>
              <a:t> (только Куки)</a:t>
            </a:r>
          </a:p>
          <a:p>
            <a:r>
              <a:rPr lang="ru-RU" dirty="0" smtClean="0"/>
              <a:t>Экранирование символов</a:t>
            </a:r>
            <a:r>
              <a:rPr lang="en-US" dirty="0" smtClean="0"/>
              <a:t> (</a:t>
            </a:r>
            <a:r>
              <a:rPr lang="ru-RU" dirty="0" smtClean="0"/>
              <a:t>замена в тексте управляющих символов на соответствующие текстовые подстановки)</a:t>
            </a:r>
          </a:p>
          <a:p>
            <a:r>
              <a:rPr lang="ru-RU" dirty="0" smtClean="0"/>
              <a:t>Использование протокола </a:t>
            </a:r>
            <a:r>
              <a:rPr lang="en-US" dirty="0" smtClean="0"/>
              <a:t>SSL </a:t>
            </a:r>
            <a:r>
              <a:rPr lang="ru-RU" dirty="0" smtClean="0"/>
              <a:t>поверх </a:t>
            </a:r>
            <a:r>
              <a:rPr lang="en-US" dirty="0" smtClean="0"/>
              <a:t>HTTP</a:t>
            </a:r>
            <a:endParaRPr lang="ru-RU" dirty="0" smtClean="0"/>
          </a:p>
          <a:p>
            <a:r>
              <a:rPr lang="ru-RU" dirty="0" smtClean="0"/>
              <a:t>Ограничение срока действия сессии</a:t>
            </a:r>
          </a:p>
          <a:p>
            <a:r>
              <a:rPr lang="ru-RU" dirty="0" smtClean="0"/>
              <a:t>Привязка </a:t>
            </a:r>
            <a:r>
              <a:rPr lang="ru-RU" dirty="0"/>
              <a:t>сессии к IP-адресу </a:t>
            </a:r>
            <a:r>
              <a:rPr lang="ru-RU" dirty="0" smtClean="0"/>
              <a:t>клиента, его браузеру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308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Веб-сокеты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Веб-сокеты – это протокол прикладного уровня стека протоколов </a:t>
            </a:r>
            <a:r>
              <a:rPr lang="en-US" dirty="0" smtClean="0"/>
              <a:t>TCP/IP </a:t>
            </a:r>
            <a:r>
              <a:rPr lang="ru-RU" dirty="0" smtClean="0"/>
              <a:t>и модели взаимодействия открытых систем, он находится на одном уровне с протоколом </a:t>
            </a:r>
            <a:r>
              <a:rPr lang="en-US" dirty="0" smtClean="0"/>
              <a:t>HTTP.</a:t>
            </a:r>
          </a:p>
          <a:p>
            <a:pPr marL="0" indent="0">
              <a:buNone/>
            </a:pPr>
            <a:r>
              <a:rPr lang="ru-RU" dirty="0" smtClean="0"/>
              <a:t>Для передачи данных веб-сокеты на транспортном уровне использует протокол </a:t>
            </a:r>
            <a:r>
              <a:rPr lang="en-US" dirty="0" smtClean="0"/>
              <a:t>TCP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Он позволяет </a:t>
            </a:r>
            <a:r>
              <a:rPr lang="ru-RU" dirty="0" smtClean="0"/>
              <a:t>организовывать обмен </a:t>
            </a:r>
            <a:r>
              <a:rPr lang="ru-RU" dirty="0"/>
              <a:t>сообщениями </a:t>
            </a:r>
            <a:r>
              <a:rPr lang="ru-RU" dirty="0" smtClean="0"/>
              <a:t>между браузером </a:t>
            </a:r>
            <a:r>
              <a:rPr lang="ru-RU" dirty="0"/>
              <a:t>и веб-сервером в реальном времени, причем совершенно иным способом, нежели привычная схема «</a:t>
            </a:r>
            <a:r>
              <a:rPr lang="ru-RU" dirty="0" smtClean="0"/>
              <a:t>запрос </a:t>
            </a:r>
            <a:r>
              <a:rPr lang="ru-RU" dirty="0"/>
              <a:t>— ответ</a:t>
            </a:r>
            <a:r>
              <a:rPr lang="ru-RU" dirty="0" smtClean="0"/>
              <a:t>» </a:t>
            </a:r>
          </a:p>
          <a:p>
            <a:pPr marL="0" indent="0">
              <a:buNone/>
            </a:pPr>
            <a:r>
              <a:rPr lang="ru-RU" dirty="0" smtClean="0"/>
              <a:t>Особенность работы веб-сокетов заключается в постоянном двунаправленном соединении между клиентом и сервером, поэтому они лучше подходят для разработки приложений реального времени, чем </a:t>
            </a:r>
            <a:r>
              <a:rPr lang="en-US" dirty="0" smtClean="0"/>
              <a:t>HTTP.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5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</a:t>
            </a:r>
            <a:r>
              <a:rPr lang="ru-RU" dirty="0" smtClean="0"/>
              <a:t>хема работы веб-сокетов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97" y="1905000"/>
            <a:ext cx="4699631" cy="4267200"/>
          </a:xfrm>
        </p:spPr>
      </p:pic>
    </p:spTree>
    <p:extLst>
      <p:ext uri="{BB962C8B-B14F-4D97-AF65-F5344CB8AC3E}">
        <p14:creationId xmlns:p14="http://schemas.microsoft.com/office/powerpoint/2010/main" val="46193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 передаются в виде кадров  через соединение </a:t>
            </a:r>
            <a:r>
              <a:rPr lang="en-US" dirty="0" smtClean="0"/>
              <a:t>TCP</a:t>
            </a:r>
          </a:p>
          <a:p>
            <a:pPr marL="0" indent="0">
              <a:buNone/>
            </a:pPr>
            <a:r>
              <a:rPr lang="ru-RU" dirty="0" smtClean="0"/>
              <a:t>Заголовки кадров имеют бинарный вид</a:t>
            </a:r>
          </a:p>
          <a:p>
            <a:pPr marL="0" indent="0">
              <a:buNone/>
            </a:pPr>
            <a:r>
              <a:rPr lang="ru-RU" dirty="0" smtClean="0"/>
              <a:t>Большое сообщение может быть передано в нескольких кадрах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Типы кадров:</a:t>
            </a:r>
          </a:p>
          <a:p>
            <a:pPr marL="0" indent="0">
              <a:buNone/>
            </a:pPr>
            <a:r>
              <a:rPr lang="ru-RU" dirty="0" smtClean="0"/>
              <a:t>-текстовые (кодировка </a:t>
            </a:r>
            <a:r>
              <a:rPr lang="en-US" dirty="0" smtClean="0"/>
              <a:t>UTF-8)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ru-RU" dirty="0" smtClean="0"/>
              <a:t>бинарные</a:t>
            </a:r>
          </a:p>
          <a:p>
            <a:pPr marL="0" indent="0">
              <a:buNone/>
            </a:pPr>
            <a:r>
              <a:rPr lang="ru-RU" dirty="0" smtClean="0"/>
              <a:t>-управляющие (для поддержания (</a:t>
            </a:r>
            <a:r>
              <a:rPr lang="en-US" dirty="0" smtClean="0"/>
              <a:t>ping</a:t>
            </a:r>
            <a:r>
              <a:rPr lang="en-US" dirty="0"/>
              <a:t>/</a:t>
            </a:r>
            <a:r>
              <a:rPr lang="en-US" dirty="0" smtClean="0"/>
              <a:t>pong </a:t>
            </a:r>
            <a:r>
              <a:rPr lang="ru-RU" dirty="0" smtClean="0"/>
              <a:t>запросы)</a:t>
            </a:r>
            <a:r>
              <a:rPr lang="en-US" dirty="0" smtClean="0"/>
              <a:t> </a:t>
            </a:r>
            <a:r>
              <a:rPr lang="ru-RU" dirty="0" smtClean="0"/>
              <a:t>или для разрыва соединения(</a:t>
            </a:r>
            <a:r>
              <a:rPr lang="en-US" dirty="0" smtClean="0"/>
              <a:t>close)</a:t>
            </a:r>
            <a:r>
              <a:rPr lang="ru-RU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45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81200"/>
            <a:ext cx="9144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Поддержка существующей веб-инфраструктуры (прокси-серверы, балансировщики</a:t>
            </a:r>
            <a:r>
              <a:rPr lang="ru-RU" dirty="0"/>
              <a:t> </a:t>
            </a:r>
            <a:r>
              <a:rPr lang="ru-RU" dirty="0" smtClean="0"/>
              <a:t>нагрузки, межсетевые экраны)</a:t>
            </a:r>
          </a:p>
          <a:p>
            <a:pPr marL="0" indent="0">
              <a:buNone/>
            </a:pPr>
            <a:r>
              <a:rPr lang="ru-RU" dirty="0" smtClean="0"/>
              <a:t>Высокая производительность из-за низких накладных расходов на передачу данных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27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Куки?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0" r="10520"/>
          <a:stretch>
            <a:fillRect/>
          </a:stretch>
        </p:blipFill>
        <p:spPr>
          <a:xfrm>
            <a:off x="1446212" y="1676400"/>
            <a:ext cx="6248400" cy="4495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1600200"/>
            <a:ext cx="3657600" cy="4724400"/>
          </a:xfrm>
        </p:spPr>
        <p:txBody>
          <a:bodyPr>
            <a:noAutofit/>
          </a:bodyPr>
          <a:lstStyle/>
          <a:p>
            <a:r>
              <a:rPr lang="ru-RU" sz="2000" dirty="0" smtClean="0"/>
              <a:t>Cookie (</a:t>
            </a:r>
            <a:r>
              <a:rPr lang="ru-RU" sz="2000" dirty="0"/>
              <a:t>в переводе с англ. дословно "печенье") </a:t>
            </a:r>
            <a:r>
              <a:rPr lang="ru-RU" sz="2000" dirty="0" smtClean="0"/>
              <a:t>– текстовые </a:t>
            </a:r>
            <a:r>
              <a:rPr lang="ru-RU" sz="2000" dirty="0"/>
              <a:t>файлы с небольшими фрагментами </a:t>
            </a:r>
            <a:r>
              <a:rPr lang="ru-RU" sz="2000" dirty="0" smtClean="0"/>
              <a:t>данных (например</a:t>
            </a:r>
            <a:r>
              <a:rPr lang="ru-RU" sz="2000" dirty="0"/>
              <a:t>, логин и пароль пользователя), отправленные веб-сервером и хранимые на жестком диске устройства пользователя, которые способны подгружать в браузер часть информации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Куки</a:t>
            </a:r>
            <a:r>
              <a:rPr lang="en-US" sz="2000" dirty="0" smtClean="0"/>
              <a:t> </a:t>
            </a:r>
            <a:r>
              <a:rPr lang="ru-RU" sz="2000" dirty="0"/>
              <a:t>автоматически подгружаются, если пользователь </a:t>
            </a:r>
            <a:r>
              <a:rPr lang="ru-RU" sz="2000" dirty="0" smtClean="0"/>
              <a:t>повторно </a:t>
            </a:r>
            <a:r>
              <a:rPr lang="ru-RU" sz="2000" dirty="0"/>
              <a:t>посещает сайт, на котором он уже был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656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нужны Куки?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524998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Функции:</a:t>
            </a:r>
          </a:p>
          <a:p>
            <a:r>
              <a:rPr lang="ru-RU" sz="2200" dirty="0" smtClean="0"/>
              <a:t>Хранение </a:t>
            </a:r>
            <a:r>
              <a:rPr lang="ru-RU" sz="2200" dirty="0"/>
              <a:t>данных для авторизации (логины и пароли)</a:t>
            </a:r>
          </a:p>
          <a:p>
            <a:r>
              <a:rPr lang="ru-RU" sz="2200" dirty="0" smtClean="0"/>
              <a:t>Оптимизация </a:t>
            </a:r>
            <a:r>
              <a:rPr lang="ru-RU" sz="2200" dirty="0"/>
              <a:t>расхода трафика</a:t>
            </a:r>
          </a:p>
          <a:p>
            <a:r>
              <a:rPr lang="ru-RU" sz="2200" dirty="0" smtClean="0"/>
              <a:t>Настройка </a:t>
            </a:r>
            <a:r>
              <a:rPr lang="ru-RU" sz="2200" dirty="0"/>
              <a:t>параметров часто посещаемых сайтов </a:t>
            </a:r>
            <a:r>
              <a:rPr lang="ru-RU" sz="2200" dirty="0" smtClean="0"/>
              <a:t>(язык </a:t>
            </a:r>
            <a:r>
              <a:rPr lang="ru-RU" sz="2200" dirty="0"/>
              <a:t>общения, </a:t>
            </a:r>
            <a:r>
              <a:rPr lang="ru-RU" sz="2200" dirty="0" smtClean="0"/>
              <a:t>время и т.д.)</a:t>
            </a:r>
            <a:endParaRPr lang="ru-RU" sz="2200" dirty="0"/>
          </a:p>
          <a:p>
            <a:r>
              <a:rPr lang="ru-RU" sz="2200" dirty="0" smtClean="0"/>
              <a:t>Возможность </a:t>
            </a:r>
            <a:r>
              <a:rPr lang="ru-RU" sz="2200" dirty="0"/>
              <a:t>продолжить оформление прерванного заказа в интернет-магазине</a:t>
            </a:r>
          </a:p>
          <a:p>
            <a:r>
              <a:rPr lang="ru-RU" sz="2200" dirty="0" smtClean="0"/>
              <a:t>Возможность </a:t>
            </a:r>
            <a:r>
              <a:rPr lang="ru-RU" sz="2200" dirty="0"/>
              <a:t>отслеживать предпочтения интернет-пользователей с целью </a:t>
            </a:r>
            <a:r>
              <a:rPr lang="ru-RU" sz="2200" dirty="0" smtClean="0"/>
              <a:t>персонализации контента и улучшения пользовательского опыта</a:t>
            </a:r>
            <a:endParaRPr lang="ru-RU" sz="2200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85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Куки-файлов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524998" cy="44196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Сессионные  (существуют во временной памяти пока пользователь находится на странице сайта, в отличие от других </a:t>
            </a:r>
            <a:r>
              <a:rPr lang="ru-RU" dirty="0" err="1" smtClean="0"/>
              <a:t>кук</a:t>
            </a:r>
            <a:r>
              <a:rPr lang="ru-RU" dirty="0" smtClean="0"/>
              <a:t> не имеют истечения срока действия)</a:t>
            </a:r>
          </a:p>
          <a:p>
            <a:pPr algn="just"/>
            <a:r>
              <a:rPr lang="ru-RU" dirty="0" smtClean="0"/>
              <a:t>Постоянные (удаляются только в определенную дату  или через определенный промежуток времени, их еще называют </a:t>
            </a:r>
            <a:r>
              <a:rPr lang="ru-RU" i="1" dirty="0" smtClean="0"/>
              <a:t>следящими)</a:t>
            </a:r>
          </a:p>
          <a:p>
            <a:r>
              <a:rPr lang="ru-RU" dirty="0" smtClean="0"/>
              <a:t>Сторонние (обычно появляются</a:t>
            </a:r>
            <a:r>
              <a:rPr lang="ru-RU" dirty="0"/>
              <a:t>, когда веб-страницы содержат контент с внешних веб-сайтов, </a:t>
            </a:r>
            <a:r>
              <a:rPr lang="ru-RU" dirty="0" smtClean="0"/>
              <a:t>чаще </a:t>
            </a:r>
            <a:r>
              <a:rPr lang="ru-RU" dirty="0"/>
              <a:t>рекламные </a:t>
            </a:r>
            <a:r>
              <a:rPr lang="ru-RU" dirty="0" smtClean="0"/>
              <a:t>баннеры) </a:t>
            </a:r>
          </a:p>
          <a:p>
            <a:r>
              <a:rPr lang="ru-RU" dirty="0" smtClean="0"/>
              <a:t>Супер-</a:t>
            </a:r>
            <a:r>
              <a:rPr lang="ru-RU" dirty="0" err="1" smtClean="0"/>
              <a:t>куки</a:t>
            </a:r>
            <a:r>
              <a:rPr lang="ru-RU" dirty="0" smtClean="0"/>
              <a:t> (файл </a:t>
            </a:r>
            <a:r>
              <a:rPr lang="ru-RU" dirty="0"/>
              <a:t>с источником домена верхнего уровня (например, .</a:t>
            </a:r>
            <a:r>
              <a:rPr lang="ru-RU" dirty="0" err="1"/>
              <a:t>ru</a:t>
            </a:r>
            <a:r>
              <a:rPr lang="ru-RU" dirty="0"/>
              <a:t>) или общедоступным суффиксом (например, .co.uk). </a:t>
            </a:r>
            <a:r>
              <a:rPr lang="ru-RU" dirty="0" smtClean="0"/>
              <a:t> Т.к. они не безопасны, часто блокируются браузерами)</a:t>
            </a:r>
          </a:p>
          <a:p>
            <a:r>
              <a:rPr lang="ru-RU" dirty="0" smtClean="0"/>
              <a:t>Зомби-</a:t>
            </a:r>
            <a:r>
              <a:rPr lang="ru-RU" dirty="0" err="1" smtClean="0"/>
              <a:t>куки</a:t>
            </a:r>
            <a:r>
              <a:rPr lang="ru-RU" dirty="0" smtClean="0"/>
              <a:t> (не удаляемые или трудно удаляемые  файлы, которые можно восстановить в браузере с помощью </a:t>
            </a:r>
            <a:r>
              <a:rPr lang="en-US" dirty="0" smtClean="0"/>
              <a:t>JS. </a:t>
            </a:r>
            <a:r>
              <a:rPr lang="ru-RU" dirty="0" smtClean="0"/>
              <a:t>Способ </a:t>
            </a:r>
            <a:r>
              <a:rPr lang="ru-RU" dirty="0"/>
              <a:t>идентифицировать пользователей даже после </a:t>
            </a:r>
            <a:r>
              <a:rPr lang="ru-RU" dirty="0" smtClean="0"/>
              <a:t>полной очистки </a:t>
            </a:r>
            <a:r>
              <a:rPr lang="ru-RU" dirty="0"/>
              <a:t>истории браузера</a:t>
            </a:r>
            <a:r>
              <a:rPr lang="en-US" dirty="0" smtClean="0"/>
              <a:t>)</a:t>
            </a:r>
            <a:endParaRPr lang="ru-RU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Куки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524998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200" b="1" u="sng" dirty="0" smtClean="0"/>
              <a:t>Стандартный </a:t>
            </a:r>
            <a:r>
              <a:rPr lang="ru-RU" sz="2200" b="1" u="sng" dirty="0"/>
              <a:t>вид заголовка </a:t>
            </a:r>
            <a:r>
              <a:rPr lang="ru-RU" sz="2200" b="1" u="sng" dirty="0" smtClean="0"/>
              <a:t>Куки:</a:t>
            </a:r>
            <a:r>
              <a:rPr lang="ru-RU" sz="2200" dirty="0"/>
              <a:t> </a:t>
            </a:r>
            <a:endParaRPr lang="ru-RU" sz="22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200" b="1" dirty="0" smtClean="0"/>
              <a:t>Set-Cookie: name=&lt;value&gt;; </a:t>
            </a:r>
            <a:r>
              <a:rPr lang="en-US" sz="2200" b="1" dirty="0"/>
              <a:t>expires=&lt;</a:t>
            </a:r>
            <a:r>
              <a:rPr lang="ru-RU" sz="2200" b="1" dirty="0"/>
              <a:t>дата</a:t>
            </a:r>
            <a:r>
              <a:rPr lang="en-US" sz="2200" b="1" dirty="0"/>
              <a:t>&gt;; path=&lt;</a:t>
            </a:r>
            <a:r>
              <a:rPr lang="ru-RU" sz="2200" b="1" dirty="0"/>
              <a:t>путь</a:t>
            </a:r>
            <a:r>
              <a:rPr lang="en-US" sz="2200" b="1" dirty="0"/>
              <a:t>&gt;; domain=&lt;</a:t>
            </a:r>
            <a:r>
              <a:rPr lang="ru-RU" sz="2200" b="1" dirty="0"/>
              <a:t>имя</a:t>
            </a:r>
            <a:r>
              <a:rPr lang="en-US" sz="2200" b="1" dirty="0"/>
              <a:t>_</a:t>
            </a:r>
            <a:r>
              <a:rPr lang="ru-RU" sz="2200" b="1" dirty="0"/>
              <a:t>домена</a:t>
            </a:r>
            <a:r>
              <a:rPr lang="en-US" sz="2200" b="1" dirty="0"/>
              <a:t>&gt;; </a:t>
            </a:r>
            <a:r>
              <a:rPr lang="en-US" sz="2200" b="1" dirty="0" smtClean="0"/>
              <a:t>secure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 smtClean="0"/>
              <a:t>где</a:t>
            </a:r>
            <a:endParaRPr lang="en-US" sz="2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smtClean="0"/>
              <a:t>name=value – </a:t>
            </a:r>
            <a:r>
              <a:rPr lang="ru-RU" sz="2200" dirty="0" smtClean="0"/>
              <a:t>имя и значение куки,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smtClean="0"/>
              <a:t>expires – </a:t>
            </a:r>
            <a:r>
              <a:rPr lang="ru-RU" sz="2200" dirty="0" smtClean="0"/>
              <a:t>время жизни куки, по умолчанию – до закрытия окна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smtClean="0"/>
              <a:t>path – </a:t>
            </a:r>
            <a:r>
              <a:rPr lang="ru-RU" sz="2200" dirty="0" smtClean="0"/>
              <a:t>путь к директории на сервере, для которой будут доступны куки</a:t>
            </a:r>
            <a:r>
              <a:rPr lang="ru-RU" sz="2200" dirty="0"/>
              <a:t> </a:t>
            </a:r>
            <a:r>
              <a:rPr lang="ru-RU" sz="2200" dirty="0" smtClean="0"/>
              <a:t>(если </a:t>
            </a:r>
            <a:r>
              <a:rPr lang="ru-RU" sz="2200" dirty="0"/>
              <a:t>указать корневой каталог </a:t>
            </a:r>
            <a:r>
              <a:rPr lang="ru-RU" sz="2200" dirty="0" smtClean="0"/>
              <a:t>«/», </a:t>
            </a:r>
            <a:r>
              <a:rPr lang="ru-RU" sz="2200" dirty="0"/>
              <a:t>то </a:t>
            </a:r>
            <a:r>
              <a:rPr lang="ru-RU" sz="2200" dirty="0" smtClean="0"/>
              <a:t>куки будут </a:t>
            </a:r>
            <a:r>
              <a:rPr lang="ru-RU" sz="2200" dirty="0"/>
              <a:t>доступны всему </a:t>
            </a:r>
            <a:r>
              <a:rPr lang="ru-RU" sz="2200" dirty="0" smtClean="0"/>
              <a:t>домену)</a:t>
            </a:r>
            <a:endParaRPr lang="en-US" sz="2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smtClean="0"/>
              <a:t>domain – </a:t>
            </a:r>
            <a:r>
              <a:rPr lang="ru-RU" sz="2200" dirty="0" smtClean="0"/>
              <a:t>домен </a:t>
            </a:r>
            <a:r>
              <a:rPr lang="ru-RU" sz="2200" dirty="0"/>
              <a:t>куки, по умолчанию – домен текущего </a:t>
            </a:r>
            <a:r>
              <a:rPr lang="en-US" sz="2200" dirty="0" smtClean="0"/>
              <a:t>url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s</a:t>
            </a:r>
            <a:r>
              <a:rPr lang="en-US" sz="2200" dirty="0" smtClean="0"/>
              <a:t>ecure – </a:t>
            </a:r>
            <a:r>
              <a:rPr lang="ru-RU" sz="2200" dirty="0" smtClean="0"/>
              <a:t>куки должна передаваться на сервер только по протоколу </a:t>
            </a:r>
            <a:r>
              <a:rPr lang="en-US" sz="2200" dirty="0" smtClean="0"/>
              <a:t>https</a:t>
            </a:r>
            <a:endParaRPr lang="ru-RU" sz="2200" dirty="0" smtClean="0"/>
          </a:p>
          <a:p>
            <a:pPr marL="0" indent="0">
              <a:lnSpc>
                <a:spcPct val="100000"/>
              </a:lnSpc>
              <a:buNone/>
            </a:pPr>
            <a:endParaRPr lang="ru-RU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200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ru-RU" sz="2200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334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152400"/>
            <a:ext cx="9296398" cy="838200"/>
          </a:xfrm>
        </p:spPr>
        <p:txBody>
          <a:bodyPr/>
          <a:lstStyle/>
          <a:p>
            <a:r>
              <a:rPr lang="ru-RU" dirty="0" smtClean="0"/>
              <a:t>Схема работы Куки</a:t>
            </a:r>
            <a:endParaRPr lang="en-US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" r="2902"/>
          <a:stretch>
            <a:fillRect/>
          </a:stretch>
        </p:blipFill>
        <p:spPr>
          <a:xfrm>
            <a:off x="150813" y="1219200"/>
            <a:ext cx="11887200" cy="5410200"/>
          </a:xfrm>
        </p:spPr>
      </p:pic>
    </p:spTree>
    <p:extLst>
      <p:ext uri="{BB962C8B-B14F-4D97-AF65-F5344CB8AC3E}">
        <p14:creationId xmlns:p14="http://schemas.microsoft.com/office/powerpoint/2010/main" val="25416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Что такое Кэш?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524998" cy="4572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ru-RU" sz="2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 smtClean="0"/>
              <a:t>Кэш – это буферная память временно сохраняемой информации в целях быстрой загрузки.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 smtClean="0"/>
              <a:t>Кэш или кэширование бывает:</a:t>
            </a:r>
            <a:endParaRPr lang="ru-RU" sz="2200" dirty="0"/>
          </a:p>
          <a:p>
            <a:r>
              <a:rPr lang="ru-RU" sz="2200" dirty="0" smtClean="0"/>
              <a:t>Серверное (технология, которая запоминает один раз полученные или созданные данные и потом их многократно использует, что способствует снижению нагрузки на сервер и быстрой загрузки страниц. </a:t>
            </a:r>
            <a:r>
              <a:rPr lang="ru-RU" sz="2200" dirty="0"/>
              <a:t>Д</a:t>
            </a:r>
            <a:r>
              <a:rPr lang="ru-RU" sz="2200" dirty="0" smtClean="0"/>
              <a:t>анные хранятся на отдельном сервере под кэш)</a:t>
            </a:r>
          </a:p>
          <a:p>
            <a:r>
              <a:rPr lang="ru-RU" sz="2200" dirty="0" smtClean="0"/>
              <a:t>Клиентское (работает таким же образом, только данные автоматически сохраняются на стороне клиента на самом компьютере пользователя, обычно браузер записывает и хранит статические файлы)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Общие сведения 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524998" cy="4572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ru-RU" sz="2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 smtClean="0"/>
              <a:t>Современные веб-браузеры поддерживают кэширование редко изменяющихся ресурсов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Web-</a:t>
            </a:r>
            <a:r>
              <a:rPr lang="ru-RU" sz="2200" dirty="0" smtClean="0"/>
              <a:t>страницы, изображения, таблицы стилей, библиотеки </a:t>
            </a:r>
            <a:r>
              <a:rPr lang="en-US" sz="2200" dirty="0" smtClean="0"/>
              <a:t>JS</a:t>
            </a:r>
            <a:endParaRPr lang="ru-RU" sz="2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 smtClean="0"/>
              <a:t>Основная задача кэширования:</a:t>
            </a:r>
          </a:p>
          <a:p>
            <a:pPr>
              <a:lnSpc>
                <a:spcPct val="100000"/>
              </a:lnSpc>
            </a:pPr>
            <a:r>
              <a:rPr lang="ru-RU" sz="2200" dirty="0" smtClean="0"/>
              <a:t>Ускорение работы программы, сокращение времени загрузки страницы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 smtClean="0"/>
              <a:t>Работу кэша поддерживает протокол </a:t>
            </a:r>
            <a:r>
              <a:rPr lang="en-US" sz="2200" dirty="0" smtClean="0"/>
              <a:t>HTTP</a:t>
            </a:r>
            <a:endParaRPr lang="en-US" sz="2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8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Минусы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524998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200" dirty="0" smtClean="0"/>
              <a:t>Недостатки кэширования заключаются </a:t>
            </a:r>
            <a:r>
              <a:rPr lang="ru-RU" sz="2200" dirty="0"/>
              <a:t>в том, что </a:t>
            </a:r>
            <a:r>
              <a:rPr lang="en-US" sz="2200" dirty="0"/>
              <a:t> </a:t>
            </a:r>
            <a:endParaRPr lang="ru-RU" sz="2200" dirty="0" smtClean="0"/>
          </a:p>
          <a:p>
            <a:pPr>
              <a:lnSpc>
                <a:spcPct val="100000"/>
              </a:lnSpc>
              <a:buFontTx/>
              <a:buChar char="-"/>
            </a:pPr>
            <a:r>
              <a:rPr lang="ru-RU" sz="2200" dirty="0" smtClean="0"/>
              <a:t>пользователь может видеть устаревшую версию страницы в то время как не сервере она уже обновилась,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ru-RU" sz="2200" dirty="0" smtClean="0"/>
              <a:t>а еще, если у пользователя нет привычки регулярно чистить кэш браузера, на жестком диске может скопиться огромное кол-во временных файлов, особенно если он (пользователь) круглые сутки сидит в интернете, что в результате плохо сказывается на производительности устройства.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указать корневой каталог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cookie будут доступны всему домену.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7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1417</TotalTime>
  <Words>877</Words>
  <Application>Microsoft Office PowerPoint</Application>
  <PresentationFormat>Custom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Consolas</vt:lpstr>
      <vt:lpstr>Corbel</vt:lpstr>
      <vt:lpstr>Courier New</vt:lpstr>
      <vt:lpstr>Chalkboard 16x9</vt:lpstr>
      <vt:lpstr>Куки, Кэш, Сессия,  Веб-сокеты</vt:lpstr>
      <vt:lpstr>Что такое Куки?</vt:lpstr>
      <vt:lpstr>Для чего нужны Куки?</vt:lpstr>
      <vt:lpstr>Типы Куки-файлов</vt:lpstr>
      <vt:lpstr>Структура Куки</vt:lpstr>
      <vt:lpstr>Схема работы Куки</vt:lpstr>
      <vt:lpstr>Что такое Кэш?</vt:lpstr>
      <vt:lpstr>Общие сведения </vt:lpstr>
      <vt:lpstr>Минусы</vt:lpstr>
      <vt:lpstr>Что такое Сессия?</vt:lpstr>
      <vt:lpstr>Способы хранения ключа сессии на стороне клиента</vt:lpstr>
      <vt:lpstr>Хранение сессии на стороне сервера</vt:lpstr>
      <vt:lpstr>Использование сессий</vt:lpstr>
      <vt:lpstr>PowerPoint Presentation</vt:lpstr>
      <vt:lpstr>Безопасность сессии</vt:lpstr>
      <vt:lpstr>Веб-сокеты</vt:lpstr>
      <vt:lpstr>Схема работы веб-сокетов</vt:lpstr>
      <vt:lpstr>Передача данных</vt:lpstr>
      <vt:lpstr>Преимущества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Куки, Кэш, Сессия,  Веб-сокет</dc:title>
  <dc:creator>Пользователь Windows</dc:creator>
  <cp:lastModifiedBy>Пользователь Windows</cp:lastModifiedBy>
  <cp:revision>101</cp:revision>
  <dcterms:created xsi:type="dcterms:W3CDTF">2020-12-09T15:01:59Z</dcterms:created>
  <dcterms:modified xsi:type="dcterms:W3CDTF">2020-12-10T23:18:42Z</dcterms:modified>
</cp:coreProperties>
</file>