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ru-RU" sz="3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Клиент</a:t>
          </a:r>
          <a:endParaRPr lang="en-US" sz="36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pPr algn="just"/>
          <a:r>
            <a: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Отправляет команды. Запускается на машине разработчика. Можно вызвать клиента из терминала командной строки с помощью команды 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adb.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ru-RU" sz="3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Демон (</a:t>
          </a:r>
          <a:r>
            <a:rPr lang="en-US" sz="3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adbd)</a:t>
          </a:r>
          <a:endParaRPr lang="en-US" sz="36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Запускает команды на мобильном устройстве. Демон запускается в фоновом режиме на каждом устройстве.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ru-RU" sz="3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Сервер</a:t>
          </a:r>
          <a:endParaRPr lang="en-US" sz="36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Управляет обменом данными между клиентом и демоном. Сервер запускается в фоновом режиме на машине разработчика.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ScaleY="102474" custLinFactNeighborX="-96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 custScaleY="134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 custScaleY="120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 custScaleY="12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141608" y="-2578045"/>
          <a:ext cx="1175786" cy="6333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Отправляет команды. Запускается на машине разработчика. Можно вызвать клиента из терминала командной строки с помощью команды 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adb.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2678" y="58282"/>
        <a:ext cx="6276251" cy="1060992"/>
      </dsp:txXfrm>
    </dsp:sp>
    <dsp:sp modelId="{3230722F-B757-4673-BD2F-9D4BAB5CEE8D}">
      <dsp:nvSpPr>
        <dsp:cNvPr id="0" name=""/>
        <dsp:cNvSpPr/>
      </dsp:nvSpPr>
      <dsp:spPr>
        <a:xfrm>
          <a:off x="0" y="27628"/>
          <a:ext cx="3562677" cy="1122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Клиент</a:t>
          </a:r>
          <a:endParaRPr lang="en-US" sz="3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786" y="82414"/>
        <a:ext cx="3453105" cy="1012729"/>
      </dsp:txXfrm>
    </dsp:sp>
    <dsp:sp modelId="{329ECF1A-78BE-41CB-B252-8011825B67CD}">
      <dsp:nvSpPr>
        <dsp:cNvPr id="0" name=""/>
        <dsp:cNvSpPr/>
      </dsp:nvSpPr>
      <dsp:spPr>
        <a:xfrm rot="5400000">
          <a:off x="6206736" y="-1390884"/>
          <a:ext cx="105868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Запускает команды на мобильном устройстве. Демон запускается в фоновом режиме на каждом устройстве.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301373"/>
        <a:ext cx="6288159" cy="955325"/>
      </dsp:txXfrm>
    </dsp:sp>
    <dsp:sp modelId="{8A3FE5E4-2689-4041-B2C5-C63BC276A3EF}">
      <dsp:nvSpPr>
        <dsp:cNvPr id="0" name=""/>
        <dsp:cNvSpPr/>
      </dsp:nvSpPr>
      <dsp:spPr>
        <a:xfrm>
          <a:off x="0" y="1231432"/>
          <a:ext cx="3566160" cy="1095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Демон (</a:t>
          </a:r>
          <a:r>
            <a:rPr lang="en-US" sz="3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adbd)</a:t>
          </a:r>
          <a:endParaRPr lang="en-US" sz="3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464" y="1284896"/>
        <a:ext cx="3459232" cy="988277"/>
      </dsp:txXfrm>
    </dsp:sp>
    <dsp:sp modelId="{A66EBD3D-E7C5-421C-B8B5-728648057DDC}">
      <dsp:nvSpPr>
        <dsp:cNvPr id="0" name=""/>
        <dsp:cNvSpPr/>
      </dsp:nvSpPr>
      <dsp:spPr>
        <a:xfrm rot="5400000">
          <a:off x="6200108" y="-240917"/>
          <a:ext cx="1071943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Управляет обменом данными между клиентом и демоном. Сервер запускается в фоновом режиме на машине разработчика.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445359"/>
        <a:ext cx="6287512" cy="967287"/>
      </dsp:txXfrm>
    </dsp:sp>
    <dsp:sp modelId="{1C763A21-352A-41D1-A2E2-E305DABA275D}">
      <dsp:nvSpPr>
        <dsp:cNvPr id="0" name=""/>
        <dsp:cNvSpPr/>
      </dsp:nvSpPr>
      <dsp:spPr>
        <a:xfrm>
          <a:off x="0" y="2381399"/>
          <a:ext cx="3566160" cy="1095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Сервер</a:t>
          </a:r>
          <a:endParaRPr lang="en-US" sz="3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464" y="2434863"/>
        <a:ext cx="3459232" cy="988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akep.ru/2016/05/12/android-adb/" TargetMode="External"/><Relationship Id="rId2" Type="http://schemas.openxmlformats.org/officeDocument/2006/relationships/hyperlink" Target="https://developer.android.com/studio/command-line/ad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GVq67dsnNA&amp;t=7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cap="none" dirty="0" smtClean="0">
                <a:latin typeface="Rockwell" panose="02060603020205020403" pitchFamily="18" charset="0"/>
              </a:rPr>
              <a:t>Android Debug </a:t>
            </a:r>
            <a:r>
              <a:rPr lang="en-US" sz="5400" cap="none" dirty="0">
                <a:latin typeface="Rockwell" panose="02060603020205020403" pitchFamily="18" charset="0"/>
              </a:rPr>
              <a:t>B</a:t>
            </a:r>
            <a:r>
              <a:rPr lang="en-US" sz="5400" cap="none" dirty="0" smtClean="0">
                <a:latin typeface="Rockwell" panose="02060603020205020403" pitchFamily="18" charset="0"/>
              </a:rPr>
              <a:t>ridge (adb)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9802958" cy="2669164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Утилита, которая доступна из </a:t>
            </a:r>
            <a:r>
              <a:rPr lang="en-US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SDK* </a:t>
            </a:r>
            <a:r>
              <a:rPr lang="ru-RU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помощи командной строки</a:t>
            </a:r>
            <a:endParaRPr lang="en-US" sz="31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8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9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ru-RU" sz="19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</a:t>
            </a:r>
            <a:r>
              <a:rPr lang="ru-RU" sz="19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Development </a:t>
            </a:r>
            <a:r>
              <a:rPr lang="ru-RU" sz="19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</a:t>
            </a:r>
            <a:r>
              <a:rPr lang="en-US" sz="19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9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9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среда разработки приложений для операционной системы </a:t>
            </a:r>
            <a:r>
              <a:rPr lang="ru-RU" sz="19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Android, которая позволяет </a:t>
            </a:r>
            <a:r>
              <a:rPr lang="ru-RU" sz="19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создавать и тестировать </a:t>
            </a:r>
            <a:r>
              <a:rPr lang="ru-RU" sz="19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приложения</a:t>
            </a:r>
            <a:r>
              <a:rPr lang="ru-RU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Rockwell" panose="02060603020205020403" pitchFamily="18" charset="0"/>
              </a:rPr>
              <a:t>Клиент-серверная программа, состоящая из 3 компонентов: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204461"/>
              </p:ext>
            </p:extLst>
          </p:nvPr>
        </p:nvGraphicFramePr>
        <p:xfrm>
          <a:off x="1141413" y="2313708"/>
          <a:ext cx="9906000" cy="347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3" y="419503"/>
            <a:ext cx="9905998" cy="1478570"/>
          </a:xfrm>
        </p:spPr>
        <p:txBody>
          <a:bodyPr>
            <a:normAutofit/>
          </a:bodyPr>
          <a:lstStyle/>
          <a:p>
            <a:r>
              <a:rPr lang="ru-RU" sz="4400" cap="none" dirty="0" smtClean="0">
                <a:latin typeface="Rockwell" panose="02060603020205020403" pitchFamily="18" charset="0"/>
              </a:rPr>
              <a:t>Подготовка к р</a:t>
            </a:r>
            <a:r>
              <a:rPr lang="ru-RU" sz="4400" cap="none" dirty="0" smtClean="0">
                <a:latin typeface="Rockwell" panose="02060603020205020403" pitchFamily="18" charset="0"/>
              </a:rPr>
              <a:t>аботе с </a:t>
            </a:r>
            <a:r>
              <a:rPr lang="en-US" sz="4400" cap="none" dirty="0" smtClean="0">
                <a:latin typeface="Rockwell" panose="02060603020205020403" pitchFamily="18" charset="0"/>
              </a:rPr>
              <a:t>adb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" y="1898073"/>
            <a:ext cx="10377055" cy="43780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Необходимые шаги (подробности см. перейдя по ссылкам 1 и 2)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AutoNum type="arabicPeriod"/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adb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компьютер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AutoNum type="arabicPeriod"/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среды в дополнительных параметрах системы компьютера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AutoNum type="arabicPeriod"/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настроек мобильного устройства в разделе «Настройки»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1273"/>
            <a:ext cx="9905998" cy="5527963"/>
          </a:xfrm>
        </p:spPr>
        <p:txBody>
          <a:bodyPr>
            <a:normAutofit/>
          </a:bodyPr>
          <a:lstStyle/>
          <a:p>
            <a:pPr algn="just"/>
            <a:r>
              <a:rPr lang="en-US" sz="3200" cap="none" dirty="0" smtClean="0">
                <a:latin typeface="Rockwell" panose="02060603020205020403" pitchFamily="18" charset="0"/>
              </a:rPr>
              <a:t>Android Debug Bridge</a:t>
            </a:r>
            <a:r>
              <a:rPr lang="ru-RU" sz="3200" cap="none" dirty="0" smtClean="0">
                <a:latin typeface="Rockwell" panose="02060603020205020403" pitchFamily="18" charset="0"/>
              </a:rPr>
              <a:t> </a:t>
            </a:r>
            <a:r>
              <a:rPr lang="ru-RU" sz="3200" cap="none" dirty="0">
                <a:latin typeface="Rockwell" panose="02060603020205020403" pitchFamily="18" charset="0"/>
              </a:rPr>
              <a:t>обычно связывается с </a:t>
            </a:r>
            <a:r>
              <a:rPr lang="ru-RU" sz="3200" cap="none" dirty="0" smtClean="0">
                <a:latin typeface="Rockwell" panose="02060603020205020403" pitchFamily="18" charset="0"/>
              </a:rPr>
              <a:t>моб. устройством по USB, но разработчик </a:t>
            </a:r>
            <a:r>
              <a:rPr lang="ru-RU" sz="3200" cap="none" dirty="0">
                <a:latin typeface="Rockwell" panose="02060603020205020403" pitchFamily="18" charset="0"/>
              </a:rPr>
              <a:t>также </a:t>
            </a:r>
            <a:r>
              <a:rPr lang="ru-RU" sz="3200" cap="none" dirty="0" smtClean="0">
                <a:latin typeface="Rockwell" panose="02060603020205020403" pitchFamily="18" charset="0"/>
              </a:rPr>
              <a:t>может </a:t>
            </a:r>
            <a:r>
              <a:rPr lang="ru-RU" sz="3200" cap="none" dirty="0">
                <a:latin typeface="Rockwell" panose="02060603020205020403" pitchFamily="18" charset="0"/>
              </a:rPr>
              <a:t>использовать adb </a:t>
            </a:r>
            <a:r>
              <a:rPr lang="ru-RU" sz="3200" cap="none" dirty="0" smtClean="0">
                <a:latin typeface="Rockwell" panose="02060603020205020403" pitchFamily="18" charset="0"/>
              </a:rPr>
              <a:t>через сеть </a:t>
            </a:r>
            <a:r>
              <a:rPr lang="ru-RU" sz="3200" cap="none" dirty="0" err="1" smtClean="0">
                <a:latin typeface="Rockwell" panose="02060603020205020403" pitchFamily="18" charset="0"/>
              </a:rPr>
              <a:t>Wi-Fi</a:t>
            </a:r>
            <a:r>
              <a:rPr lang="ru-RU" sz="3200" cap="none" dirty="0" smtClean="0">
                <a:latin typeface="Rockwell" panose="02060603020205020403" pitchFamily="18" charset="0"/>
              </a:rPr>
              <a:t> </a:t>
            </a:r>
            <a:r>
              <a:rPr lang="ru-RU" sz="3200" cap="none" dirty="0">
                <a:latin typeface="Rockwell" panose="02060603020205020403" pitchFamily="18" charset="0"/>
              </a:rPr>
              <a:t>после некоторой начальной </a:t>
            </a:r>
            <a:r>
              <a:rPr lang="ru-RU" sz="3200" cap="none" dirty="0" smtClean="0">
                <a:latin typeface="Rockwell" panose="02060603020205020403" pitchFamily="18" charset="0"/>
              </a:rPr>
              <a:t>отладки по USB.</a:t>
            </a:r>
            <a:endParaRPr lang="en-US" sz="3200" cap="non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Rockwell" panose="02060603020205020403" pitchFamily="18" charset="0"/>
              </a:rPr>
              <a:t>Применение </a:t>
            </a:r>
            <a:r>
              <a:rPr lang="en-US" sz="4400" cap="none" dirty="0" smtClean="0">
                <a:latin typeface="Rockwell" panose="02060603020205020403" pitchFamily="18" charset="0"/>
              </a:rPr>
              <a:t>adb </a:t>
            </a:r>
            <a:r>
              <a:rPr lang="ru-RU" sz="4400" cap="none" dirty="0" smtClean="0">
                <a:latin typeface="Rockwell" panose="02060603020205020403" pitchFamily="18" charset="0"/>
              </a:rPr>
              <a:t>в тестировании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algn="just"/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</a:t>
            </a:r>
            <a:r>
              <a:rPr lang="ru-RU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списка всех подключённых к </a:t>
            </a:r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 моб. устройств </a:t>
            </a:r>
            <a:r>
              <a:rPr lang="ru-RU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их готовность к работе с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adb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и удаление приложений на устройстве</a:t>
            </a:r>
          </a:p>
          <a:p>
            <a:pPr lvl="1" algn="just"/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и снятие логов устройства</a:t>
            </a:r>
          </a:p>
          <a:p>
            <a:pPr lvl="1" algn="just"/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скриншотов и запись видео с экрана устройства</a:t>
            </a:r>
          </a:p>
          <a:p>
            <a:pPr lvl="1" algn="just"/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файлов с ПК на устройство и наоборот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отчета об ошибках</a:t>
            </a:r>
          </a:p>
          <a:p>
            <a:pPr lvl="1" algn="just"/>
            <a:r>
              <a:rPr lang="ru-RU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правами доступа к моб. устройству и многое другое…</a:t>
            </a:r>
          </a:p>
          <a:p>
            <a:pPr lvl="1"/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22" y="305013"/>
            <a:ext cx="9905998" cy="1478570"/>
          </a:xfrm>
        </p:spPr>
        <p:txBody>
          <a:bodyPr>
            <a:normAutofit/>
          </a:bodyPr>
          <a:lstStyle/>
          <a:p>
            <a:r>
              <a:rPr lang="ru-RU" sz="4400" cap="none" dirty="0" smtClean="0">
                <a:latin typeface="Rockwell" panose="02060603020205020403" pitchFamily="18" charset="0"/>
              </a:rPr>
              <a:t>Базовые к</a:t>
            </a:r>
            <a:r>
              <a:rPr lang="ru-RU" sz="4400" cap="none" dirty="0" smtClean="0">
                <a:latin typeface="Rockwell" panose="02060603020205020403" pitchFamily="18" charset="0"/>
              </a:rPr>
              <a:t>оманды </a:t>
            </a:r>
            <a:r>
              <a:rPr lang="en-US" sz="4400" cap="none" dirty="0" smtClean="0">
                <a:latin typeface="Rockwell" panose="02060603020205020403" pitchFamily="18" charset="0"/>
              </a:rPr>
              <a:t>adb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508838"/>
              </p:ext>
            </p:extLst>
          </p:nvPr>
        </p:nvGraphicFramePr>
        <p:xfrm>
          <a:off x="858982" y="1575765"/>
          <a:ext cx="10723418" cy="467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09">
                  <a:extLst>
                    <a:ext uri="{9D8B030D-6E8A-4147-A177-3AD203B41FA5}">
                      <a16:colId xmlns:a16="http://schemas.microsoft.com/office/drawing/2014/main" val="756552592"/>
                    </a:ext>
                  </a:extLst>
                </a:gridCol>
                <a:gridCol w="5361709">
                  <a:extLst>
                    <a:ext uri="{9D8B030D-6E8A-4147-A177-3AD203B41FA5}">
                      <a16:colId xmlns:a16="http://schemas.microsoft.com/office/drawing/2014/main" val="2431203356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10712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start-server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Запускает работу</a:t>
                      </a:r>
                      <a:r>
                        <a:rPr lang="ru-RU" baseline="0" dirty="0" smtClean="0"/>
                        <a:t> службы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18277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kill-server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Останавливает работу службы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36849"/>
                  </a:ext>
                </a:extLst>
              </a:tr>
              <a:tr h="89676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devices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Отображает список всех устройств (включая эмуляторы)</a:t>
                      </a:r>
                      <a:r>
                        <a:rPr lang="ru-RU" baseline="0" dirty="0" smtClean="0"/>
                        <a:t> с указанием </a:t>
                      </a:r>
                      <a:r>
                        <a:rPr lang="ru-RU" dirty="0" smtClean="0"/>
                        <a:t>их серийного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номера и статуса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08875"/>
                  </a:ext>
                </a:extLst>
              </a:tr>
              <a:tr h="97850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adb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logcat</a:t>
                      </a:r>
                      <a:endParaRPr lang="ru-RU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adb logcat &gt; logcat.txt</a:t>
                      </a:r>
                    </a:p>
                    <a:p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adb logcat -C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Просмотр</a:t>
                      </a:r>
                      <a:r>
                        <a:rPr lang="ru-RU" baseline="0" dirty="0" smtClean="0"/>
                        <a:t> логов в консоли.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Выводит</a:t>
                      </a:r>
                      <a:r>
                        <a:rPr lang="ru-RU" baseline="0" dirty="0" smtClean="0"/>
                        <a:t> полный лог в </a:t>
                      </a:r>
                      <a:r>
                        <a:rPr lang="en-US" baseline="0" dirty="0" smtClean="0"/>
                        <a:t>txt </a:t>
                      </a:r>
                      <a:r>
                        <a:rPr lang="ru-RU" baseline="0" dirty="0" smtClean="0"/>
                        <a:t>файл (системные сообщения в реальном времени). Остановить запись логов можно комбинацией клавиш </a:t>
                      </a:r>
                      <a:r>
                        <a:rPr lang="en-US" baseline="0" dirty="0" err="1" smtClean="0"/>
                        <a:t>Ctrl+C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ru-RU" baseline="0" dirty="0" smtClean="0"/>
                        <a:t>Очистит буфер от логов.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30572"/>
                  </a:ext>
                </a:extLst>
              </a:tr>
              <a:tr h="117121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logcat *:E</a:t>
                      </a:r>
                      <a:r>
                        <a:rPr lang="ru-RU" b="1" dirty="0" smtClean="0"/>
                        <a:t> </a:t>
                      </a:r>
                    </a:p>
                    <a:p>
                      <a:r>
                        <a:rPr lang="ru-RU" dirty="0" smtClean="0"/>
                        <a:t>(где </a:t>
                      </a:r>
                      <a:r>
                        <a:rPr lang="en-US" dirty="0" smtClean="0"/>
                        <a:t>E – </a:t>
                      </a:r>
                      <a:r>
                        <a:rPr lang="ru-RU" dirty="0" smtClean="0"/>
                        <a:t>ключ)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Выводит </a:t>
                      </a:r>
                      <a:r>
                        <a:rPr lang="ru-RU" dirty="0" smtClean="0"/>
                        <a:t>все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сообщения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 приоритетом Е и выше.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(Существует семь приоритетов сообщений по мере возрастания: V — </a:t>
                      </a:r>
                      <a:r>
                        <a:rPr lang="ru-RU" dirty="0" err="1" smtClean="0"/>
                        <a:t>Verbose</a:t>
                      </a:r>
                      <a:r>
                        <a:rPr lang="ru-RU" dirty="0" smtClean="0"/>
                        <a:t>, D — </a:t>
                      </a:r>
                      <a:r>
                        <a:rPr lang="ru-RU" dirty="0" err="1" smtClean="0"/>
                        <a:t>Debug</a:t>
                      </a:r>
                      <a:r>
                        <a:rPr lang="ru-RU" dirty="0" smtClean="0"/>
                        <a:t>, I — </a:t>
                      </a:r>
                      <a:r>
                        <a:rPr lang="ru-RU" dirty="0" err="1" smtClean="0"/>
                        <a:t>Info</a:t>
                      </a:r>
                      <a:r>
                        <a:rPr lang="ru-RU" dirty="0" smtClean="0"/>
                        <a:t>, W — </a:t>
                      </a:r>
                      <a:r>
                        <a:rPr lang="ru-RU" dirty="0" err="1" smtClean="0"/>
                        <a:t>Warning</a:t>
                      </a:r>
                      <a:r>
                        <a:rPr lang="ru-RU" dirty="0" smtClean="0"/>
                        <a:t>, E — </a:t>
                      </a:r>
                      <a:r>
                        <a:rPr lang="ru-RU" dirty="0" err="1" smtClean="0"/>
                        <a:t>Error</a:t>
                      </a:r>
                      <a:r>
                        <a:rPr lang="ru-RU" dirty="0" smtClean="0"/>
                        <a:t>, F — </a:t>
                      </a:r>
                      <a:r>
                        <a:rPr lang="ru-RU" dirty="0" err="1" smtClean="0"/>
                        <a:t>Fatal</a:t>
                      </a:r>
                      <a:r>
                        <a:rPr lang="ru-RU" dirty="0" smtClean="0"/>
                        <a:t>, S — </a:t>
                      </a:r>
                      <a:r>
                        <a:rPr lang="ru-RU" dirty="0" err="1" smtClean="0"/>
                        <a:t>Silent</a:t>
                      </a:r>
                      <a:r>
                        <a:rPr lang="ru-RU" dirty="0" smtClean="0"/>
                        <a:t>.</a:t>
                      </a:r>
                      <a:r>
                        <a:rPr lang="ru-RU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6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22" y="341427"/>
            <a:ext cx="9905998" cy="1478570"/>
          </a:xfrm>
        </p:spPr>
        <p:txBody>
          <a:bodyPr>
            <a:normAutofit/>
          </a:bodyPr>
          <a:lstStyle/>
          <a:p>
            <a:r>
              <a:rPr lang="ru-RU" sz="4400" cap="none" dirty="0" smtClean="0">
                <a:latin typeface="Rockwell" panose="02060603020205020403" pitchFamily="18" charset="0"/>
              </a:rPr>
              <a:t>Базовые к</a:t>
            </a:r>
            <a:r>
              <a:rPr lang="ru-RU" sz="4400" cap="none" dirty="0" smtClean="0">
                <a:latin typeface="Rockwell" panose="02060603020205020403" pitchFamily="18" charset="0"/>
              </a:rPr>
              <a:t>оманды </a:t>
            </a:r>
            <a:r>
              <a:rPr lang="en-US" sz="4400" cap="none" dirty="0" smtClean="0">
                <a:latin typeface="Rockwell" panose="02060603020205020403" pitchFamily="18" charset="0"/>
              </a:rPr>
              <a:t>adb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49494"/>
              </p:ext>
            </p:extLst>
          </p:nvPr>
        </p:nvGraphicFramePr>
        <p:xfrm>
          <a:off x="748146" y="1600824"/>
          <a:ext cx="10723418" cy="47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09">
                  <a:extLst>
                    <a:ext uri="{9D8B030D-6E8A-4147-A177-3AD203B41FA5}">
                      <a16:colId xmlns:a16="http://schemas.microsoft.com/office/drawing/2014/main" val="756552592"/>
                    </a:ext>
                  </a:extLst>
                </a:gridCol>
                <a:gridCol w="5361709">
                  <a:extLst>
                    <a:ext uri="{9D8B030D-6E8A-4147-A177-3AD203B41FA5}">
                      <a16:colId xmlns:a16="http://schemas.microsoft.com/office/drawing/2014/main" val="2431203356"/>
                    </a:ext>
                  </a:extLst>
                </a:gridCol>
              </a:tblGrid>
              <a:tr h="348393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10712"/>
                  </a:ext>
                </a:extLst>
              </a:tr>
              <a:tr h="113227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adb shell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screencap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sdcard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/screen.png</a:t>
                      </a:r>
                      <a:endParaRPr lang="ru-RU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</a:t>
                      </a:r>
                      <a:r>
                        <a:rPr lang="ru-RU" baseline="0" dirty="0" smtClean="0"/>
                        <a:t> скриншота </a:t>
                      </a:r>
                      <a:r>
                        <a:rPr lang="ru-RU" dirty="0" smtClean="0"/>
                        <a:t>экрана устройства. </a:t>
                      </a:r>
                    </a:p>
                    <a:p>
                      <a:r>
                        <a:rPr lang="ru-RU" dirty="0" smtClean="0"/>
                        <a:t>После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команды обязательно необходимо указать путь, имя и расширение будущего файла скриншота.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18277"/>
                  </a:ext>
                </a:extLst>
              </a:tr>
              <a:tr h="34839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pull /</a:t>
                      </a:r>
                      <a:r>
                        <a:rPr lang="en-US" b="1" dirty="0" err="1" smtClean="0"/>
                        <a:t>sdcard</a:t>
                      </a:r>
                      <a:r>
                        <a:rPr lang="en-US" b="1" dirty="0" smtClean="0"/>
                        <a:t>/screen.png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Стягивает созданный скриншот</a:t>
                      </a:r>
                      <a:r>
                        <a:rPr lang="ru-RU" baseline="0" dirty="0" smtClean="0"/>
                        <a:t> на компьютер.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36849"/>
                  </a:ext>
                </a:extLst>
              </a:tr>
              <a:tr h="8894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shell </a:t>
                      </a:r>
                      <a:r>
                        <a:rPr lang="en-US" b="1" dirty="0" err="1" smtClean="0"/>
                        <a:t>screenrecord</a:t>
                      </a:r>
                      <a:r>
                        <a:rPr lang="en-US" b="1" dirty="0" smtClean="0"/>
                        <a:t> /</a:t>
                      </a:r>
                      <a:r>
                        <a:rPr lang="en-US" b="1" dirty="0" err="1" smtClean="0"/>
                        <a:t>sdcard</a:t>
                      </a:r>
                      <a:r>
                        <a:rPr lang="en-US" b="1" dirty="0" smtClean="0"/>
                        <a:t>/name.mp4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Запись видео с экрана устройства. </a:t>
                      </a:r>
                      <a:r>
                        <a:rPr lang="ru-RU" dirty="0" smtClean="0"/>
                        <a:t>После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команды обязательно необходимо указать путь, имя и расширение будущего</a:t>
                      </a:r>
                      <a:r>
                        <a:rPr lang="ru-RU" baseline="0" dirty="0" smtClean="0"/>
                        <a:t> видео файла.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08875"/>
                  </a:ext>
                </a:extLst>
              </a:tr>
              <a:tr h="7073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shell </a:t>
                      </a:r>
                      <a:r>
                        <a:rPr lang="en-US" b="1" dirty="0" err="1" smtClean="0"/>
                        <a:t>screenrecord</a:t>
                      </a:r>
                      <a:r>
                        <a:rPr lang="en-US" b="1" dirty="0" smtClean="0"/>
                        <a:t> --time-limit 3</a:t>
                      </a:r>
                      <a:r>
                        <a:rPr lang="ru-RU" b="1" dirty="0" smtClean="0"/>
                        <a:t>0 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sdcard</a:t>
                      </a:r>
                      <a:r>
                        <a:rPr lang="en-US" b="1" dirty="0" smtClean="0"/>
                        <a:t>/name.mp4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Установка лимита на длину видео в 30 секунд (по умолчанию лимит - 180 секунд)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30572"/>
                  </a:ext>
                </a:extLst>
              </a:tr>
              <a:tr h="11322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install </a:t>
                      </a:r>
                      <a:r>
                        <a:rPr lang="en-US" i="1" dirty="0" smtClean="0"/>
                        <a:t>C:\testname.apk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Установка пакетов (приложений). Для установки приложения с ПК после команды необходимо указать путь, имя и расширение файла .</a:t>
                      </a:r>
                      <a:r>
                        <a:rPr lang="ru-RU" baseline="0" dirty="0" err="1" smtClean="0"/>
                        <a:t>apk</a:t>
                      </a:r>
                      <a:r>
                        <a:rPr lang="ru-RU" baseline="0" dirty="0" smtClean="0"/>
                        <a:t> (например, C:\</a:t>
                      </a:r>
                      <a:r>
                        <a:rPr lang="en-US" baseline="0" dirty="0" err="1" smtClean="0"/>
                        <a:t>testname</a:t>
                      </a:r>
                      <a:r>
                        <a:rPr lang="ru-RU" baseline="0" dirty="0" smtClean="0"/>
                        <a:t>.</a:t>
                      </a:r>
                      <a:r>
                        <a:rPr lang="ru-RU" baseline="0" dirty="0" err="1" smtClean="0"/>
                        <a:t>apk</a:t>
                      </a:r>
                      <a:r>
                        <a:rPr lang="ru-RU" baseline="0" dirty="0" smtClean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6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22" y="341427"/>
            <a:ext cx="9905998" cy="1478570"/>
          </a:xfrm>
        </p:spPr>
        <p:txBody>
          <a:bodyPr>
            <a:normAutofit/>
          </a:bodyPr>
          <a:lstStyle/>
          <a:p>
            <a:r>
              <a:rPr lang="ru-RU" sz="4400" cap="none" dirty="0" smtClean="0">
                <a:latin typeface="Rockwell" panose="02060603020205020403" pitchFamily="18" charset="0"/>
              </a:rPr>
              <a:t>Базовые к</a:t>
            </a:r>
            <a:r>
              <a:rPr lang="ru-RU" sz="4400" cap="none" dirty="0" smtClean="0">
                <a:latin typeface="Rockwell" panose="02060603020205020403" pitchFamily="18" charset="0"/>
              </a:rPr>
              <a:t>оманды </a:t>
            </a:r>
            <a:r>
              <a:rPr lang="en-US" sz="4400" cap="none" dirty="0" smtClean="0">
                <a:latin typeface="Rockwell" panose="02060603020205020403" pitchFamily="18" charset="0"/>
              </a:rPr>
              <a:t>adb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06010"/>
              </p:ext>
            </p:extLst>
          </p:nvPr>
        </p:nvGraphicFramePr>
        <p:xfrm>
          <a:off x="748146" y="1849744"/>
          <a:ext cx="10723418" cy="172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09">
                  <a:extLst>
                    <a:ext uri="{9D8B030D-6E8A-4147-A177-3AD203B41FA5}">
                      <a16:colId xmlns:a16="http://schemas.microsoft.com/office/drawing/2014/main" val="756552592"/>
                    </a:ext>
                  </a:extLst>
                </a:gridCol>
                <a:gridCol w="5361709">
                  <a:extLst>
                    <a:ext uri="{9D8B030D-6E8A-4147-A177-3AD203B41FA5}">
                      <a16:colId xmlns:a16="http://schemas.microsoft.com/office/drawing/2014/main" val="2431203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10712"/>
                  </a:ext>
                </a:extLst>
              </a:tr>
              <a:tr h="72119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adb push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d:\12\textfile.txt /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sdcard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ru-RU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Команда для копирования файлов с ПК на мобильное устройство.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18277"/>
                  </a:ext>
                </a:extLst>
              </a:tr>
              <a:tr h="34839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adb pull </a:t>
                      </a:r>
                      <a:r>
                        <a:rPr lang="en-US" b="0" i="1" dirty="0" smtClean="0"/>
                        <a:t>/</a:t>
                      </a:r>
                      <a:r>
                        <a:rPr lang="en-US" b="0" i="1" dirty="0" err="1" smtClean="0"/>
                        <a:t>sdcard</a:t>
                      </a:r>
                      <a:r>
                        <a:rPr lang="en-US" b="0" i="1" dirty="0" smtClean="0"/>
                        <a:t>/textfile.txt d:\12\</a:t>
                      </a:r>
                      <a:endParaRPr lang="ru-RU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 для копирование файлов с устройства на ПК.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3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Rockwell" panose="02060603020205020403" pitchFamily="18" charset="0"/>
              </a:rPr>
              <a:t>Ссылки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59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AutoNum type="arabicParenR"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developer.android.com/studio/command-line/adb</a:t>
            </a:r>
            <a:endParaRPr lang="ru-RU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arenR"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://training.qatestlab.com/blog/technical-articles/android-debug-bridge-for-testing/#:~:text=Android%20Debug%20Bridge%20(%D1%81%D0%BE%D0%BA%D1%80%D0%B0%D1%89%D0%B5%D0%BD%D0%BD%D0%BE%20ADB,%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D1%81%D0%BE%D0%B7%D0%B4%D0%B0%D0%B2%D0%B0%D1%82%D1%8C%20%D0%B8%20%D1%82%D0%B5%D1%81%D1%82%D0%B8%D1%80%D0%BE%D0%B2%D0%B0%D1%82%D1%8C%20Android%2D%D0%BF%D1%80%D0%B8%D0%BB%D0%BE%D0%B6%D0%B5%D0%BD%D0%B8%D1%8F</a:t>
            </a:r>
            <a:endParaRPr lang="ru-RU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arenR"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xakep.ru/2016/05/12/android-adb/</a:t>
            </a:r>
            <a:endParaRPr lang="ru-RU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arenR"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://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www.youtube.com/watch?v=kGVq67dsnNA&amp;t=77s</a:t>
            </a:r>
            <a:endParaRPr lang="ru-RU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547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Android Debug Bridge (adb)</vt:lpstr>
      <vt:lpstr>Клиент-серверная программа, состоящая из 3 компонентов:</vt:lpstr>
      <vt:lpstr>Подготовка к работе с adb</vt:lpstr>
      <vt:lpstr>Android Debug Bridge обычно связывается с моб. устройством по USB, но разработчик также может использовать adb через сеть Wi-Fi после некоторой начальной отладки по USB.</vt:lpstr>
      <vt:lpstr>Применение adb в тестировании</vt:lpstr>
      <vt:lpstr>Базовые команды adb</vt:lpstr>
      <vt:lpstr>Базовые команды adb</vt:lpstr>
      <vt:lpstr>Базовые команды adb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2021-01-11T21:57:14Z</dcterms:created>
  <dcterms:modified xsi:type="dcterms:W3CDTF">2021-01-12T01:02:05Z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