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4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44"/>
    <p:restoredTop sz="78601"/>
  </p:normalViewPr>
  <p:slideViewPr>
    <p:cSldViewPr snapToGrid="0">
      <p:cViewPr varScale="1">
        <p:scale>
          <a:sx n="94" d="100"/>
          <a:sy n="94" d="100"/>
        </p:scale>
        <p:origin x="11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BC0471-EC65-5F4A-A90B-48DAA97978F6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ADE65-A1A1-C24C-8AAA-38AA58E5F0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40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Estimating 0% survival for most forbs, HMM using only plots that aren’t in the </a:t>
            </a:r>
            <a:r>
              <a:rPr lang="en-US" dirty="0" err="1"/>
              <a:t>precip</a:t>
            </a:r>
            <a:r>
              <a:rPr lang="en-US" dirty="0"/>
              <a:t> treatment, years before 2018 because that’s when plots started being funky, less than 150 iteration to converge, all GKR and Grazing treatments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ADE65-A1A1-C24C-8AAA-38AA58E5F06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09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 = seed survival estimated from HMM</a:t>
            </a:r>
          </a:p>
          <a:p>
            <a:r>
              <a:rPr lang="en-US" dirty="0"/>
              <a:t>C = colonization rate estimated from HMM</a:t>
            </a:r>
          </a:p>
          <a:p>
            <a:r>
              <a:rPr lang="en-US" dirty="0"/>
              <a:t>GKR might be slightly increasing c and s in some species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ADE65-A1A1-C24C-8AAA-38AA58E5F06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020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Boxplot of how estimated colonization rates vary over treatments at </a:t>
            </a:r>
            <a:r>
              <a:rPr lang="en-US" dirty="0" err="1"/>
              <a:t>carrizo</a:t>
            </a:r>
            <a:r>
              <a:rPr lang="en-US" dirty="0"/>
              <a:t>, without GKR, colonization is 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ADE65-A1A1-C24C-8AAA-38AA58E5F06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48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Despite it looking like treatments with GKR increased survival, no overall difference, perhaps smaller species level effects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ADE65-A1A1-C24C-8AAA-38AA58E5F06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247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Avg estimated seed survival in each dataset with aridity index on the x axis:</a:t>
            </a:r>
          </a:p>
          <a:p>
            <a:r>
              <a:rPr lang="en-US" dirty="0"/>
              <a:t>Sonoran desert: 0.1157</a:t>
            </a:r>
          </a:p>
          <a:p>
            <a:r>
              <a:rPr lang="en-US" dirty="0"/>
              <a:t>Chihuahuan desert &lt;- 0.1320</a:t>
            </a:r>
          </a:p>
          <a:p>
            <a:r>
              <a:rPr lang="en-US" dirty="0"/>
              <a:t>Carrizo &lt;- 0.1883</a:t>
            </a:r>
          </a:p>
          <a:p>
            <a:r>
              <a:rPr lang="en-US" dirty="0"/>
              <a:t>Jasper Ridge &lt;- 0.4011</a:t>
            </a:r>
          </a:p>
          <a:p>
            <a:r>
              <a:rPr lang="en-US" dirty="0"/>
              <a:t>McLaughlin &lt;- 0.5511</a:t>
            </a:r>
          </a:p>
          <a:p>
            <a:endParaRPr lang="en-US" dirty="0"/>
          </a:p>
          <a:p>
            <a:r>
              <a:rPr lang="en-US" dirty="0"/>
              <a:t>Why is Carrizo so low?? Would not expect that.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ADE65-A1A1-C24C-8AAA-38AA58E5F06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7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Avg estimated colonization rate in each dataset with aridity index on the x axis:</a:t>
            </a:r>
          </a:p>
          <a:p>
            <a:r>
              <a:rPr lang="en-US" dirty="0"/>
              <a:t>Sonoran desert: 0.1157</a:t>
            </a:r>
          </a:p>
          <a:p>
            <a:r>
              <a:rPr lang="en-US" dirty="0"/>
              <a:t>Chihuahuan desert &lt;- 0.1320</a:t>
            </a:r>
          </a:p>
          <a:p>
            <a:r>
              <a:rPr lang="en-US" dirty="0"/>
              <a:t>Carrizo &lt;- 0.1883</a:t>
            </a:r>
          </a:p>
          <a:p>
            <a:r>
              <a:rPr lang="en-US" dirty="0"/>
              <a:t>Jasper Ridge &lt;- 0.4011</a:t>
            </a:r>
          </a:p>
          <a:p>
            <a:r>
              <a:rPr lang="en-US" dirty="0"/>
              <a:t>McLaughlin &lt;- 0.5511</a:t>
            </a:r>
          </a:p>
          <a:p>
            <a:endParaRPr lang="en-US" dirty="0"/>
          </a:p>
          <a:p>
            <a:r>
              <a:rPr lang="en-US" dirty="0"/>
              <a:t>Why is McLaughlin so low??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ADE65-A1A1-C24C-8AAA-38AA58E5F06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3702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most part, species with rounder smaller seeds (high PC2 scores, blue species here) have higher survival, but in Carrizo this flips – these species have lower survival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ADE65-A1A1-C24C-8AAA-38AA58E5F06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84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c&amp;s</a:t>
            </a:r>
            <a:r>
              <a:rPr lang="en-US" dirty="0"/>
              <a:t> of native forbs across the sites break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BADE65-A1A1-C24C-8AAA-38AA58E5F06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19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63586-2E80-A2DF-D779-07B9610593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B73072-8BCC-0E37-C12D-3D2231D407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7B4178-F8B0-DB69-94C6-F9DC9344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53247-4FD9-DC3E-3184-214EF09DE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ADA1-C1A2-566E-0542-B299CCA47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06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05C7D-C151-561C-41ED-DD1AB2D1F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73152-0021-CBA1-8842-864C69C0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993AF7-A58E-41A6-64C8-7547E5962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5C136-DEA8-F72C-BAC3-5EFBDD86F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45AE9-E8EC-6F0F-A8D1-219A6909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451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2099B8-DD9F-04AE-60E5-D42BF38C79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B62C19-7FA5-B426-E0C5-E4CC1004E2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5703B-CA64-947E-BAAB-1E7D56F12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7A8DDE-1723-E2A4-BA3D-4BFFDDC3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39C097-9FDC-E5B5-5A8C-E94DC2BFD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243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D9FE-77EC-3FAB-D2A1-2FFB7B241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93510-FB1D-5F16-2E7A-A5BDD4D37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FDF7B6-6C76-456C-82E1-E174541F9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2178-F4F6-5451-7C5B-88E366FA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8DF74B-60CC-BE98-2B64-75E92E60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35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B56B0-2B8F-0677-84DF-BB2074BB0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3B6BE-361A-3DDB-E3CB-2A527BA680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E9F5C-94B8-3BBD-F25F-318398157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160D9-7689-CF3B-9A43-560AA4024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FA652-1089-2E0B-69B8-27AFCCAFB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947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1FBA-2F1D-77D9-62A4-D7663673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CB0140-5913-0B72-3732-55ADA142E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BDE40-CA67-2EBA-8D03-DBBB71255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E03BF3-F5FB-4BDA-EB5B-CBB4F78AD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6B018B-32B8-BB12-F20B-59EA4070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98A2D-9EB2-1365-9C37-141705CEA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475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1C9D6-53EC-41C0-CD1C-B8B130125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90372-5D36-5F5F-F720-92220D6292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078140-159F-DAB0-1CC5-DA5243DEC4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8DFD9-2B97-94FF-2FEC-94E3C28EF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2E0C72-DF32-CE1F-83C2-8C9B9C9469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4D43BB-6352-90CB-B814-23F380947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356D3E-B7E8-7BA5-5ABD-F62C5F00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455CDB-7A56-DBC1-323D-985CE12A6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4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134C09-8AFE-742D-5405-2A821D1BB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047F9A-DE62-420A-680B-B4640924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BAA10A-EFAC-F92A-ECB9-A126E9123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8CE08-FD32-91BF-0937-C7B1AEF0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566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DF01BA-AC11-6CA2-2567-6F7CAC0F0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188CE-1D11-7673-7E5B-1E39A2777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EB3AAA-1CE5-F7FF-49B7-33B899B5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980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6303-78E4-90D8-448C-4C5907811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2710F-8555-E861-41A2-696BF02B8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1B28F-0F58-6CAB-9954-ADF133AF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12B875-DDD4-BCF1-A044-DC5F4605B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B355DB-E272-255A-BF5D-7C06B2C40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8A9BF-896A-ECA3-0076-3236DC346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26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8B40C-EE07-E19A-F5A1-28F7B14B9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C1E79-E14F-C238-B222-6FBAA01FF4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F076C-E35E-13EB-0336-28F3DF101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F103E-3161-CA61-D20F-EEB1D02A6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875609-44A5-3FC2-071E-0B1EFA11A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E12660-629F-E64A-D3F4-B99000B77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48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5BB44-DF4F-A631-5527-E3B159C60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8C14D-49B8-8E3E-64F1-EBAE433A85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210A6C-0DB2-5D34-9210-252E4BA423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9632E-FFE7-0241-A462-486770937EB2}" type="datetimeFigureOut">
              <a:rPr lang="en-US" smtClean="0"/>
              <a:t>10/17/22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96878-57E0-7884-1821-35E2BE00E8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5AD5D-D342-50EA-5D5E-7D599E4BFE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98E24-ED56-7C46-B706-7F84795404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616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49CEF-1D26-F494-EABE-FABD93D051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Carrizo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642C7-5895-14D9-1780-4845D8F36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224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893EF-51C2-5558-AF0D-31393AA1F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22E6D-CB21-3BBF-6B1E-A33D62A746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picture containing chart&#10;&#10;Description automatically generated">
            <a:extLst>
              <a:ext uri="{FF2B5EF4-FFF2-40B4-BE49-F238E27FC236}">
                <a16:creationId xmlns:a16="http://schemas.microsoft.com/office/drawing/2014/main" id="{FCA67A37-AE0A-88CB-57C9-D19927387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584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938CF8-2C53-44F3-2F38-87BFA32DA61C}"/>
              </a:ext>
            </a:extLst>
          </p:cNvPr>
          <p:cNvSpPr txBox="1"/>
          <p:nvPr/>
        </p:nvSpPr>
        <p:spPr>
          <a:xfrm>
            <a:off x="3049793" y="3247023"/>
            <a:ext cx="6099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pic>
        <p:nvPicPr>
          <p:cNvPr id="6" name="Picture 5" descr="Line chart&#10;&#10;Description automatically generated">
            <a:extLst>
              <a:ext uri="{FF2B5EF4-FFF2-40B4-BE49-F238E27FC236}">
                <a16:creationId xmlns:a16="http://schemas.microsoft.com/office/drawing/2014/main" id="{6D6662A1-E75D-4498-E3DB-94FD7B3F8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40" y="335547"/>
            <a:ext cx="9875520" cy="618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093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hart, box and whisker chart&#10;&#10;Description automatically generated">
            <a:extLst>
              <a:ext uri="{FF2B5EF4-FFF2-40B4-BE49-F238E27FC236}">
                <a16:creationId xmlns:a16="http://schemas.microsoft.com/office/drawing/2014/main" id="{B2D8B850-461B-8279-A5ED-55E0179BD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1256" y="804985"/>
            <a:ext cx="7772400" cy="524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483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E089A884-607B-739B-00BE-DC21BFB5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8300" y="425449"/>
            <a:ext cx="8584706" cy="578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013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82D39DE2-D45D-E44D-AD65-C161F628A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7925" y="402408"/>
            <a:ext cx="8958713" cy="6053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92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Chart, scatter chart, box and whisker chart&#10;&#10;Description automatically generated">
            <a:extLst>
              <a:ext uri="{FF2B5EF4-FFF2-40B4-BE49-F238E27FC236}">
                <a16:creationId xmlns:a16="http://schemas.microsoft.com/office/drawing/2014/main" id="{EDA92642-6F9C-EA13-B58A-041EDA0F8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3425" y="287548"/>
            <a:ext cx="9325150" cy="6282903"/>
          </a:xfrm>
        </p:spPr>
      </p:pic>
    </p:spTree>
    <p:extLst>
      <p:ext uri="{BB962C8B-B14F-4D97-AF65-F5344CB8AC3E}">
        <p14:creationId xmlns:p14="http://schemas.microsoft.com/office/powerpoint/2010/main" val="385247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F85A64-983C-00B0-85CC-B7322418B7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599" y="0"/>
            <a:ext cx="9909629" cy="7078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13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642171B2-0F96-8890-C9AB-24ADAB92A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567" y="589008"/>
            <a:ext cx="8438866" cy="5482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6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243</Words>
  <Application>Microsoft Macintosh PowerPoint</Application>
  <PresentationFormat>Widescreen</PresentationFormat>
  <Paragraphs>33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Carrizo Results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Carrizo Results</dc:title>
  <dc:creator>Marina Louisa LaForgia</dc:creator>
  <cp:lastModifiedBy>Marina Louisa LaForgia</cp:lastModifiedBy>
  <cp:revision>3</cp:revision>
  <dcterms:created xsi:type="dcterms:W3CDTF">2022-10-06T21:33:08Z</dcterms:created>
  <dcterms:modified xsi:type="dcterms:W3CDTF">2022-10-17T19:19:16Z</dcterms:modified>
</cp:coreProperties>
</file>