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modernComment_101_BD5E3C0A.xml" ContentType="application/vnd.ms-powerpoint.comments+xml"/>
  <Override PartName="/ppt/comments/modernComment_102_E8CACD84.xml" ContentType="application/vnd.ms-powerpoint.comments+xml"/>
  <Override PartName="/ppt/comments/modernComment_104_891A6D6C.xml" ContentType="application/vnd.ms-powerpoint.comments+xml"/>
  <Override PartName="/ppt/comments/modernComment_10C_D6C5CBC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EFD838-D750-7B98-6E36-F2328566B1C5}" name="Maxim Gamayunov" initials="MG" userId="7f5b964ddb71107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1_BD5E3C0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6F0FAF-FBD1-4133-87F9-10CE7524D6FD}" authorId="{6EEFD838-D750-7B98-6E36-F2328566B1C5}" created="2024-12-06T12:47:43.237">
    <pc:sldMkLst xmlns:pc="http://schemas.microsoft.com/office/powerpoint/2013/main/command">
      <pc:docMk/>
      <pc:sldMk cId="3177069578" sldId="257"/>
    </pc:sldMkLst>
    <p188:pos x="11887200" y="269875"/>
    <p188:txBody>
      <a:bodyPr/>
      <a:lstStyle/>
      <a:p>
        <a:r>
          <a:rPr lang="ru-RU"/>
          <a:t>Слайд 2 отличается от слайда 3 по структуре. Если кому-то нужно будет сравнить, он не сможет это сделать.
Например, в сименсе нет информации о присутствии на рынке рф, а по пране есть. Нужно максимально одинаково сделать для удобства читающего.</a:t>
        </a:r>
      </a:p>
    </p188:txBody>
  </p188:cm>
  <p188:cm id="{4E69335E-C8D6-48F0-A651-32F6D09FD186}" authorId="{6EEFD838-D750-7B98-6E36-F2328566B1C5}" created="2024-12-06T12:48:46.004">
    <pc:sldMkLst xmlns:pc="http://schemas.microsoft.com/office/powerpoint/2013/main/command">
      <pc:docMk/>
      <pc:sldMk cId="3177069578" sldId="257"/>
    </pc:sldMkLst>
    <p188:pos x="3187700" y="1752600"/>
    <p188:txBody>
      <a:bodyPr/>
      <a:lstStyle/>
      <a:p>
        <a:r>
          <a:rPr lang="ru-RU"/>
          <a:t>Перечень сфер вынести отдельно, как на слайде 3</a:t>
        </a:r>
      </a:p>
    </p188:txBody>
  </p188:cm>
  <p188:cm id="{1857FDA6-0F29-4797-BECC-6F89F6FE7782}" authorId="{6EEFD838-D750-7B98-6E36-F2328566B1C5}" created="2024-12-06T12:50:16.977">
    <pc:sldMkLst xmlns:pc="http://schemas.microsoft.com/office/powerpoint/2013/main/command">
      <pc:docMk/>
      <pc:sldMk cId="3177069578" sldId="257"/>
    </pc:sldMkLst>
    <p188:pos x="4125912" y="4889500"/>
    <p188:txBody>
      <a:bodyPr/>
      <a:lstStyle/>
      <a:p>
        <a:r>
          <a:rPr lang="ru-RU"/>
          <a:t>Принцип работы, по аналогии со слайдом 3</a:t>
        </a:r>
      </a:p>
    </p188:txBody>
  </p188:cm>
</p188:cmLst>
</file>

<file path=ppt/comments/modernComment_102_E8CACD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EBD2FBB-635D-4B78-A3EE-3B2EB0814839}" authorId="{6EEFD838-D750-7B98-6E36-F2328566B1C5}" created="2024-12-06T13:11:34.522">
    <pc:sldMkLst xmlns:pc="http://schemas.microsoft.com/office/powerpoint/2013/main/command">
      <pc:docMk/>
      <pc:sldMk cId="3905604996" sldId="258"/>
    </pc:sldMkLst>
    <p188:pos x="10810875" y="465137"/>
    <p188:txBody>
      <a:bodyPr/>
      <a:lstStyle/>
      <a:p>
        <a:r>
          <a:rPr lang="ru-RU"/>
          <a:t>Нет лого, как на слайде 2</a:t>
        </a:r>
      </a:p>
    </p188:txBody>
  </p188:cm>
</p188:cmLst>
</file>

<file path=ppt/comments/modernComment_104_891A6D6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C33FBF-BDDF-4291-A348-CB048802E6AB}" authorId="{6EEFD838-D750-7B98-6E36-F2328566B1C5}" created="2024-12-06T12:53:38.088">
    <pc:sldMkLst xmlns:pc="http://schemas.microsoft.com/office/powerpoint/2013/main/command">
      <pc:docMk/>
      <pc:sldMk cId="2300210540" sldId="260"/>
    </pc:sldMkLst>
    <p188:pos x="2865437" y="1257300"/>
    <p188:txBody>
      <a:bodyPr/>
      <a:lstStyle/>
      <a:p>
        <a:r>
          <a:rPr lang="ru-RU"/>
          <a:t>Надо переписать тезисно. Сейчас здесь описание ситуации в целом, а не перечень решаемых проблем с описанием каждой из проблем.</a:t>
        </a:r>
      </a:p>
    </p188:txBody>
  </p188:cm>
  <p188:cm id="{818280FB-A5A6-479A-9FD9-0B791A4BCCA4}" authorId="{6EEFD838-D750-7B98-6E36-F2328566B1C5}" created="2024-12-06T12:56:21.599">
    <pc:sldMkLst xmlns:pc="http://schemas.microsoft.com/office/powerpoint/2013/main/command">
      <pc:docMk/>
      <pc:sldMk cId="2300210540" sldId="260"/>
    </pc:sldMkLst>
    <p188:txBody>
      <a:bodyPr/>
      <a:lstStyle/>
      <a:p>
        <a:r>
          <a:rPr lang="ru-RU"/>
          <a:t>Лучше не мельчить, а разбить на несколько страниц. В презентации огромные блоки текста излишни</a:t>
        </a:r>
      </a:p>
    </p188:txBody>
  </p188:cm>
  <p188:cm id="{19F83C2B-BB2C-4A00-9566-F241A5119263}" authorId="{6EEFD838-D750-7B98-6E36-F2328566B1C5}" created="2024-12-06T12:59:01.687">
    <pc:sldMkLst xmlns:pc="http://schemas.microsoft.com/office/powerpoint/2013/main/command">
      <pc:docMk/>
      <pc:sldMk cId="2300210540" sldId="260"/>
    </pc:sldMkLst>
    <p188:pos x="9118600" y="3222625"/>
    <p188:txBody>
      <a:bodyPr/>
      <a:lstStyle/>
      <a:p>
        <a:r>
          <a:rPr lang="ru-RU"/>
          <a:t>Надо поставить себя на место инвестора в наш проект и ответить на вопросы, которые у него возникнут: сколько всего игроков на рынке? Можно сделать таблицу? Они ставят системы контроля только на свое оборудование или на любое? Какие у них Pros и Cons? </a:t>
        </a:r>
      </a:p>
    </p188:txBody>
  </p188:cm>
  <p188:cm id="{EBED5053-E070-45BE-A407-E3EC4CBCE6FA}" authorId="{6EEFD838-D750-7B98-6E36-F2328566B1C5}" created="2024-12-06T13:03:40.951">
    <pc:sldMkLst xmlns:pc="http://schemas.microsoft.com/office/powerpoint/2013/main/command">
      <pc:docMk/>
      <pc:sldMk cId="2300210540" sldId="260"/>
    </pc:sldMkLst>
    <p188:pos x="8686800" y="5581650"/>
    <p188:txBody>
      <a:bodyPr/>
      <a:lstStyle/>
      <a:p>
        <a:r>
          <a:rPr lang="ru-RU"/>
          <a:t>Как мы можем продать проект, чтобы заинтересовать покупателя? Какие плюшки можем дать? Наша уверенность в продукте - это хорошо, но продукт продать не поможет.</a:t>
        </a:r>
      </a:p>
    </p188:txBody>
  </p188:cm>
  <p188:cm id="{7B72CB57-2489-4D59-9886-B6CBC4FB7E73}" authorId="{6EEFD838-D750-7B98-6E36-F2328566B1C5}" created="2024-12-06T13:04:05.709">
    <pc:sldMkLst xmlns:pc="http://schemas.microsoft.com/office/powerpoint/2013/main/command">
      <pc:docMk/>
      <pc:sldMk cId="2300210540" sldId="260"/>
    </pc:sldMkLst>
    <p188:pos x="2098675" y="5210175"/>
    <p188:txBody>
      <a:bodyPr/>
      <a:lstStyle/>
      <a:p>
        <a:r>
          <a:rPr lang="ru-RU"/>
          <a:t>Энергосервисный контракт за электроэнергию понятен, там легко подсчитать сэкономленные деньги. Как считать, сколько нам должен будет заказчик? А заплатят нам через какое время? </a:t>
        </a:r>
      </a:p>
    </p188:txBody>
  </p188:cm>
  <p188:cm id="{E97CF9CC-507C-489F-A68B-032F167F08DA}" authorId="{6EEFD838-D750-7B98-6E36-F2328566B1C5}" created="2024-12-06T13:10:30.913">
    <pc:sldMkLst xmlns:pc="http://schemas.microsoft.com/office/powerpoint/2013/main/command">
      <pc:docMk/>
      <pc:sldMk cId="2300210540" sldId="260"/>
    </pc:sldMkLst>
    <p188:pos x="8674100" y="4641850"/>
    <p188:txBody>
      <a:bodyPr/>
      <a:lstStyle/>
      <a:p>
        <a:r>
          <a:rPr lang="ru-RU"/>
          <a:t>Только газовая сфера?</a:t>
        </a:r>
      </a:p>
    </p188:txBody>
  </p188:cm>
</p188:cmLst>
</file>

<file path=ppt/comments/modernComment_10C_D6C5CBC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9CE4A2-4209-4EC5-A3B4-4632D06CF712}" authorId="{6EEFD838-D750-7B98-6E36-F2328566B1C5}" created="2024-12-06T12:55:11.898">
    <pc:sldMkLst xmlns:pc="http://schemas.microsoft.com/office/powerpoint/2013/main/command">
      <pc:docMk/>
      <pc:sldMk cId="3603286989" sldId="268"/>
    </pc:sldMkLst>
    <p188:pos x="11404600" y="590550"/>
    <p188:txBody>
      <a:bodyPr/>
      <a:lstStyle/>
      <a:p>
        <a:r>
          <a:rPr lang="ru-RU"/>
          <a:t>Добавил страницу, из которой можно взять правила оформления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C4D0D-39DE-E313-9223-C2CDEA02A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0ADC3-4523-686F-48AE-A9BC51FD2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D6723-5658-E7D1-4EEC-DC9400A5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6FA209-14E8-AB35-488F-A14E2766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35CE3-3EAC-FFAF-8B41-EC0B3392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77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238210-66E8-D7DA-2C83-E845E551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D63534-1D59-CEB9-1843-FD80D2D01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C44149-DC27-73F3-06FB-665E6B8B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3ABDC-8CC9-F86D-A6D7-9AFBD80B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6B263-5DCB-32AD-13E3-29974A38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80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F2E155-3086-D480-6014-8343928AA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C6A53A-9635-13E7-D65F-E008FF3BF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FD703-B120-F3D1-4072-DF818E0C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505C8-008B-04CE-5834-AC4CF419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73FA6-C1ED-85EE-A71D-FFCCEECE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236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063702-8DF7-9650-86EB-748DC8BCE522}"/>
              </a:ext>
            </a:extLst>
          </p:cNvPr>
          <p:cNvSpPr txBox="1"/>
          <p:nvPr userDrawn="1"/>
        </p:nvSpPr>
        <p:spPr>
          <a:xfrm>
            <a:off x="7767687" y="6344239"/>
            <a:ext cx="43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Рабочая группа 7: Великолепная семерка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27ECD-E1FC-4433-0C80-41D3065AE9CD}"/>
              </a:ext>
            </a:extLst>
          </p:cNvPr>
          <p:cNvSpPr txBox="1"/>
          <p:nvPr userDrawn="1"/>
        </p:nvSpPr>
        <p:spPr>
          <a:xfrm>
            <a:off x="486726" y="144429"/>
            <a:ext cx="94428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b="1" dirty="0">
                <a:solidFill>
                  <a:srgbClr val="002060"/>
                </a:solidFill>
              </a:rPr>
              <a:t>Бинарная классификация отказов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89413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97170-C2EF-8A10-215A-44CD9536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12B66-C8E1-1EE2-5F39-68FB0BF1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4ACEE0-3811-12AE-C831-AAEE4959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7DD19-DBE4-518E-6B7D-70667102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CA3339-1A92-B1E9-78BB-A55553BE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BB6C0-478E-3840-B0BB-652158A9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ACC42-68E3-1941-F7CC-B028AB00A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ACF37-37B9-A050-F656-D053A558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117E8-377C-EF7D-C639-5144912F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E69E1-8C32-A7B0-A22C-E8E3BCD8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07592-59C6-99DA-3CEE-A6FF619C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0A92C-F096-0FA3-E676-DA525919D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304312-F35D-92A5-3317-7DF1E0A1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005A24-1CA5-8FED-9168-D18F682E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2E8C4-A1C2-3F70-7B00-953CE81E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CF6578-21EB-A6A6-CDB2-14F31AA7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98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96DFE-92FD-E418-0D7A-89BFAC9B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FF3B84-05A6-8067-AE88-4FC11539C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C89337-9BD9-BA25-7A13-08D29FD10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11741-BB09-3E70-1EAD-D7A09567D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DCA9BE-A635-35F6-07D6-F8FE1DAB2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809894-98A7-365E-27D7-B69CD00A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A22CEF7-50F7-38B5-7C43-298F4FEF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D88439-BDEC-6DD8-5E10-FBDC774B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56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9FEF1-1972-29E2-6696-ED30E65D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ECDBB1C-A37B-3AE2-2A09-17C5D7C2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EAE114-97B0-4168-75A1-B10BACCA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DC24A5-FA7D-1BB3-B501-7BE5C232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5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080633B-A9D5-5B40-E441-9808D6AA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68E11E-0428-F773-9F3F-12EB97D5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65F028-8568-5D75-A4D7-CE69EDE5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C44CD-A511-EF03-5201-D5DF3242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6E0AC-6D47-B81E-9B7A-DCA69594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3FAF3C-7684-E4E4-19F2-1535EFB5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7E0359-660A-A542-B50A-4FBA7F35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F1C751-239E-59B2-FACF-387956A9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FA876A-58B9-25C8-2669-846ABA0C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72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5EDCD-C079-B425-0754-EC21502A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78EB2F8-B87A-FC67-BD2F-A281748A8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7AA5EB-7338-96B6-881B-F21913AE3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524879-76FB-FC81-55D8-AF4C3F1A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99CD05-95AF-E0D2-A51F-7DEE9957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44C81A-79AE-E106-B739-9F2EDB9C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687EB-1CDF-D6D3-9CBC-2CF39490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3D358B-CFB6-C5EF-81E4-3630B5FE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74CBF-8726-C7FA-4E66-E30A75EB8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5DEFD-6889-4A84-B0DA-E4F029ADC4CF}" type="datetimeFigureOut">
              <a:rPr lang="ru-RU" smtClean="0"/>
              <a:t>03.12.2024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D79F2-35DB-4751-AC27-5C88DBE01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2EF214-E746-FECA-1B47-EA1AFAE1E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E117E-C50B-419C-AF2D-A9583633FE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0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BD5E3C0A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microsoft.com/office/2018/10/relationships/comments" Target="../comments/modernComment_102_E8CACD8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04_891A6D6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microsoft.com/office/2018/10/relationships/comments" Target="../comments/modernComment_10C_D6C5CBCD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CD62-8C2D-06E2-06B8-828D33982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772"/>
            <a:ext cx="9144000" cy="979999"/>
          </a:xfrm>
        </p:spPr>
        <p:txBody>
          <a:bodyPr>
            <a:normAutofit/>
          </a:bodyPr>
          <a:lstStyle/>
          <a:p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Бинарная классификация отказов оборудования играет важную роль в системах мониторинга и прогнозирования технического состояния. Она позволяет не только определить текущее состояние оборудования, но и предсказать риск возникновения неисправностей. Это обеспечивает своевременное принятие мер, повышает надежность работы оборудования, сокращает непредвиденные простои и расходы на обслуживание. </a:t>
            </a:r>
            <a:b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E20822-7603-BC7F-6832-FE0020A0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5" y="3286297"/>
            <a:ext cx="3400391" cy="19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9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31F76-F029-2D37-FCD4-5B60D3C2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136525"/>
            <a:ext cx="10515600" cy="556859"/>
          </a:xfrm>
        </p:spPr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Мировой лидер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E16D0-F69C-3BDC-92D8-FBE05AFC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938439"/>
            <a:ext cx="10515600" cy="313952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Siemens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один из мировых лидеров в области предиктивного обслуживания оборудования.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омпания предлагает решения на базе ИИ, такие как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Senseye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Senseye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успешно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внедряется в различные области жизнедеятельности: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Автомобильная промышленность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Пищевая промышленность и производство напитков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Металлургическая и горнодобывающая промышленность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Целлюлозно-бумажная промышленность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200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Senseye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 искусственный интеллект для создания моделей поведения машин, направляя внимание и экспертизу в наиболее необходимое место в данный момент. Применение генеративного ИИ позволяет использовать имеющиеся знания в машинах и системах для оптимизации эффективности обслуживания. Благодаря анализу машинного обучения платформа доставляет уведомления в интерактивном разговорном ИИ, способствуя гибкости и сотрудничеству. Это способствует упорядоченному принятию решений между пользователями, ИИ и экспертами по техническому обслуживанию, повышая эффективность и результативность.</a:t>
            </a:r>
          </a:p>
          <a:p>
            <a:pPr marL="0" indent="0">
              <a:spcBef>
                <a:spcPts val="0"/>
              </a:spcBef>
              <a:buNone/>
            </a:pP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EAC92C-9DF7-C84F-1A65-304CB836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8" y="4693647"/>
            <a:ext cx="7079759" cy="1739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4AB8E-8DDD-6BC5-BA9E-5A7458E86E3A}"/>
              </a:ext>
            </a:extLst>
          </p:cNvPr>
          <p:cNvSpPr txBox="1"/>
          <p:nvPr/>
        </p:nvSpPr>
        <p:spPr>
          <a:xfrm>
            <a:off x="503137" y="4570572"/>
            <a:ext cx="4253948" cy="186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</a:pPr>
            <a:r>
              <a:rPr lang="ru-RU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роцесс обработки данных и принятия решений:</a:t>
            </a:r>
            <a:endParaRPr lang="ru-RU" sz="12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ru-RU" sz="1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buAutoNum type="arabicPeriod"/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Передача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с датчиков оборудования </a:t>
            </a:r>
          </a:p>
          <a:p>
            <a:pPr marL="228600" indent="-228600">
              <a:lnSpc>
                <a:spcPct val="107000"/>
              </a:lnSpc>
              <a:buAutoNum type="arabicPeriod"/>
            </a:pP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Сбор, хранение и обработка поступивших данных.</a:t>
            </a:r>
          </a:p>
          <a:p>
            <a:pPr marL="228600" indent="-228600">
              <a:lnSpc>
                <a:spcPct val="107000"/>
              </a:lnSpc>
              <a:buAutoNum type="arabicPeriod"/>
            </a:pP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Интерпретация собранных данных (добавление контекста, чтобы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были не просто числовыми значениями, а значимыми и полезными для анализа.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228600" indent="-228600">
              <a:lnSpc>
                <a:spcPct val="107000"/>
              </a:lnSpc>
              <a:buAutoNum type="arabicPeriod"/>
            </a:pP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Обнаружение, диагностика и прогнозирование.</a:t>
            </a:r>
          </a:p>
          <a:p>
            <a:pPr marL="228600" indent="-228600">
              <a:lnSpc>
                <a:spcPct val="107000"/>
              </a:lnSpc>
              <a:buAutoNum type="arabicPeriod"/>
            </a:pP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Расстановка приоритетов для своевременной реакции.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71C5620-4FDC-202B-B8B5-A25805F38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438" y="287543"/>
            <a:ext cx="3122989" cy="6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695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EB939E-6349-3F34-3765-2DDABCF4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7" y="156149"/>
            <a:ext cx="5802086" cy="630918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Лидер отечественного рынка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8FC372-2362-A1B2-1643-798551407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56" y="934918"/>
            <a:ext cx="11446329" cy="286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прогностики и удалённого мониторинга «</a:t>
            </a:r>
            <a:r>
              <a:rPr lang="ru-RU" sz="1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ПРАНА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от компании 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АО «РОТЕК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Диджитал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Солюшенс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pPr marL="0" indent="0">
              <a:buNone/>
            </a:pP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ключена в реестр Российского ПО с 2017 года.</a:t>
            </a:r>
          </a:p>
          <a:p>
            <a:pPr marL="0" indent="0">
              <a:buNone/>
            </a:pPr>
            <a:r>
              <a:rPr lang="ru-RU" sz="1200" b="1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 </a:t>
            </a:r>
          </a:p>
          <a:p>
            <a:pPr marL="0" indent="0">
              <a:buNone/>
            </a:pPr>
            <a:r>
              <a:rPr lang="ru-RU" sz="12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ПРАНА основана на MVSM-алгоритме (</a:t>
            </a:r>
            <a:r>
              <a:rPr lang="ru-RU" sz="12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</a:t>
            </a:r>
            <a:r>
              <a:rPr lang="ru-RU" sz="12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ru-RU" sz="12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</a:t>
            </a:r>
            <a:r>
              <a:rPr lang="ru-RU" sz="12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ru-RU" sz="12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с картами </a:t>
            </a:r>
            <a:r>
              <a:rPr lang="ru-RU" sz="1200" b="0" i="0" u="none" strike="noStrike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Хоттелинга</a:t>
            </a:r>
            <a:r>
              <a:rPr lang="ru-RU" sz="1200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машинным обучением и искусственным интеллектом.</a:t>
            </a:r>
          </a:p>
          <a:p>
            <a:pPr marL="0" indent="0">
              <a:buNone/>
            </a:pPr>
            <a:r>
              <a:rPr lang="it-IT" sz="1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MVSM-ядро </a:t>
            </a:r>
            <a:r>
              <a:rPr lang="ru-RU" sz="1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для создания и проигрывания многомерных моделей состояния оборудования – цифровых образов, которые описывают, как оборудование работает в рамках контрольного периода и в реальном времени. </a:t>
            </a:r>
          </a:p>
          <a:p>
            <a:pPr marL="0" indent="0">
              <a:buNone/>
            </a:pPr>
            <a:r>
              <a:rPr lang="ru-RU" sz="12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активно внедряется в различные сферы: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Энергетика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Химическая промышленность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Нефтегазовая промышленность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Металлургия </a:t>
            </a:r>
          </a:p>
          <a:p>
            <a:pPr>
              <a:buFontTx/>
              <a:buChar char="-"/>
            </a:pPr>
            <a:endParaRPr lang="ru-RU" sz="1200" dirty="0">
              <a:solidFill>
                <a:srgbClr val="444444"/>
              </a:solidFill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73EEC-9A1B-4D29-85D7-83943FEB372C}"/>
              </a:ext>
            </a:extLst>
          </p:cNvPr>
          <p:cNvSpPr txBox="1"/>
          <p:nvPr/>
        </p:nvSpPr>
        <p:spPr>
          <a:xfrm>
            <a:off x="370114" y="3839529"/>
            <a:ext cx="752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работы: </a:t>
            </a:r>
          </a:p>
          <a:p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Создается эталонная цифровая модель оборудования, работающая в нормальном техническом состоянии. Затем эта модель регулярно обновляется в режиме онлайн, поэтому с каждым днём её точность только увеличивается.</a:t>
            </a:r>
          </a:p>
          <a:p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Эксперты отмечают наиболее релевантные параметры, а система автоматически определяет зависимости и тренды.</a:t>
            </a:r>
          </a:p>
          <a:p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Система в реальном времени сравнивает состояние оборудования с эталонной моделью и определяет различия между ними. </a:t>
            </a:r>
          </a:p>
          <a:p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Определяются изменения технического состояния оборудования. </a:t>
            </a:r>
            <a:r>
              <a:rPr lang="ru-RU" sz="1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120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ыявляются наиболее критичные отклонения</a:t>
            </a:r>
            <a:endParaRPr lang="ru-RU" sz="12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Отклонение от эталонной модели отражается в графике и сигнализирует экспертам о зарождающейся негативной тенденции. </a:t>
            </a:r>
            <a:r>
              <a:rPr lang="ru-RU" sz="12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этих моделей позволяет выявлять отклоняющиеся параметры в работе промышленного оборудования с крайне высокой чувствительностью – даже если они еще не влияют на состояние установки. </a:t>
            </a:r>
            <a:endParaRPr lang="ru-RU" sz="1200" dirty="0">
              <a:solidFill>
                <a:srgbClr val="4444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200" dirty="0">
                <a:solidFill>
                  <a:srgbClr val="44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Формирование рекомендации по дальнейшим действиям для эксплуатационного персонала.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B5C355-F54A-F515-9BE1-F7663DDFE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410" y="3429000"/>
            <a:ext cx="4433947" cy="31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049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27EA9-CEE1-3B0A-DBC5-FD8AC6BE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55" y="330292"/>
            <a:ext cx="10515600" cy="565604"/>
          </a:xfrm>
        </p:spPr>
        <p:txBody>
          <a:bodyPr>
            <a:normAutofit/>
          </a:bodyPr>
          <a:lstStyle/>
          <a:p>
            <a:r>
              <a:rPr lang="ru-RU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«Великолепная семерка»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03C8F5-9249-E727-8535-AFE75D4EB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" y="957943"/>
            <a:ext cx="11707586" cy="539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 проект «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Бинарная классификация отказов оборудования»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применить для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мониторинга и прогнозирования технического состояния оборудования в нефтегазовой промышленности, а именно для центробежного компрессора.</a:t>
            </a:r>
          </a:p>
          <a:p>
            <a:pPr marL="0" indent="0">
              <a:spcBef>
                <a:spcPts val="0"/>
              </a:spcBef>
              <a:buNone/>
            </a:pP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внедрения системы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ru-RU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контроля и оценки технического состояния оборудования;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Предупреждение отказов оборудования и сведение к минимуму их последствий;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на предиктивное обслуживание (по состоянию);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затрат на эксплуатацию и ремонт;</a:t>
            </a:r>
          </a:p>
          <a:p>
            <a:pPr>
              <a:spcBef>
                <a:spcPts val="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Предотвращение работы оборудования в неэффективных режимах;</a:t>
            </a:r>
          </a:p>
          <a:p>
            <a:pPr>
              <a:spcBef>
                <a:spcPts val="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незапланированных простоев.</a:t>
            </a:r>
          </a:p>
          <a:p>
            <a:pPr marL="0" indent="0">
              <a:buNone/>
            </a:pPr>
            <a:r>
              <a:rPr lang="ru-RU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Наши преимущества:</a:t>
            </a:r>
          </a:p>
          <a:p>
            <a:pPr>
              <a:spcBef>
                <a:spcPts val="0"/>
              </a:spcBef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Отечественная система (импортозамещение);</a:t>
            </a:r>
          </a:p>
          <a:p>
            <a:pPr>
              <a:spcBef>
                <a:spcPts val="0"/>
              </a:spcBef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Простая в эксплуатации. Высокая точность определения возможного отказа;</a:t>
            </a:r>
          </a:p>
          <a:p>
            <a:pPr>
              <a:spcBef>
                <a:spcPts val="0"/>
              </a:spcBef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Относительно не большие затраты. Система получает данные от датчиков, которые уже смонтированы на оборудовании;</a:t>
            </a:r>
          </a:p>
          <a:p>
            <a:pPr>
              <a:spcBef>
                <a:spcPts val="0"/>
              </a:spcBef>
            </a:pPr>
            <a:r>
              <a:rPr lang="ru-RU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Квалифицированный персонал.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0237D5-3710-5D09-53FA-019EE11A3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486" y="3860076"/>
            <a:ext cx="4563291" cy="285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2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9BEB20-5F6F-E179-2EE2-D8BFBC998B41}"/>
              </a:ext>
            </a:extLst>
          </p:cNvPr>
          <p:cNvSpPr txBox="1"/>
          <p:nvPr/>
        </p:nvSpPr>
        <p:spPr>
          <a:xfrm>
            <a:off x="163287" y="1041023"/>
            <a:ext cx="85050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ru-RU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Проблемы, которые можно решить:</a:t>
            </a:r>
          </a:p>
          <a:p>
            <a:pPr marL="0" indent="450000" algn="just">
              <a:buNone/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Заводы-изготовители устанавливают сроки межрегламентного обслуживания и ремонта (в среднем каждые 25000 часов) как правило со значительным запасом надежности. </a:t>
            </a:r>
          </a:p>
          <a:p>
            <a:pPr marL="0" indent="450000" algn="just">
              <a:buNone/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Зачастую, отработав межрегламентный срок, оборудование находится в удовлетворительном состоянии, без намеков на появление разрушений, что подтверждается осмотром оборудования при ремонте. И весь ремонт сводится к замене уплотнений, которые были повреждены в процессе разборки оборудования. При этом компания несет значительные расходы, связанные с привлечением ремонтной организации, простоем оборудования, в частных случаях отсутствием резерва на период ремонта.</a:t>
            </a:r>
          </a:p>
          <a:p>
            <a:pPr marL="0" indent="450000" algn="just">
              <a:buNone/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наоборот, бывают случаи, когда оборудование не дорабатывает до межрегламентного ремонта и выходит из строя значительно раньше, что приводит к значительным разрушениям, длительным и финансово затратным ремонтам.</a:t>
            </a:r>
          </a:p>
          <a:p>
            <a:pPr marL="0" indent="450000" algn="just">
              <a:buNone/>
            </a:pPr>
            <a:endParaRPr lang="ru-RU" sz="1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Применение системы предиктивного обслуживания на базе бинарной классификации отказов оборудования позволит:</a:t>
            </a:r>
          </a:p>
          <a:p>
            <a:pPr marL="171450" indent="187325" algn="just">
              <a:buFont typeface="Arial" panose="020B0604020202020204" pitchFamily="34" charset="0"/>
              <a:buChar char="•"/>
              <a:tabLst>
                <a:tab pos="266700" algn="l"/>
                <a:tab pos="446088" algn="l"/>
                <a:tab pos="804863" algn="l"/>
              </a:tabLst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заранее выявлять зарождающиеся дефекты;</a:t>
            </a:r>
          </a:p>
          <a:p>
            <a:pPr marL="171450" indent="187325" algn="just">
              <a:buFont typeface="Arial" panose="020B0604020202020204" pitchFamily="34" charset="0"/>
              <a:buChar char="•"/>
              <a:tabLst>
                <a:tab pos="266700" algn="l"/>
                <a:tab pos="446088" algn="l"/>
                <a:tab pos="804863" algn="l"/>
              </a:tabLst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доводить до полного разрушения оборудования;</a:t>
            </a:r>
          </a:p>
          <a:p>
            <a:pPr marL="171450" indent="187325" algn="just">
              <a:buFont typeface="Arial" panose="020B0604020202020204" pitchFamily="34" charset="0"/>
              <a:buChar char="•"/>
              <a:tabLst>
                <a:tab pos="266700" algn="l"/>
                <a:tab pos="446088" algn="l"/>
                <a:tab pos="804863" algn="l"/>
              </a:tabLst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выполнять ремонт исправного оборудования опираясь только на наработку и рекомендации завода изготовителя;</a:t>
            </a:r>
          </a:p>
          <a:p>
            <a:pPr marL="171450" indent="187325" algn="just">
              <a:buFont typeface="Arial" panose="020B0604020202020204" pitchFamily="34" charset="0"/>
              <a:buChar char="•"/>
              <a:tabLst>
                <a:tab pos="266700" algn="l"/>
                <a:tab pos="446088" algn="l"/>
                <a:tab pos="804863" algn="l"/>
              </a:tabLst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Исключить неверное толкование изменений показателей работы оборудования неквалифицированным персоналом.</a:t>
            </a:r>
          </a:p>
          <a:p>
            <a:pPr marL="0" indent="450000" algn="just">
              <a:buNone/>
            </a:pPr>
            <a:endParaRPr lang="ru-RU" sz="1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sz="1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Возможная модель монетизации:</a:t>
            </a:r>
          </a:p>
          <a:p>
            <a:pPr marL="0" indent="450000" algn="just">
              <a:buNone/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Наши возможные клиенты это крупные газодобывающие и газотранспортные компании России, имеющие в своих активах большое количество центробежных компрессоров. </a:t>
            </a:r>
          </a:p>
          <a:p>
            <a:pPr marL="0" indent="450000" algn="just">
              <a:buNone/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целью привлечения внимания крупных компаний и ускорения принятия решения, можно предложить </a:t>
            </a:r>
            <a:r>
              <a:rPr lang="ru-RU" sz="12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энергосервисный</a:t>
            </a: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контракт, который не несет рисков для заказчика и позволит с наибольшей вероятностью прийти к сотрудничеству.</a:t>
            </a:r>
          </a:p>
          <a:p>
            <a:pPr marL="0" indent="450000" algn="just">
              <a:buNone/>
            </a:pPr>
            <a:r>
              <a:rPr lang="ru-RU" sz="1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модель монетизации нам также подходит, потому что мы уверены в своем продукте и экономической эффективности внедрения.</a:t>
            </a:r>
          </a:p>
          <a:p>
            <a:pPr marL="0" indent="450000" algn="just">
              <a:buNone/>
            </a:pPr>
            <a:r>
              <a:rPr lang="ru-RU" sz="1200" i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Энергосервисный</a:t>
            </a:r>
            <a:r>
              <a:rPr lang="ru-RU" sz="12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контракт – выплата за выполненную работу в виде части сэкономленных ресурсов в течении срока действия контракта.</a:t>
            </a:r>
            <a:endParaRPr lang="ru-RU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221CC52-9771-F02C-4EDB-D3E4A64422F9}"/>
              </a:ext>
            </a:extLst>
          </p:cNvPr>
          <p:cNvSpPr txBox="1">
            <a:spLocks/>
          </p:cNvSpPr>
          <p:nvPr/>
        </p:nvSpPr>
        <p:spPr>
          <a:xfrm>
            <a:off x="420189" y="378190"/>
            <a:ext cx="10515600" cy="565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«Великолепная семерка»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B83120-1245-05FD-ABD1-713008DFC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94" y="378190"/>
            <a:ext cx="3249386" cy="21662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D64BFD-5629-272E-FC46-B771364B4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120" y="5053346"/>
            <a:ext cx="2194560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105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8D2A6-AC83-6E42-B695-5F4E890C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DB2A4C-644E-6294-C5B7-0988ED05B5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CF680-B55E-9137-D3AA-EB26FB5DC865}"/>
              </a:ext>
            </a:extLst>
          </p:cNvPr>
          <p:cNvSpPr txBox="1"/>
          <p:nvPr/>
        </p:nvSpPr>
        <p:spPr>
          <a:xfrm>
            <a:off x="486724" y="1375535"/>
            <a:ext cx="11034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latin typeface="system-ui"/>
              </a:rPr>
              <a:t>DBSCAN</a:t>
            </a:r>
            <a:endParaRPr lang="ru-RU" b="1" i="0" dirty="0">
              <a:effectLst/>
              <a:latin typeface="system-ui"/>
            </a:endParaRPr>
          </a:p>
          <a:p>
            <a:pPr algn="just"/>
            <a:r>
              <a:rPr lang="ru-RU" dirty="0">
                <a:latin typeface="system-ui"/>
              </a:rPr>
              <a:t>Еще раз приведем диаграмму рассеяния без классификации по части выборки. Полученные в итоге  результаты неоднозначны и будут обсуждаться на совещании.</a:t>
            </a:r>
            <a:endParaRPr lang="en-US" dirty="0"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BAFC5-298A-B5E6-BE0B-AADA5B1FBE3C}"/>
              </a:ext>
            </a:extLst>
          </p:cNvPr>
          <p:cNvSpPr txBox="1"/>
          <p:nvPr/>
        </p:nvSpPr>
        <p:spPr>
          <a:xfrm>
            <a:off x="7767687" y="6344239"/>
            <a:ext cx="432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Рабочая группа 7: Великолепная семерка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4541F-AA36-2221-CCA0-BDB418B4AD1B}"/>
              </a:ext>
            </a:extLst>
          </p:cNvPr>
          <p:cNvSpPr txBox="1"/>
          <p:nvPr/>
        </p:nvSpPr>
        <p:spPr>
          <a:xfrm>
            <a:off x="486726" y="144429"/>
            <a:ext cx="94428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400" b="1" dirty="0">
                <a:solidFill>
                  <a:srgbClr val="002060"/>
                </a:solidFill>
              </a:rPr>
              <a:t>Бинарная классификация отказов оборудования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E5AC16-9718-1717-5C1E-DEBDF22FD02D}"/>
              </a:ext>
            </a:extLst>
          </p:cNvPr>
          <p:cNvSpPr txBox="1"/>
          <p:nvPr/>
        </p:nvSpPr>
        <p:spPr>
          <a:xfrm>
            <a:off x="486726" y="759982"/>
            <a:ext cx="7474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Спринт 4: Подготовка данных. Методы кластеризации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3B11C-2C83-7678-7041-78E097014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0" y="2521917"/>
            <a:ext cx="3812901" cy="2885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ADD934C-D313-AD76-4FB8-DE394BB25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532" y="2521917"/>
            <a:ext cx="3891473" cy="2884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4CB1226-FD3C-CC14-BA70-2B954BD06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540" y="2521918"/>
            <a:ext cx="3823459" cy="2883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B8B6F1-64FE-E4E9-F77E-70EEF2E5EA37}"/>
              </a:ext>
            </a:extLst>
          </p:cNvPr>
          <p:cNvSpPr txBox="1"/>
          <p:nvPr/>
        </p:nvSpPr>
        <p:spPr>
          <a:xfrm>
            <a:off x="4334577" y="5420909"/>
            <a:ext cx="3522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samples_number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=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= 0.5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silh_score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= 0.6620953454826235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13D31-04DE-EA37-EA8C-737197AE8FA3}"/>
              </a:ext>
            </a:extLst>
          </p:cNvPr>
          <p:cNvSpPr txBox="1"/>
          <p:nvPr/>
        </p:nvSpPr>
        <p:spPr>
          <a:xfrm>
            <a:off x="8168144" y="5400791"/>
            <a:ext cx="3522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samples_number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=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E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=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.5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silh_score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= 0.767578862985649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A0DB1DD5-147B-8737-E5C8-0BEC2A0A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822"/>
            <a:ext cx="11222" cy="615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869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919</Words>
  <Application>Microsoft Office PowerPoint</Application>
  <PresentationFormat>Широкоэкранный</PresentationFormat>
  <Paragraphs>82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system-ui</vt:lpstr>
      <vt:lpstr>Times New Roman</vt:lpstr>
      <vt:lpstr>var(--jp-code-font-family)</vt:lpstr>
      <vt:lpstr>Тема Office</vt:lpstr>
      <vt:lpstr>Бинарная классификация отказов оборудования играет важную роль в системах мониторинга и прогнозирования технического состояния. Она позволяет не только определить текущее состояние оборудования, но и предсказать риск возникновения неисправностей. Это обеспечивает своевременное принятие мер, повышает надежность работы оборудования, сокращает непредвиденные простои и расходы на обслуживание.  </vt:lpstr>
      <vt:lpstr>Мировой лидер</vt:lpstr>
      <vt:lpstr>Лидер отечественного рынка</vt:lpstr>
      <vt:lpstr>Система «Великолепная семерка»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 Konstantin</dc:creator>
  <cp:lastModifiedBy>Maxim Gamayunov</cp:lastModifiedBy>
  <cp:revision>10</cp:revision>
  <dcterms:created xsi:type="dcterms:W3CDTF">2024-11-29T18:10:55Z</dcterms:created>
  <dcterms:modified xsi:type="dcterms:W3CDTF">2024-12-06T13:12:36Z</dcterms:modified>
</cp:coreProperties>
</file>