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7" r:id="rId5"/>
    <p:sldId id="271" r:id="rId6"/>
    <p:sldId id="260" r:id="rId7"/>
    <p:sldId id="261" r:id="rId8"/>
    <p:sldId id="269" r:id="rId9"/>
    <p:sldId id="263" r:id="rId10"/>
    <p:sldId id="262" r:id="rId11"/>
    <p:sldId id="268" r:id="rId12"/>
    <p:sldId id="272" r:id="rId13"/>
    <p:sldId id="264" r:id="rId14"/>
    <p:sldId id="270" r:id="rId15"/>
  </p:sldIdLst>
  <p:sldSz cx="12192000" cy="6858000"/>
  <p:notesSz cx="6858000" cy="9144000"/>
  <p:defaultTextStyle>
    <a:defPPr>
      <a:defRPr lang="ru-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15"/>
    <p:restoredTop sz="94477"/>
  </p:normalViewPr>
  <p:slideViewPr>
    <p:cSldViewPr snapToGrid="0">
      <p:cViewPr>
        <p:scale>
          <a:sx n="58" d="100"/>
          <a:sy n="58" d="100"/>
        </p:scale>
        <p:origin x="1232"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03:09:31.307"/>
    </inkml:context>
    <inkml:brush xml:id="br0">
      <inkml:brushProperty name="width" value="0.035" units="cm"/>
      <inkml:brushProperty name="height" value="0.035" units="cm"/>
      <inkml:brushProperty name="color" value="#FFFFFF"/>
    </inkml:brush>
  </inkml:definitions>
  <inkml:trace contextRef="#ctx0" brushRef="#br0">273 69 24575,'-7'0'0,"-2"0"0,-5 0 0,-4 0 0,-2 0 0,1 0 0,3 1 0,3 0 0,5 1 0,3 0 0,-1 0 0,-3 1 0,-6 0 0,-6 1 0,-5-1 0,1 1 0,4-2 0,8 0 0,7-2 0,5 0 0,2-2 0,1 0 0,0-1 0,2-1 0,1-2 0,1-1 0,1 0 0,1-2 0,0 0 0,0 0 0,0 1 0,0 1 0,-1 2 0,0 1 0,0 0 0,0 3 0,1-1 0,0 0 0,0 1 0,-2-1 0,-1 1 0,-2 0 0,1 0 0,-1 1 0,1 0 0,2 0 0,-1 0 0,1 0 0,1 0 0,-1 0 0,0 0 0,-1 0 0,0 0 0,1 0 0,1 0 0,1 0 0,-1 2 0,-1-1 0,-1 1 0,1-1 0,2 1 0,4-1 0,1 1 0,0-1 0,-2 1 0,-3-1 0,-2 2 0,-3-1 0,-1 2 0,-1 0 0,-2-1 0,-2 2 0,-3-1 0,-4 1 0,-3 1 0,-3-1 0,-1 0 0,-1-2 0,1-2 0,1 0 0,2 0 0,3-1 0,0 0 0,-1 0 0,-1 0 0,-1 0 0,2 0 0,1 0 0,2 0 0,3 0 0,0 0 0,2 0 0,1 0 0,1 2 0,0-2 0,2-1 0,2-4 0,2 0 0,3-1 0,2-1 0,1 2 0,1 0 0,1 3 0,-1 0 0,1 1 0,1 1 0,-2 0 0,-1 0 0,-1 0 0,-1 0 0,-1 1 0,-1 0 0,-3 2 0,-1 1 0,-2-1 0,-1 0 0,-2-1 0,-2-1 0,1-1 0,2-1 0,5-1 0,5 0 0,3 1 0,2 0 0,3 1 0,-1 0 0,0 0 0,-2 0 0,-3 1 0,-4 2 0,-4-2 0,-1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03:09:37.786"/>
    </inkml:context>
    <inkml:brush xml:id="br0">
      <inkml:brushProperty name="width" value="0.035" units="cm"/>
      <inkml:brushProperty name="height" value="0.035" units="cm"/>
      <inkml:brushProperty name="color" value="#FFFFFF"/>
    </inkml:brush>
  </inkml:definitions>
  <inkml:trace contextRef="#ctx0" brushRef="#br0">293 40 24575,'-13'0'0,"-3"0"0,-4 0 0,-1 0 0,5 0 0,2 0 0,4 0 0,3 0 0,-1 0 0,4 0 0,-1 0 0,-1 0 0,-4 0 0,-4 0 0,-4 0 0,-1 0 0,2 0 0,5 0 0,5-2 0,7-1 0,5-2 0,3 0 0,3 0 0,2 0 0,0 1 0,3 1 0,-2 1 0,-1 1 0,-1 0 0,-3 1 0,0 0 0,-1 0 0,0 0 0,0 0 0,1-2 0,0 1 0,0 0 0,0 1 0,-3 0 0,0 0 0,0 0 0,1 0 0,0 0 0,2 0 0,1 0 0,2 0 0,0 0 0,-3 0 0,-2 1 0,-5 1 0,-4 0 0,-2 0 0,-4 0 0,-3-1 0,-5 1 0,-3 0 0,0-1 0,1 0 0,3-1 0,1 0 0,2 0 0,2 0 0,-1 0 0,1 0 0,-1 0 0,2 0 0,1 0 0,2 0 0,1 0 0,-1 0 0,-2 0 0,-4 0 0,-3 0 0,0 0 0,2 0 0,3 1 0,4 1 0,3 0 0,1 2 0,1-1 0,1 1 0,0-1 0,-1 0 0,-1-1 0,0 0 0,0 0 0,0-1 0,-1 0 0,0-1 0,-1 0 0,-1 0 0,1 1 0,1 0 0,2 2 0,0-2 0,1 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9DF270-E988-BD09-F0C9-07CE7F14A9F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LT"/>
          </a:p>
        </p:txBody>
      </p:sp>
      <p:sp>
        <p:nvSpPr>
          <p:cNvPr id="3" name="Подзаголовок 2">
            <a:extLst>
              <a:ext uri="{FF2B5EF4-FFF2-40B4-BE49-F238E27FC236}">
                <a16:creationId xmlns:a16="http://schemas.microsoft.com/office/drawing/2014/main" id="{6AF5356A-8FA5-0D7A-1965-9B4C71720A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LT"/>
          </a:p>
        </p:txBody>
      </p:sp>
      <p:sp>
        <p:nvSpPr>
          <p:cNvPr id="4" name="Дата 3">
            <a:extLst>
              <a:ext uri="{FF2B5EF4-FFF2-40B4-BE49-F238E27FC236}">
                <a16:creationId xmlns:a16="http://schemas.microsoft.com/office/drawing/2014/main" id="{7112646F-C7D2-5307-1E3D-E1B7302D9E66}"/>
              </a:ext>
            </a:extLst>
          </p:cNvPr>
          <p:cNvSpPr>
            <a:spLocks noGrp="1"/>
          </p:cNvSpPr>
          <p:nvPr>
            <p:ph type="dt" sz="half" idx="10"/>
          </p:nvPr>
        </p:nvSpPr>
        <p:spPr/>
        <p:txBody>
          <a:bodyPr/>
          <a:lstStyle/>
          <a:p>
            <a:fld id="{7DC857AB-E204-424D-9F60-D15F063EDDA4}" type="datetimeFigureOut">
              <a:rPr lang="ru-LT" smtClean="0"/>
              <a:t>2024-03-12</a:t>
            </a:fld>
            <a:endParaRPr lang="ru-LT"/>
          </a:p>
        </p:txBody>
      </p:sp>
      <p:sp>
        <p:nvSpPr>
          <p:cNvPr id="5" name="Нижний колонтитул 4">
            <a:extLst>
              <a:ext uri="{FF2B5EF4-FFF2-40B4-BE49-F238E27FC236}">
                <a16:creationId xmlns:a16="http://schemas.microsoft.com/office/drawing/2014/main" id="{46BD8D0F-C6D5-BFB6-206B-C42D6FBD5435}"/>
              </a:ext>
            </a:extLst>
          </p:cNvPr>
          <p:cNvSpPr>
            <a:spLocks noGrp="1"/>
          </p:cNvSpPr>
          <p:nvPr>
            <p:ph type="ftr" sz="quarter" idx="11"/>
          </p:nvPr>
        </p:nvSpPr>
        <p:spPr/>
        <p:txBody>
          <a:bodyPr/>
          <a:lstStyle/>
          <a:p>
            <a:endParaRPr lang="ru-LT"/>
          </a:p>
        </p:txBody>
      </p:sp>
      <p:sp>
        <p:nvSpPr>
          <p:cNvPr id="6" name="Номер слайда 5">
            <a:extLst>
              <a:ext uri="{FF2B5EF4-FFF2-40B4-BE49-F238E27FC236}">
                <a16:creationId xmlns:a16="http://schemas.microsoft.com/office/drawing/2014/main" id="{F7B39624-15CB-7EF5-930A-CB7A137CB186}"/>
              </a:ext>
            </a:extLst>
          </p:cNvPr>
          <p:cNvSpPr>
            <a:spLocks noGrp="1"/>
          </p:cNvSpPr>
          <p:nvPr>
            <p:ph type="sldNum" sz="quarter" idx="12"/>
          </p:nvPr>
        </p:nvSpPr>
        <p:spPr/>
        <p:txBody>
          <a:bodyPr/>
          <a:lstStyle/>
          <a:p>
            <a:fld id="{A6420CCA-3405-7C49-9A4D-AAB5F7E52555}" type="slidenum">
              <a:rPr lang="ru-LT" smtClean="0"/>
              <a:t>‹#›</a:t>
            </a:fld>
            <a:endParaRPr lang="ru-LT"/>
          </a:p>
        </p:txBody>
      </p:sp>
    </p:spTree>
    <p:extLst>
      <p:ext uri="{BB962C8B-B14F-4D97-AF65-F5344CB8AC3E}">
        <p14:creationId xmlns:p14="http://schemas.microsoft.com/office/powerpoint/2010/main" val="285716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F02BD7-3468-B189-4F12-7B8434F594D4}"/>
              </a:ext>
            </a:extLst>
          </p:cNvPr>
          <p:cNvSpPr>
            <a:spLocks noGrp="1"/>
          </p:cNvSpPr>
          <p:nvPr>
            <p:ph type="title"/>
          </p:nvPr>
        </p:nvSpPr>
        <p:spPr/>
        <p:txBody>
          <a:bodyPr/>
          <a:lstStyle/>
          <a:p>
            <a:r>
              <a:rPr lang="ru-RU"/>
              <a:t>Образец заголовка</a:t>
            </a:r>
            <a:endParaRPr lang="ru-LT"/>
          </a:p>
        </p:txBody>
      </p:sp>
      <p:sp>
        <p:nvSpPr>
          <p:cNvPr id="3" name="Вертикальный текст 2">
            <a:extLst>
              <a:ext uri="{FF2B5EF4-FFF2-40B4-BE49-F238E27FC236}">
                <a16:creationId xmlns:a16="http://schemas.microsoft.com/office/drawing/2014/main" id="{A7B830FF-5C8F-654A-B4E5-9D13796920FE}"/>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LT"/>
          </a:p>
        </p:txBody>
      </p:sp>
      <p:sp>
        <p:nvSpPr>
          <p:cNvPr id="4" name="Дата 3">
            <a:extLst>
              <a:ext uri="{FF2B5EF4-FFF2-40B4-BE49-F238E27FC236}">
                <a16:creationId xmlns:a16="http://schemas.microsoft.com/office/drawing/2014/main" id="{056630BE-AB91-4093-B682-B75E4BAE5102}"/>
              </a:ext>
            </a:extLst>
          </p:cNvPr>
          <p:cNvSpPr>
            <a:spLocks noGrp="1"/>
          </p:cNvSpPr>
          <p:nvPr>
            <p:ph type="dt" sz="half" idx="10"/>
          </p:nvPr>
        </p:nvSpPr>
        <p:spPr/>
        <p:txBody>
          <a:bodyPr/>
          <a:lstStyle/>
          <a:p>
            <a:fld id="{7DC857AB-E204-424D-9F60-D15F063EDDA4}" type="datetimeFigureOut">
              <a:rPr lang="ru-LT" smtClean="0"/>
              <a:t>2024-03-12</a:t>
            </a:fld>
            <a:endParaRPr lang="ru-LT"/>
          </a:p>
        </p:txBody>
      </p:sp>
      <p:sp>
        <p:nvSpPr>
          <p:cNvPr id="5" name="Нижний колонтитул 4">
            <a:extLst>
              <a:ext uri="{FF2B5EF4-FFF2-40B4-BE49-F238E27FC236}">
                <a16:creationId xmlns:a16="http://schemas.microsoft.com/office/drawing/2014/main" id="{DF3D3737-7BC1-65BC-9CE2-7D5D7E8058BD}"/>
              </a:ext>
            </a:extLst>
          </p:cNvPr>
          <p:cNvSpPr>
            <a:spLocks noGrp="1"/>
          </p:cNvSpPr>
          <p:nvPr>
            <p:ph type="ftr" sz="quarter" idx="11"/>
          </p:nvPr>
        </p:nvSpPr>
        <p:spPr/>
        <p:txBody>
          <a:bodyPr/>
          <a:lstStyle/>
          <a:p>
            <a:endParaRPr lang="ru-LT"/>
          </a:p>
        </p:txBody>
      </p:sp>
      <p:sp>
        <p:nvSpPr>
          <p:cNvPr id="6" name="Номер слайда 5">
            <a:extLst>
              <a:ext uri="{FF2B5EF4-FFF2-40B4-BE49-F238E27FC236}">
                <a16:creationId xmlns:a16="http://schemas.microsoft.com/office/drawing/2014/main" id="{C54684D9-3F75-9A04-D191-A0A324384E1D}"/>
              </a:ext>
            </a:extLst>
          </p:cNvPr>
          <p:cNvSpPr>
            <a:spLocks noGrp="1"/>
          </p:cNvSpPr>
          <p:nvPr>
            <p:ph type="sldNum" sz="quarter" idx="12"/>
          </p:nvPr>
        </p:nvSpPr>
        <p:spPr/>
        <p:txBody>
          <a:bodyPr/>
          <a:lstStyle/>
          <a:p>
            <a:fld id="{A6420CCA-3405-7C49-9A4D-AAB5F7E52555}" type="slidenum">
              <a:rPr lang="ru-LT" smtClean="0"/>
              <a:t>‹#›</a:t>
            </a:fld>
            <a:endParaRPr lang="ru-LT"/>
          </a:p>
        </p:txBody>
      </p:sp>
    </p:spTree>
    <p:extLst>
      <p:ext uri="{BB962C8B-B14F-4D97-AF65-F5344CB8AC3E}">
        <p14:creationId xmlns:p14="http://schemas.microsoft.com/office/powerpoint/2010/main" val="255756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73BBA68-AA61-A3B3-B58B-EAA4AD2A35C2}"/>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LT"/>
          </a:p>
        </p:txBody>
      </p:sp>
      <p:sp>
        <p:nvSpPr>
          <p:cNvPr id="3" name="Вертикальный текст 2">
            <a:extLst>
              <a:ext uri="{FF2B5EF4-FFF2-40B4-BE49-F238E27FC236}">
                <a16:creationId xmlns:a16="http://schemas.microsoft.com/office/drawing/2014/main" id="{ABE48EEE-5168-90AA-D752-EC00E1C2314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LT"/>
          </a:p>
        </p:txBody>
      </p:sp>
      <p:sp>
        <p:nvSpPr>
          <p:cNvPr id="4" name="Дата 3">
            <a:extLst>
              <a:ext uri="{FF2B5EF4-FFF2-40B4-BE49-F238E27FC236}">
                <a16:creationId xmlns:a16="http://schemas.microsoft.com/office/drawing/2014/main" id="{0A32D212-F936-ADC1-F6F4-E6CDAEC22267}"/>
              </a:ext>
            </a:extLst>
          </p:cNvPr>
          <p:cNvSpPr>
            <a:spLocks noGrp="1"/>
          </p:cNvSpPr>
          <p:nvPr>
            <p:ph type="dt" sz="half" idx="10"/>
          </p:nvPr>
        </p:nvSpPr>
        <p:spPr/>
        <p:txBody>
          <a:bodyPr/>
          <a:lstStyle/>
          <a:p>
            <a:fld id="{7DC857AB-E204-424D-9F60-D15F063EDDA4}" type="datetimeFigureOut">
              <a:rPr lang="ru-LT" smtClean="0"/>
              <a:t>2024-03-12</a:t>
            </a:fld>
            <a:endParaRPr lang="ru-LT"/>
          </a:p>
        </p:txBody>
      </p:sp>
      <p:sp>
        <p:nvSpPr>
          <p:cNvPr id="5" name="Нижний колонтитул 4">
            <a:extLst>
              <a:ext uri="{FF2B5EF4-FFF2-40B4-BE49-F238E27FC236}">
                <a16:creationId xmlns:a16="http://schemas.microsoft.com/office/drawing/2014/main" id="{E5A58D49-B8F1-D66F-5B64-CD9FCAC301CB}"/>
              </a:ext>
            </a:extLst>
          </p:cNvPr>
          <p:cNvSpPr>
            <a:spLocks noGrp="1"/>
          </p:cNvSpPr>
          <p:nvPr>
            <p:ph type="ftr" sz="quarter" idx="11"/>
          </p:nvPr>
        </p:nvSpPr>
        <p:spPr/>
        <p:txBody>
          <a:bodyPr/>
          <a:lstStyle/>
          <a:p>
            <a:endParaRPr lang="ru-LT"/>
          </a:p>
        </p:txBody>
      </p:sp>
      <p:sp>
        <p:nvSpPr>
          <p:cNvPr id="6" name="Номер слайда 5">
            <a:extLst>
              <a:ext uri="{FF2B5EF4-FFF2-40B4-BE49-F238E27FC236}">
                <a16:creationId xmlns:a16="http://schemas.microsoft.com/office/drawing/2014/main" id="{CB1EFFE1-F5B2-E8EF-979D-67CD04FC4012}"/>
              </a:ext>
            </a:extLst>
          </p:cNvPr>
          <p:cNvSpPr>
            <a:spLocks noGrp="1"/>
          </p:cNvSpPr>
          <p:nvPr>
            <p:ph type="sldNum" sz="quarter" idx="12"/>
          </p:nvPr>
        </p:nvSpPr>
        <p:spPr/>
        <p:txBody>
          <a:bodyPr/>
          <a:lstStyle/>
          <a:p>
            <a:fld id="{A6420CCA-3405-7C49-9A4D-AAB5F7E52555}" type="slidenum">
              <a:rPr lang="ru-LT" smtClean="0"/>
              <a:t>‹#›</a:t>
            </a:fld>
            <a:endParaRPr lang="ru-LT"/>
          </a:p>
        </p:txBody>
      </p:sp>
    </p:spTree>
    <p:extLst>
      <p:ext uri="{BB962C8B-B14F-4D97-AF65-F5344CB8AC3E}">
        <p14:creationId xmlns:p14="http://schemas.microsoft.com/office/powerpoint/2010/main" val="1675988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82971B-7D6E-2750-25B3-4ED1EDF9707F}"/>
              </a:ext>
            </a:extLst>
          </p:cNvPr>
          <p:cNvSpPr>
            <a:spLocks noGrp="1"/>
          </p:cNvSpPr>
          <p:nvPr>
            <p:ph type="title"/>
          </p:nvPr>
        </p:nvSpPr>
        <p:spPr/>
        <p:txBody>
          <a:bodyPr/>
          <a:lstStyle/>
          <a:p>
            <a:r>
              <a:rPr lang="ru-RU"/>
              <a:t>Образец заголовка</a:t>
            </a:r>
            <a:endParaRPr lang="ru-LT"/>
          </a:p>
        </p:txBody>
      </p:sp>
      <p:sp>
        <p:nvSpPr>
          <p:cNvPr id="3" name="Объект 2">
            <a:extLst>
              <a:ext uri="{FF2B5EF4-FFF2-40B4-BE49-F238E27FC236}">
                <a16:creationId xmlns:a16="http://schemas.microsoft.com/office/drawing/2014/main" id="{CEAAACAA-C3F6-8D4C-D804-BC0FF5F52327}"/>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LT"/>
          </a:p>
        </p:txBody>
      </p:sp>
      <p:sp>
        <p:nvSpPr>
          <p:cNvPr id="4" name="Дата 3">
            <a:extLst>
              <a:ext uri="{FF2B5EF4-FFF2-40B4-BE49-F238E27FC236}">
                <a16:creationId xmlns:a16="http://schemas.microsoft.com/office/drawing/2014/main" id="{84E09092-C945-6197-CC51-3933EB8F29EC}"/>
              </a:ext>
            </a:extLst>
          </p:cNvPr>
          <p:cNvSpPr>
            <a:spLocks noGrp="1"/>
          </p:cNvSpPr>
          <p:nvPr>
            <p:ph type="dt" sz="half" idx="10"/>
          </p:nvPr>
        </p:nvSpPr>
        <p:spPr/>
        <p:txBody>
          <a:bodyPr/>
          <a:lstStyle/>
          <a:p>
            <a:fld id="{7DC857AB-E204-424D-9F60-D15F063EDDA4}" type="datetimeFigureOut">
              <a:rPr lang="ru-LT" smtClean="0"/>
              <a:t>2024-03-12</a:t>
            </a:fld>
            <a:endParaRPr lang="ru-LT"/>
          </a:p>
        </p:txBody>
      </p:sp>
      <p:sp>
        <p:nvSpPr>
          <p:cNvPr id="5" name="Нижний колонтитул 4">
            <a:extLst>
              <a:ext uri="{FF2B5EF4-FFF2-40B4-BE49-F238E27FC236}">
                <a16:creationId xmlns:a16="http://schemas.microsoft.com/office/drawing/2014/main" id="{BBBAE1CA-EE91-974A-5348-C210388C1303}"/>
              </a:ext>
            </a:extLst>
          </p:cNvPr>
          <p:cNvSpPr>
            <a:spLocks noGrp="1"/>
          </p:cNvSpPr>
          <p:nvPr>
            <p:ph type="ftr" sz="quarter" idx="11"/>
          </p:nvPr>
        </p:nvSpPr>
        <p:spPr/>
        <p:txBody>
          <a:bodyPr/>
          <a:lstStyle/>
          <a:p>
            <a:endParaRPr lang="ru-LT"/>
          </a:p>
        </p:txBody>
      </p:sp>
      <p:sp>
        <p:nvSpPr>
          <p:cNvPr id="6" name="Номер слайда 5">
            <a:extLst>
              <a:ext uri="{FF2B5EF4-FFF2-40B4-BE49-F238E27FC236}">
                <a16:creationId xmlns:a16="http://schemas.microsoft.com/office/drawing/2014/main" id="{F18F045C-0A04-E88B-9D12-B703B30F2122}"/>
              </a:ext>
            </a:extLst>
          </p:cNvPr>
          <p:cNvSpPr>
            <a:spLocks noGrp="1"/>
          </p:cNvSpPr>
          <p:nvPr>
            <p:ph type="sldNum" sz="quarter" idx="12"/>
          </p:nvPr>
        </p:nvSpPr>
        <p:spPr/>
        <p:txBody>
          <a:bodyPr/>
          <a:lstStyle/>
          <a:p>
            <a:fld id="{A6420CCA-3405-7C49-9A4D-AAB5F7E52555}" type="slidenum">
              <a:rPr lang="ru-LT" smtClean="0"/>
              <a:t>‹#›</a:t>
            </a:fld>
            <a:endParaRPr lang="ru-LT"/>
          </a:p>
        </p:txBody>
      </p:sp>
    </p:spTree>
    <p:extLst>
      <p:ext uri="{BB962C8B-B14F-4D97-AF65-F5344CB8AC3E}">
        <p14:creationId xmlns:p14="http://schemas.microsoft.com/office/powerpoint/2010/main" val="2045082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B4F449-4C82-BE35-4074-49DEC86AEC81}"/>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LT"/>
          </a:p>
        </p:txBody>
      </p:sp>
      <p:sp>
        <p:nvSpPr>
          <p:cNvPr id="3" name="Текст 2">
            <a:extLst>
              <a:ext uri="{FF2B5EF4-FFF2-40B4-BE49-F238E27FC236}">
                <a16:creationId xmlns:a16="http://schemas.microsoft.com/office/drawing/2014/main" id="{74A34913-63D0-DE74-2231-88884C0FD3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BF9AF746-ABB7-F3A8-0CFA-36DA09606C3F}"/>
              </a:ext>
            </a:extLst>
          </p:cNvPr>
          <p:cNvSpPr>
            <a:spLocks noGrp="1"/>
          </p:cNvSpPr>
          <p:nvPr>
            <p:ph type="dt" sz="half" idx="10"/>
          </p:nvPr>
        </p:nvSpPr>
        <p:spPr/>
        <p:txBody>
          <a:bodyPr/>
          <a:lstStyle/>
          <a:p>
            <a:fld id="{7DC857AB-E204-424D-9F60-D15F063EDDA4}" type="datetimeFigureOut">
              <a:rPr lang="ru-LT" smtClean="0"/>
              <a:t>2024-03-12</a:t>
            </a:fld>
            <a:endParaRPr lang="ru-LT"/>
          </a:p>
        </p:txBody>
      </p:sp>
      <p:sp>
        <p:nvSpPr>
          <p:cNvPr id="5" name="Нижний колонтитул 4">
            <a:extLst>
              <a:ext uri="{FF2B5EF4-FFF2-40B4-BE49-F238E27FC236}">
                <a16:creationId xmlns:a16="http://schemas.microsoft.com/office/drawing/2014/main" id="{0730CDE8-5B59-82B2-9C3A-7BF7867FFF4C}"/>
              </a:ext>
            </a:extLst>
          </p:cNvPr>
          <p:cNvSpPr>
            <a:spLocks noGrp="1"/>
          </p:cNvSpPr>
          <p:nvPr>
            <p:ph type="ftr" sz="quarter" idx="11"/>
          </p:nvPr>
        </p:nvSpPr>
        <p:spPr/>
        <p:txBody>
          <a:bodyPr/>
          <a:lstStyle/>
          <a:p>
            <a:endParaRPr lang="ru-LT"/>
          </a:p>
        </p:txBody>
      </p:sp>
      <p:sp>
        <p:nvSpPr>
          <p:cNvPr id="6" name="Номер слайда 5">
            <a:extLst>
              <a:ext uri="{FF2B5EF4-FFF2-40B4-BE49-F238E27FC236}">
                <a16:creationId xmlns:a16="http://schemas.microsoft.com/office/drawing/2014/main" id="{518BD751-A978-C303-86C4-59F74C2E6AC4}"/>
              </a:ext>
            </a:extLst>
          </p:cNvPr>
          <p:cNvSpPr>
            <a:spLocks noGrp="1"/>
          </p:cNvSpPr>
          <p:nvPr>
            <p:ph type="sldNum" sz="quarter" idx="12"/>
          </p:nvPr>
        </p:nvSpPr>
        <p:spPr/>
        <p:txBody>
          <a:bodyPr/>
          <a:lstStyle/>
          <a:p>
            <a:fld id="{A6420CCA-3405-7C49-9A4D-AAB5F7E52555}" type="slidenum">
              <a:rPr lang="ru-LT" smtClean="0"/>
              <a:t>‹#›</a:t>
            </a:fld>
            <a:endParaRPr lang="ru-LT"/>
          </a:p>
        </p:txBody>
      </p:sp>
    </p:spTree>
    <p:extLst>
      <p:ext uri="{BB962C8B-B14F-4D97-AF65-F5344CB8AC3E}">
        <p14:creationId xmlns:p14="http://schemas.microsoft.com/office/powerpoint/2010/main" val="2605856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C9CA92-40A8-643A-F9FD-8689A5E22846}"/>
              </a:ext>
            </a:extLst>
          </p:cNvPr>
          <p:cNvSpPr>
            <a:spLocks noGrp="1"/>
          </p:cNvSpPr>
          <p:nvPr>
            <p:ph type="title"/>
          </p:nvPr>
        </p:nvSpPr>
        <p:spPr/>
        <p:txBody>
          <a:bodyPr/>
          <a:lstStyle/>
          <a:p>
            <a:r>
              <a:rPr lang="ru-RU"/>
              <a:t>Образец заголовка</a:t>
            </a:r>
            <a:endParaRPr lang="ru-LT"/>
          </a:p>
        </p:txBody>
      </p:sp>
      <p:sp>
        <p:nvSpPr>
          <p:cNvPr id="3" name="Объект 2">
            <a:extLst>
              <a:ext uri="{FF2B5EF4-FFF2-40B4-BE49-F238E27FC236}">
                <a16:creationId xmlns:a16="http://schemas.microsoft.com/office/drawing/2014/main" id="{6C8FE3AC-993D-6C41-9CEE-0D0824896962}"/>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LT"/>
          </a:p>
        </p:txBody>
      </p:sp>
      <p:sp>
        <p:nvSpPr>
          <p:cNvPr id="4" name="Объект 3">
            <a:extLst>
              <a:ext uri="{FF2B5EF4-FFF2-40B4-BE49-F238E27FC236}">
                <a16:creationId xmlns:a16="http://schemas.microsoft.com/office/drawing/2014/main" id="{2CC597E0-9263-2535-202A-1F7C79AE7901}"/>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LT"/>
          </a:p>
        </p:txBody>
      </p:sp>
      <p:sp>
        <p:nvSpPr>
          <p:cNvPr id="5" name="Дата 4">
            <a:extLst>
              <a:ext uri="{FF2B5EF4-FFF2-40B4-BE49-F238E27FC236}">
                <a16:creationId xmlns:a16="http://schemas.microsoft.com/office/drawing/2014/main" id="{B3C69D0F-A563-7558-1D57-F28CD0E4C72F}"/>
              </a:ext>
            </a:extLst>
          </p:cNvPr>
          <p:cNvSpPr>
            <a:spLocks noGrp="1"/>
          </p:cNvSpPr>
          <p:nvPr>
            <p:ph type="dt" sz="half" idx="10"/>
          </p:nvPr>
        </p:nvSpPr>
        <p:spPr/>
        <p:txBody>
          <a:bodyPr/>
          <a:lstStyle/>
          <a:p>
            <a:fld id="{7DC857AB-E204-424D-9F60-D15F063EDDA4}" type="datetimeFigureOut">
              <a:rPr lang="ru-LT" smtClean="0"/>
              <a:t>2024-03-12</a:t>
            </a:fld>
            <a:endParaRPr lang="ru-LT"/>
          </a:p>
        </p:txBody>
      </p:sp>
      <p:sp>
        <p:nvSpPr>
          <p:cNvPr id="6" name="Нижний колонтитул 5">
            <a:extLst>
              <a:ext uri="{FF2B5EF4-FFF2-40B4-BE49-F238E27FC236}">
                <a16:creationId xmlns:a16="http://schemas.microsoft.com/office/drawing/2014/main" id="{827DF9BF-339E-3298-CFF2-F138F23E223B}"/>
              </a:ext>
            </a:extLst>
          </p:cNvPr>
          <p:cNvSpPr>
            <a:spLocks noGrp="1"/>
          </p:cNvSpPr>
          <p:nvPr>
            <p:ph type="ftr" sz="quarter" idx="11"/>
          </p:nvPr>
        </p:nvSpPr>
        <p:spPr/>
        <p:txBody>
          <a:bodyPr/>
          <a:lstStyle/>
          <a:p>
            <a:endParaRPr lang="ru-LT"/>
          </a:p>
        </p:txBody>
      </p:sp>
      <p:sp>
        <p:nvSpPr>
          <p:cNvPr id="7" name="Номер слайда 6">
            <a:extLst>
              <a:ext uri="{FF2B5EF4-FFF2-40B4-BE49-F238E27FC236}">
                <a16:creationId xmlns:a16="http://schemas.microsoft.com/office/drawing/2014/main" id="{C3CA8685-CB1E-C12B-C030-130276988229}"/>
              </a:ext>
            </a:extLst>
          </p:cNvPr>
          <p:cNvSpPr>
            <a:spLocks noGrp="1"/>
          </p:cNvSpPr>
          <p:nvPr>
            <p:ph type="sldNum" sz="quarter" idx="12"/>
          </p:nvPr>
        </p:nvSpPr>
        <p:spPr/>
        <p:txBody>
          <a:bodyPr/>
          <a:lstStyle/>
          <a:p>
            <a:fld id="{A6420CCA-3405-7C49-9A4D-AAB5F7E52555}" type="slidenum">
              <a:rPr lang="ru-LT" smtClean="0"/>
              <a:t>‹#›</a:t>
            </a:fld>
            <a:endParaRPr lang="ru-LT"/>
          </a:p>
        </p:txBody>
      </p:sp>
    </p:spTree>
    <p:extLst>
      <p:ext uri="{BB962C8B-B14F-4D97-AF65-F5344CB8AC3E}">
        <p14:creationId xmlns:p14="http://schemas.microsoft.com/office/powerpoint/2010/main" val="334255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28916-53FB-AA37-46CD-62A88D8089BD}"/>
              </a:ext>
            </a:extLst>
          </p:cNvPr>
          <p:cNvSpPr>
            <a:spLocks noGrp="1"/>
          </p:cNvSpPr>
          <p:nvPr>
            <p:ph type="title"/>
          </p:nvPr>
        </p:nvSpPr>
        <p:spPr>
          <a:xfrm>
            <a:off x="839788" y="365125"/>
            <a:ext cx="10515600" cy="1325563"/>
          </a:xfrm>
        </p:spPr>
        <p:txBody>
          <a:bodyPr/>
          <a:lstStyle/>
          <a:p>
            <a:r>
              <a:rPr lang="ru-RU"/>
              <a:t>Образец заголовка</a:t>
            </a:r>
            <a:endParaRPr lang="ru-LT"/>
          </a:p>
        </p:txBody>
      </p:sp>
      <p:sp>
        <p:nvSpPr>
          <p:cNvPr id="3" name="Текст 2">
            <a:extLst>
              <a:ext uri="{FF2B5EF4-FFF2-40B4-BE49-F238E27FC236}">
                <a16:creationId xmlns:a16="http://schemas.microsoft.com/office/drawing/2014/main" id="{6E4DD636-A78E-3341-E86E-46745F2497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70B5A394-8635-28DD-00AF-D87820445C0D}"/>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LT"/>
          </a:p>
        </p:txBody>
      </p:sp>
      <p:sp>
        <p:nvSpPr>
          <p:cNvPr id="5" name="Текст 4">
            <a:extLst>
              <a:ext uri="{FF2B5EF4-FFF2-40B4-BE49-F238E27FC236}">
                <a16:creationId xmlns:a16="http://schemas.microsoft.com/office/drawing/2014/main" id="{B25A5BE0-B37A-1CC6-2AFD-46496F8DBF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D186589A-F7F3-5720-B459-894EFAB212A1}"/>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LT"/>
          </a:p>
        </p:txBody>
      </p:sp>
      <p:sp>
        <p:nvSpPr>
          <p:cNvPr id="7" name="Дата 6">
            <a:extLst>
              <a:ext uri="{FF2B5EF4-FFF2-40B4-BE49-F238E27FC236}">
                <a16:creationId xmlns:a16="http://schemas.microsoft.com/office/drawing/2014/main" id="{1314E69D-C32E-392D-4036-01E7A6D0C897}"/>
              </a:ext>
            </a:extLst>
          </p:cNvPr>
          <p:cNvSpPr>
            <a:spLocks noGrp="1"/>
          </p:cNvSpPr>
          <p:nvPr>
            <p:ph type="dt" sz="half" idx="10"/>
          </p:nvPr>
        </p:nvSpPr>
        <p:spPr/>
        <p:txBody>
          <a:bodyPr/>
          <a:lstStyle/>
          <a:p>
            <a:fld id="{7DC857AB-E204-424D-9F60-D15F063EDDA4}" type="datetimeFigureOut">
              <a:rPr lang="ru-LT" smtClean="0"/>
              <a:t>2024-03-12</a:t>
            </a:fld>
            <a:endParaRPr lang="ru-LT"/>
          </a:p>
        </p:txBody>
      </p:sp>
      <p:sp>
        <p:nvSpPr>
          <p:cNvPr id="8" name="Нижний колонтитул 7">
            <a:extLst>
              <a:ext uri="{FF2B5EF4-FFF2-40B4-BE49-F238E27FC236}">
                <a16:creationId xmlns:a16="http://schemas.microsoft.com/office/drawing/2014/main" id="{54595628-516B-98AE-2E6E-CDC5FA672FFD}"/>
              </a:ext>
            </a:extLst>
          </p:cNvPr>
          <p:cNvSpPr>
            <a:spLocks noGrp="1"/>
          </p:cNvSpPr>
          <p:nvPr>
            <p:ph type="ftr" sz="quarter" idx="11"/>
          </p:nvPr>
        </p:nvSpPr>
        <p:spPr/>
        <p:txBody>
          <a:bodyPr/>
          <a:lstStyle/>
          <a:p>
            <a:endParaRPr lang="ru-LT"/>
          </a:p>
        </p:txBody>
      </p:sp>
      <p:sp>
        <p:nvSpPr>
          <p:cNvPr id="9" name="Номер слайда 8">
            <a:extLst>
              <a:ext uri="{FF2B5EF4-FFF2-40B4-BE49-F238E27FC236}">
                <a16:creationId xmlns:a16="http://schemas.microsoft.com/office/drawing/2014/main" id="{544CE130-67E3-53A6-6C8E-68739F4C8C7D}"/>
              </a:ext>
            </a:extLst>
          </p:cNvPr>
          <p:cNvSpPr>
            <a:spLocks noGrp="1"/>
          </p:cNvSpPr>
          <p:nvPr>
            <p:ph type="sldNum" sz="quarter" idx="12"/>
          </p:nvPr>
        </p:nvSpPr>
        <p:spPr/>
        <p:txBody>
          <a:bodyPr/>
          <a:lstStyle/>
          <a:p>
            <a:fld id="{A6420CCA-3405-7C49-9A4D-AAB5F7E52555}" type="slidenum">
              <a:rPr lang="ru-LT" smtClean="0"/>
              <a:t>‹#›</a:t>
            </a:fld>
            <a:endParaRPr lang="ru-LT"/>
          </a:p>
        </p:txBody>
      </p:sp>
    </p:spTree>
    <p:extLst>
      <p:ext uri="{BB962C8B-B14F-4D97-AF65-F5344CB8AC3E}">
        <p14:creationId xmlns:p14="http://schemas.microsoft.com/office/powerpoint/2010/main" val="1256779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1F40EA-958E-5D19-7923-3A46B218FC83}"/>
              </a:ext>
            </a:extLst>
          </p:cNvPr>
          <p:cNvSpPr>
            <a:spLocks noGrp="1"/>
          </p:cNvSpPr>
          <p:nvPr>
            <p:ph type="title"/>
          </p:nvPr>
        </p:nvSpPr>
        <p:spPr/>
        <p:txBody>
          <a:bodyPr/>
          <a:lstStyle/>
          <a:p>
            <a:r>
              <a:rPr lang="ru-RU"/>
              <a:t>Образец заголовка</a:t>
            </a:r>
            <a:endParaRPr lang="ru-LT"/>
          </a:p>
        </p:txBody>
      </p:sp>
      <p:sp>
        <p:nvSpPr>
          <p:cNvPr id="3" name="Дата 2">
            <a:extLst>
              <a:ext uri="{FF2B5EF4-FFF2-40B4-BE49-F238E27FC236}">
                <a16:creationId xmlns:a16="http://schemas.microsoft.com/office/drawing/2014/main" id="{4664F72F-B908-DDB6-0983-C63C010CA38C}"/>
              </a:ext>
            </a:extLst>
          </p:cNvPr>
          <p:cNvSpPr>
            <a:spLocks noGrp="1"/>
          </p:cNvSpPr>
          <p:nvPr>
            <p:ph type="dt" sz="half" idx="10"/>
          </p:nvPr>
        </p:nvSpPr>
        <p:spPr/>
        <p:txBody>
          <a:bodyPr/>
          <a:lstStyle/>
          <a:p>
            <a:fld id="{7DC857AB-E204-424D-9F60-D15F063EDDA4}" type="datetimeFigureOut">
              <a:rPr lang="ru-LT" smtClean="0"/>
              <a:t>2024-03-12</a:t>
            </a:fld>
            <a:endParaRPr lang="ru-LT"/>
          </a:p>
        </p:txBody>
      </p:sp>
      <p:sp>
        <p:nvSpPr>
          <p:cNvPr id="4" name="Нижний колонтитул 3">
            <a:extLst>
              <a:ext uri="{FF2B5EF4-FFF2-40B4-BE49-F238E27FC236}">
                <a16:creationId xmlns:a16="http://schemas.microsoft.com/office/drawing/2014/main" id="{EE222F73-247D-13EA-8968-04CFEF0AA4A2}"/>
              </a:ext>
            </a:extLst>
          </p:cNvPr>
          <p:cNvSpPr>
            <a:spLocks noGrp="1"/>
          </p:cNvSpPr>
          <p:nvPr>
            <p:ph type="ftr" sz="quarter" idx="11"/>
          </p:nvPr>
        </p:nvSpPr>
        <p:spPr/>
        <p:txBody>
          <a:bodyPr/>
          <a:lstStyle/>
          <a:p>
            <a:endParaRPr lang="ru-LT"/>
          </a:p>
        </p:txBody>
      </p:sp>
      <p:sp>
        <p:nvSpPr>
          <p:cNvPr id="5" name="Номер слайда 4">
            <a:extLst>
              <a:ext uri="{FF2B5EF4-FFF2-40B4-BE49-F238E27FC236}">
                <a16:creationId xmlns:a16="http://schemas.microsoft.com/office/drawing/2014/main" id="{A419EA16-9EB2-928C-A8AA-4D10A35E3F51}"/>
              </a:ext>
            </a:extLst>
          </p:cNvPr>
          <p:cNvSpPr>
            <a:spLocks noGrp="1"/>
          </p:cNvSpPr>
          <p:nvPr>
            <p:ph type="sldNum" sz="quarter" idx="12"/>
          </p:nvPr>
        </p:nvSpPr>
        <p:spPr/>
        <p:txBody>
          <a:bodyPr/>
          <a:lstStyle/>
          <a:p>
            <a:fld id="{A6420CCA-3405-7C49-9A4D-AAB5F7E52555}" type="slidenum">
              <a:rPr lang="ru-LT" smtClean="0"/>
              <a:t>‹#›</a:t>
            </a:fld>
            <a:endParaRPr lang="ru-LT"/>
          </a:p>
        </p:txBody>
      </p:sp>
    </p:spTree>
    <p:extLst>
      <p:ext uri="{BB962C8B-B14F-4D97-AF65-F5344CB8AC3E}">
        <p14:creationId xmlns:p14="http://schemas.microsoft.com/office/powerpoint/2010/main" val="3308951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30E11D9-0D77-C6E1-DCB2-4F91265D8037}"/>
              </a:ext>
            </a:extLst>
          </p:cNvPr>
          <p:cNvSpPr>
            <a:spLocks noGrp="1"/>
          </p:cNvSpPr>
          <p:nvPr>
            <p:ph type="dt" sz="half" idx="10"/>
          </p:nvPr>
        </p:nvSpPr>
        <p:spPr/>
        <p:txBody>
          <a:bodyPr/>
          <a:lstStyle/>
          <a:p>
            <a:fld id="{7DC857AB-E204-424D-9F60-D15F063EDDA4}" type="datetimeFigureOut">
              <a:rPr lang="ru-LT" smtClean="0"/>
              <a:t>2024-03-12</a:t>
            </a:fld>
            <a:endParaRPr lang="ru-LT"/>
          </a:p>
        </p:txBody>
      </p:sp>
      <p:sp>
        <p:nvSpPr>
          <p:cNvPr id="3" name="Нижний колонтитул 2">
            <a:extLst>
              <a:ext uri="{FF2B5EF4-FFF2-40B4-BE49-F238E27FC236}">
                <a16:creationId xmlns:a16="http://schemas.microsoft.com/office/drawing/2014/main" id="{5C3FFF3E-7B40-32B0-185B-E4887434F951}"/>
              </a:ext>
            </a:extLst>
          </p:cNvPr>
          <p:cNvSpPr>
            <a:spLocks noGrp="1"/>
          </p:cNvSpPr>
          <p:nvPr>
            <p:ph type="ftr" sz="quarter" idx="11"/>
          </p:nvPr>
        </p:nvSpPr>
        <p:spPr/>
        <p:txBody>
          <a:bodyPr/>
          <a:lstStyle/>
          <a:p>
            <a:endParaRPr lang="ru-LT"/>
          </a:p>
        </p:txBody>
      </p:sp>
      <p:sp>
        <p:nvSpPr>
          <p:cNvPr id="4" name="Номер слайда 3">
            <a:extLst>
              <a:ext uri="{FF2B5EF4-FFF2-40B4-BE49-F238E27FC236}">
                <a16:creationId xmlns:a16="http://schemas.microsoft.com/office/drawing/2014/main" id="{B3860BFE-A7FA-8F00-E0A2-7A8E1426FB87}"/>
              </a:ext>
            </a:extLst>
          </p:cNvPr>
          <p:cNvSpPr>
            <a:spLocks noGrp="1"/>
          </p:cNvSpPr>
          <p:nvPr>
            <p:ph type="sldNum" sz="quarter" idx="12"/>
          </p:nvPr>
        </p:nvSpPr>
        <p:spPr/>
        <p:txBody>
          <a:bodyPr/>
          <a:lstStyle/>
          <a:p>
            <a:fld id="{A6420CCA-3405-7C49-9A4D-AAB5F7E52555}" type="slidenum">
              <a:rPr lang="ru-LT" smtClean="0"/>
              <a:t>‹#›</a:t>
            </a:fld>
            <a:endParaRPr lang="ru-LT"/>
          </a:p>
        </p:txBody>
      </p:sp>
    </p:spTree>
    <p:extLst>
      <p:ext uri="{BB962C8B-B14F-4D97-AF65-F5344CB8AC3E}">
        <p14:creationId xmlns:p14="http://schemas.microsoft.com/office/powerpoint/2010/main" val="1142025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313431-823B-3457-D370-BAA664FF494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LT"/>
          </a:p>
        </p:txBody>
      </p:sp>
      <p:sp>
        <p:nvSpPr>
          <p:cNvPr id="3" name="Объект 2">
            <a:extLst>
              <a:ext uri="{FF2B5EF4-FFF2-40B4-BE49-F238E27FC236}">
                <a16:creationId xmlns:a16="http://schemas.microsoft.com/office/drawing/2014/main" id="{1FCB0202-208D-B643-902E-D316A1EEB6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LT"/>
          </a:p>
        </p:txBody>
      </p:sp>
      <p:sp>
        <p:nvSpPr>
          <p:cNvPr id="4" name="Текст 3">
            <a:extLst>
              <a:ext uri="{FF2B5EF4-FFF2-40B4-BE49-F238E27FC236}">
                <a16:creationId xmlns:a16="http://schemas.microsoft.com/office/drawing/2014/main" id="{B9377B28-4955-A74B-57FA-948864045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9A5E57C-79F8-C2B0-DAC2-FADAE05BB124}"/>
              </a:ext>
            </a:extLst>
          </p:cNvPr>
          <p:cNvSpPr>
            <a:spLocks noGrp="1"/>
          </p:cNvSpPr>
          <p:nvPr>
            <p:ph type="dt" sz="half" idx="10"/>
          </p:nvPr>
        </p:nvSpPr>
        <p:spPr/>
        <p:txBody>
          <a:bodyPr/>
          <a:lstStyle/>
          <a:p>
            <a:fld id="{7DC857AB-E204-424D-9F60-D15F063EDDA4}" type="datetimeFigureOut">
              <a:rPr lang="ru-LT" smtClean="0"/>
              <a:t>2024-03-12</a:t>
            </a:fld>
            <a:endParaRPr lang="ru-LT"/>
          </a:p>
        </p:txBody>
      </p:sp>
      <p:sp>
        <p:nvSpPr>
          <p:cNvPr id="6" name="Нижний колонтитул 5">
            <a:extLst>
              <a:ext uri="{FF2B5EF4-FFF2-40B4-BE49-F238E27FC236}">
                <a16:creationId xmlns:a16="http://schemas.microsoft.com/office/drawing/2014/main" id="{9E0C9FFE-9CFB-9AD4-4ED0-E7099D16D64F}"/>
              </a:ext>
            </a:extLst>
          </p:cNvPr>
          <p:cNvSpPr>
            <a:spLocks noGrp="1"/>
          </p:cNvSpPr>
          <p:nvPr>
            <p:ph type="ftr" sz="quarter" idx="11"/>
          </p:nvPr>
        </p:nvSpPr>
        <p:spPr/>
        <p:txBody>
          <a:bodyPr/>
          <a:lstStyle/>
          <a:p>
            <a:endParaRPr lang="ru-LT"/>
          </a:p>
        </p:txBody>
      </p:sp>
      <p:sp>
        <p:nvSpPr>
          <p:cNvPr id="7" name="Номер слайда 6">
            <a:extLst>
              <a:ext uri="{FF2B5EF4-FFF2-40B4-BE49-F238E27FC236}">
                <a16:creationId xmlns:a16="http://schemas.microsoft.com/office/drawing/2014/main" id="{BC110D8D-020F-38E1-206C-5D31881B227B}"/>
              </a:ext>
            </a:extLst>
          </p:cNvPr>
          <p:cNvSpPr>
            <a:spLocks noGrp="1"/>
          </p:cNvSpPr>
          <p:nvPr>
            <p:ph type="sldNum" sz="quarter" idx="12"/>
          </p:nvPr>
        </p:nvSpPr>
        <p:spPr/>
        <p:txBody>
          <a:bodyPr/>
          <a:lstStyle/>
          <a:p>
            <a:fld id="{A6420CCA-3405-7C49-9A4D-AAB5F7E52555}" type="slidenum">
              <a:rPr lang="ru-LT" smtClean="0"/>
              <a:t>‹#›</a:t>
            </a:fld>
            <a:endParaRPr lang="ru-LT"/>
          </a:p>
        </p:txBody>
      </p:sp>
    </p:spTree>
    <p:extLst>
      <p:ext uri="{BB962C8B-B14F-4D97-AF65-F5344CB8AC3E}">
        <p14:creationId xmlns:p14="http://schemas.microsoft.com/office/powerpoint/2010/main" val="228772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97D55F-2E34-9695-0882-7911557E8EE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LT"/>
          </a:p>
        </p:txBody>
      </p:sp>
      <p:sp>
        <p:nvSpPr>
          <p:cNvPr id="3" name="Рисунок 2">
            <a:extLst>
              <a:ext uri="{FF2B5EF4-FFF2-40B4-BE49-F238E27FC236}">
                <a16:creationId xmlns:a16="http://schemas.microsoft.com/office/drawing/2014/main" id="{5906F829-C702-AA76-7498-8E65607D1B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LT"/>
          </a:p>
        </p:txBody>
      </p:sp>
      <p:sp>
        <p:nvSpPr>
          <p:cNvPr id="4" name="Текст 3">
            <a:extLst>
              <a:ext uri="{FF2B5EF4-FFF2-40B4-BE49-F238E27FC236}">
                <a16:creationId xmlns:a16="http://schemas.microsoft.com/office/drawing/2014/main" id="{013E6AB3-31B0-900C-2E06-CD5B47CC9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1C654EA-5B6B-A64B-8556-8E78B5CEA637}"/>
              </a:ext>
            </a:extLst>
          </p:cNvPr>
          <p:cNvSpPr>
            <a:spLocks noGrp="1"/>
          </p:cNvSpPr>
          <p:nvPr>
            <p:ph type="dt" sz="half" idx="10"/>
          </p:nvPr>
        </p:nvSpPr>
        <p:spPr/>
        <p:txBody>
          <a:bodyPr/>
          <a:lstStyle/>
          <a:p>
            <a:fld id="{7DC857AB-E204-424D-9F60-D15F063EDDA4}" type="datetimeFigureOut">
              <a:rPr lang="ru-LT" smtClean="0"/>
              <a:t>2024-03-12</a:t>
            </a:fld>
            <a:endParaRPr lang="ru-LT"/>
          </a:p>
        </p:txBody>
      </p:sp>
      <p:sp>
        <p:nvSpPr>
          <p:cNvPr id="6" name="Нижний колонтитул 5">
            <a:extLst>
              <a:ext uri="{FF2B5EF4-FFF2-40B4-BE49-F238E27FC236}">
                <a16:creationId xmlns:a16="http://schemas.microsoft.com/office/drawing/2014/main" id="{C6B4BA1C-8908-E29D-D6D8-D9D92AB7C568}"/>
              </a:ext>
            </a:extLst>
          </p:cNvPr>
          <p:cNvSpPr>
            <a:spLocks noGrp="1"/>
          </p:cNvSpPr>
          <p:nvPr>
            <p:ph type="ftr" sz="quarter" idx="11"/>
          </p:nvPr>
        </p:nvSpPr>
        <p:spPr/>
        <p:txBody>
          <a:bodyPr/>
          <a:lstStyle/>
          <a:p>
            <a:endParaRPr lang="ru-LT"/>
          </a:p>
        </p:txBody>
      </p:sp>
      <p:sp>
        <p:nvSpPr>
          <p:cNvPr id="7" name="Номер слайда 6">
            <a:extLst>
              <a:ext uri="{FF2B5EF4-FFF2-40B4-BE49-F238E27FC236}">
                <a16:creationId xmlns:a16="http://schemas.microsoft.com/office/drawing/2014/main" id="{4526A503-6E65-FE43-165E-EC5DE59FCC1E}"/>
              </a:ext>
            </a:extLst>
          </p:cNvPr>
          <p:cNvSpPr>
            <a:spLocks noGrp="1"/>
          </p:cNvSpPr>
          <p:nvPr>
            <p:ph type="sldNum" sz="quarter" idx="12"/>
          </p:nvPr>
        </p:nvSpPr>
        <p:spPr/>
        <p:txBody>
          <a:bodyPr/>
          <a:lstStyle/>
          <a:p>
            <a:fld id="{A6420CCA-3405-7C49-9A4D-AAB5F7E52555}" type="slidenum">
              <a:rPr lang="ru-LT" smtClean="0"/>
              <a:t>‹#›</a:t>
            </a:fld>
            <a:endParaRPr lang="ru-LT"/>
          </a:p>
        </p:txBody>
      </p:sp>
    </p:spTree>
    <p:extLst>
      <p:ext uri="{BB962C8B-B14F-4D97-AF65-F5344CB8AC3E}">
        <p14:creationId xmlns:p14="http://schemas.microsoft.com/office/powerpoint/2010/main" val="1658653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21DF96-B634-85ED-968F-2AB3BFBC9F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LT"/>
          </a:p>
        </p:txBody>
      </p:sp>
      <p:sp>
        <p:nvSpPr>
          <p:cNvPr id="3" name="Текст 2">
            <a:extLst>
              <a:ext uri="{FF2B5EF4-FFF2-40B4-BE49-F238E27FC236}">
                <a16:creationId xmlns:a16="http://schemas.microsoft.com/office/drawing/2014/main" id="{A505FF88-A7AB-1D46-6A55-5F693776EE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LT"/>
          </a:p>
        </p:txBody>
      </p:sp>
      <p:sp>
        <p:nvSpPr>
          <p:cNvPr id="4" name="Дата 3">
            <a:extLst>
              <a:ext uri="{FF2B5EF4-FFF2-40B4-BE49-F238E27FC236}">
                <a16:creationId xmlns:a16="http://schemas.microsoft.com/office/drawing/2014/main" id="{8C8F347F-BE36-7C0A-2DBE-2A4F92AAB1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857AB-E204-424D-9F60-D15F063EDDA4}" type="datetimeFigureOut">
              <a:rPr lang="ru-LT" smtClean="0"/>
              <a:t>2024-03-12</a:t>
            </a:fld>
            <a:endParaRPr lang="ru-LT"/>
          </a:p>
        </p:txBody>
      </p:sp>
      <p:sp>
        <p:nvSpPr>
          <p:cNvPr id="5" name="Нижний колонтитул 4">
            <a:extLst>
              <a:ext uri="{FF2B5EF4-FFF2-40B4-BE49-F238E27FC236}">
                <a16:creationId xmlns:a16="http://schemas.microsoft.com/office/drawing/2014/main" id="{A9A93C9F-D10B-55E0-B46D-D59AFE8AF5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LT"/>
          </a:p>
        </p:txBody>
      </p:sp>
      <p:sp>
        <p:nvSpPr>
          <p:cNvPr id="6" name="Номер слайда 5">
            <a:extLst>
              <a:ext uri="{FF2B5EF4-FFF2-40B4-BE49-F238E27FC236}">
                <a16:creationId xmlns:a16="http://schemas.microsoft.com/office/drawing/2014/main" id="{28DA4548-671D-E3E0-3456-5E86AD5DC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20CCA-3405-7C49-9A4D-AAB5F7E52555}" type="slidenum">
              <a:rPr lang="ru-LT" smtClean="0"/>
              <a:t>‹#›</a:t>
            </a:fld>
            <a:endParaRPr lang="ru-LT"/>
          </a:p>
        </p:txBody>
      </p:sp>
    </p:spTree>
    <p:extLst>
      <p:ext uri="{BB962C8B-B14F-4D97-AF65-F5344CB8AC3E}">
        <p14:creationId xmlns:p14="http://schemas.microsoft.com/office/powerpoint/2010/main" val="2728727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0.png"/><Relationship Id="rId7" Type="http://schemas.openxmlformats.org/officeDocument/2006/relationships/image" Target="../media/image15.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D0F6EF-A7A8-BC01-8A22-EE70C8CD0A77}"/>
              </a:ext>
            </a:extLst>
          </p:cNvPr>
          <p:cNvSpPr>
            <a:spLocks noGrp="1"/>
          </p:cNvSpPr>
          <p:nvPr>
            <p:ph type="ctrTitle"/>
          </p:nvPr>
        </p:nvSpPr>
        <p:spPr/>
        <p:txBody>
          <a:bodyPr/>
          <a:lstStyle/>
          <a:p>
            <a:r>
              <a:rPr lang="en-US" dirty="0"/>
              <a:t>Payment data analysis on </a:t>
            </a:r>
            <a:r>
              <a:rPr lang="en-US" dirty="0" err="1"/>
              <a:t>Olist</a:t>
            </a:r>
            <a:r>
              <a:rPr lang="en-US" dirty="0"/>
              <a:t> Ecommerce dataset </a:t>
            </a:r>
            <a:endParaRPr lang="ru-LT" dirty="0"/>
          </a:p>
        </p:txBody>
      </p:sp>
      <p:sp>
        <p:nvSpPr>
          <p:cNvPr id="3" name="Подзаголовок 2">
            <a:extLst>
              <a:ext uri="{FF2B5EF4-FFF2-40B4-BE49-F238E27FC236}">
                <a16:creationId xmlns:a16="http://schemas.microsoft.com/office/drawing/2014/main" id="{3DB23874-5096-19E4-300F-362CBB3C9F3D}"/>
              </a:ext>
            </a:extLst>
          </p:cNvPr>
          <p:cNvSpPr>
            <a:spLocks noGrp="1"/>
          </p:cNvSpPr>
          <p:nvPr>
            <p:ph type="subTitle" idx="1"/>
          </p:nvPr>
        </p:nvSpPr>
        <p:spPr/>
        <p:txBody>
          <a:bodyPr/>
          <a:lstStyle/>
          <a:p>
            <a:r>
              <a:rPr lang="en-US" dirty="0"/>
              <a:t>in 2017-2018 </a:t>
            </a:r>
            <a:endParaRPr lang="ru-LT" dirty="0"/>
          </a:p>
        </p:txBody>
      </p:sp>
    </p:spTree>
    <p:extLst>
      <p:ext uri="{BB962C8B-B14F-4D97-AF65-F5344CB8AC3E}">
        <p14:creationId xmlns:p14="http://schemas.microsoft.com/office/powerpoint/2010/main" val="1662460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7" name="Рукописный ввод 16">
                <a:extLst>
                  <a:ext uri="{FF2B5EF4-FFF2-40B4-BE49-F238E27FC236}">
                    <a16:creationId xmlns:a16="http://schemas.microsoft.com/office/drawing/2014/main" id="{ED432CD7-9D6D-7527-9ED2-8132C6EB2189}"/>
                  </a:ext>
                </a:extLst>
              </p14:cNvPr>
              <p14:cNvContentPartPr/>
              <p14:nvPr/>
            </p14:nvContentPartPr>
            <p14:xfrm>
              <a:off x="5252100" y="4908454"/>
              <a:ext cx="112680" cy="35640"/>
            </p14:xfrm>
          </p:contentPart>
        </mc:Choice>
        <mc:Fallback xmlns="">
          <p:pic>
            <p:nvPicPr>
              <p:cNvPr id="17" name="Рукописный ввод 16">
                <a:extLst>
                  <a:ext uri="{FF2B5EF4-FFF2-40B4-BE49-F238E27FC236}">
                    <a16:creationId xmlns:a16="http://schemas.microsoft.com/office/drawing/2014/main" id="{ED432CD7-9D6D-7527-9ED2-8132C6EB2189}"/>
                  </a:ext>
                </a:extLst>
              </p:cNvPr>
              <p:cNvPicPr/>
              <p:nvPr/>
            </p:nvPicPr>
            <p:blipFill>
              <a:blip r:embed="rId3"/>
              <a:stretch>
                <a:fillRect/>
              </a:stretch>
            </p:blipFill>
            <p:spPr>
              <a:xfrm>
                <a:off x="5245980" y="4902334"/>
                <a:ext cx="12492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Рукописный ввод 17">
                <a:extLst>
                  <a:ext uri="{FF2B5EF4-FFF2-40B4-BE49-F238E27FC236}">
                    <a16:creationId xmlns:a16="http://schemas.microsoft.com/office/drawing/2014/main" id="{4C19458A-9D7E-8E6B-2B87-C85D4AD961F4}"/>
                  </a:ext>
                </a:extLst>
              </p14:cNvPr>
              <p14:cNvContentPartPr/>
              <p14:nvPr/>
            </p14:nvContentPartPr>
            <p14:xfrm>
              <a:off x="1991169" y="4916014"/>
              <a:ext cx="119880" cy="19440"/>
            </p14:xfrm>
          </p:contentPart>
        </mc:Choice>
        <mc:Fallback xmlns="">
          <p:pic>
            <p:nvPicPr>
              <p:cNvPr id="18" name="Рукописный ввод 17">
                <a:extLst>
                  <a:ext uri="{FF2B5EF4-FFF2-40B4-BE49-F238E27FC236}">
                    <a16:creationId xmlns:a16="http://schemas.microsoft.com/office/drawing/2014/main" id="{4C19458A-9D7E-8E6B-2B87-C85D4AD961F4}"/>
                  </a:ext>
                </a:extLst>
              </p:cNvPr>
              <p:cNvPicPr/>
              <p:nvPr/>
            </p:nvPicPr>
            <p:blipFill>
              <a:blip r:embed="rId5"/>
              <a:stretch>
                <a:fillRect/>
              </a:stretch>
            </p:blipFill>
            <p:spPr>
              <a:xfrm>
                <a:off x="1985049" y="4909894"/>
                <a:ext cx="132120" cy="31680"/>
              </a:xfrm>
              <a:prstGeom prst="rect">
                <a:avLst/>
              </a:prstGeom>
            </p:spPr>
          </p:pic>
        </mc:Fallback>
      </mc:AlternateContent>
      <p:pic>
        <p:nvPicPr>
          <p:cNvPr id="4102" name="Picture 6">
            <a:extLst>
              <a:ext uri="{FF2B5EF4-FFF2-40B4-BE49-F238E27FC236}">
                <a16:creationId xmlns:a16="http://schemas.microsoft.com/office/drawing/2014/main" id="{4055304A-A482-0D79-6BF0-A5F8C276B3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5811" y="1392161"/>
            <a:ext cx="6173899" cy="382109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282EABC-8462-2456-C558-B5529725A728}"/>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237485" y="194170"/>
            <a:ext cx="6004217" cy="371260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661222B1-FF79-87B7-C8A9-CEF900D8EB2D}"/>
              </a:ext>
            </a:extLst>
          </p:cNvPr>
          <p:cNvSpPr txBox="1"/>
          <p:nvPr/>
        </p:nvSpPr>
        <p:spPr>
          <a:xfrm>
            <a:off x="1440872" y="5375569"/>
            <a:ext cx="9739746" cy="923330"/>
          </a:xfrm>
          <a:prstGeom prst="rect">
            <a:avLst/>
          </a:prstGeom>
          <a:noFill/>
        </p:spPr>
        <p:txBody>
          <a:bodyPr wrap="square" rtlCol="0">
            <a:spAutoFit/>
          </a:bodyPr>
          <a:lstStyle/>
          <a:p>
            <a:r>
              <a:rPr lang="en-US" dirty="0"/>
              <a:t>Out of top 10 cities by revenue 7 belong to Sao Paolo state (top 1 state by revenue): Sao Paolo, </a:t>
            </a:r>
            <a:r>
              <a:rPr lang="en-US" dirty="0" err="1"/>
              <a:t>Ibitinga</a:t>
            </a:r>
            <a:r>
              <a:rPr lang="en-US" dirty="0"/>
              <a:t>, Guarulhos, Ribeirao Preto, </a:t>
            </a:r>
            <a:r>
              <a:rPr lang="en-US" dirty="0" err="1"/>
              <a:t>Itaquaquecetuba</a:t>
            </a:r>
            <a:r>
              <a:rPr lang="en-US" dirty="0"/>
              <a:t>, Santo Andre, </a:t>
            </a:r>
            <a:r>
              <a:rPr lang="en-US" dirty="0" err="1"/>
              <a:t>Guariba</a:t>
            </a:r>
            <a:r>
              <a:rPr lang="en-US" dirty="0"/>
              <a:t>. Curitiba belongs to Parana (state N2), Rio De Janeiro to RJ state (N4) and Belo Horizonte is in Minas Gerais(N3 by revenue).</a:t>
            </a:r>
            <a:endParaRPr lang="ru-LT" dirty="0"/>
          </a:p>
        </p:txBody>
      </p:sp>
    </p:spTree>
    <p:extLst>
      <p:ext uri="{BB962C8B-B14F-4D97-AF65-F5344CB8AC3E}">
        <p14:creationId xmlns:p14="http://schemas.microsoft.com/office/powerpoint/2010/main" val="305991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B0B7F5-DD5E-D15D-4EAD-524C458049CF}"/>
              </a:ext>
            </a:extLst>
          </p:cNvPr>
          <p:cNvSpPr>
            <a:spLocks noGrp="1"/>
          </p:cNvSpPr>
          <p:nvPr>
            <p:ph type="title"/>
          </p:nvPr>
        </p:nvSpPr>
        <p:spPr>
          <a:xfrm>
            <a:off x="2393372" y="-105929"/>
            <a:ext cx="7405255" cy="1242001"/>
          </a:xfrm>
        </p:spPr>
        <p:txBody>
          <a:bodyPr>
            <a:normAutofit/>
          </a:bodyPr>
          <a:lstStyle/>
          <a:p>
            <a:pPr algn="ctr"/>
            <a:r>
              <a:rPr lang="en-US" sz="2400" dirty="0"/>
              <a:t>Top 3 seller states by revenue and payment methods their customers chose</a:t>
            </a:r>
            <a:endParaRPr lang="ru-LT" sz="2400" dirty="0"/>
          </a:p>
        </p:txBody>
      </p:sp>
      <p:pic>
        <p:nvPicPr>
          <p:cNvPr id="10242" name="Picture 2">
            <a:extLst>
              <a:ext uri="{FF2B5EF4-FFF2-40B4-BE49-F238E27FC236}">
                <a16:creationId xmlns:a16="http://schemas.microsoft.com/office/drawing/2014/main" id="{9DE52213-47C9-84FB-9084-3D98289702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6762" y="844097"/>
            <a:ext cx="5503711" cy="339935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40488DCA-A1F8-AF37-256F-2D52AFA13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481" y="3786817"/>
            <a:ext cx="5012747" cy="3098893"/>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90A41529-347C-AF5F-166C-D74AC2A46A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9347" y="783257"/>
            <a:ext cx="5124881" cy="31682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B835D24-3BD6-02AD-FF69-1BD4A74F2698}"/>
              </a:ext>
            </a:extLst>
          </p:cNvPr>
          <p:cNvSpPr txBox="1"/>
          <p:nvPr/>
        </p:nvSpPr>
        <p:spPr>
          <a:xfrm>
            <a:off x="592289" y="4571999"/>
            <a:ext cx="4948231" cy="1754326"/>
          </a:xfrm>
          <a:prstGeom prst="rect">
            <a:avLst/>
          </a:prstGeom>
          <a:noFill/>
        </p:spPr>
        <p:txBody>
          <a:bodyPr wrap="square" rtlCol="0">
            <a:spAutoFit/>
          </a:bodyPr>
          <a:lstStyle/>
          <a:p>
            <a:r>
              <a:rPr lang="en-US" dirty="0"/>
              <a:t>Sao Paolo, Minas Gerais and Parana are the top 3 seller states by revenue, and their customers’ chosen payment methods graphs match the original one (with all the data across the states). Leading is credit card, least used is debit card methods.</a:t>
            </a:r>
            <a:endParaRPr lang="ru-LT" dirty="0"/>
          </a:p>
        </p:txBody>
      </p:sp>
    </p:spTree>
    <p:extLst>
      <p:ext uri="{BB962C8B-B14F-4D97-AF65-F5344CB8AC3E}">
        <p14:creationId xmlns:p14="http://schemas.microsoft.com/office/powerpoint/2010/main" val="2152807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6731951-0A44-F198-F22E-974C33E785BD}"/>
              </a:ext>
            </a:extLst>
          </p:cNvPr>
          <p:cNvSpPr>
            <a:spLocks noGrp="1"/>
          </p:cNvSpPr>
          <p:nvPr>
            <p:ph idx="1"/>
          </p:nvPr>
        </p:nvSpPr>
        <p:spPr>
          <a:xfrm>
            <a:off x="9195301" y="1723330"/>
            <a:ext cx="2752493" cy="5686187"/>
          </a:xfrm>
        </p:spPr>
        <p:txBody>
          <a:bodyPr>
            <a:normAutofit/>
          </a:bodyPr>
          <a:lstStyle/>
          <a:p>
            <a:pPr marL="0" indent="0">
              <a:buNone/>
            </a:pPr>
            <a:r>
              <a:rPr lang="en-US" sz="1800" dirty="0"/>
              <a:t>We can see that amount of customers grow with time, meaning our business is attracting more and more clients.</a:t>
            </a:r>
          </a:p>
          <a:p>
            <a:pPr marL="0" indent="0">
              <a:buNone/>
            </a:pPr>
            <a:r>
              <a:rPr lang="en-US" sz="1800" dirty="0"/>
              <a:t>For future analysis – check seller growth over time, and specifically seller and customer growth in different states/cities.</a:t>
            </a:r>
            <a:endParaRPr lang="ru-LT" sz="1800" dirty="0"/>
          </a:p>
        </p:txBody>
      </p:sp>
      <p:pic>
        <p:nvPicPr>
          <p:cNvPr id="3074" name="Picture 2">
            <a:extLst>
              <a:ext uri="{FF2B5EF4-FFF2-40B4-BE49-F238E27FC236}">
                <a16:creationId xmlns:a16="http://schemas.microsoft.com/office/drawing/2014/main" id="{527C58DF-7EEE-4562-D761-70EC565509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5906"/>
            <a:ext cx="9195301" cy="568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698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5" name="Rectangle 615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9AF7CCA-E702-6CB2-8BCE-5B3D7EDE5C83}"/>
              </a:ext>
            </a:extLst>
          </p:cNvPr>
          <p:cNvSpPr>
            <a:spLocks noGrp="1"/>
          </p:cNvSpPr>
          <p:nvPr>
            <p:ph type="title"/>
          </p:nvPr>
        </p:nvSpPr>
        <p:spPr>
          <a:xfrm>
            <a:off x="505689" y="-186476"/>
            <a:ext cx="5167185" cy="1680519"/>
          </a:xfrm>
        </p:spPr>
        <p:txBody>
          <a:bodyPr>
            <a:normAutofit/>
          </a:bodyPr>
          <a:lstStyle/>
          <a:p>
            <a:r>
              <a:rPr lang="en-US" sz="4000" dirty="0"/>
              <a:t>3. Delivery analysis</a:t>
            </a:r>
            <a:endParaRPr lang="ru-LT" sz="4000" dirty="0"/>
          </a:p>
        </p:txBody>
      </p:sp>
      <p:sp>
        <p:nvSpPr>
          <p:cNvPr id="5" name="TextBox 4">
            <a:extLst>
              <a:ext uri="{FF2B5EF4-FFF2-40B4-BE49-F238E27FC236}">
                <a16:creationId xmlns:a16="http://schemas.microsoft.com/office/drawing/2014/main" id="{8D76202B-C57D-A7EE-F146-F374CB2FC7AE}"/>
              </a:ext>
            </a:extLst>
          </p:cNvPr>
          <p:cNvSpPr txBox="1"/>
          <p:nvPr/>
        </p:nvSpPr>
        <p:spPr>
          <a:xfrm>
            <a:off x="505689" y="5093136"/>
            <a:ext cx="8292424" cy="1477328"/>
          </a:xfrm>
          <a:prstGeom prst="rect">
            <a:avLst/>
          </a:prstGeom>
          <a:noFill/>
        </p:spPr>
        <p:txBody>
          <a:bodyPr wrap="square" rtlCol="0">
            <a:spAutoFit/>
          </a:bodyPr>
          <a:lstStyle/>
          <a:p>
            <a:r>
              <a:rPr lang="en-US" dirty="0"/>
              <a:t>Average time for the order to be approved after it was placed – 9.9 hours. To ship after it was approved – 2.7 days. To deliver after it was shipped – 12.1 days. And this time is decreasing overall in time, with a few peaks in delivery time - that is a point for the future analysis – to find the cause of a possible delay in delivery, to be able to give more accurate prediction. </a:t>
            </a:r>
          </a:p>
        </p:txBody>
      </p:sp>
      <p:sp>
        <p:nvSpPr>
          <p:cNvPr id="6" name="TextBox 5">
            <a:extLst>
              <a:ext uri="{FF2B5EF4-FFF2-40B4-BE49-F238E27FC236}">
                <a16:creationId xmlns:a16="http://schemas.microsoft.com/office/drawing/2014/main" id="{BCCA79B3-7840-5487-4C5D-148E20224D8A}"/>
              </a:ext>
            </a:extLst>
          </p:cNvPr>
          <p:cNvSpPr txBox="1"/>
          <p:nvPr/>
        </p:nvSpPr>
        <p:spPr>
          <a:xfrm>
            <a:off x="6458625" y="3708302"/>
            <a:ext cx="5690356" cy="1569660"/>
          </a:xfrm>
          <a:prstGeom prst="rect">
            <a:avLst/>
          </a:prstGeom>
          <a:noFill/>
        </p:spPr>
        <p:txBody>
          <a:bodyPr wrap="square" rtlCol="0">
            <a:spAutoFit/>
          </a:bodyPr>
          <a:lstStyle/>
          <a:p>
            <a:pPr algn="l"/>
            <a:r>
              <a:rPr lang="lt-LT" sz="1600" dirty="0" err="1">
                <a:latin typeface="system-ui"/>
              </a:rPr>
              <a:t>T</a:t>
            </a:r>
            <a:r>
              <a:rPr lang="lt-LT" sz="1600" b="0" i="0" u="none" strike="noStrike" dirty="0" err="1">
                <a:effectLst/>
                <a:latin typeface="system-ui"/>
              </a:rPr>
              <a:t>he</a:t>
            </a:r>
            <a:r>
              <a:rPr lang="lt-LT" sz="1600" b="0" i="0" u="none" strike="noStrike" dirty="0">
                <a:effectLst/>
                <a:latin typeface="system-ui"/>
              </a:rPr>
              <a:t> </a:t>
            </a:r>
            <a:r>
              <a:rPr lang="lt-LT" sz="1600" b="0" i="0" u="none" strike="noStrike" dirty="0" err="1">
                <a:effectLst/>
                <a:latin typeface="system-ui"/>
              </a:rPr>
              <a:t>estimated</a:t>
            </a:r>
            <a:r>
              <a:rPr lang="lt-LT" sz="1600" b="0" i="0" u="none" strike="noStrike" dirty="0">
                <a:effectLst/>
                <a:latin typeface="system-ui"/>
              </a:rPr>
              <a:t> </a:t>
            </a:r>
            <a:r>
              <a:rPr lang="lt-LT" sz="1600" b="0" i="0" u="none" strike="noStrike" dirty="0" err="1">
                <a:effectLst/>
                <a:latin typeface="system-ui"/>
              </a:rPr>
              <a:t>delivery</a:t>
            </a:r>
            <a:r>
              <a:rPr lang="lt-LT" sz="1600" b="0" i="0" u="none" strike="noStrike" dirty="0">
                <a:effectLst/>
                <a:latin typeface="system-ui"/>
              </a:rPr>
              <a:t> </a:t>
            </a:r>
            <a:r>
              <a:rPr lang="lt-LT" sz="1600" b="0" i="0" u="none" strike="noStrike" dirty="0" err="1">
                <a:effectLst/>
                <a:latin typeface="system-ui"/>
              </a:rPr>
              <a:t>dates</a:t>
            </a:r>
            <a:r>
              <a:rPr lang="lt-LT" sz="1600" b="0" i="0" u="none" strike="noStrike" dirty="0">
                <a:effectLst/>
                <a:latin typeface="system-ui"/>
              </a:rPr>
              <a:t> are </a:t>
            </a:r>
            <a:r>
              <a:rPr lang="lt-LT" sz="1600" b="0" i="0" u="none" strike="noStrike" dirty="0" err="1">
                <a:effectLst/>
                <a:latin typeface="system-ui"/>
              </a:rPr>
              <a:t>usually</a:t>
            </a:r>
            <a:r>
              <a:rPr lang="lt-LT" sz="1600" b="0" i="0" u="none" strike="noStrike" dirty="0">
                <a:effectLst/>
                <a:latin typeface="system-ui"/>
              </a:rPr>
              <a:t> 10 </a:t>
            </a:r>
            <a:r>
              <a:rPr lang="lt-LT" sz="1600" b="0" i="0" u="none" strike="noStrike" dirty="0" err="1">
                <a:effectLst/>
                <a:latin typeface="system-ui"/>
              </a:rPr>
              <a:t>days</a:t>
            </a:r>
            <a:r>
              <a:rPr lang="lt-LT" sz="1600" b="0" i="0" u="none" strike="noStrike" dirty="0">
                <a:effectLst/>
                <a:latin typeface="system-ui"/>
              </a:rPr>
              <a:t> </a:t>
            </a:r>
            <a:r>
              <a:rPr lang="lt-LT" sz="1600" b="0" i="0" u="none" strike="noStrike" dirty="0" err="1">
                <a:effectLst/>
                <a:latin typeface="system-ui"/>
              </a:rPr>
              <a:t>more</a:t>
            </a:r>
            <a:r>
              <a:rPr lang="lt-LT" sz="1600" b="0" i="0" u="none" strike="noStrike" dirty="0">
                <a:effectLst/>
                <a:latin typeface="system-ui"/>
              </a:rPr>
              <a:t>. </a:t>
            </a:r>
            <a:r>
              <a:rPr lang="lt-LT" sz="1600" b="0" i="0" u="none" strike="noStrike" dirty="0" err="1">
                <a:effectLst/>
                <a:latin typeface="system-ui"/>
              </a:rPr>
              <a:t>We</a:t>
            </a:r>
            <a:r>
              <a:rPr lang="lt-LT" sz="1600" b="0" i="0" u="none" strike="noStrike" dirty="0">
                <a:effectLst/>
                <a:latin typeface="system-ui"/>
              </a:rPr>
              <a:t> </a:t>
            </a:r>
            <a:r>
              <a:rPr lang="lt-LT" sz="1600" b="0" i="0" u="none" strike="noStrike" dirty="0" err="1">
                <a:effectLst/>
                <a:latin typeface="system-ui"/>
              </a:rPr>
              <a:t>should</a:t>
            </a:r>
            <a:r>
              <a:rPr lang="lt-LT" sz="1600" b="0" i="0" u="none" strike="noStrike" dirty="0">
                <a:effectLst/>
                <a:latin typeface="system-ui"/>
              </a:rPr>
              <a:t> </a:t>
            </a:r>
            <a:r>
              <a:rPr lang="lt-LT" sz="1600" b="0" i="0" u="none" strike="noStrike" dirty="0" err="1">
                <a:effectLst/>
                <a:latin typeface="system-ui"/>
              </a:rPr>
              <a:t>try</a:t>
            </a:r>
            <a:r>
              <a:rPr lang="lt-LT" sz="1600" b="0" i="0" u="none" strike="noStrike" dirty="0">
                <a:effectLst/>
                <a:latin typeface="system-ui"/>
              </a:rPr>
              <a:t> to </a:t>
            </a:r>
            <a:r>
              <a:rPr lang="lt-LT" sz="1600" b="0" i="0" u="none" strike="noStrike" dirty="0" err="1">
                <a:effectLst/>
                <a:latin typeface="system-ui"/>
              </a:rPr>
              <a:t>predict</a:t>
            </a:r>
            <a:r>
              <a:rPr lang="lt-LT" sz="1600" b="0" i="0" u="none" strike="noStrike" dirty="0">
                <a:effectLst/>
                <a:latin typeface="system-ui"/>
              </a:rPr>
              <a:t> </a:t>
            </a:r>
            <a:r>
              <a:rPr lang="lt-LT" sz="1600" b="0" i="0" u="none" strike="noStrike" dirty="0" err="1">
                <a:effectLst/>
                <a:latin typeface="system-ui"/>
              </a:rPr>
              <a:t>those</a:t>
            </a:r>
            <a:r>
              <a:rPr lang="lt-LT" sz="1600" b="0" i="0" u="none" strike="noStrike" dirty="0">
                <a:effectLst/>
                <a:latin typeface="system-ui"/>
              </a:rPr>
              <a:t> </a:t>
            </a:r>
            <a:r>
              <a:rPr lang="lt-LT" sz="1600" b="0" i="0" u="none" strike="noStrike" dirty="0" err="1">
                <a:effectLst/>
                <a:latin typeface="system-ui"/>
              </a:rPr>
              <a:t>delivery</a:t>
            </a:r>
            <a:r>
              <a:rPr lang="lt-LT" sz="1600" b="0" i="0" u="none" strike="noStrike" dirty="0">
                <a:effectLst/>
                <a:latin typeface="system-ui"/>
              </a:rPr>
              <a:t> </a:t>
            </a:r>
            <a:r>
              <a:rPr lang="lt-LT" sz="1600" b="0" i="0" u="none" strike="noStrike" dirty="0" err="1">
                <a:effectLst/>
                <a:latin typeface="system-ui"/>
              </a:rPr>
              <a:t>dates</a:t>
            </a:r>
            <a:r>
              <a:rPr lang="lt-LT" sz="1600" b="0" i="0" u="none" strike="noStrike" dirty="0">
                <a:effectLst/>
                <a:latin typeface="system-ui"/>
              </a:rPr>
              <a:t> </a:t>
            </a:r>
            <a:r>
              <a:rPr lang="lt-LT" sz="1600" b="0" i="0" u="none" strike="noStrike" dirty="0" err="1">
                <a:effectLst/>
                <a:latin typeface="system-ui"/>
              </a:rPr>
              <a:t>better</a:t>
            </a:r>
            <a:r>
              <a:rPr lang="lt-LT" sz="1600" b="0" i="0" u="none" strike="noStrike" dirty="0">
                <a:effectLst/>
                <a:latin typeface="system-ui"/>
              </a:rPr>
              <a:t>, </a:t>
            </a:r>
            <a:r>
              <a:rPr lang="lt-LT" sz="1600" b="0" i="0" u="none" strike="noStrike" dirty="0" err="1">
                <a:effectLst/>
                <a:latin typeface="system-ui"/>
              </a:rPr>
              <a:t>as</a:t>
            </a:r>
            <a:r>
              <a:rPr lang="lt-LT" sz="1600" b="0" i="0" u="none" strike="noStrike" dirty="0">
                <a:effectLst/>
                <a:latin typeface="system-ui"/>
              </a:rPr>
              <a:t> </a:t>
            </a:r>
            <a:r>
              <a:rPr lang="lt-LT" sz="1600" b="0" i="0" u="none" strike="noStrike" dirty="0" err="1">
                <a:effectLst/>
                <a:latin typeface="system-ui"/>
              </a:rPr>
              <a:t>providing</a:t>
            </a:r>
            <a:r>
              <a:rPr lang="lt-LT" sz="1600" b="0" i="0" u="none" strike="noStrike" dirty="0">
                <a:effectLst/>
                <a:latin typeface="system-ui"/>
              </a:rPr>
              <a:t> </a:t>
            </a:r>
            <a:r>
              <a:rPr lang="lt-LT" sz="1600" b="0" i="0" u="none" strike="noStrike" dirty="0" err="1">
                <a:effectLst/>
                <a:latin typeface="system-ui"/>
              </a:rPr>
              <a:t>pessimistic</a:t>
            </a:r>
            <a:r>
              <a:rPr lang="lt-LT" sz="1600" b="0" i="0" u="none" strike="noStrike" dirty="0">
                <a:effectLst/>
                <a:latin typeface="system-ui"/>
              </a:rPr>
              <a:t> </a:t>
            </a:r>
            <a:r>
              <a:rPr lang="lt-LT" sz="1600" b="0" i="0" u="none" strike="noStrike" dirty="0" err="1">
                <a:effectLst/>
                <a:latin typeface="system-ui"/>
              </a:rPr>
              <a:t>predictions</a:t>
            </a:r>
            <a:r>
              <a:rPr lang="lt-LT" sz="1600" b="0" i="0" u="none" strike="noStrike" dirty="0">
                <a:effectLst/>
                <a:latin typeface="system-ui"/>
              </a:rPr>
              <a:t> </a:t>
            </a:r>
            <a:r>
              <a:rPr lang="lt-LT" sz="1600" b="0" i="0" u="none" strike="noStrike" dirty="0" err="1">
                <a:effectLst/>
                <a:latin typeface="system-ui"/>
              </a:rPr>
              <a:t>for</a:t>
            </a:r>
            <a:r>
              <a:rPr lang="lt-LT" sz="1600" b="0" i="0" u="none" strike="noStrike" dirty="0">
                <a:effectLst/>
                <a:latin typeface="system-ui"/>
              </a:rPr>
              <a:t> </a:t>
            </a:r>
            <a:r>
              <a:rPr lang="lt-LT" sz="1600" b="0" i="0" u="none" strike="noStrike" dirty="0" err="1">
                <a:effectLst/>
                <a:latin typeface="system-ui"/>
              </a:rPr>
              <a:t>delivery</a:t>
            </a:r>
            <a:r>
              <a:rPr lang="lt-LT" sz="1600" b="0" i="0" u="none" strike="noStrike" dirty="0">
                <a:effectLst/>
                <a:latin typeface="system-ui"/>
              </a:rPr>
              <a:t> </a:t>
            </a:r>
            <a:r>
              <a:rPr lang="lt-LT" sz="1600" b="0" i="0" u="none" strike="noStrike" dirty="0" err="1">
                <a:effectLst/>
                <a:latin typeface="system-ui"/>
              </a:rPr>
              <a:t>dates</a:t>
            </a:r>
            <a:r>
              <a:rPr lang="lt-LT" sz="1600" b="0" i="0" u="none" strike="noStrike" dirty="0">
                <a:effectLst/>
                <a:latin typeface="system-ui"/>
              </a:rPr>
              <a:t> </a:t>
            </a:r>
            <a:r>
              <a:rPr lang="lt-LT" sz="1600" b="0" i="0" u="none" strike="noStrike" dirty="0" err="1">
                <a:effectLst/>
                <a:latin typeface="system-ui"/>
              </a:rPr>
              <a:t>may</a:t>
            </a:r>
            <a:r>
              <a:rPr lang="lt-LT" sz="1600" b="0" i="0" u="none" strike="noStrike" dirty="0">
                <a:effectLst/>
                <a:latin typeface="system-ui"/>
              </a:rPr>
              <a:t> also </a:t>
            </a:r>
            <a:r>
              <a:rPr lang="lt-LT" sz="1600" b="0" i="0" u="none" strike="noStrike" dirty="0" err="1">
                <a:effectLst/>
                <a:latin typeface="system-ui"/>
              </a:rPr>
              <a:t>have</a:t>
            </a:r>
            <a:r>
              <a:rPr lang="lt-LT" sz="1600" b="0" i="0" u="none" strike="noStrike" dirty="0">
                <a:effectLst/>
                <a:latin typeface="system-ui"/>
              </a:rPr>
              <a:t> a </a:t>
            </a:r>
            <a:r>
              <a:rPr lang="lt-LT" sz="1600" b="0" i="0" u="none" strike="noStrike" dirty="0" err="1">
                <a:effectLst/>
                <a:latin typeface="system-ui"/>
              </a:rPr>
              <a:t>negative</a:t>
            </a:r>
            <a:r>
              <a:rPr lang="lt-LT" sz="1600" b="0" i="0" u="none" strike="noStrike" dirty="0">
                <a:effectLst/>
                <a:latin typeface="system-ui"/>
              </a:rPr>
              <a:t> </a:t>
            </a:r>
            <a:r>
              <a:rPr lang="lt-LT" sz="1600" b="0" i="0" u="none" strike="noStrike" dirty="0" err="1">
                <a:effectLst/>
                <a:latin typeface="system-ui"/>
              </a:rPr>
              <a:t>impact</a:t>
            </a:r>
            <a:r>
              <a:rPr lang="lt-LT" sz="1600" b="0" i="0" u="none" strike="noStrike" dirty="0">
                <a:effectLst/>
                <a:latin typeface="system-ui"/>
              </a:rPr>
              <a:t> </a:t>
            </a:r>
            <a:r>
              <a:rPr lang="lt-LT" sz="1600" b="0" i="0" u="none" strike="noStrike" dirty="0" err="1">
                <a:effectLst/>
                <a:latin typeface="system-ui"/>
              </a:rPr>
              <a:t>on</a:t>
            </a:r>
            <a:r>
              <a:rPr lang="lt-LT" sz="1600" b="0" i="0" u="none" strike="noStrike" dirty="0">
                <a:effectLst/>
                <a:latin typeface="system-ui"/>
              </a:rPr>
              <a:t> </a:t>
            </a:r>
            <a:r>
              <a:rPr lang="lt-LT" sz="1600" b="0" i="0" u="none" strike="noStrike" dirty="0" err="1">
                <a:effectLst/>
                <a:latin typeface="system-ui"/>
              </a:rPr>
              <a:t>conversion</a:t>
            </a:r>
            <a:r>
              <a:rPr lang="lt-LT" sz="1600" b="0" i="0" u="none" strike="noStrike" dirty="0">
                <a:effectLst/>
                <a:latin typeface="system-ui"/>
              </a:rPr>
              <a:t> </a:t>
            </a:r>
            <a:r>
              <a:rPr lang="lt-LT" sz="1600" b="0" i="0" u="none" strike="noStrike" dirty="0" err="1">
                <a:effectLst/>
                <a:latin typeface="system-ui"/>
              </a:rPr>
              <a:t>rates</a:t>
            </a:r>
            <a:r>
              <a:rPr lang="lt-LT" sz="1600" b="0" i="0" u="none" strike="noStrike" dirty="0">
                <a:effectLst/>
                <a:latin typeface="system-ui"/>
              </a:rPr>
              <a:t> </a:t>
            </a:r>
            <a:r>
              <a:rPr lang="lt-LT" sz="1600" b="0" i="0" u="none" strike="noStrike" dirty="0" err="1">
                <a:effectLst/>
                <a:latin typeface="system-ui"/>
              </a:rPr>
              <a:t>and</a:t>
            </a:r>
            <a:r>
              <a:rPr lang="lt-LT" sz="1600" b="0" i="0" u="none" strike="noStrike" dirty="0">
                <a:effectLst/>
                <a:latin typeface="system-ui"/>
              </a:rPr>
              <a:t> </a:t>
            </a:r>
            <a:r>
              <a:rPr lang="lt-LT" sz="1600" b="0" i="0" u="none" strike="noStrike" dirty="0" err="1">
                <a:effectLst/>
                <a:latin typeface="system-ui"/>
              </a:rPr>
              <a:t>other</a:t>
            </a:r>
            <a:r>
              <a:rPr lang="lt-LT" sz="1600" b="0" i="0" u="none" strike="noStrike" dirty="0">
                <a:effectLst/>
                <a:latin typeface="system-ui"/>
              </a:rPr>
              <a:t> </a:t>
            </a:r>
            <a:r>
              <a:rPr lang="lt-LT" sz="1600" b="0" i="0" u="none" strike="noStrike" dirty="0" err="1">
                <a:effectLst/>
                <a:latin typeface="system-ui"/>
              </a:rPr>
              <a:t>important</a:t>
            </a:r>
            <a:r>
              <a:rPr lang="lt-LT" sz="1600" b="0" i="0" u="none" strike="noStrike" dirty="0">
                <a:effectLst/>
                <a:latin typeface="system-ui"/>
              </a:rPr>
              <a:t> </a:t>
            </a:r>
            <a:r>
              <a:rPr lang="lt-LT" sz="1600" b="0" i="0" u="none" strike="noStrike" dirty="0" err="1">
                <a:effectLst/>
                <a:latin typeface="system-ui"/>
              </a:rPr>
              <a:t>metrics</a:t>
            </a:r>
            <a:r>
              <a:rPr lang="lt-LT" sz="1600" b="0" i="0" u="none" strike="noStrike" dirty="0">
                <a:effectLst/>
                <a:latin typeface="system-ui"/>
              </a:rPr>
              <a:t>.</a:t>
            </a:r>
          </a:p>
          <a:p>
            <a:br>
              <a:rPr lang="lt-LT" sz="1600" dirty="0"/>
            </a:br>
            <a:endParaRPr lang="ru-LT" sz="1600" dirty="0"/>
          </a:p>
        </p:txBody>
      </p:sp>
      <p:pic>
        <p:nvPicPr>
          <p:cNvPr id="1026" name="Picture 2">
            <a:extLst>
              <a:ext uri="{FF2B5EF4-FFF2-40B4-BE49-F238E27FC236}">
                <a16:creationId xmlns:a16="http://schemas.microsoft.com/office/drawing/2014/main" id="{1E014A29-9A96-9CF1-3868-67E4AC174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163" y="1216222"/>
            <a:ext cx="6271268" cy="38769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762FF01-615C-BC83-C579-8AAC81BF0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655" y="287536"/>
            <a:ext cx="5558777" cy="3436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577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F1DEAF-D362-2163-DD62-DA6309E1B98A}"/>
              </a:ext>
            </a:extLst>
          </p:cNvPr>
          <p:cNvSpPr>
            <a:spLocks noGrp="1"/>
          </p:cNvSpPr>
          <p:nvPr>
            <p:ph type="title"/>
          </p:nvPr>
        </p:nvSpPr>
        <p:spPr/>
        <p:txBody>
          <a:bodyPr/>
          <a:lstStyle/>
          <a:p>
            <a:r>
              <a:rPr lang="en-US" dirty="0"/>
              <a:t>Recommendations for further analysis</a:t>
            </a:r>
            <a:endParaRPr lang="ru-LT" dirty="0"/>
          </a:p>
        </p:txBody>
      </p:sp>
      <p:sp>
        <p:nvSpPr>
          <p:cNvPr id="3" name="Объект 2">
            <a:extLst>
              <a:ext uri="{FF2B5EF4-FFF2-40B4-BE49-F238E27FC236}">
                <a16:creationId xmlns:a16="http://schemas.microsoft.com/office/drawing/2014/main" id="{62F8989E-419F-6C3A-E706-E375DEE804F5}"/>
              </a:ext>
            </a:extLst>
          </p:cNvPr>
          <p:cNvSpPr>
            <a:spLocks noGrp="1"/>
          </p:cNvSpPr>
          <p:nvPr>
            <p:ph idx="1"/>
          </p:nvPr>
        </p:nvSpPr>
        <p:spPr/>
        <p:txBody>
          <a:bodyPr>
            <a:normAutofit/>
          </a:bodyPr>
          <a:lstStyle/>
          <a:p>
            <a:r>
              <a:rPr lang="en-US" sz="2400" dirty="0"/>
              <a:t>To check what cities/states’ customers chose to pay via installments, what are top categories of goods paid by installment plan in those states, also to check what are the amounts of purchases/number of installments chosen.</a:t>
            </a:r>
          </a:p>
          <a:p>
            <a:r>
              <a:rPr lang="en-US" sz="2400" dirty="0"/>
              <a:t>To look deeper into peaks and drops of number of orders and revenue in time, to check if there’s any correlation with specific dates (promos, offers, sales, holidays, technical issues, </a:t>
            </a:r>
            <a:r>
              <a:rPr lang="en-US" sz="2400" dirty="0" err="1"/>
              <a:t>etc</a:t>
            </a:r>
            <a:r>
              <a:rPr lang="en-US" sz="2400" dirty="0"/>
              <a:t>).</a:t>
            </a:r>
          </a:p>
          <a:p>
            <a:r>
              <a:rPr lang="en-US" sz="2400" dirty="0"/>
              <a:t>To analyze reasons for longer delivery time on specific dates, to improve delivery estimation.</a:t>
            </a:r>
          </a:p>
          <a:p>
            <a:r>
              <a:rPr lang="en-US" sz="2400" dirty="0"/>
              <a:t>To </a:t>
            </a:r>
            <a:r>
              <a:rPr lang="lt-LT" sz="2400" i="0" u="none" strike="noStrike" dirty="0" err="1">
                <a:solidFill>
                  <a:srgbClr val="242424"/>
                </a:solidFill>
                <a:effectLst/>
              </a:rPr>
              <a:t>prioritize</a:t>
            </a:r>
            <a:r>
              <a:rPr lang="lt-LT" sz="2400" i="0" u="none" strike="noStrike" dirty="0">
                <a:solidFill>
                  <a:srgbClr val="242424"/>
                </a:solidFill>
                <a:effectLst/>
              </a:rPr>
              <a:t> </a:t>
            </a:r>
            <a:r>
              <a:rPr lang="lt-LT" sz="2400" i="0" u="none" strike="noStrike" dirty="0" err="1">
                <a:solidFill>
                  <a:srgbClr val="242424"/>
                </a:solidFill>
                <a:effectLst/>
              </a:rPr>
              <a:t>top</a:t>
            </a:r>
            <a:r>
              <a:rPr lang="lt-LT" sz="2400" i="0" u="none" strike="noStrike" dirty="0">
                <a:solidFill>
                  <a:srgbClr val="242424"/>
                </a:solidFill>
                <a:effectLst/>
              </a:rPr>
              <a:t> </a:t>
            </a:r>
            <a:r>
              <a:rPr lang="lt-LT" sz="2400" i="0" u="none" strike="noStrike" dirty="0" err="1">
                <a:solidFill>
                  <a:srgbClr val="242424"/>
                </a:solidFill>
                <a:effectLst/>
              </a:rPr>
              <a:t>selling</a:t>
            </a:r>
            <a:r>
              <a:rPr lang="lt-LT" sz="2400" i="0" u="none" strike="noStrike" dirty="0">
                <a:solidFill>
                  <a:srgbClr val="242424"/>
                </a:solidFill>
                <a:effectLst/>
              </a:rPr>
              <a:t> </a:t>
            </a:r>
            <a:r>
              <a:rPr lang="lt-LT" sz="2400" i="0" u="none" strike="noStrike" dirty="0" err="1">
                <a:solidFill>
                  <a:srgbClr val="242424"/>
                </a:solidFill>
                <a:effectLst/>
              </a:rPr>
              <a:t>states</a:t>
            </a:r>
            <a:r>
              <a:rPr lang="lt-LT" sz="2400" i="0" u="none" strike="noStrike" dirty="0">
                <a:solidFill>
                  <a:srgbClr val="242424"/>
                </a:solidFill>
                <a:effectLst/>
              </a:rPr>
              <a:t> </a:t>
            </a:r>
            <a:r>
              <a:rPr lang="lt-LT" sz="2400" i="0" u="none" strike="noStrike" dirty="0" err="1">
                <a:solidFill>
                  <a:srgbClr val="242424"/>
                </a:solidFill>
                <a:effectLst/>
              </a:rPr>
              <a:t>like</a:t>
            </a:r>
            <a:r>
              <a:rPr lang="lt-LT" sz="2400" i="0" u="none" strike="noStrike" dirty="0">
                <a:solidFill>
                  <a:srgbClr val="242424"/>
                </a:solidFill>
                <a:effectLst/>
              </a:rPr>
              <a:t> </a:t>
            </a:r>
            <a:r>
              <a:rPr lang="lt-LT" sz="2400" i="0" u="none" strike="noStrike" dirty="0" err="1">
                <a:solidFill>
                  <a:srgbClr val="242424"/>
                </a:solidFill>
                <a:effectLst/>
              </a:rPr>
              <a:t>Sao</a:t>
            </a:r>
            <a:r>
              <a:rPr lang="lt-LT" sz="2400" i="0" u="none" strike="noStrike" dirty="0">
                <a:solidFill>
                  <a:srgbClr val="242424"/>
                </a:solidFill>
                <a:effectLst/>
              </a:rPr>
              <a:t> </a:t>
            </a:r>
            <a:r>
              <a:rPr lang="lt-LT" sz="2400" i="0" u="none" strike="noStrike" dirty="0" err="1">
                <a:solidFill>
                  <a:srgbClr val="242424"/>
                </a:solidFill>
                <a:effectLst/>
              </a:rPr>
              <a:t>Paolo</a:t>
            </a:r>
            <a:r>
              <a:rPr lang="lt-LT" sz="2400" i="0" u="none" strike="noStrike" dirty="0">
                <a:solidFill>
                  <a:srgbClr val="242424"/>
                </a:solidFill>
                <a:effectLst/>
              </a:rPr>
              <a:t> </a:t>
            </a:r>
            <a:r>
              <a:rPr lang="lt-LT" sz="2400" i="0" u="none" strike="noStrike" dirty="0" err="1">
                <a:solidFill>
                  <a:srgbClr val="242424"/>
                </a:solidFill>
                <a:effectLst/>
              </a:rPr>
              <a:t>and</a:t>
            </a:r>
            <a:r>
              <a:rPr lang="lt-LT" sz="2400" i="0" u="none" strike="noStrike" dirty="0">
                <a:solidFill>
                  <a:srgbClr val="242424"/>
                </a:solidFill>
                <a:effectLst/>
              </a:rPr>
              <a:t> Rio de </a:t>
            </a:r>
            <a:r>
              <a:rPr lang="lt-LT" sz="2400" i="0" u="none" strike="noStrike" dirty="0" err="1">
                <a:solidFill>
                  <a:srgbClr val="242424"/>
                </a:solidFill>
                <a:effectLst/>
              </a:rPr>
              <a:t>Janeiro</a:t>
            </a:r>
            <a:r>
              <a:rPr lang="lt-LT" sz="2400" i="0" u="none" strike="noStrike" dirty="0">
                <a:solidFill>
                  <a:srgbClr val="242424"/>
                </a:solidFill>
                <a:effectLst/>
              </a:rPr>
              <a:t> </a:t>
            </a:r>
            <a:r>
              <a:rPr lang="lt-LT" sz="2400" i="0" u="none" strike="noStrike" dirty="0" err="1">
                <a:solidFill>
                  <a:srgbClr val="242424"/>
                </a:solidFill>
                <a:effectLst/>
              </a:rPr>
              <a:t>by</a:t>
            </a:r>
            <a:r>
              <a:rPr lang="lt-LT" sz="2400" i="0" u="none" strike="noStrike" dirty="0">
                <a:solidFill>
                  <a:srgbClr val="242424"/>
                </a:solidFill>
                <a:effectLst/>
              </a:rPr>
              <a:t> </a:t>
            </a:r>
            <a:r>
              <a:rPr lang="lt-LT" sz="2400" i="0" u="none" strike="noStrike" dirty="0" err="1">
                <a:solidFill>
                  <a:srgbClr val="242424"/>
                </a:solidFill>
                <a:effectLst/>
              </a:rPr>
              <a:t>offering</a:t>
            </a:r>
            <a:r>
              <a:rPr lang="lt-LT" sz="2400" i="0" u="none" strike="noStrike" dirty="0">
                <a:solidFill>
                  <a:srgbClr val="242424"/>
                </a:solidFill>
                <a:effectLst/>
              </a:rPr>
              <a:t> sales </a:t>
            </a:r>
            <a:r>
              <a:rPr lang="lt-LT" sz="2400" i="0" u="none" strike="noStrike" dirty="0" err="1">
                <a:solidFill>
                  <a:srgbClr val="242424"/>
                </a:solidFill>
                <a:effectLst/>
              </a:rPr>
              <a:t>discounts</a:t>
            </a:r>
            <a:r>
              <a:rPr lang="lt-LT" sz="2400" i="0" u="none" strike="noStrike" dirty="0">
                <a:solidFill>
                  <a:srgbClr val="242424"/>
                </a:solidFill>
                <a:effectLst/>
              </a:rPr>
              <a:t>, </a:t>
            </a:r>
            <a:r>
              <a:rPr lang="lt-LT" sz="2400" i="0" u="none" strike="noStrike" dirty="0" err="1">
                <a:solidFill>
                  <a:srgbClr val="242424"/>
                </a:solidFill>
                <a:effectLst/>
              </a:rPr>
              <a:t>free</a:t>
            </a:r>
            <a:r>
              <a:rPr lang="lt-LT" sz="2400" i="0" u="none" strike="noStrike" dirty="0">
                <a:solidFill>
                  <a:srgbClr val="242424"/>
                </a:solidFill>
                <a:effectLst/>
              </a:rPr>
              <a:t> </a:t>
            </a:r>
            <a:r>
              <a:rPr lang="lt-LT" sz="2400" i="0" u="none" strike="noStrike" dirty="0" err="1">
                <a:solidFill>
                  <a:srgbClr val="242424"/>
                </a:solidFill>
                <a:effectLst/>
              </a:rPr>
              <a:t>shipping</a:t>
            </a:r>
            <a:r>
              <a:rPr lang="lt-LT" sz="2400" i="0" u="none" strike="noStrike" dirty="0">
                <a:solidFill>
                  <a:srgbClr val="242424"/>
                </a:solidFill>
                <a:effectLst/>
              </a:rPr>
              <a:t>, </a:t>
            </a:r>
            <a:r>
              <a:rPr lang="lt-LT" sz="2400" i="0" u="none" strike="noStrike" dirty="0" err="1">
                <a:solidFill>
                  <a:srgbClr val="242424"/>
                </a:solidFill>
                <a:effectLst/>
              </a:rPr>
              <a:t>and</a:t>
            </a:r>
            <a:r>
              <a:rPr lang="lt-LT" sz="2400" i="0" u="none" strike="noStrike" dirty="0">
                <a:solidFill>
                  <a:srgbClr val="242424"/>
                </a:solidFill>
                <a:effectLst/>
              </a:rPr>
              <a:t> </a:t>
            </a:r>
            <a:r>
              <a:rPr lang="lt-LT" sz="2400" i="0" u="none" strike="noStrike" dirty="0" err="1">
                <a:solidFill>
                  <a:srgbClr val="242424"/>
                </a:solidFill>
                <a:effectLst/>
              </a:rPr>
              <a:t>returns</a:t>
            </a:r>
            <a:r>
              <a:rPr lang="lt-LT" sz="2400" i="0" u="none" strike="noStrike" dirty="0">
                <a:solidFill>
                  <a:srgbClr val="242424"/>
                </a:solidFill>
                <a:effectLst/>
              </a:rPr>
              <a:t>.</a:t>
            </a:r>
            <a:endParaRPr lang="en-US" sz="2400" dirty="0"/>
          </a:p>
          <a:p>
            <a:pPr marL="0" indent="0">
              <a:buNone/>
            </a:pPr>
            <a:endParaRPr lang="en-US" sz="2400" dirty="0"/>
          </a:p>
          <a:p>
            <a:endParaRPr lang="en-US" dirty="0"/>
          </a:p>
        </p:txBody>
      </p:sp>
    </p:spTree>
    <p:extLst>
      <p:ext uri="{BB962C8B-B14F-4D97-AF65-F5344CB8AC3E}">
        <p14:creationId xmlns:p14="http://schemas.microsoft.com/office/powerpoint/2010/main" val="3358765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80183C3F-885B-0164-B059-3A7D3A3E2DB9}"/>
              </a:ext>
            </a:extLst>
          </p:cNvPr>
          <p:cNvSpPr>
            <a:spLocks noGrp="1"/>
          </p:cNvSpPr>
          <p:nvPr>
            <p:ph idx="1"/>
          </p:nvPr>
        </p:nvSpPr>
        <p:spPr>
          <a:xfrm>
            <a:off x="455807" y="437294"/>
            <a:ext cx="4961320" cy="3320668"/>
          </a:xfrm>
        </p:spPr>
        <p:txBody>
          <a:bodyPr>
            <a:normAutofit/>
          </a:bodyPr>
          <a:lstStyle/>
          <a:p>
            <a:r>
              <a:rPr lang="lt-LT" sz="2000" b="0" i="0" u="none" strike="noStrike" dirty="0" err="1">
                <a:effectLst/>
                <a:latin typeface="Google Sans"/>
              </a:rPr>
              <a:t>Olist</a:t>
            </a:r>
            <a:r>
              <a:rPr lang="lt-LT" sz="2000" b="0" i="0" u="none" strike="noStrike" dirty="0">
                <a:effectLst/>
                <a:latin typeface="Google Sans"/>
              </a:rPr>
              <a:t> </a:t>
            </a:r>
            <a:r>
              <a:rPr lang="lt-LT" sz="2000" b="0" i="0" u="none" strike="noStrike" dirty="0" err="1">
                <a:effectLst/>
                <a:latin typeface="Google Sans"/>
              </a:rPr>
              <a:t>is</a:t>
            </a:r>
            <a:r>
              <a:rPr lang="lt-LT" sz="2000" b="0" i="0" u="none" strike="noStrike" dirty="0">
                <a:effectLst/>
                <a:latin typeface="Google Sans"/>
              </a:rPr>
              <a:t> a </a:t>
            </a:r>
            <a:r>
              <a:rPr lang="lt-LT" sz="2000" b="0" i="0" u="none" strike="noStrike" dirty="0" err="1">
                <a:effectLst/>
                <a:latin typeface="Google Sans"/>
              </a:rPr>
              <a:t>Brazilian</a:t>
            </a:r>
            <a:r>
              <a:rPr lang="lt-LT" sz="2000" b="0" i="0" u="none" strike="noStrike" dirty="0">
                <a:effectLst/>
                <a:latin typeface="Google Sans"/>
              </a:rPr>
              <a:t> e-</a:t>
            </a:r>
            <a:r>
              <a:rPr lang="lt-LT" sz="2000" b="0" i="0" u="none" strike="noStrike" dirty="0" err="1">
                <a:effectLst/>
                <a:latin typeface="Google Sans"/>
              </a:rPr>
              <a:t>commerce</a:t>
            </a:r>
            <a:r>
              <a:rPr lang="lt-LT" sz="2000" b="0" i="0" u="none" strike="noStrike" dirty="0">
                <a:effectLst/>
                <a:latin typeface="Google Sans"/>
              </a:rPr>
              <a:t> </a:t>
            </a:r>
            <a:r>
              <a:rPr lang="lt-LT" sz="2000" b="0" i="0" u="none" strike="noStrike" dirty="0" err="1">
                <a:effectLst/>
                <a:latin typeface="Google Sans"/>
              </a:rPr>
              <a:t>platform</a:t>
            </a:r>
            <a:r>
              <a:rPr lang="lt-LT" sz="2000" b="0" i="0" u="none" strike="noStrike" dirty="0">
                <a:effectLst/>
                <a:latin typeface="Google Sans"/>
              </a:rPr>
              <a:t> </a:t>
            </a:r>
            <a:r>
              <a:rPr lang="lt-LT" sz="2000" b="0" i="0" u="none" strike="noStrike" dirty="0" err="1">
                <a:effectLst/>
                <a:latin typeface="Google Sans"/>
              </a:rPr>
              <a:t>that</a:t>
            </a:r>
            <a:r>
              <a:rPr lang="lt-LT" sz="2000" b="0" i="0" u="none" strike="noStrike" dirty="0">
                <a:effectLst/>
                <a:latin typeface="Google Sans"/>
              </a:rPr>
              <a:t> </a:t>
            </a:r>
            <a:r>
              <a:rPr lang="lt-LT" sz="2000" b="0" i="0" u="none" strike="noStrike" dirty="0" err="1">
                <a:effectLst/>
                <a:latin typeface="Google Sans"/>
              </a:rPr>
              <a:t>connects</a:t>
            </a:r>
            <a:r>
              <a:rPr lang="lt-LT" sz="2000" b="0" i="0" u="none" strike="noStrike" dirty="0">
                <a:effectLst/>
                <a:latin typeface="Google Sans"/>
              </a:rPr>
              <a:t> </a:t>
            </a:r>
            <a:r>
              <a:rPr lang="lt-LT" sz="2000" b="0" i="0" u="none" strike="noStrike" dirty="0" err="1">
                <a:effectLst/>
                <a:latin typeface="Google Sans"/>
              </a:rPr>
              <a:t>small</a:t>
            </a:r>
            <a:r>
              <a:rPr lang="lt-LT" sz="2000" b="0" i="0" u="none" strike="noStrike" dirty="0">
                <a:effectLst/>
                <a:latin typeface="Google Sans"/>
              </a:rPr>
              <a:t> </a:t>
            </a:r>
            <a:r>
              <a:rPr lang="lt-LT" sz="2000" b="0" i="0" u="none" strike="noStrike" dirty="0" err="1">
                <a:effectLst/>
                <a:latin typeface="Google Sans"/>
              </a:rPr>
              <a:t>and</a:t>
            </a:r>
            <a:r>
              <a:rPr lang="lt-LT" sz="2000" b="0" i="0" u="none" strike="noStrike" dirty="0">
                <a:effectLst/>
                <a:latin typeface="Google Sans"/>
              </a:rPr>
              <a:t> </a:t>
            </a:r>
            <a:r>
              <a:rPr lang="lt-LT" sz="2000" b="0" i="0" u="none" strike="noStrike" dirty="0" err="1">
                <a:effectLst/>
                <a:latin typeface="Google Sans"/>
              </a:rPr>
              <a:t>medium-sized</a:t>
            </a:r>
            <a:r>
              <a:rPr lang="lt-LT" sz="2000" b="0" i="0" u="none" strike="noStrike" dirty="0">
                <a:effectLst/>
                <a:latin typeface="Google Sans"/>
              </a:rPr>
              <a:t> </a:t>
            </a:r>
            <a:r>
              <a:rPr lang="lt-LT" sz="2000" b="0" i="0" u="none" strike="noStrike" dirty="0" err="1">
                <a:effectLst/>
                <a:latin typeface="Google Sans"/>
              </a:rPr>
              <a:t>businesses</a:t>
            </a:r>
            <a:r>
              <a:rPr lang="lt-LT" sz="2000" b="0" i="0" u="none" strike="noStrike" dirty="0">
                <a:effectLst/>
                <a:latin typeface="Google Sans"/>
              </a:rPr>
              <a:t> to </a:t>
            </a:r>
            <a:r>
              <a:rPr lang="lt-LT" sz="2000" b="0" i="0" u="none" strike="noStrike" dirty="0" err="1">
                <a:effectLst/>
                <a:latin typeface="Google Sans"/>
              </a:rPr>
              <a:t>customers</a:t>
            </a:r>
            <a:r>
              <a:rPr lang="lt-LT" sz="2000" b="0" i="0" u="none" strike="noStrike" dirty="0">
                <a:effectLst/>
                <a:latin typeface="Google Sans"/>
              </a:rPr>
              <a:t> </a:t>
            </a:r>
            <a:r>
              <a:rPr lang="lt-LT" sz="2000" b="0" i="0" u="none" strike="noStrike" dirty="0" err="1">
                <a:effectLst/>
                <a:latin typeface="Google Sans"/>
              </a:rPr>
              <a:t>across</a:t>
            </a:r>
            <a:r>
              <a:rPr lang="lt-LT" sz="2000" b="0" i="0" u="none" strike="noStrike" dirty="0">
                <a:effectLst/>
                <a:latin typeface="Google Sans"/>
              </a:rPr>
              <a:t> </a:t>
            </a:r>
            <a:r>
              <a:rPr lang="lt-LT" sz="2000" b="0" i="0" u="none" strike="noStrike" dirty="0" err="1">
                <a:effectLst/>
                <a:latin typeface="Google Sans"/>
              </a:rPr>
              <a:t>Brazil</a:t>
            </a:r>
            <a:r>
              <a:rPr lang="lt-LT" sz="2000" b="0" i="0" u="none" strike="noStrike" dirty="0">
                <a:effectLst/>
                <a:latin typeface="Google Sans"/>
              </a:rPr>
              <a:t>. </a:t>
            </a:r>
            <a:r>
              <a:rPr lang="lt-LT" sz="2000" b="0" i="0" u="none" strike="noStrike" dirty="0" err="1">
                <a:effectLst/>
                <a:latin typeface="Google Sans"/>
              </a:rPr>
              <a:t>The</a:t>
            </a:r>
            <a:r>
              <a:rPr lang="lt-LT" sz="2000" b="0" i="0" u="none" strike="noStrike" dirty="0">
                <a:effectLst/>
                <a:latin typeface="Google Sans"/>
              </a:rPr>
              <a:t> </a:t>
            </a:r>
            <a:r>
              <a:rPr lang="lt-LT" sz="2000" b="0" i="0" u="none" strike="noStrike" dirty="0" err="1">
                <a:effectLst/>
                <a:latin typeface="Google Sans"/>
              </a:rPr>
              <a:t>platform</a:t>
            </a:r>
            <a:r>
              <a:rPr lang="lt-LT" sz="2000" b="0" i="0" u="none" strike="noStrike" dirty="0">
                <a:effectLst/>
                <a:latin typeface="Google Sans"/>
              </a:rPr>
              <a:t> </a:t>
            </a:r>
            <a:r>
              <a:rPr lang="lt-LT" sz="2000" b="0" i="0" u="none" strike="noStrike" dirty="0" err="1">
                <a:effectLst/>
                <a:latin typeface="Google Sans"/>
              </a:rPr>
              <a:t>operates</a:t>
            </a:r>
            <a:r>
              <a:rPr lang="lt-LT" sz="2000" b="0" i="0" u="none" strike="noStrike" dirty="0">
                <a:effectLst/>
                <a:latin typeface="Google Sans"/>
              </a:rPr>
              <a:t> </a:t>
            </a:r>
            <a:r>
              <a:rPr lang="lt-LT" sz="2000" b="0" i="0" u="none" strike="noStrike" dirty="0" err="1">
                <a:effectLst/>
                <a:latin typeface="Google Sans"/>
              </a:rPr>
              <a:t>as</a:t>
            </a:r>
            <a:r>
              <a:rPr lang="lt-LT" sz="2000" b="0" i="0" u="none" strike="noStrike" dirty="0">
                <a:effectLst/>
                <a:latin typeface="Google Sans"/>
              </a:rPr>
              <a:t> a </a:t>
            </a:r>
            <a:r>
              <a:rPr lang="lt-LT" sz="2000" b="0" i="0" u="none" strike="noStrike" dirty="0" err="1">
                <a:effectLst/>
                <a:latin typeface="Google Sans"/>
              </a:rPr>
              <a:t>marketplace</a:t>
            </a:r>
            <a:r>
              <a:rPr lang="lt-LT" sz="2000" b="0" i="0" u="none" strike="noStrike" dirty="0">
                <a:effectLst/>
                <a:latin typeface="Google Sans"/>
              </a:rPr>
              <a:t>, </a:t>
            </a:r>
            <a:r>
              <a:rPr lang="lt-LT" sz="2000" b="0" i="0" u="none" strike="noStrike" dirty="0" err="1">
                <a:effectLst/>
                <a:latin typeface="Google Sans"/>
              </a:rPr>
              <a:t>where</a:t>
            </a:r>
            <a:r>
              <a:rPr lang="lt-LT" sz="2000" b="0" i="0" u="none" strike="noStrike" dirty="0">
                <a:effectLst/>
                <a:latin typeface="Google Sans"/>
              </a:rPr>
              <a:t> </a:t>
            </a:r>
            <a:r>
              <a:rPr lang="lt-LT" sz="2000" b="0" i="0" u="none" strike="noStrike" dirty="0" err="1">
                <a:effectLst/>
                <a:latin typeface="Google Sans"/>
              </a:rPr>
              <a:t>merchants</a:t>
            </a:r>
            <a:r>
              <a:rPr lang="lt-LT" sz="2000" b="0" i="0" u="none" strike="noStrike" dirty="0">
                <a:effectLst/>
                <a:latin typeface="Google Sans"/>
              </a:rPr>
              <a:t> </a:t>
            </a:r>
            <a:r>
              <a:rPr lang="lt-LT" sz="2000" b="0" i="0" u="none" strike="noStrike" dirty="0" err="1">
                <a:effectLst/>
                <a:latin typeface="Google Sans"/>
              </a:rPr>
              <a:t>can</a:t>
            </a:r>
            <a:r>
              <a:rPr lang="lt-LT" sz="2000" b="0" i="0" u="none" strike="noStrike" dirty="0">
                <a:effectLst/>
                <a:latin typeface="Google Sans"/>
              </a:rPr>
              <a:t> </a:t>
            </a:r>
            <a:r>
              <a:rPr lang="lt-LT" sz="2000" b="0" i="0" u="none" strike="noStrike" dirty="0" err="1">
                <a:effectLst/>
                <a:latin typeface="Google Sans"/>
              </a:rPr>
              <a:t>list</a:t>
            </a:r>
            <a:r>
              <a:rPr lang="lt-LT" sz="2000" b="0" i="0" u="none" strike="noStrike" dirty="0">
                <a:effectLst/>
                <a:latin typeface="Google Sans"/>
              </a:rPr>
              <a:t> </a:t>
            </a:r>
            <a:r>
              <a:rPr lang="lt-LT" sz="2000" b="0" i="0" u="none" strike="noStrike" dirty="0" err="1">
                <a:effectLst/>
                <a:latin typeface="Google Sans"/>
              </a:rPr>
              <a:t>their</a:t>
            </a:r>
            <a:r>
              <a:rPr lang="lt-LT" sz="2000" b="0" i="0" u="none" strike="noStrike" dirty="0">
                <a:effectLst/>
                <a:latin typeface="Google Sans"/>
              </a:rPr>
              <a:t> </a:t>
            </a:r>
            <a:r>
              <a:rPr lang="lt-LT" sz="2000" b="0" i="0" u="none" strike="noStrike" dirty="0" err="1">
                <a:effectLst/>
                <a:latin typeface="Google Sans"/>
              </a:rPr>
              <a:t>products</a:t>
            </a:r>
            <a:r>
              <a:rPr lang="lt-LT" sz="2000" b="0" i="0" u="none" strike="noStrike" dirty="0">
                <a:effectLst/>
                <a:latin typeface="Google Sans"/>
              </a:rPr>
              <a:t> </a:t>
            </a:r>
            <a:r>
              <a:rPr lang="lt-LT" sz="2000" b="0" i="0" u="none" strike="noStrike" dirty="0" err="1">
                <a:effectLst/>
                <a:latin typeface="Google Sans"/>
              </a:rPr>
              <a:t>and</a:t>
            </a:r>
            <a:r>
              <a:rPr lang="lt-LT" sz="2000" b="0" i="0" u="none" strike="noStrike" dirty="0">
                <a:effectLst/>
                <a:latin typeface="Google Sans"/>
              </a:rPr>
              <a:t> </a:t>
            </a:r>
            <a:r>
              <a:rPr lang="lt-LT" sz="2000" b="0" i="0" u="none" strike="noStrike" dirty="0" err="1">
                <a:effectLst/>
                <a:latin typeface="Google Sans"/>
              </a:rPr>
              <a:t>services</a:t>
            </a:r>
            <a:r>
              <a:rPr lang="lt-LT" sz="2000" b="0" i="0" u="none" strike="noStrike" dirty="0">
                <a:effectLst/>
                <a:latin typeface="Google Sans"/>
              </a:rPr>
              <a:t> </a:t>
            </a:r>
            <a:r>
              <a:rPr lang="lt-LT" sz="2000" b="0" i="0" u="none" strike="noStrike" dirty="0" err="1">
                <a:effectLst/>
                <a:latin typeface="Google Sans"/>
              </a:rPr>
              <a:t>and</a:t>
            </a:r>
            <a:r>
              <a:rPr lang="lt-LT" sz="2000" b="0" i="0" u="none" strike="noStrike" dirty="0">
                <a:effectLst/>
                <a:latin typeface="Google Sans"/>
              </a:rPr>
              <a:t> </a:t>
            </a:r>
            <a:r>
              <a:rPr lang="lt-LT" sz="2000" b="0" i="0" u="none" strike="noStrike" dirty="0" err="1">
                <a:effectLst/>
                <a:latin typeface="Google Sans"/>
              </a:rPr>
              <a:t>customers</a:t>
            </a:r>
            <a:r>
              <a:rPr lang="lt-LT" sz="2000" b="0" i="0" u="none" strike="noStrike" dirty="0">
                <a:effectLst/>
                <a:latin typeface="Google Sans"/>
              </a:rPr>
              <a:t> </a:t>
            </a:r>
            <a:r>
              <a:rPr lang="lt-LT" sz="2000" b="0" i="0" u="none" strike="noStrike" dirty="0" err="1">
                <a:effectLst/>
                <a:latin typeface="Google Sans"/>
              </a:rPr>
              <a:t>can</a:t>
            </a:r>
            <a:r>
              <a:rPr lang="lt-LT" sz="2000" b="0" i="0" u="none" strike="noStrike" dirty="0">
                <a:effectLst/>
                <a:latin typeface="Google Sans"/>
              </a:rPr>
              <a:t> </a:t>
            </a:r>
            <a:r>
              <a:rPr lang="lt-LT" sz="2000" b="0" i="0" u="none" strike="noStrike" dirty="0" err="1">
                <a:effectLst/>
                <a:latin typeface="Google Sans"/>
              </a:rPr>
              <a:t>browse</a:t>
            </a:r>
            <a:r>
              <a:rPr lang="lt-LT" sz="2000" b="0" i="0" u="none" strike="noStrike" dirty="0">
                <a:effectLst/>
                <a:latin typeface="Google Sans"/>
              </a:rPr>
              <a:t> </a:t>
            </a:r>
            <a:r>
              <a:rPr lang="lt-LT" sz="2000" b="0" i="0" u="none" strike="noStrike" dirty="0" err="1">
                <a:effectLst/>
                <a:latin typeface="Google Sans"/>
              </a:rPr>
              <a:t>and</a:t>
            </a:r>
            <a:r>
              <a:rPr lang="lt-LT" sz="2000" b="0" i="0" u="none" strike="noStrike" dirty="0">
                <a:effectLst/>
                <a:latin typeface="Google Sans"/>
              </a:rPr>
              <a:t> </a:t>
            </a:r>
            <a:r>
              <a:rPr lang="lt-LT" sz="2000" b="0" i="0" u="none" strike="noStrike" dirty="0" err="1">
                <a:effectLst/>
                <a:latin typeface="Google Sans"/>
              </a:rPr>
              <a:t>purchase</a:t>
            </a:r>
            <a:r>
              <a:rPr lang="lt-LT" sz="2000" b="0" i="0" u="none" strike="noStrike" dirty="0">
                <a:effectLst/>
                <a:latin typeface="Google Sans"/>
              </a:rPr>
              <a:t> </a:t>
            </a:r>
            <a:r>
              <a:rPr lang="lt-LT" sz="2000" b="0" i="0" u="none" strike="noStrike" dirty="0" err="1">
                <a:effectLst/>
                <a:latin typeface="Google Sans"/>
              </a:rPr>
              <a:t>them</a:t>
            </a:r>
            <a:r>
              <a:rPr lang="lt-LT" sz="2000" b="0" i="0" u="none" strike="noStrike" dirty="0">
                <a:effectLst/>
                <a:latin typeface="Google Sans"/>
              </a:rPr>
              <a:t> </a:t>
            </a:r>
            <a:r>
              <a:rPr lang="lt-LT" sz="2000" b="0" i="0" u="none" strike="noStrike" dirty="0" err="1">
                <a:effectLst/>
                <a:latin typeface="Google Sans"/>
              </a:rPr>
              <a:t>online</a:t>
            </a:r>
            <a:r>
              <a:rPr lang="lt-LT" sz="2000" b="0" i="0" u="none" strike="noStrike" dirty="0">
                <a:effectLst/>
                <a:latin typeface="Google Sans"/>
              </a:rPr>
              <a:t>.</a:t>
            </a:r>
          </a:p>
          <a:p>
            <a:pPr marL="0" indent="0">
              <a:buNone/>
            </a:pPr>
            <a:endParaRPr lang="ru-LT" sz="2200" dirty="0"/>
          </a:p>
        </p:txBody>
      </p:sp>
      <p:pic>
        <p:nvPicPr>
          <p:cNvPr id="5" name="Рисунок 4">
            <a:extLst>
              <a:ext uri="{FF2B5EF4-FFF2-40B4-BE49-F238E27FC236}">
                <a16:creationId xmlns:a16="http://schemas.microsoft.com/office/drawing/2014/main" id="{C1CD9028-05EC-4DE1-C5B7-5835CADC2F24}"/>
              </a:ext>
            </a:extLst>
          </p:cNvPr>
          <p:cNvPicPr>
            <a:picLocks noChangeAspect="1"/>
          </p:cNvPicPr>
          <p:nvPr/>
        </p:nvPicPr>
        <p:blipFill rotWithShape="1">
          <a:blip r:embed="rId2"/>
          <a:srcRect l="22732" r="1959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 name="Объект 2">
            <a:extLst>
              <a:ext uri="{FF2B5EF4-FFF2-40B4-BE49-F238E27FC236}">
                <a16:creationId xmlns:a16="http://schemas.microsoft.com/office/drawing/2014/main" id="{948B51C5-BDC1-8CCB-4C52-7AD24167F90C}"/>
              </a:ext>
            </a:extLst>
          </p:cNvPr>
          <p:cNvSpPr txBox="1">
            <a:spLocks/>
          </p:cNvSpPr>
          <p:nvPr/>
        </p:nvSpPr>
        <p:spPr>
          <a:xfrm>
            <a:off x="640080" y="2817480"/>
            <a:ext cx="4243589" cy="33206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t>Total revenue (</a:t>
            </a:r>
            <a:r>
              <a:rPr lang="en-US" sz="2200" dirty="0" err="1"/>
              <a:t>cost+freight</a:t>
            </a:r>
            <a:r>
              <a:rPr lang="en-US" sz="2200" dirty="0"/>
              <a:t>)</a:t>
            </a:r>
          </a:p>
          <a:p>
            <a:r>
              <a:rPr lang="en-US" sz="2200" dirty="0"/>
              <a:t> for 2017 – </a:t>
            </a:r>
            <a:r>
              <a:rPr lang="ru-LT" sz="2200" dirty="0">
                <a:latin typeface="Roboto" panose="02000000000000000000" pitchFamily="2" charset="0"/>
              </a:rPr>
              <a:t>7</a:t>
            </a:r>
            <a:r>
              <a:rPr lang="en-US" sz="2200" dirty="0">
                <a:latin typeface="Roboto" panose="02000000000000000000" pitchFamily="2" charset="0"/>
              </a:rPr>
              <a:t>.</a:t>
            </a:r>
            <a:r>
              <a:rPr lang="ru-LT" sz="2200" dirty="0">
                <a:latin typeface="Roboto" panose="02000000000000000000" pitchFamily="2" charset="0"/>
              </a:rPr>
              <a:t>249</a:t>
            </a:r>
            <a:r>
              <a:rPr lang="en-US" sz="2200" dirty="0">
                <a:latin typeface="Roboto" panose="02000000000000000000" pitchFamily="2" charset="0"/>
              </a:rPr>
              <a:t>.</a:t>
            </a:r>
            <a:r>
              <a:rPr lang="ru-LT" sz="2200" dirty="0">
                <a:latin typeface="Roboto" panose="02000000000000000000" pitchFamily="2" charset="0"/>
              </a:rPr>
              <a:t>746</a:t>
            </a:r>
            <a:r>
              <a:rPr lang="en-US" sz="2200" dirty="0">
                <a:latin typeface="Roboto" panose="02000000000000000000" pitchFamily="2" charset="0"/>
              </a:rPr>
              <a:t>,</a:t>
            </a:r>
            <a:r>
              <a:rPr lang="ru-LT" sz="2200" dirty="0">
                <a:latin typeface="Roboto" panose="02000000000000000000" pitchFamily="2" charset="0"/>
              </a:rPr>
              <a:t>7</a:t>
            </a:r>
            <a:r>
              <a:rPr lang="en-US" sz="2200" dirty="0">
                <a:latin typeface="Roboto" panose="02000000000000000000" pitchFamily="2" charset="0"/>
              </a:rPr>
              <a:t>3 </a:t>
            </a:r>
          </a:p>
          <a:p>
            <a:r>
              <a:rPr lang="en-US" sz="2200" dirty="0">
                <a:latin typeface="Roboto" panose="02000000000000000000" pitchFamily="2" charset="0"/>
              </a:rPr>
              <a:t> for 2018 – 8.699.763,05</a:t>
            </a:r>
            <a:endParaRPr lang="ru-LT" sz="2200" dirty="0"/>
          </a:p>
        </p:txBody>
      </p:sp>
    </p:spTree>
    <p:extLst>
      <p:ext uri="{BB962C8B-B14F-4D97-AF65-F5344CB8AC3E}">
        <p14:creationId xmlns:p14="http://schemas.microsoft.com/office/powerpoint/2010/main" val="571143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044DCA-0937-D051-41A8-A183C6028A9C}"/>
              </a:ext>
            </a:extLst>
          </p:cNvPr>
          <p:cNvSpPr>
            <a:spLocks noGrp="1"/>
          </p:cNvSpPr>
          <p:nvPr>
            <p:ph type="title"/>
          </p:nvPr>
        </p:nvSpPr>
        <p:spPr/>
        <p:txBody>
          <a:bodyPr/>
          <a:lstStyle/>
          <a:p>
            <a:r>
              <a:rPr lang="en-US" dirty="0"/>
              <a:t>Tasks for the analysis:</a:t>
            </a:r>
            <a:endParaRPr lang="ru-LT" dirty="0"/>
          </a:p>
        </p:txBody>
      </p:sp>
      <p:sp>
        <p:nvSpPr>
          <p:cNvPr id="3" name="Объект 2">
            <a:extLst>
              <a:ext uri="{FF2B5EF4-FFF2-40B4-BE49-F238E27FC236}">
                <a16:creationId xmlns:a16="http://schemas.microsoft.com/office/drawing/2014/main" id="{016BD2CB-F00A-DF54-784D-4AE24979735F}"/>
              </a:ext>
            </a:extLst>
          </p:cNvPr>
          <p:cNvSpPr>
            <a:spLocks noGrp="1"/>
          </p:cNvSpPr>
          <p:nvPr>
            <p:ph idx="1"/>
          </p:nvPr>
        </p:nvSpPr>
        <p:spPr/>
        <p:txBody>
          <a:bodyPr/>
          <a:lstStyle/>
          <a:p>
            <a:r>
              <a:rPr lang="en-US" dirty="0"/>
              <a:t>1. how many customers chose to pay via installments and what are the top categories/revenue with orders that had installments, does it differ with the amount of installments chosen by customer</a:t>
            </a:r>
          </a:p>
          <a:p>
            <a:r>
              <a:rPr lang="en-US" dirty="0"/>
              <a:t>2. what are the payment methods used by customers, how many clients use each method and how much is revenue, how the choice of payment method differs across the states of </a:t>
            </a:r>
            <a:r>
              <a:rPr lang="en-US" dirty="0" err="1"/>
              <a:t>Olist</a:t>
            </a:r>
            <a:r>
              <a:rPr lang="en-US" dirty="0"/>
              <a:t> presence</a:t>
            </a:r>
          </a:p>
          <a:p>
            <a:r>
              <a:rPr lang="en-US" dirty="0"/>
              <a:t>3. how long it takes for the seller to accept the order, to ship it out and for the order to be delivered to customer, does the estimation of delivery match the actual time </a:t>
            </a:r>
            <a:endParaRPr lang="ru-LT" dirty="0"/>
          </a:p>
        </p:txBody>
      </p:sp>
    </p:spTree>
    <p:extLst>
      <p:ext uri="{BB962C8B-B14F-4D97-AF65-F5344CB8AC3E}">
        <p14:creationId xmlns:p14="http://schemas.microsoft.com/office/powerpoint/2010/main" val="70988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1" name="Rectangle 820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F76B82AA-3D8E-91EF-7217-71B9D5DEEC67}"/>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dirty="0"/>
              <a:t>Top 10 product categories</a:t>
            </a:r>
          </a:p>
        </p:txBody>
      </p:sp>
      <p:pic>
        <p:nvPicPr>
          <p:cNvPr id="8196" name="Picture 4">
            <a:extLst>
              <a:ext uri="{FF2B5EF4-FFF2-40B4-BE49-F238E27FC236}">
                <a16:creationId xmlns:a16="http://schemas.microsoft.com/office/drawing/2014/main" id="{9DB78A2E-C792-7C8E-F439-DB1B28BB08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7511" y="2957665"/>
            <a:ext cx="5375706" cy="3346376"/>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627CF6C0-72E7-35D7-E795-AD9927CCADA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387019" y="2957665"/>
            <a:ext cx="5419232" cy="3346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32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76D0D5-278E-83C4-6739-9F03FF276560}"/>
              </a:ext>
            </a:extLst>
          </p:cNvPr>
          <p:cNvSpPr>
            <a:spLocks noGrp="1"/>
          </p:cNvSpPr>
          <p:nvPr>
            <p:ph type="title"/>
          </p:nvPr>
        </p:nvSpPr>
        <p:spPr>
          <a:xfrm>
            <a:off x="838200" y="5532437"/>
            <a:ext cx="10515600" cy="1325563"/>
          </a:xfrm>
        </p:spPr>
        <p:txBody>
          <a:bodyPr>
            <a:normAutofit/>
          </a:bodyPr>
          <a:lstStyle/>
          <a:p>
            <a:r>
              <a:rPr lang="lt-LT" sz="2200" b="0" i="0" u="none" strike="noStrike" dirty="0">
                <a:effectLst/>
                <a:latin typeface="system-ui"/>
              </a:rPr>
              <a:t> </a:t>
            </a:r>
            <a:r>
              <a:rPr lang="lt-LT" sz="2200" b="0" i="0" u="none" strike="noStrike" dirty="0" err="1">
                <a:effectLst/>
                <a:latin typeface="system-ui"/>
              </a:rPr>
              <a:t>The</a:t>
            </a:r>
            <a:r>
              <a:rPr lang="lt-LT" sz="2200" b="0" i="0" u="none" strike="noStrike" dirty="0">
                <a:effectLst/>
                <a:latin typeface="system-ui"/>
              </a:rPr>
              <a:t> </a:t>
            </a:r>
            <a:r>
              <a:rPr lang="lt-LT" sz="2200" b="0" i="0" u="none" strike="noStrike" dirty="0" err="1">
                <a:effectLst/>
                <a:latin typeface="system-ui"/>
              </a:rPr>
              <a:t>first</a:t>
            </a:r>
            <a:r>
              <a:rPr lang="lt-LT" sz="2200" b="0" i="0" u="none" strike="noStrike" dirty="0">
                <a:effectLst/>
                <a:latin typeface="system-ui"/>
              </a:rPr>
              <a:t> 16 </a:t>
            </a:r>
            <a:r>
              <a:rPr lang="lt-LT" sz="2200" b="0" i="0" u="none" strike="noStrike" dirty="0" err="1">
                <a:effectLst/>
                <a:latin typeface="system-ui"/>
              </a:rPr>
              <a:t>categories</a:t>
            </a:r>
            <a:r>
              <a:rPr lang="lt-LT" sz="2200" b="0" i="0" u="none" strike="noStrike" dirty="0">
                <a:effectLst/>
                <a:latin typeface="system-ui"/>
              </a:rPr>
              <a:t> (</a:t>
            </a:r>
            <a:r>
              <a:rPr lang="lt-LT" sz="2200" b="0" i="0" u="none" strike="noStrike" dirty="0" err="1">
                <a:effectLst/>
                <a:latin typeface="system-ui"/>
              </a:rPr>
              <a:t>out</a:t>
            </a:r>
            <a:r>
              <a:rPr lang="lt-LT" sz="2200" b="0" i="0" u="none" strike="noStrike" dirty="0">
                <a:effectLst/>
                <a:latin typeface="system-ui"/>
              </a:rPr>
              <a:t> </a:t>
            </a:r>
            <a:r>
              <a:rPr lang="lt-LT" sz="2200" b="0" i="0" u="none" strike="noStrike" dirty="0" err="1">
                <a:effectLst/>
                <a:latin typeface="system-ui"/>
              </a:rPr>
              <a:t>of</a:t>
            </a:r>
            <a:r>
              <a:rPr lang="lt-LT" sz="2200" b="0" i="0" u="none" strike="noStrike" dirty="0">
                <a:effectLst/>
                <a:latin typeface="system-ui"/>
              </a:rPr>
              <a:t> 71) </a:t>
            </a:r>
            <a:r>
              <a:rPr lang="lt-LT" sz="2200" b="0" i="0" u="none" strike="noStrike" dirty="0" err="1">
                <a:effectLst/>
                <a:latin typeface="system-ui"/>
              </a:rPr>
              <a:t>comprise</a:t>
            </a:r>
            <a:r>
              <a:rPr lang="lt-LT" sz="2200" b="0" i="0" u="none" strike="noStrike" dirty="0">
                <a:effectLst/>
                <a:latin typeface="system-ui"/>
              </a:rPr>
              <a:t> </a:t>
            </a:r>
            <a:r>
              <a:rPr lang="lt-LT" sz="2200" b="0" i="0" u="none" strike="noStrike" dirty="0" err="1">
                <a:effectLst/>
                <a:latin typeface="system-ui"/>
              </a:rPr>
              <a:t>roughly</a:t>
            </a:r>
            <a:r>
              <a:rPr lang="lt-LT" sz="2200" b="0" i="0" u="none" strike="noStrike" dirty="0">
                <a:effectLst/>
                <a:latin typeface="system-ui"/>
              </a:rPr>
              <a:t> 80% </a:t>
            </a:r>
            <a:r>
              <a:rPr lang="lt-LT" sz="2200" b="0" i="0" u="none" strike="noStrike" dirty="0" err="1">
                <a:effectLst/>
                <a:latin typeface="system-ui"/>
              </a:rPr>
              <a:t>of</a:t>
            </a:r>
            <a:r>
              <a:rPr lang="lt-LT" sz="2200" b="0" i="0" u="none" strike="noStrike" dirty="0">
                <a:effectLst/>
                <a:latin typeface="system-ui"/>
              </a:rPr>
              <a:t> </a:t>
            </a:r>
            <a:r>
              <a:rPr lang="lt-LT" sz="2200" b="0" i="0" u="none" strike="noStrike" dirty="0" err="1">
                <a:effectLst/>
                <a:latin typeface="system-ui"/>
              </a:rPr>
              <a:t>total</a:t>
            </a:r>
            <a:r>
              <a:rPr lang="lt-LT" sz="2200" b="0" i="0" u="none" strike="noStrike" dirty="0">
                <a:effectLst/>
                <a:latin typeface="system-ui"/>
              </a:rPr>
              <a:t> </a:t>
            </a:r>
            <a:r>
              <a:rPr lang="lt-LT" sz="2200" b="0" i="0" u="none" strike="noStrike" dirty="0" err="1">
                <a:effectLst/>
                <a:latin typeface="system-ui"/>
              </a:rPr>
              <a:t>revenue</a:t>
            </a:r>
            <a:r>
              <a:rPr lang="lt-LT" sz="2200" b="0" i="0" u="none" strike="noStrike" dirty="0">
                <a:effectLst/>
                <a:latin typeface="system-ui"/>
              </a:rPr>
              <a:t>. </a:t>
            </a:r>
            <a:r>
              <a:rPr lang="lt-LT" sz="2200" b="0" i="0" u="none" strike="noStrike" dirty="0" err="1">
                <a:effectLst/>
                <a:latin typeface="system-ui"/>
              </a:rPr>
              <a:t>That</a:t>
            </a:r>
            <a:r>
              <a:rPr lang="lt-LT" sz="2200" b="0" i="0" u="none" strike="noStrike" dirty="0">
                <a:effectLst/>
                <a:latin typeface="system-ui"/>
              </a:rPr>
              <a:t> </a:t>
            </a:r>
            <a:r>
              <a:rPr lang="lt-LT" sz="2200" b="0" i="0" u="none" strike="noStrike" dirty="0" err="1">
                <a:effectLst/>
                <a:latin typeface="system-ui"/>
              </a:rPr>
              <a:t>is</a:t>
            </a:r>
            <a:r>
              <a:rPr lang="lt-LT" sz="2200" b="0" i="0" u="none" strike="noStrike" dirty="0">
                <a:effectLst/>
                <a:latin typeface="system-ui"/>
              </a:rPr>
              <a:t> ~22% </a:t>
            </a:r>
            <a:r>
              <a:rPr lang="lt-LT" sz="2200" b="0" i="0" u="none" strike="noStrike" dirty="0" err="1">
                <a:effectLst/>
                <a:latin typeface="system-ui"/>
              </a:rPr>
              <a:t>of</a:t>
            </a:r>
            <a:r>
              <a:rPr lang="lt-LT" sz="2200" b="0" i="0" u="none" strike="noStrike" dirty="0">
                <a:effectLst/>
                <a:latin typeface="system-ui"/>
              </a:rPr>
              <a:t> </a:t>
            </a:r>
            <a:r>
              <a:rPr lang="lt-LT" sz="2200" b="0" i="0" u="none" strike="noStrike" dirty="0" err="1">
                <a:effectLst/>
                <a:latin typeface="system-ui"/>
              </a:rPr>
              <a:t>all</a:t>
            </a:r>
            <a:r>
              <a:rPr lang="lt-LT" sz="2200" b="0" i="0" u="none" strike="noStrike" dirty="0">
                <a:effectLst/>
                <a:latin typeface="system-ui"/>
              </a:rPr>
              <a:t> </a:t>
            </a:r>
            <a:r>
              <a:rPr lang="lt-LT" sz="2200" b="0" i="0" u="none" strike="noStrike" dirty="0" err="1">
                <a:effectLst/>
                <a:latin typeface="system-ui"/>
              </a:rPr>
              <a:t>categories</a:t>
            </a:r>
            <a:r>
              <a:rPr lang="lt-LT" sz="2200" b="0" i="0" u="none" strike="noStrike" dirty="0">
                <a:effectLst/>
                <a:latin typeface="system-ui"/>
              </a:rPr>
              <a:t>, </a:t>
            </a:r>
            <a:r>
              <a:rPr lang="lt-LT" sz="2200" b="0" i="0" u="none" strike="noStrike" dirty="0" err="1">
                <a:effectLst/>
                <a:latin typeface="system-ui"/>
              </a:rPr>
              <a:t>so</a:t>
            </a:r>
            <a:r>
              <a:rPr lang="lt-LT" sz="2200" b="0" i="0" u="none" strike="noStrike" dirty="0">
                <a:effectLst/>
                <a:latin typeface="system-ui"/>
              </a:rPr>
              <a:t> </a:t>
            </a:r>
            <a:r>
              <a:rPr lang="lt-LT" sz="2200" b="0" i="0" u="none" strike="noStrike" dirty="0" err="1">
                <a:effectLst/>
                <a:latin typeface="system-ui"/>
              </a:rPr>
              <a:t>Pareto</a:t>
            </a:r>
            <a:r>
              <a:rPr lang="lt-LT" sz="2200" b="0" i="0" u="none" strike="noStrike" dirty="0">
                <a:effectLst/>
                <a:latin typeface="system-ui"/>
              </a:rPr>
              <a:t> </a:t>
            </a:r>
            <a:r>
              <a:rPr lang="lt-LT" sz="2200" b="0" i="0" u="none" strike="noStrike" dirty="0" err="1">
                <a:effectLst/>
                <a:latin typeface="system-ui"/>
              </a:rPr>
              <a:t>principle</a:t>
            </a:r>
            <a:r>
              <a:rPr lang="lt-LT" sz="2200" b="0" i="0" u="none" strike="noStrike" dirty="0">
                <a:effectLst/>
                <a:latin typeface="system-ui"/>
              </a:rPr>
              <a:t> </a:t>
            </a:r>
            <a:r>
              <a:rPr lang="lt-LT" sz="2200" b="0" i="0" u="none" strike="noStrike" dirty="0" err="1">
                <a:effectLst/>
                <a:latin typeface="system-ui"/>
              </a:rPr>
              <a:t>applies</a:t>
            </a:r>
            <a:r>
              <a:rPr lang="lt-LT" sz="2200" b="0" i="0" u="none" strike="noStrike" dirty="0">
                <a:effectLst/>
                <a:latin typeface="system-ui"/>
              </a:rPr>
              <a:t> </a:t>
            </a:r>
            <a:r>
              <a:rPr lang="lt-LT" sz="2200" b="0" i="0" u="none" strike="noStrike" dirty="0" err="1">
                <a:effectLst/>
                <a:latin typeface="system-ui"/>
              </a:rPr>
              <a:t>in</a:t>
            </a:r>
            <a:r>
              <a:rPr lang="lt-LT" sz="2200" b="0" i="0" u="none" strike="noStrike" dirty="0">
                <a:effectLst/>
                <a:latin typeface="system-ui"/>
              </a:rPr>
              <a:t> </a:t>
            </a:r>
            <a:r>
              <a:rPr lang="lt-LT" sz="2200" b="0" i="0" u="none" strike="noStrike" dirty="0" err="1">
                <a:effectLst/>
                <a:latin typeface="system-ui"/>
              </a:rPr>
              <a:t>this</a:t>
            </a:r>
            <a:r>
              <a:rPr lang="lt-LT" sz="2200" b="0" i="0" u="none" strike="noStrike" dirty="0">
                <a:effectLst/>
                <a:latin typeface="system-ui"/>
              </a:rPr>
              <a:t> </a:t>
            </a:r>
            <a:r>
              <a:rPr lang="lt-LT" sz="2200" b="0" i="0" u="none" strike="noStrike" dirty="0" err="1">
                <a:effectLst/>
                <a:latin typeface="system-ui"/>
              </a:rPr>
              <a:t>case</a:t>
            </a:r>
            <a:r>
              <a:rPr lang="lt-LT" sz="2200" b="0" i="0" u="none" strike="noStrike" dirty="0">
                <a:effectLst/>
                <a:latin typeface="system-ui"/>
              </a:rPr>
              <a:t>.</a:t>
            </a:r>
            <a:endParaRPr lang="ru-LT" sz="2200" dirty="0"/>
          </a:p>
        </p:txBody>
      </p:sp>
      <p:pic>
        <p:nvPicPr>
          <p:cNvPr id="2050" name="Picture 2">
            <a:extLst>
              <a:ext uri="{FF2B5EF4-FFF2-40B4-BE49-F238E27FC236}">
                <a16:creationId xmlns:a16="http://schemas.microsoft.com/office/drawing/2014/main" id="{5FDB3199-EA6A-0277-CEEF-CC36BD47DC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927208"/>
            <a:ext cx="9601199" cy="50035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978412E-2B31-F6CA-93F8-2F2E333A6EFF}"/>
              </a:ext>
            </a:extLst>
          </p:cNvPr>
          <p:cNvSpPr txBox="1"/>
          <p:nvPr/>
        </p:nvSpPr>
        <p:spPr>
          <a:xfrm>
            <a:off x="3359632" y="465543"/>
            <a:ext cx="5024645" cy="461665"/>
          </a:xfrm>
          <a:prstGeom prst="rect">
            <a:avLst/>
          </a:prstGeom>
          <a:noFill/>
        </p:spPr>
        <p:txBody>
          <a:bodyPr wrap="none" rtlCol="0">
            <a:spAutoFit/>
          </a:bodyPr>
          <a:lstStyle/>
          <a:p>
            <a:r>
              <a:rPr lang="en-US" sz="2400" dirty="0"/>
              <a:t>Product categories by revenue - Pareto</a:t>
            </a:r>
            <a:endParaRPr lang="ru-LT" sz="2400" dirty="0"/>
          </a:p>
        </p:txBody>
      </p:sp>
    </p:spTree>
    <p:extLst>
      <p:ext uri="{BB962C8B-B14F-4D97-AF65-F5344CB8AC3E}">
        <p14:creationId xmlns:p14="http://schemas.microsoft.com/office/powerpoint/2010/main" val="3495871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7" name="Straight Connector 205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EFD30234-FFC3-DA46-C2B4-86F12725139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44"/>
          <a:stretch/>
        </p:blipFill>
        <p:spPr bwMode="auto">
          <a:xfrm>
            <a:off x="740261" y="630907"/>
            <a:ext cx="10711478" cy="6025207"/>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602444C6-B002-C0CD-1725-DE7BF02F1852}"/>
              </a:ext>
            </a:extLst>
          </p:cNvPr>
          <p:cNvSpPr>
            <a:spLocks noGrp="1"/>
          </p:cNvSpPr>
          <p:nvPr>
            <p:ph type="title"/>
          </p:nvPr>
        </p:nvSpPr>
        <p:spPr>
          <a:xfrm>
            <a:off x="124383" y="-3163"/>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1. Installments analysis</a:t>
            </a:r>
          </a:p>
        </p:txBody>
      </p:sp>
    </p:spTree>
    <p:extLst>
      <p:ext uri="{BB962C8B-B14F-4D97-AF65-F5344CB8AC3E}">
        <p14:creationId xmlns:p14="http://schemas.microsoft.com/office/powerpoint/2010/main" val="405006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83A14F8-290D-3BD5-FAB3-BA303ED2B1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97740" y="204405"/>
            <a:ext cx="4645315" cy="28677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867E4FB-68D0-ED87-48F2-81BB90CB0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6476" y="204405"/>
            <a:ext cx="4645524" cy="286777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0319754-17AF-FB2A-2C65-CC80685EEF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7531" y="3000768"/>
            <a:ext cx="4645524" cy="286777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836D662A-0D7B-D770-216C-5012FECC49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6476" y="3000768"/>
            <a:ext cx="4645524" cy="28677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92CA85-3242-6859-E660-3CA983373EEA}"/>
              </a:ext>
            </a:extLst>
          </p:cNvPr>
          <p:cNvSpPr txBox="1"/>
          <p:nvPr/>
        </p:nvSpPr>
        <p:spPr>
          <a:xfrm>
            <a:off x="122321" y="592340"/>
            <a:ext cx="3161205" cy="5632311"/>
          </a:xfrm>
          <a:prstGeom prst="rect">
            <a:avLst/>
          </a:prstGeom>
          <a:noFill/>
        </p:spPr>
        <p:txBody>
          <a:bodyPr wrap="square" rtlCol="0">
            <a:spAutoFit/>
          </a:bodyPr>
          <a:lstStyle/>
          <a:p>
            <a:r>
              <a:rPr lang="en-US" dirty="0"/>
              <a:t>Examples of amount of orders/category distribution by the amount of installments</a:t>
            </a:r>
          </a:p>
          <a:p>
            <a:endParaRPr lang="en-US" dirty="0"/>
          </a:p>
          <a:p>
            <a:endParaRPr lang="en-US" dirty="0"/>
          </a:p>
          <a:p>
            <a:r>
              <a:rPr lang="en-US" dirty="0"/>
              <a:t>Most of the customers that chose to pay via installment had 1-3 installments (with max N of orders 5027 that had one installment and max N of orders that had 3 installments – 1232, and it is decreasing further with the increase in N of installments)</a:t>
            </a:r>
          </a:p>
          <a:p>
            <a:endParaRPr lang="en-US" dirty="0"/>
          </a:p>
          <a:p>
            <a:r>
              <a:rPr lang="en-US" dirty="0"/>
              <a:t>Out of 71 product categories the maximum length of installment plan (24 months) is used only in 11 categories with max N of orders – 10.</a:t>
            </a:r>
            <a:endParaRPr lang="ru-LT" dirty="0"/>
          </a:p>
        </p:txBody>
      </p:sp>
    </p:spTree>
    <p:extLst>
      <p:ext uri="{BB962C8B-B14F-4D97-AF65-F5344CB8AC3E}">
        <p14:creationId xmlns:p14="http://schemas.microsoft.com/office/powerpoint/2010/main" val="88162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4EABB77B-E4C8-50C6-36D8-5D77F3033D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084347"/>
            <a:ext cx="8316184" cy="5136467"/>
          </a:xfrm>
          <a:prstGeom prst="rect">
            <a:avLst/>
          </a:prstGeom>
          <a:noFill/>
          <a:extLst>
            <a:ext uri="{909E8E84-426E-40DD-AFC4-6F175D3DCCD1}">
              <a14:hiddenFill xmlns:a14="http://schemas.microsoft.com/office/drawing/2010/main">
                <a:solidFill>
                  <a:srgbClr val="FFFFFF"/>
                </a:solidFill>
              </a14:hiddenFill>
            </a:ext>
          </a:extLst>
        </p:spPr>
      </p:pic>
      <p:sp>
        <p:nvSpPr>
          <p:cNvPr id="4" name="Заголовок 1">
            <a:extLst>
              <a:ext uri="{FF2B5EF4-FFF2-40B4-BE49-F238E27FC236}">
                <a16:creationId xmlns:a16="http://schemas.microsoft.com/office/drawing/2014/main" id="{659E27FD-C4CA-B523-CE06-A3601E310BCA}"/>
              </a:ext>
            </a:extLst>
          </p:cNvPr>
          <p:cNvSpPr txBox="1">
            <a:spLocks/>
          </p:cNvSpPr>
          <p:nvPr/>
        </p:nvSpPr>
        <p:spPr>
          <a:xfrm>
            <a:off x="2230179" y="269986"/>
            <a:ext cx="7731642" cy="411051"/>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2.Payment methods analysis</a:t>
            </a:r>
            <a:endParaRPr lang="ru-LT" dirty="0"/>
          </a:p>
        </p:txBody>
      </p:sp>
      <p:sp>
        <p:nvSpPr>
          <p:cNvPr id="5" name="TextBox 4">
            <a:extLst>
              <a:ext uri="{FF2B5EF4-FFF2-40B4-BE49-F238E27FC236}">
                <a16:creationId xmlns:a16="http://schemas.microsoft.com/office/drawing/2014/main" id="{90A1B06A-37F7-EBAE-6BD8-C7617D3E35F6}"/>
              </a:ext>
            </a:extLst>
          </p:cNvPr>
          <p:cNvSpPr txBox="1"/>
          <p:nvPr/>
        </p:nvSpPr>
        <p:spPr>
          <a:xfrm>
            <a:off x="8232429" y="2228671"/>
            <a:ext cx="3963028" cy="1200329"/>
          </a:xfrm>
          <a:prstGeom prst="rect">
            <a:avLst/>
          </a:prstGeom>
          <a:noFill/>
        </p:spPr>
        <p:txBody>
          <a:bodyPr wrap="square" rtlCol="0">
            <a:spAutoFit/>
          </a:bodyPr>
          <a:lstStyle/>
          <a:p>
            <a:r>
              <a:rPr lang="en-US" dirty="0"/>
              <a:t>Leading category of chosen payment method both in number of orders and revenue made – credit card, debit card is the least used one. </a:t>
            </a:r>
            <a:endParaRPr lang="ru-LT" dirty="0"/>
          </a:p>
        </p:txBody>
      </p:sp>
    </p:spTree>
    <p:extLst>
      <p:ext uri="{BB962C8B-B14F-4D97-AF65-F5344CB8AC3E}">
        <p14:creationId xmlns:p14="http://schemas.microsoft.com/office/powerpoint/2010/main" val="240802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E5B98BE-1174-423F-012C-268C2BC451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813" y="113739"/>
            <a:ext cx="6321838" cy="331526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D6AF08A-D52F-9BF5-162D-4538A8BF9B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64" y="3429000"/>
            <a:ext cx="6484787"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D7C2A69-365D-1292-BF78-DFB8950CC13F}"/>
              </a:ext>
            </a:extLst>
          </p:cNvPr>
          <p:cNvSpPr txBox="1"/>
          <p:nvPr/>
        </p:nvSpPr>
        <p:spPr>
          <a:xfrm>
            <a:off x="6983550" y="1960603"/>
            <a:ext cx="4641272" cy="3139321"/>
          </a:xfrm>
          <a:prstGeom prst="rect">
            <a:avLst/>
          </a:prstGeom>
          <a:noFill/>
        </p:spPr>
        <p:txBody>
          <a:bodyPr wrap="square" rtlCol="0">
            <a:spAutoFit/>
          </a:bodyPr>
          <a:lstStyle/>
          <a:p>
            <a:r>
              <a:rPr lang="en-US" dirty="0"/>
              <a:t>We can see that both the number of orders and amount paid grow over time with a few peaks, like that drastic increase during the week of November 19 2017 (that can be explained by Black Friday event) and the decrease during the weeks of December 2017 (that can be due to Christmas celebrations), etc. </a:t>
            </a:r>
          </a:p>
          <a:p>
            <a:endParaRPr lang="en-US" dirty="0"/>
          </a:p>
          <a:p>
            <a:r>
              <a:rPr lang="en-US" dirty="0"/>
              <a:t>- Evaluation of these peaks and drops in customers over time can be a point for a future analysis.</a:t>
            </a:r>
          </a:p>
        </p:txBody>
      </p:sp>
    </p:spTree>
    <p:extLst>
      <p:ext uri="{BB962C8B-B14F-4D97-AF65-F5344CB8AC3E}">
        <p14:creationId xmlns:p14="http://schemas.microsoft.com/office/powerpoint/2010/main" val="295096909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64157</TotalTime>
  <Words>862</Words>
  <Application>Microsoft Macintosh PowerPoint</Application>
  <PresentationFormat>Широкоэкранный</PresentationFormat>
  <Paragraphs>39</Paragraphs>
  <Slides>14</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14</vt:i4>
      </vt:variant>
    </vt:vector>
  </HeadingPairs>
  <TitlesOfParts>
    <vt:vector size="21" baseType="lpstr">
      <vt:lpstr>Arial</vt:lpstr>
      <vt:lpstr>Calibri</vt:lpstr>
      <vt:lpstr>Calibri Light</vt:lpstr>
      <vt:lpstr>Google Sans</vt:lpstr>
      <vt:lpstr>Roboto</vt:lpstr>
      <vt:lpstr>system-ui</vt:lpstr>
      <vt:lpstr>Тема Office</vt:lpstr>
      <vt:lpstr>Payment data analysis on Olist Ecommerce dataset </vt:lpstr>
      <vt:lpstr>Презентация PowerPoint</vt:lpstr>
      <vt:lpstr>Tasks for the analysis:</vt:lpstr>
      <vt:lpstr>Top 10 product categories</vt:lpstr>
      <vt:lpstr> The first 16 categories (out of 71) comprise roughly 80% of total revenue. That is ~22% of all categories, so Pareto principle applies in this case.</vt:lpstr>
      <vt:lpstr>1. Installments analysis</vt:lpstr>
      <vt:lpstr>Презентация PowerPoint</vt:lpstr>
      <vt:lpstr>Презентация PowerPoint</vt:lpstr>
      <vt:lpstr>Презентация PowerPoint</vt:lpstr>
      <vt:lpstr>Презентация PowerPoint</vt:lpstr>
      <vt:lpstr>Top 3 seller states by revenue and payment methods their customers chose</vt:lpstr>
      <vt:lpstr>Презентация PowerPoint</vt:lpstr>
      <vt:lpstr>3. Delivery analysis</vt:lpstr>
      <vt:lpstr>Recommendations for further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 data analysis on Olist Ecommerce dataset </dc:title>
  <dc:creator>Marina Mikhailova</dc:creator>
  <cp:lastModifiedBy>Marina Mikhailova</cp:lastModifiedBy>
  <cp:revision>4</cp:revision>
  <dcterms:created xsi:type="dcterms:W3CDTF">2024-02-13T02:22:31Z</dcterms:created>
  <dcterms:modified xsi:type="dcterms:W3CDTF">2024-03-28T23:20:48Z</dcterms:modified>
</cp:coreProperties>
</file>