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9"/>
  </p:notesMasterIdLst>
  <p:sldIdLst>
    <p:sldId id="256" r:id="rId2"/>
    <p:sldId id="257" r:id="rId3"/>
    <p:sldId id="258" r:id="rId4"/>
    <p:sldId id="274" r:id="rId5"/>
    <p:sldId id="259" r:id="rId6"/>
    <p:sldId id="262" r:id="rId7"/>
    <p:sldId id="281" r:id="rId8"/>
    <p:sldId id="263" r:id="rId9"/>
    <p:sldId id="267" r:id="rId10"/>
    <p:sldId id="275" r:id="rId11"/>
    <p:sldId id="260" r:id="rId12"/>
    <p:sldId id="264" r:id="rId13"/>
    <p:sldId id="268" r:id="rId14"/>
    <p:sldId id="276" r:id="rId15"/>
    <p:sldId id="277" r:id="rId16"/>
    <p:sldId id="266" r:id="rId17"/>
    <p:sldId id="270" r:id="rId18"/>
    <p:sldId id="278" r:id="rId19"/>
    <p:sldId id="265" r:id="rId20"/>
    <p:sldId id="269" r:id="rId21"/>
    <p:sldId id="279" r:id="rId22"/>
    <p:sldId id="271" r:id="rId23"/>
    <p:sldId id="283" r:id="rId24"/>
    <p:sldId id="280" r:id="rId25"/>
    <p:sldId id="272" r:id="rId26"/>
    <p:sldId id="273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/>
    <p:restoredTop sz="94712"/>
  </p:normalViewPr>
  <p:slideViewPr>
    <p:cSldViewPr snapToGrid="0">
      <p:cViewPr varScale="1">
        <p:scale>
          <a:sx n="102" d="100"/>
          <a:sy n="102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LT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961EE-CF4C-B142-B4C7-2267B979A277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LT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LT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06621-A1DB-124D-980F-1ECB990C34D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82121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16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98971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17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5769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19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34540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20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75184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22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4367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23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86593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25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309043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26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61694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6621-A1DB-124D-980F-1ECB990C34D7}" type="slidenum">
              <a:rPr lang="ru-LT" smtClean="0"/>
              <a:t>27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87272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4027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81890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69515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253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81972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49522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5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6936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7656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L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4511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L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5819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4F04F68-4C73-CE4D-A526-B13C6CCF940E}" type="datetimeFigureOut">
              <a:rPr lang="ru-LT" smtClean="0"/>
              <a:t>2024-06-12</a:t>
            </a:fld>
            <a:endParaRPr lang="ru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DF586D1-E072-2D4B-A3D3-EB9FD5C2E618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63365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8D99">
            <a:alpha val="7440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C440F5-0A52-43C4-ADD4-45F9D01F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D6C44-CD42-FFE5-FD88-FC8B2DE2E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Human resources analysis</a:t>
            </a:r>
            <a:endParaRPr lang="ru-LT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CD0676-D890-0273-5835-6BF3D5F9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0" y="5646766"/>
            <a:ext cx="2636011" cy="536125"/>
          </a:xfrm>
        </p:spPr>
        <p:txBody>
          <a:bodyPr>
            <a:noAutofit/>
          </a:bodyPr>
          <a:lstStyle/>
          <a:p>
            <a:r>
              <a:rPr lang="en-US" sz="1200" dirty="0" err="1"/>
              <a:t>AdventureWorks</a:t>
            </a:r>
            <a:r>
              <a:rPr lang="en-US" sz="1200" dirty="0"/>
              <a:t> HR Department</a:t>
            </a:r>
          </a:p>
          <a:p>
            <a:r>
              <a:rPr lang="en-US" sz="1200" dirty="0"/>
              <a:t>Marina </a:t>
            </a:r>
            <a:r>
              <a:rPr lang="en-US" sz="1200" dirty="0" err="1"/>
              <a:t>Mikhailova</a:t>
            </a:r>
            <a:r>
              <a:rPr lang="en-US" sz="1200" dirty="0"/>
              <a:t>/Data Analyst </a:t>
            </a:r>
            <a:endParaRPr lang="ru-LT" sz="1200" dirty="0"/>
          </a:p>
        </p:txBody>
      </p:sp>
      <p:pic>
        <p:nvPicPr>
          <p:cNvPr id="7" name="Рисунок 6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D64B30EC-795F-EB65-468D-6E5D0524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94" y="1576562"/>
            <a:ext cx="6801612" cy="14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Gender ratio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5104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Gender Ratio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Шрифт, снимок экран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DE3B3D53-1D42-83AC-D8DA-4FF2BC033B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44369" y="1884079"/>
            <a:ext cx="3305915" cy="30898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F2ED8-F335-5972-933C-365B88E309F3}"/>
              </a:ext>
            </a:extLst>
          </p:cNvPr>
          <p:cNvSpPr txBox="1"/>
          <p:nvPr/>
        </p:nvSpPr>
        <p:spPr>
          <a:xfrm>
            <a:off x="7919492" y="1884079"/>
            <a:ext cx="1649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 – </a:t>
            </a:r>
            <a:r>
              <a:rPr lang="en-US" sz="2800" dirty="0"/>
              <a:t>206</a:t>
            </a:r>
          </a:p>
          <a:p>
            <a:r>
              <a:rPr lang="en-US" dirty="0"/>
              <a:t>Women – </a:t>
            </a:r>
            <a:r>
              <a:rPr lang="en-US" sz="2800" dirty="0"/>
              <a:t>84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4159-0700-6885-44D6-245337A9B44D}"/>
              </a:ext>
            </a:extLst>
          </p:cNvPr>
          <p:cNvSpPr txBox="1"/>
          <p:nvPr/>
        </p:nvSpPr>
        <p:spPr>
          <a:xfrm>
            <a:off x="6868184" y="1991800"/>
            <a:ext cx="16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2004: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7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3729" y="-25758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Gender in departments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8" name="Объект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E502035-FAE9-89E5-24DE-160A38B1C6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0462" y="1383417"/>
            <a:ext cx="11491073" cy="481021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A4222A-A959-AD8A-4204-28BA5B8B2195}"/>
              </a:ext>
            </a:extLst>
          </p:cNvPr>
          <p:cNvSpPr txBox="1"/>
          <p:nvPr/>
        </p:nvSpPr>
        <p:spPr>
          <a:xfrm>
            <a:off x="6314940" y="1512205"/>
            <a:ext cx="486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got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male</a:t>
            </a:r>
            <a:r>
              <a:rPr lang="en-US" dirty="0"/>
              <a:t> over female employees in our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technical</a:t>
            </a:r>
            <a:r>
              <a:rPr lang="en-US" dirty="0"/>
              <a:t> departments</a:t>
            </a:r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218834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3729" y="-25758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Gender in departments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651656F-9BBE-90CC-F8DB-FE4DC6880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4425" y="2122889"/>
            <a:ext cx="7343147" cy="3101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should be more inclusive, meaning: </a:t>
            </a:r>
          </a:p>
          <a:p>
            <a:r>
              <a:rPr lang="en-US" dirty="0"/>
              <a:t>Maintaining equality – considering hiring both males and females based on their proficiency and skills to positions where physical abilities are not the major definitive</a:t>
            </a:r>
          </a:p>
          <a:p>
            <a:r>
              <a:rPr lang="en-US" dirty="0"/>
              <a:t>Maintaining safe space and work environment </a:t>
            </a:r>
          </a:p>
          <a:p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157274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Age groups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2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056791-93BB-FE4A-083F-C8967033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35" y="413043"/>
            <a:ext cx="3898900" cy="6223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5C3C19D-6B04-EF1B-033E-1B01DD0D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0991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Age groups</a:t>
            </a:r>
            <a:endParaRPr lang="ru-LT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BBA41-20E6-C1E9-D931-0F002FC710F6}"/>
              </a:ext>
            </a:extLst>
          </p:cNvPr>
          <p:cNvSpPr txBox="1"/>
          <p:nvPr/>
        </p:nvSpPr>
        <p:spPr>
          <a:xfrm>
            <a:off x="695659" y="2660423"/>
            <a:ext cx="5283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headcount into </a:t>
            </a:r>
            <a:r>
              <a:rPr lang="en-US" sz="2000" dirty="0"/>
              <a:t>5</a:t>
            </a:r>
            <a:r>
              <a:rPr lang="en-US" dirty="0"/>
              <a:t> groups</a:t>
            </a:r>
          </a:p>
          <a:p>
            <a:endParaRPr lang="en-US" dirty="0"/>
          </a:p>
          <a:p>
            <a:r>
              <a:rPr lang="en-US" dirty="0"/>
              <a:t>The two major age groups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&lt;30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31-40</a:t>
            </a:r>
            <a:r>
              <a:rPr lang="en-US" dirty="0"/>
              <a:t> that together make </a:t>
            </a:r>
            <a:r>
              <a:rPr lang="en-US" sz="2400" dirty="0"/>
              <a:t>74% </a:t>
            </a:r>
            <a:r>
              <a:rPr lang="en-US" dirty="0"/>
              <a:t>of our headcount</a:t>
            </a:r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196950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7BD497-81EF-AC10-9A8E-2999338B4F2C}"/>
              </a:ext>
            </a:extLst>
          </p:cNvPr>
          <p:cNvSpPr txBox="1"/>
          <p:nvPr/>
        </p:nvSpPr>
        <p:spPr>
          <a:xfrm>
            <a:off x="7336676" y="890708"/>
            <a:ext cx="485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orange – number of employees getting closer to retirement age</a:t>
            </a:r>
            <a:endParaRPr lang="ru-LT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29E3A871-B862-9E15-D076-FCD1B1EE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7728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age groups in departments</a:t>
            </a:r>
            <a:endParaRPr lang="ru-LT" sz="2000" dirty="0"/>
          </a:p>
        </p:txBody>
      </p:sp>
      <p:pic>
        <p:nvPicPr>
          <p:cNvPr id="6" name="Объект 5" descr="Изображение выглядит как линия, График, че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FDC8FA4-2008-664A-923A-62DD68B9C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88021" y="1537039"/>
            <a:ext cx="11636757" cy="4956754"/>
          </a:xfrm>
        </p:spPr>
      </p:pic>
    </p:spTree>
    <p:extLst>
      <p:ext uri="{BB962C8B-B14F-4D97-AF65-F5344CB8AC3E}">
        <p14:creationId xmlns:p14="http://schemas.microsoft.com/office/powerpoint/2010/main" val="274390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7728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age groups in departments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47FE86C-8352-CE6E-3951-FBF79ACBF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3823" y="1968343"/>
            <a:ext cx="6783969" cy="31019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Suggestions for managing those employees getting closer to retirement age:</a:t>
            </a:r>
          </a:p>
          <a:p>
            <a:r>
              <a:rPr lang="en-US" dirty="0"/>
              <a:t>If performing hard physical labor – to ease their job responsibilities (to observing/supervising instead)</a:t>
            </a:r>
          </a:p>
          <a:p>
            <a:r>
              <a:rPr lang="en-US" dirty="0"/>
              <a:t>If getting too much stress and responsibilities – to spread the scope of work between several employees</a:t>
            </a:r>
          </a:p>
          <a:p>
            <a:r>
              <a:rPr lang="en-US" dirty="0"/>
              <a:t>If the employee has significant value and experience – to involve them into teaching process for less experienced colleagues</a:t>
            </a:r>
          </a:p>
        </p:txBody>
      </p:sp>
    </p:spTree>
    <p:extLst>
      <p:ext uri="{BB962C8B-B14F-4D97-AF65-F5344CB8AC3E}">
        <p14:creationId xmlns:p14="http://schemas.microsoft.com/office/powerpoint/2010/main" val="224526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Shift planning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1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04" y="0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Age groups in shifts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12" name="Объект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194C6D1-1144-4891-CD9A-EF0D1F6AFB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6936" y="2989950"/>
            <a:ext cx="10218087" cy="2706896"/>
          </a:xfr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2E69206-466B-A955-A498-1E815F319FAD}"/>
              </a:ext>
            </a:extLst>
          </p:cNvPr>
          <p:cNvCxnSpPr>
            <a:cxnSpLocks/>
          </p:cNvCxnSpPr>
          <p:nvPr/>
        </p:nvCxnSpPr>
        <p:spPr>
          <a:xfrm>
            <a:off x="198532" y="5099081"/>
            <a:ext cx="8584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5964B6E-CBF5-E262-BF7A-590AB547030D}"/>
              </a:ext>
            </a:extLst>
          </p:cNvPr>
          <p:cNvCxnSpPr>
            <a:cxnSpLocks/>
          </p:cNvCxnSpPr>
          <p:nvPr/>
        </p:nvCxnSpPr>
        <p:spPr>
          <a:xfrm>
            <a:off x="198532" y="5470421"/>
            <a:ext cx="8584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964A8E-BD3A-CF36-EBE7-D7FA58CB06BF}"/>
              </a:ext>
            </a:extLst>
          </p:cNvPr>
          <p:cNvSpPr txBox="1"/>
          <p:nvPr/>
        </p:nvSpPr>
        <p:spPr>
          <a:xfrm>
            <a:off x="3351855" y="5624970"/>
            <a:ext cx="1721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Number of employees</a:t>
            </a:r>
            <a:endParaRPr lang="ru-LT" sz="1100" dirty="0"/>
          </a:p>
        </p:txBody>
      </p:sp>
      <p:pic>
        <p:nvPicPr>
          <p:cNvPr id="9" name="Рисунок 8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2A8C04E-68E1-7916-9376-9CFB7104D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232" y="1033937"/>
            <a:ext cx="2364891" cy="1486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9783E6-CD9C-B369-5768-BD4A5398840E}"/>
              </a:ext>
            </a:extLst>
          </p:cNvPr>
          <p:cNvSpPr txBox="1"/>
          <p:nvPr/>
        </p:nvSpPr>
        <p:spPr>
          <a:xfrm>
            <a:off x="7891397" y="664605"/>
            <a:ext cx="348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employees on shift</a:t>
            </a:r>
            <a:endParaRPr lang="ru-LT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2CE4E75-04F0-DF2B-DFEC-FBD29707458A}"/>
              </a:ext>
            </a:extLst>
          </p:cNvPr>
          <p:cNvCxnSpPr>
            <a:cxnSpLocks/>
          </p:cNvCxnSpPr>
          <p:nvPr/>
        </p:nvCxnSpPr>
        <p:spPr>
          <a:xfrm flipH="1">
            <a:off x="7125004" y="1033937"/>
            <a:ext cx="766393" cy="3198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2306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Tasks for the analysis</a:t>
            </a:r>
            <a:endParaRPr lang="ru-LT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FED55-7E17-5514-B4C6-0BE56B691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3731" y="1981221"/>
            <a:ext cx="9611021" cy="310198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 the 8 years of company’s functioning :</a:t>
            </a:r>
          </a:p>
          <a:p>
            <a:r>
              <a:rPr lang="en-US" dirty="0"/>
              <a:t>How is our company’s headcount growing and what is the attrition rate</a:t>
            </a:r>
          </a:p>
          <a:p>
            <a:r>
              <a:rPr lang="en-US" dirty="0"/>
              <a:t>What is gender ratio in the company/departments</a:t>
            </a:r>
          </a:p>
          <a:p>
            <a:r>
              <a:rPr lang="en-US" dirty="0"/>
              <a:t>What are our employees’ age groups </a:t>
            </a:r>
          </a:p>
          <a:p>
            <a:r>
              <a:rPr lang="en-US" dirty="0"/>
              <a:t>Do we need to make any changes in our employee/shift planning</a:t>
            </a:r>
          </a:p>
          <a:p>
            <a:r>
              <a:rPr lang="en-US" dirty="0"/>
              <a:t>What are our rates for pay and how are they matching the principle of gender equality</a:t>
            </a:r>
          </a:p>
          <a:p>
            <a:r>
              <a:rPr lang="en-US" dirty="0"/>
              <a:t>Do we need to fill in any position </a:t>
            </a:r>
          </a:p>
          <a:p>
            <a:endParaRPr lang="en-US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05" y="0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Age groups in shifts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C91AC-E4E4-3CC1-8D52-40109C76E169}"/>
              </a:ext>
            </a:extLst>
          </p:cNvPr>
          <p:cNvSpPr txBox="1"/>
          <p:nvPr/>
        </p:nvSpPr>
        <p:spPr>
          <a:xfrm>
            <a:off x="1244957" y="2299608"/>
            <a:ext cx="44517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consider: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Evening/night shifts are causing more </a:t>
            </a:r>
            <a:r>
              <a:rPr lang="en-US" sz="2000" dirty="0"/>
              <a:t>stress</a:t>
            </a:r>
            <a:r>
              <a:rPr lang="en-US" dirty="0"/>
              <a:t> on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age people are tolerating stress </a:t>
            </a:r>
            <a:r>
              <a:rPr lang="en-US" sz="2000" dirty="0"/>
              <a:t>worse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FDD8-46F1-BCF2-7751-73CC2A379B42}"/>
              </a:ext>
            </a:extLst>
          </p:cNvPr>
          <p:cNvSpPr txBox="1"/>
          <p:nvPr/>
        </p:nvSpPr>
        <p:spPr>
          <a:xfrm>
            <a:off x="6364311" y="2299608"/>
            <a:ext cx="458273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would be: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avoid putting those in the age groups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over 50 </a:t>
            </a:r>
            <a:r>
              <a:rPr lang="en-US" dirty="0"/>
              <a:t>to late hours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Rearranging staff on shifts as nighttime rate is more expensive to the company (moving more to daytime if possible)</a:t>
            </a:r>
          </a:p>
        </p:txBody>
      </p:sp>
    </p:spTree>
    <p:extLst>
      <p:ext uri="{BB962C8B-B14F-4D97-AF65-F5344CB8AC3E}">
        <p14:creationId xmlns:p14="http://schemas.microsoft.com/office/powerpoint/2010/main" val="634495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Rates and gender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371" y="0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Rates and </a:t>
            </a:r>
            <a:r>
              <a:rPr lang="en-US" sz="2000" dirty="0" err="1"/>
              <a:t>GEnder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C86FCB3-47D2-B776-B8ED-DA742DB0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17" y="1195601"/>
            <a:ext cx="4813300" cy="29464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C71728C-0A7D-9AA6-F897-1FE3D455F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907" y="533406"/>
            <a:ext cx="4749800" cy="461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60810-4E1A-4544-3158-14D5B1E81CD4}"/>
              </a:ext>
            </a:extLst>
          </p:cNvPr>
          <p:cNvSpPr txBox="1"/>
          <p:nvPr/>
        </p:nvSpPr>
        <p:spPr>
          <a:xfrm>
            <a:off x="618186" y="4756421"/>
            <a:ext cx="5370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people are paid </a:t>
            </a:r>
            <a:r>
              <a:rPr lang="en-US" sz="2400" dirty="0"/>
              <a:t>equal</a:t>
            </a:r>
            <a:r>
              <a:rPr lang="en-US" dirty="0"/>
              <a:t> rates, no matter their gender</a:t>
            </a:r>
          </a:p>
          <a:p>
            <a:r>
              <a:rPr lang="en-US" dirty="0"/>
              <a:t>This is shown in </a:t>
            </a:r>
            <a:r>
              <a:rPr lang="en-US" sz="2400" dirty="0"/>
              <a:t>all</a:t>
            </a:r>
            <a:r>
              <a:rPr lang="en-US" dirty="0"/>
              <a:t> of our departments</a:t>
            </a:r>
            <a:endParaRPr lang="ru-LT" dirty="0"/>
          </a:p>
        </p:txBody>
      </p:sp>
      <p:sp>
        <p:nvSpPr>
          <p:cNvPr id="12" name="Рамка 11">
            <a:extLst>
              <a:ext uri="{FF2B5EF4-FFF2-40B4-BE49-F238E27FC236}">
                <a16:creationId xmlns:a16="http://schemas.microsoft.com/office/drawing/2014/main" id="{199851C6-912D-4C2E-CE07-5E1AF2014C32}"/>
              </a:ext>
            </a:extLst>
          </p:cNvPr>
          <p:cNvSpPr/>
          <p:nvPr/>
        </p:nvSpPr>
        <p:spPr>
          <a:xfrm>
            <a:off x="3721847" y="1899127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19" name="Рамка 18">
            <a:extLst>
              <a:ext uri="{FF2B5EF4-FFF2-40B4-BE49-F238E27FC236}">
                <a16:creationId xmlns:a16="http://schemas.microsoft.com/office/drawing/2014/main" id="{F377F520-78BC-5EF0-D892-DF54A3D52E44}"/>
              </a:ext>
            </a:extLst>
          </p:cNvPr>
          <p:cNvSpPr/>
          <p:nvPr/>
        </p:nvSpPr>
        <p:spPr>
          <a:xfrm>
            <a:off x="3721847" y="2391399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21" name="Рамка 20">
            <a:extLst>
              <a:ext uri="{FF2B5EF4-FFF2-40B4-BE49-F238E27FC236}">
                <a16:creationId xmlns:a16="http://schemas.microsoft.com/office/drawing/2014/main" id="{2815AC08-509C-ACD5-5F76-C634C433CD6E}"/>
              </a:ext>
            </a:extLst>
          </p:cNvPr>
          <p:cNvSpPr/>
          <p:nvPr/>
        </p:nvSpPr>
        <p:spPr>
          <a:xfrm>
            <a:off x="9337037" y="4148662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22" name="Рамка 21">
            <a:extLst>
              <a:ext uri="{FF2B5EF4-FFF2-40B4-BE49-F238E27FC236}">
                <a16:creationId xmlns:a16="http://schemas.microsoft.com/office/drawing/2014/main" id="{DCC5EEBE-CDA1-3A2B-84E1-3DF40626745F}"/>
              </a:ext>
            </a:extLst>
          </p:cNvPr>
          <p:cNvSpPr/>
          <p:nvPr/>
        </p:nvSpPr>
        <p:spPr>
          <a:xfrm>
            <a:off x="9344655" y="3112362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23" name="Рамка 22">
            <a:extLst>
              <a:ext uri="{FF2B5EF4-FFF2-40B4-BE49-F238E27FC236}">
                <a16:creationId xmlns:a16="http://schemas.microsoft.com/office/drawing/2014/main" id="{F57593EA-CFDC-2AB2-A813-14156ACE886E}"/>
              </a:ext>
            </a:extLst>
          </p:cNvPr>
          <p:cNvSpPr/>
          <p:nvPr/>
        </p:nvSpPr>
        <p:spPr>
          <a:xfrm>
            <a:off x="9337037" y="1608846"/>
            <a:ext cx="1812670" cy="29028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9D20-FE10-3FCF-8F7B-266200D6C6F4}"/>
              </a:ext>
            </a:extLst>
          </p:cNvPr>
          <p:cNvSpPr txBox="1"/>
          <p:nvPr/>
        </p:nvSpPr>
        <p:spPr>
          <a:xfrm>
            <a:off x="4139852" y="4101867"/>
            <a:ext cx="6626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Rate pay per hour ($)</a:t>
            </a:r>
            <a:endParaRPr lang="ru-LT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B300-153A-7439-B13B-DBFE26A3FE64}"/>
              </a:ext>
            </a:extLst>
          </p:cNvPr>
          <p:cNvSpPr txBox="1"/>
          <p:nvPr/>
        </p:nvSpPr>
        <p:spPr>
          <a:xfrm>
            <a:off x="9640866" y="5118349"/>
            <a:ext cx="6626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Rate pay per hour ($)</a:t>
            </a:r>
            <a:endParaRPr lang="ru-LT" sz="1100" dirty="0"/>
          </a:p>
        </p:txBody>
      </p:sp>
    </p:spTree>
    <p:extLst>
      <p:ext uri="{BB962C8B-B14F-4D97-AF65-F5344CB8AC3E}">
        <p14:creationId xmlns:p14="http://schemas.microsoft.com/office/powerpoint/2010/main" val="369861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371" y="0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Rates change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чек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8D113DD-0D8C-3DFF-F968-93DE439CA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2" y="894578"/>
            <a:ext cx="5763817" cy="2039792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24BEFC-E1A4-B069-54B1-FBD83994C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26" y="3112361"/>
            <a:ext cx="5851761" cy="3301725"/>
          </a:xfrm>
          <a:prstGeom prst="rect">
            <a:avLst/>
          </a:prstGeom>
        </p:spPr>
      </p:pic>
      <p:sp>
        <p:nvSpPr>
          <p:cNvPr id="19" name="Рамка 18">
            <a:extLst>
              <a:ext uri="{FF2B5EF4-FFF2-40B4-BE49-F238E27FC236}">
                <a16:creationId xmlns:a16="http://schemas.microsoft.com/office/drawing/2014/main" id="{F377F520-78BC-5EF0-D892-DF54A3D52E44}"/>
              </a:ext>
            </a:extLst>
          </p:cNvPr>
          <p:cNvSpPr/>
          <p:nvPr/>
        </p:nvSpPr>
        <p:spPr>
          <a:xfrm>
            <a:off x="3514710" y="3257849"/>
            <a:ext cx="850153" cy="17115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13" name="Рамка 12">
            <a:extLst>
              <a:ext uri="{FF2B5EF4-FFF2-40B4-BE49-F238E27FC236}">
                <a16:creationId xmlns:a16="http://schemas.microsoft.com/office/drawing/2014/main" id="{BF5F92D8-6D4D-409C-F653-36ED02FEE229}"/>
              </a:ext>
            </a:extLst>
          </p:cNvPr>
          <p:cNvSpPr/>
          <p:nvPr/>
        </p:nvSpPr>
        <p:spPr>
          <a:xfrm>
            <a:off x="3514709" y="1096629"/>
            <a:ext cx="850153" cy="171151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9587E-92BE-837B-422F-CC30F9990F52}"/>
              </a:ext>
            </a:extLst>
          </p:cNvPr>
          <p:cNvSpPr txBox="1"/>
          <p:nvPr/>
        </p:nvSpPr>
        <p:spPr>
          <a:xfrm>
            <a:off x="7259847" y="2796184"/>
            <a:ext cx="437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for some positions the last rate change was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 4 years ago</a:t>
            </a:r>
            <a:r>
              <a:rPr lang="en-US" dirty="0"/>
              <a:t>, that is something to analyze in the future</a:t>
            </a:r>
            <a:endParaRPr lang="ru-L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D8CF1-A49B-8C0C-477D-26DB66911F9E}"/>
              </a:ext>
            </a:extLst>
          </p:cNvPr>
          <p:cNvSpPr txBox="1"/>
          <p:nvPr/>
        </p:nvSpPr>
        <p:spPr>
          <a:xfrm>
            <a:off x="3375764" y="6330467"/>
            <a:ext cx="6626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Rate pay per hour ($)</a:t>
            </a:r>
            <a:endParaRPr lang="ru-LT" sz="1100" dirty="0"/>
          </a:p>
        </p:txBody>
      </p:sp>
    </p:spTree>
    <p:extLst>
      <p:ext uri="{BB962C8B-B14F-4D97-AF65-F5344CB8AC3E}">
        <p14:creationId xmlns:p14="http://schemas.microsoft.com/office/powerpoint/2010/main" val="143252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Possible new positions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1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D740C50-4188-DAE3-FFC2-0156B210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8036" y="0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Possibility of new hires</a:t>
            </a:r>
            <a:endParaRPr lang="ru-LT" sz="2000" dirty="0"/>
          </a:p>
        </p:txBody>
      </p:sp>
      <p:pic>
        <p:nvPicPr>
          <p:cNvPr id="14" name="Рисунок 13" descr="Изображение выглядит как текст, Шрифт, снимок экрана, чек&#10;&#10;Автоматически созданное описание">
            <a:extLst>
              <a:ext uri="{FF2B5EF4-FFF2-40B4-BE49-F238E27FC236}">
                <a16:creationId xmlns:a16="http://schemas.microsoft.com/office/drawing/2014/main" id="{911CD95B-403F-573C-7003-37EB8D6AF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51" y="1066812"/>
            <a:ext cx="5499100" cy="119380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снимок экрана, Шрифт, чек&#10;&#10;Автоматически созданное описание">
            <a:extLst>
              <a:ext uri="{FF2B5EF4-FFF2-40B4-BE49-F238E27FC236}">
                <a16:creationId xmlns:a16="http://schemas.microsoft.com/office/drawing/2014/main" id="{1858D176-0441-73EA-862B-8FC8C5476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51" y="2432074"/>
            <a:ext cx="5410200" cy="1790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219453-402C-1369-CAE2-6524D7E0F370}"/>
              </a:ext>
            </a:extLst>
          </p:cNvPr>
          <p:cNvSpPr txBox="1"/>
          <p:nvPr/>
        </p:nvSpPr>
        <p:spPr>
          <a:xfrm>
            <a:off x="7714444" y="2557982"/>
            <a:ext cx="36447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would be: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consider hiring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additional</a:t>
            </a:r>
            <a:r>
              <a:rPr lang="en-US" dirty="0"/>
              <a:t> employees for the shifts that are </a:t>
            </a:r>
            <a:r>
              <a:rPr lang="en-US" sz="2000" dirty="0"/>
              <a:t>not covered</a:t>
            </a:r>
            <a:r>
              <a:rPr lang="en-US" dirty="0"/>
              <a:t> by current staff </a:t>
            </a:r>
            <a:endParaRPr lang="ru-LT" dirty="0"/>
          </a:p>
        </p:txBody>
      </p:sp>
      <p:sp>
        <p:nvSpPr>
          <p:cNvPr id="24" name="Соединитель 23">
            <a:extLst>
              <a:ext uri="{FF2B5EF4-FFF2-40B4-BE49-F238E27FC236}">
                <a16:creationId xmlns:a16="http://schemas.microsoft.com/office/drawing/2014/main" id="{FF660AAE-4359-C137-929E-C358AB6BC1FE}"/>
              </a:ext>
            </a:extLst>
          </p:cNvPr>
          <p:cNvSpPr/>
          <p:nvPr/>
        </p:nvSpPr>
        <p:spPr>
          <a:xfrm>
            <a:off x="4262906" y="1581609"/>
            <a:ext cx="167426" cy="16420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/>
          </a:p>
        </p:txBody>
      </p:sp>
      <p:sp>
        <p:nvSpPr>
          <p:cNvPr id="25" name="Соединитель 24">
            <a:extLst>
              <a:ext uri="{FF2B5EF4-FFF2-40B4-BE49-F238E27FC236}">
                <a16:creationId xmlns:a16="http://schemas.microsoft.com/office/drawing/2014/main" id="{2427E0A1-017C-7ADB-CF19-BD1D13E4ED71}"/>
              </a:ext>
            </a:extLst>
          </p:cNvPr>
          <p:cNvSpPr/>
          <p:nvPr/>
        </p:nvSpPr>
        <p:spPr>
          <a:xfrm>
            <a:off x="5548647" y="3808298"/>
            <a:ext cx="167426" cy="16420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/>
          </a:p>
        </p:txBody>
      </p:sp>
      <p:pic>
        <p:nvPicPr>
          <p:cNvPr id="28" name="Рисунок 27" descr="Изображение выглядит как текст, Шрифт, че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90E07A7-0419-E137-9461-180F15198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51" y="4512672"/>
            <a:ext cx="5524500" cy="1295400"/>
          </a:xfrm>
          <a:prstGeom prst="rect">
            <a:avLst/>
          </a:prstGeom>
        </p:spPr>
      </p:pic>
      <p:sp>
        <p:nvSpPr>
          <p:cNvPr id="26" name="Соединитель 25">
            <a:extLst>
              <a:ext uri="{FF2B5EF4-FFF2-40B4-BE49-F238E27FC236}">
                <a16:creationId xmlns:a16="http://schemas.microsoft.com/office/drawing/2014/main" id="{B0DADBD8-FF15-45F2-4AEE-4DB05D5511E5}"/>
              </a:ext>
            </a:extLst>
          </p:cNvPr>
          <p:cNvSpPr/>
          <p:nvPr/>
        </p:nvSpPr>
        <p:spPr>
          <a:xfrm>
            <a:off x="5548647" y="5108856"/>
            <a:ext cx="167426" cy="16420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56033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05" y="270456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To conclude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C91AC-E4E4-3CC1-8D52-40109C76E169}"/>
              </a:ext>
            </a:extLst>
          </p:cNvPr>
          <p:cNvSpPr txBox="1"/>
          <p:nvPr/>
        </p:nvSpPr>
        <p:spPr>
          <a:xfrm>
            <a:off x="2571481" y="2454154"/>
            <a:ext cx="72679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company has steady staff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290 employees</a:t>
            </a:r>
            <a:r>
              <a:rPr lang="en-US" dirty="0"/>
              <a:t> with attrition of 6 people in 8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2/3</a:t>
            </a:r>
            <a:r>
              <a:rPr lang="en-US" dirty="0"/>
              <a:t> of our headcount 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male</a:t>
            </a:r>
            <a:r>
              <a:rPr lang="en-US" dirty="0"/>
              <a:t>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1/3 - female </a:t>
            </a:r>
            <a:r>
              <a:rPr lang="en-US" dirty="0"/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74% </a:t>
            </a:r>
            <a:r>
              <a:rPr lang="en-US" dirty="0"/>
              <a:t>of our headcount in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age below 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keep rate pay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equal</a:t>
            </a:r>
            <a:r>
              <a:rPr lang="en-US" dirty="0"/>
              <a:t> to both gender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3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05" y="270456"/>
            <a:ext cx="5763817" cy="10668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Recommendations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3955A-C14B-E641-4A2B-B1F92ECACE26}"/>
              </a:ext>
            </a:extLst>
          </p:cNvPr>
          <p:cNvSpPr txBox="1"/>
          <p:nvPr/>
        </p:nvSpPr>
        <p:spPr>
          <a:xfrm>
            <a:off x="815662" y="2527899"/>
            <a:ext cx="5280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various training/motivation programs for current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promotion system within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 principles of gender equality and safe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L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C514C-D016-1172-340E-A7DE7458FC35}"/>
              </a:ext>
            </a:extLst>
          </p:cNvPr>
          <p:cNvSpPr txBox="1"/>
          <p:nvPr/>
        </p:nvSpPr>
        <p:spPr>
          <a:xfrm>
            <a:off x="6366456" y="2527899"/>
            <a:ext cx="5280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recommended shift changes and new positions 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into increases of rates when it’s been over 2 years since the last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loyalty bonus system</a:t>
            </a:r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300576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389" y="604158"/>
            <a:ext cx="7729728" cy="1188720"/>
          </a:xfr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/>
              <a:t>Main KPI</a:t>
            </a:r>
            <a:r>
              <a:rPr lang="en-US" sz="2400" dirty="0"/>
              <a:t>s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3C4B3756-8607-B550-22A5-C2DB01575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3311" y="1942875"/>
            <a:ext cx="3938560" cy="3122248"/>
          </a:xfrm>
        </p:spPr>
        <p:txBody>
          <a:bodyPr>
            <a:normAutofit/>
          </a:bodyPr>
          <a:lstStyle/>
          <a:p>
            <a:r>
              <a:rPr lang="en-US" sz="2000" dirty="0"/>
              <a:t>Number of Employees – </a:t>
            </a:r>
            <a:r>
              <a:rPr lang="en-US" sz="3200" dirty="0"/>
              <a:t>290</a:t>
            </a:r>
            <a:r>
              <a:rPr lang="en-US" sz="2000" dirty="0"/>
              <a:t> </a:t>
            </a:r>
          </a:p>
          <a:p>
            <a:r>
              <a:rPr lang="en-US" sz="2000" dirty="0"/>
              <a:t>Departments – </a:t>
            </a:r>
            <a:r>
              <a:rPr lang="en-US" sz="3200" dirty="0"/>
              <a:t>16</a:t>
            </a:r>
          </a:p>
          <a:p>
            <a:r>
              <a:rPr lang="en-US" sz="2000" dirty="0"/>
              <a:t>Cities – </a:t>
            </a:r>
            <a:r>
              <a:rPr lang="en-US" sz="3200" dirty="0"/>
              <a:t>31</a:t>
            </a:r>
          </a:p>
          <a:p>
            <a:r>
              <a:rPr lang="en-US" sz="2000" dirty="0"/>
              <a:t>Average Age – </a:t>
            </a:r>
            <a:r>
              <a:rPr lang="en-US" sz="3200" dirty="0"/>
              <a:t>36</a:t>
            </a:r>
          </a:p>
          <a:p>
            <a:r>
              <a:rPr lang="en-US" sz="2000" dirty="0"/>
              <a:t>Attrition – </a:t>
            </a:r>
            <a:r>
              <a:rPr lang="en-US" sz="3200" dirty="0"/>
              <a:t>2.1%</a:t>
            </a:r>
          </a:p>
          <a:p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4980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2" y="2240280"/>
            <a:ext cx="7729728" cy="118872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n-US" dirty="0"/>
              <a:t>Company’s headcount growth</a:t>
            </a:r>
            <a:endParaRPr lang="ru-LT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Объект 21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DAB7C47-7446-9FFF-B134-48987F816C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7989" y="1277187"/>
            <a:ext cx="11734241" cy="4861328"/>
          </a:xfrm>
        </p:spPr>
      </p:pic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6120B-4E03-6252-E4E0-CADF91455499}"/>
              </a:ext>
            </a:extLst>
          </p:cNvPr>
          <p:cNvSpPr txBox="1"/>
          <p:nvPr/>
        </p:nvSpPr>
        <p:spPr>
          <a:xfrm>
            <a:off x="1743968" y="1333911"/>
            <a:ext cx="274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company’s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major</a:t>
            </a:r>
            <a:r>
              <a:rPr lang="en-US" dirty="0"/>
              <a:t> headcount growth</a:t>
            </a:r>
            <a:endParaRPr lang="ru-LT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C789C61-75D0-D64E-7633-B973A90D5184}"/>
              </a:ext>
            </a:extLst>
          </p:cNvPr>
          <p:cNvCxnSpPr/>
          <p:nvPr/>
        </p:nvCxnSpPr>
        <p:spPr>
          <a:xfrm>
            <a:off x="3789364" y="1979009"/>
            <a:ext cx="501041" cy="7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5B1C99-72DE-5713-9140-48713E8ED396}"/>
              </a:ext>
            </a:extLst>
          </p:cNvPr>
          <p:cNvCxnSpPr>
            <a:cxnSpLocks/>
          </p:cNvCxnSpPr>
          <p:nvPr/>
        </p:nvCxnSpPr>
        <p:spPr>
          <a:xfrm flipH="1">
            <a:off x="784680" y="5203326"/>
            <a:ext cx="544512" cy="4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66B932-40CF-8ED7-2E25-637858CD9674}"/>
              </a:ext>
            </a:extLst>
          </p:cNvPr>
          <p:cNvSpPr txBox="1"/>
          <p:nvPr/>
        </p:nvSpPr>
        <p:spPr>
          <a:xfrm>
            <a:off x="-42475" y="4877759"/>
            <a:ext cx="27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Company’s work starts</a:t>
            </a:r>
            <a:endParaRPr lang="ru-LT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18BA4D-BD00-70FC-5044-CA228513D5A7}"/>
              </a:ext>
            </a:extLst>
          </p:cNvPr>
          <p:cNvCxnSpPr>
            <a:cxnSpLocks/>
          </p:cNvCxnSpPr>
          <p:nvPr/>
        </p:nvCxnSpPr>
        <p:spPr>
          <a:xfrm>
            <a:off x="11373633" y="930339"/>
            <a:ext cx="315238" cy="5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F7B438-5C18-8B0F-86FE-F5A888523242}"/>
              </a:ext>
            </a:extLst>
          </p:cNvPr>
          <p:cNvSpPr txBox="1"/>
          <p:nvPr/>
        </p:nvSpPr>
        <p:spPr>
          <a:xfrm>
            <a:off x="9358897" y="429671"/>
            <a:ext cx="274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We’re now 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290</a:t>
            </a:r>
            <a:r>
              <a:rPr lang="en-US" dirty="0"/>
              <a:t> employees</a:t>
            </a:r>
            <a:endParaRPr lang="ru-LT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B2C4BB09-68D7-0A37-112B-747942AD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0991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Headcount over time</a:t>
            </a:r>
            <a:endParaRPr lang="ru-LT" sz="2000" dirty="0"/>
          </a:p>
        </p:txBody>
      </p:sp>
    </p:spTree>
    <p:extLst>
      <p:ext uri="{BB962C8B-B14F-4D97-AF65-F5344CB8AC3E}">
        <p14:creationId xmlns:p14="http://schemas.microsoft.com/office/powerpoint/2010/main" val="327601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0991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Hires Over time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12" name="Объект 11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D02CF30-1373-7E4D-F1C3-0EA0B157E1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1833" y="931446"/>
            <a:ext cx="8426218" cy="543326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1BBD7F-D216-098B-A812-83EC536C0F27}"/>
              </a:ext>
            </a:extLst>
          </p:cNvPr>
          <p:cNvSpPr txBox="1"/>
          <p:nvPr/>
        </p:nvSpPr>
        <p:spPr>
          <a:xfrm>
            <a:off x="6740094" y="1287886"/>
            <a:ext cx="4519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peak year of expanding our staff – </a:t>
            </a:r>
            <a:r>
              <a:rPr lang="en-US" sz="2000" dirty="0"/>
              <a:t>1999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majority of hires in </a:t>
            </a:r>
            <a:r>
              <a:rPr lang="en-US" sz="2000" dirty="0"/>
              <a:t>Production</a:t>
            </a:r>
            <a:r>
              <a:rPr lang="en-US" dirty="0"/>
              <a:t> – </a:t>
            </a:r>
          </a:p>
          <a:p>
            <a:r>
              <a:rPr lang="en-US" sz="2000" dirty="0"/>
              <a:t>104</a:t>
            </a:r>
            <a:r>
              <a:rPr lang="en-US" dirty="0"/>
              <a:t> men and </a:t>
            </a:r>
            <a:r>
              <a:rPr lang="en-US" sz="2000" dirty="0"/>
              <a:t>34</a:t>
            </a:r>
            <a:r>
              <a:rPr lang="en-US" dirty="0"/>
              <a:t> women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0991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Headcount over time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2F64F5D5-CFCD-D82B-FADC-FD0A748F1953}"/>
              </a:ext>
            </a:extLst>
          </p:cNvPr>
          <p:cNvSpPr txBox="1">
            <a:spLocks/>
          </p:cNvSpPr>
          <p:nvPr/>
        </p:nvSpPr>
        <p:spPr>
          <a:xfrm>
            <a:off x="3449637" y="1897647"/>
            <a:ext cx="6157827" cy="43088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j-lt"/>
              </a:rPr>
              <a:t>For the further analysis:</a:t>
            </a:r>
          </a:p>
          <a:p>
            <a:r>
              <a:rPr lang="en-US" sz="2000" dirty="0">
                <a:latin typeface="+mj-lt"/>
              </a:rPr>
              <a:t>Analyze the promotion rates within the company</a:t>
            </a:r>
          </a:p>
          <a:p>
            <a:r>
              <a:rPr lang="en-US" sz="2000" dirty="0">
                <a:latin typeface="+mj-lt"/>
              </a:rPr>
              <a:t>Implement training programs for the current employees’ qualifications  </a:t>
            </a:r>
          </a:p>
          <a:p>
            <a:r>
              <a:rPr lang="en-US" sz="2000" dirty="0">
                <a:latin typeface="+mj-lt"/>
              </a:rPr>
              <a:t>Create promotion reserve list</a:t>
            </a:r>
          </a:p>
          <a:p>
            <a:r>
              <a:rPr lang="en-US" sz="2000" dirty="0"/>
              <a:t>To check if the company’s decrease in staff expansion is the marker of overall business stagnation (match with sales analysis) and what’s value per employee in our business</a:t>
            </a:r>
          </a:p>
          <a:p>
            <a:endParaRPr lang="en-US" sz="2000" b="1" dirty="0">
              <a:latin typeface="+mj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9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2688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 err="1"/>
              <a:t>ATtRition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pic>
        <p:nvPicPr>
          <p:cNvPr id="11" name="Объект 10" descr="Изображение выглядит как текст, снимок экрана, Шрифт, чек&#10;&#10;Автоматически созданное описание">
            <a:extLst>
              <a:ext uri="{FF2B5EF4-FFF2-40B4-BE49-F238E27FC236}">
                <a16:creationId xmlns:a16="http://schemas.microsoft.com/office/drawing/2014/main" id="{D996A88B-B534-B84B-29BB-6DB7D58D48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19021" y="2195933"/>
            <a:ext cx="6753957" cy="2160626"/>
          </a:xfrm>
        </p:spPr>
      </p:pic>
    </p:spTree>
    <p:extLst>
      <p:ext uri="{BB962C8B-B14F-4D97-AF65-F5344CB8AC3E}">
        <p14:creationId xmlns:p14="http://schemas.microsoft.com/office/powerpoint/2010/main" val="149299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6000-E639-F691-924F-1F804E0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2688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 err="1"/>
              <a:t>ATtRition</a:t>
            </a:r>
            <a:endParaRPr lang="ru-LT" sz="2000" dirty="0"/>
          </a:p>
        </p:txBody>
      </p:sp>
      <p:pic>
        <p:nvPicPr>
          <p:cNvPr id="5" name="Рисунок 4" descr="Изображение выглядит как текст, Шрифт, велосипед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5890B0E-A970-6674-C031-1B95117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087"/>
            <a:ext cx="2113873" cy="443913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818A310-E729-3E96-E743-1E48F494DF0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375268" y="1994100"/>
            <a:ext cx="4271771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Attrition 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2.1% </a:t>
            </a:r>
          </a:p>
          <a:p>
            <a:r>
              <a:rPr lang="en-US" dirty="0"/>
              <a:t>(in 8 years)</a:t>
            </a:r>
          </a:p>
          <a:p>
            <a:r>
              <a:rPr lang="en-US" dirty="0"/>
              <a:t>With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/>
              <a:t> men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/>
              <a:t> women </a:t>
            </a:r>
            <a:r>
              <a:rPr lang="en-US" dirty="0"/>
              <a:t>leaving the company</a:t>
            </a:r>
            <a:endParaRPr lang="ru-LT" sz="1600" dirty="0"/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2F64F5D5-CFCD-D82B-FADC-FD0A748F1953}"/>
              </a:ext>
            </a:extLst>
          </p:cNvPr>
          <p:cNvSpPr txBox="1">
            <a:spLocks/>
          </p:cNvSpPr>
          <p:nvPr/>
        </p:nvSpPr>
        <p:spPr>
          <a:xfrm>
            <a:off x="6544962" y="1573116"/>
            <a:ext cx="4271771" cy="33855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j-lt"/>
              </a:rPr>
              <a:t>We should further:</a:t>
            </a:r>
          </a:p>
          <a:p>
            <a:r>
              <a:rPr lang="en-US" sz="2000" dirty="0">
                <a:latin typeface="+mj-lt"/>
              </a:rPr>
              <a:t>Analyze the duration of employment </a:t>
            </a:r>
          </a:p>
          <a:p>
            <a:r>
              <a:rPr lang="en-US" sz="2000" dirty="0">
                <a:latin typeface="+mj-lt"/>
              </a:rPr>
              <a:t>Check the causes of attrition</a:t>
            </a:r>
          </a:p>
          <a:p>
            <a:r>
              <a:rPr lang="en-US" sz="2000" dirty="0">
                <a:latin typeface="+mj-lt"/>
              </a:rPr>
              <a:t>Implement employee work satisfaction surveys</a:t>
            </a:r>
          </a:p>
          <a:p>
            <a:r>
              <a:rPr lang="en-US" sz="2000" dirty="0">
                <a:latin typeface="+mj-lt"/>
              </a:rPr>
              <a:t>Implement motivation/bonus system</a:t>
            </a:r>
          </a:p>
          <a:p>
            <a:endParaRPr lang="en-US" sz="2000" dirty="0">
              <a:latin typeface="+mj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98931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6323</TotalTime>
  <Words>719</Words>
  <Application>Microsoft Macintosh PowerPoint</Application>
  <PresentationFormat>Широкоэкранный</PresentationFormat>
  <Paragraphs>115</Paragraphs>
  <Slides>27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Aptos</vt:lpstr>
      <vt:lpstr>Arial</vt:lpstr>
      <vt:lpstr>Corbel</vt:lpstr>
      <vt:lpstr>Gill Sans MT</vt:lpstr>
      <vt:lpstr>Посылка</vt:lpstr>
      <vt:lpstr>Human resources analysis</vt:lpstr>
      <vt:lpstr>Tasks for the analysis</vt:lpstr>
      <vt:lpstr>Main KPIs</vt:lpstr>
      <vt:lpstr>Company’s headcount growth</vt:lpstr>
      <vt:lpstr>Headcount over time</vt:lpstr>
      <vt:lpstr>Hires Over time</vt:lpstr>
      <vt:lpstr>Headcount over time</vt:lpstr>
      <vt:lpstr>ATtRition</vt:lpstr>
      <vt:lpstr>ATtRition</vt:lpstr>
      <vt:lpstr>Gender ratio</vt:lpstr>
      <vt:lpstr>Gender Ratio</vt:lpstr>
      <vt:lpstr>Gender in departments</vt:lpstr>
      <vt:lpstr>Gender in departments</vt:lpstr>
      <vt:lpstr>Age groups</vt:lpstr>
      <vt:lpstr>Age groups</vt:lpstr>
      <vt:lpstr>age groups in departments</vt:lpstr>
      <vt:lpstr>age groups in departments</vt:lpstr>
      <vt:lpstr>Shift planning</vt:lpstr>
      <vt:lpstr>Age groups in shifts</vt:lpstr>
      <vt:lpstr>Age groups in shifts</vt:lpstr>
      <vt:lpstr>Rates and gender</vt:lpstr>
      <vt:lpstr>Rates and GEnder</vt:lpstr>
      <vt:lpstr>Rates change</vt:lpstr>
      <vt:lpstr>Possible new positions</vt:lpstr>
      <vt:lpstr>Possibility of new hires</vt:lpstr>
      <vt:lpstr>To conclude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analysis</dc:title>
  <dc:creator>Marina Mikhailova</dc:creator>
  <cp:lastModifiedBy>Marina Mikhailova</cp:lastModifiedBy>
  <cp:revision>2</cp:revision>
  <dcterms:created xsi:type="dcterms:W3CDTF">2024-06-03T21:23:45Z</dcterms:created>
  <dcterms:modified xsi:type="dcterms:W3CDTF">2024-06-12T20:15:58Z</dcterms:modified>
</cp:coreProperties>
</file>