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A2F"/>
    <a:srgbClr val="03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58CF9-C4B5-C801-F8CD-6394C3B8F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DBC876-3681-1FE3-E05B-74C57753A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6B0E3-B88B-625E-F16E-EE6A0B11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E1EB8-2594-27D1-ED63-E21E82BD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78E662-C4CA-0B43-B72E-55FC0687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1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EA8F6-2E6C-1308-E2D0-FD5819C5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8CC39E-CDA2-F9A5-3855-10302598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D6BA5-1909-DAAB-8A6F-A5FBE45C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9BF56-B1CD-184B-6273-6ED25869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3A0C93-9B1D-6D0F-C30E-466CB13E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A9C69-2DBC-573B-034E-F17483B22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D4C1C3-07B5-6A36-AAF6-D12DE993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8BBB4-9549-769E-6329-4C6A798B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BA275-409C-9A14-5CE0-D8896D35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5A7D2-9914-ECEC-4FBA-F665698E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86B30-5F51-C7AB-45FB-F8D9124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326D1-AD5B-5095-9C1C-7EE86C6C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A0B58-0341-7CDE-A40F-72B653E7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43926A-AA4C-B79D-8187-8C5193D7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1ACB9-F7FA-9CBC-9E45-FD01A1B6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0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BCEFD-C76D-F650-AC6A-B4A502F2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A7F97-2B75-534C-79CA-E2DDC9BA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61C5B-F54E-C51D-40EE-FD5807D3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1B1A1-F762-21F5-5D47-16CAA474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9A646-6F6D-8DA0-18E0-9A7EC191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7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9D611-D5E2-D571-74B3-FF6CB2F3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44166-623C-346E-0CE8-F662EDDB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695BC-2376-A2D7-A5C0-18FA96C7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185653-E348-A194-F7D2-D5D0B51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B1DF6-0A53-B8DC-B111-C634A78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35583C-C3FE-2679-CEBD-1FDDD4C9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0DB0F-E7F5-19C6-4489-0E6EE3F2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5DC57-8888-46F6-5259-F2CC62602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A6EC8-193F-B419-F475-4EF42AF4F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3F8C4-086E-6D7C-4465-4DD725BE3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599C9C-25CA-D232-D3A6-8F943761D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81F28A-8AC1-36CF-2F99-654F704E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3E6348-4E8E-C91B-FCF8-C806DB28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050B5B-BD7C-5A62-9C77-DB1E4906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4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8D84-CD53-59B3-6CFC-5A1A9DF3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13ED96-D750-B5EF-807A-6F3C299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3E0B7D-999D-2EA4-A9A1-68E625CA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924151-1760-9073-2D3A-138BC5D8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AEB64D-08E6-6AE8-E570-CC779BF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741471-A2BC-4FA1-688F-725256EF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F6B245-72EB-CBAC-7137-E5E015B3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EE525-70AE-1D8F-0A2D-9522F32F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964AE-C776-04D4-7069-DCBA1B47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F66894-E5B5-FFF7-E5E5-CB997413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AF4BE-E47E-9C70-4FBB-DA986E72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1BD4-F30D-6F1E-B657-21F5380B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C26F3C-B3FD-DEEE-5F59-8E5041CC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92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CA099-26DE-A5B3-7606-923D8500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9F78AA-3A6B-E8C9-BF0C-687A5A48E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80C8EA-8EEF-5830-026C-8924981C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02399-7BE2-0EBA-4902-1A3B7E2D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DF938-E89F-57ED-0973-B93071E3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347F5-CF3C-CA8D-F44A-1AA93064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81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7A83A9-794C-A94E-9230-4D3FF7DA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E68110-0FC9-0011-039C-E5AF89B2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3568F-6C92-5AA7-A219-CCD5671D8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6962-089B-4C52-8BA3-5E1C1EF2040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5DCE6-D4D6-DCBF-B2FA-39BD1405A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CF5C1-854C-5518-8D5A-AC9B5204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593B-420A-497A-AE48-9B989FC47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573A29D-8AD5-CF26-2D21-20A023303B57}"/>
              </a:ext>
            </a:extLst>
          </p:cNvPr>
          <p:cNvSpPr/>
          <p:nvPr/>
        </p:nvSpPr>
        <p:spPr>
          <a:xfrm>
            <a:off x="204246" y="1592686"/>
            <a:ext cx="6375042" cy="49970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60EEA7-73B0-2932-41A9-DC6CA11DE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967" y="1738648"/>
            <a:ext cx="3799599" cy="454624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 err="1">
                <a:ln w="0"/>
              </a:rPr>
              <a:t>Production</a:t>
            </a:r>
            <a:r>
              <a:rPr lang="pt-BR" sz="1600" dirty="0">
                <a:ln w="0"/>
              </a:rPr>
              <a:t> in the </a:t>
            </a:r>
            <a:r>
              <a:rPr lang="pt-BR" sz="1600" dirty="0" err="1">
                <a:ln w="0"/>
              </a:rPr>
              <a:t>Ekofish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area</a:t>
            </a:r>
            <a:r>
              <a:rPr lang="pt-BR" sz="1600" dirty="0">
                <a:ln w="0"/>
              </a:rPr>
              <a:t> follows a </a:t>
            </a:r>
            <a:r>
              <a:rPr lang="pt-BR" sz="1600" dirty="0" err="1">
                <a:ln w="0"/>
              </a:rPr>
              <a:t>clear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seasonal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pattern</a:t>
            </a:r>
            <a:r>
              <a:rPr lang="pt-BR" sz="1600" dirty="0">
                <a:ln w="0"/>
              </a:rPr>
              <a:t>, </a:t>
            </a:r>
            <a:r>
              <a:rPr lang="pt-BR" sz="1600" dirty="0" err="1">
                <a:ln w="0"/>
              </a:rPr>
              <a:t>peaking</a:t>
            </a:r>
            <a:r>
              <a:rPr lang="pt-BR" sz="1600" dirty="0">
                <a:ln w="0"/>
              </a:rPr>
              <a:t> in the </a:t>
            </a:r>
            <a:r>
              <a:rPr lang="pt-BR" sz="1600" dirty="0" err="1">
                <a:ln w="0"/>
              </a:rPr>
              <a:t>summer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and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hitting</a:t>
            </a:r>
            <a:r>
              <a:rPr lang="pt-BR" sz="1600" dirty="0">
                <a:ln w="0"/>
              </a:rPr>
              <a:t> the </a:t>
            </a:r>
            <a:r>
              <a:rPr lang="pt-BR" sz="1600" dirty="0" err="1">
                <a:ln w="0"/>
              </a:rPr>
              <a:t>lowest</a:t>
            </a:r>
            <a:r>
              <a:rPr lang="pt-BR" sz="1600" dirty="0">
                <a:ln w="0"/>
              </a:rPr>
              <a:t> point in the </a:t>
            </a:r>
            <a:r>
              <a:rPr lang="pt-BR" sz="1600" dirty="0" err="1">
                <a:ln w="0"/>
              </a:rPr>
              <a:t>winter</a:t>
            </a:r>
            <a:r>
              <a:rPr lang="pt-BR" sz="1600" dirty="0">
                <a:ln w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ln w="0"/>
              </a:rPr>
              <a:t>The </a:t>
            </a:r>
            <a:r>
              <a:rPr lang="pt-BR" sz="1600" dirty="0" err="1">
                <a:ln w="0"/>
              </a:rPr>
              <a:t>production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number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has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fallen</a:t>
            </a:r>
            <a:r>
              <a:rPr lang="pt-BR" sz="1600" dirty="0">
                <a:ln w="0"/>
              </a:rPr>
              <a:t> over the Years but the </a:t>
            </a:r>
            <a:r>
              <a:rPr lang="pt-BR" sz="1600" dirty="0" err="1">
                <a:ln w="0"/>
              </a:rPr>
              <a:t>fluctuation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has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decreased</a:t>
            </a:r>
            <a:r>
              <a:rPr lang="pt-BR" sz="1600" dirty="0">
                <a:ln w="0"/>
              </a:rPr>
              <a:t> as </a:t>
            </a:r>
            <a:r>
              <a:rPr lang="pt-BR" sz="1600" dirty="0" err="1">
                <a:ln w="0"/>
              </a:rPr>
              <a:t>well</a:t>
            </a:r>
            <a:endParaRPr lang="pt-BR" sz="1600" dirty="0">
              <a:ln w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 err="1">
                <a:ln w="0"/>
              </a:rPr>
              <a:t>Government</a:t>
            </a:r>
            <a:r>
              <a:rPr lang="pt-BR" sz="1600" dirty="0">
                <a:ln w="0"/>
              </a:rPr>
              <a:t> incentive </a:t>
            </a:r>
            <a:r>
              <a:rPr lang="pt-BR" sz="1600" dirty="0" err="1">
                <a:ln w="0"/>
              </a:rPr>
              <a:t>programs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aimed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at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boosting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winter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production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may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have</a:t>
            </a:r>
            <a:r>
              <a:rPr lang="pt-BR" sz="1600" dirty="0">
                <a:ln w="0"/>
              </a:rPr>
              <a:t> a output </a:t>
            </a:r>
            <a:r>
              <a:rPr lang="pt-BR" sz="1600" dirty="0" err="1">
                <a:ln w="0"/>
              </a:rPr>
              <a:t>together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with</a:t>
            </a:r>
            <a:r>
              <a:rPr lang="pt-BR" sz="1600" dirty="0">
                <a:ln w="0"/>
              </a:rPr>
              <a:t> the </a:t>
            </a:r>
            <a:r>
              <a:rPr lang="pt-BR" sz="1600" dirty="0" err="1">
                <a:ln w="0"/>
              </a:rPr>
              <a:t>techlogical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advance</a:t>
            </a:r>
            <a:r>
              <a:rPr lang="pt-BR" sz="1600" dirty="0">
                <a:ln w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 err="1">
                <a:ln w="0"/>
              </a:rPr>
              <a:t>With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Statistical</a:t>
            </a:r>
            <a:r>
              <a:rPr lang="pt-BR" sz="1600" dirty="0">
                <a:ln w="0"/>
              </a:rPr>
              <a:t> Models help i </a:t>
            </a:r>
            <a:r>
              <a:rPr lang="pt-BR" sz="1600" dirty="0" err="1">
                <a:ln w="0"/>
              </a:rPr>
              <a:t>could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forecast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that</a:t>
            </a:r>
            <a:r>
              <a:rPr lang="pt-BR" sz="1600" dirty="0">
                <a:ln w="0"/>
              </a:rPr>
              <a:t> the </a:t>
            </a:r>
            <a:r>
              <a:rPr lang="pt-BR" sz="1600" dirty="0" err="1">
                <a:ln w="0"/>
              </a:rPr>
              <a:t>production</a:t>
            </a:r>
            <a:r>
              <a:rPr lang="pt-BR" sz="1600" dirty="0">
                <a:ln w="0"/>
              </a:rPr>
              <a:t> of </a:t>
            </a:r>
            <a:r>
              <a:rPr lang="pt-BR" sz="1600" dirty="0" err="1">
                <a:ln w="0"/>
              </a:rPr>
              <a:t>oil</a:t>
            </a:r>
            <a:r>
              <a:rPr lang="pt-BR" sz="1600" dirty="0">
                <a:ln w="0"/>
              </a:rPr>
              <a:t> will </a:t>
            </a:r>
            <a:r>
              <a:rPr lang="pt-BR" sz="1600" dirty="0" err="1">
                <a:ln w="0"/>
              </a:rPr>
              <a:t>get</a:t>
            </a:r>
            <a:r>
              <a:rPr lang="pt-BR" sz="1600" dirty="0">
                <a:ln w="0"/>
              </a:rPr>
              <a:t> a </a:t>
            </a:r>
            <a:r>
              <a:rPr lang="pt-BR" sz="1600" dirty="0" err="1">
                <a:ln w="0"/>
              </a:rPr>
              <a:t>little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recover</a:t>
            </a:r>
            <a:r>
              <a:rPr lang="pt-BR" sz="1600" dirty="0">
                <a:ln w="0"/>
              </a:rPr>
              <a:t> in the </a:t>
            </a:r>
            <a:r>
              <a:rPr lang="pt-BR" sz="1600" dirty="0" err="1">
                <a:ln w="0"/>
              </a:rPr>
              <a:t>next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year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and</a:t>
            </a:r>
            <a:r>
              <a:rPr lang="pt-BR" sz="1600" dirty="0">
                <a:ln w="0"/>
              </a:rPr>
              <a:t> the </a:t>
            </a:r>
            <a:r>
              <a:rPr lang="pt-BR" sz="1600" dirty="0" err="1">
                <a:ln w="0"/>
              </a:rPr>
              <a:t>fluctuation</a:t>
            </a:r>
            <a:r>
              <a:rPr lang="pt-BR" sz="1600" dirty="0">
                <a:ln w="0"/>
              </a:rPr>
              <a:t> will </a:t>
            </a:r>
            <a:r>
              <a:rPr lang="pt-BR" sz="1600" dirty="0" err="1">
                <a:ln w="0"/>
              </a:rPr>
              <a:t>remain</a:t>
            </a:r>
            <a:r>
              <a:rPr lang="pt-BR" sz="1600" dirty="0">
                <a:ln w="0"/>
              </a:rPr>
              <a:t> in a </a:t>
            </a:r>
            <a:r>
              <a:rPr lang="pt-BR" sz="1600" dirty="0" err="1">
                <a:ln w="0"/>
              </a:rPr>
              <a:t>stable</a:t>
            </a:r>
            <a:r>
              <a:rPr lang="pt-BR" sz="1600" dirty="0">
                <a:ln w="0"/>
              </a:rPr>
              <a:t> </a:t>
            </a:r>
            <a:r>
              <a:rPr lang="pt-BR" sz="1600" dirty="0" err="1">
                <a:ln w="0"/>
              </a:rPr>
              <a:t>line</a:t>
            </a:r>
            <a:r>
              <a:rPr lang="pt-BR" sz="1600" dirty="0">
                <a:ln w="0"/>
              </a:rPr>
              <a:t>.</a:t>
            </a:r>
          </a:p>
          <a:p>
            <a:pPr algn="just"/>
            <a:endParaRPr lang="pt-BR" sz="1600" b="1" dirty="0">
              <a:ln w="0"/>
            </a:endParaRPr>
          </a:p>
          <a:p>
            <a:endParaRPr lang="pt-BR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A5957B-42E5-F1D0-A273-99265BCF738E}"/>
              </a:ext>
            </a:extLst>
          </p:cNvPr>
          <p:cNvSpPr/>
          <p:nvPr/>
        </p:nvSpPr>
        <p:spPr>
          <a:xfrm>
            <a:off x="0" y="1380"/>
            <a:ext cx="12192001" cy="930863"/>
          </a:xfrm>
          <a:prstGeom prst="rect">
            <a:avLst/>
          </a:prstGeom>
          <a:solidFill>
            <a:srgbClr val="031938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rgbClr val="03193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B65615-BDE0-EE06-597F-4EA90434359C}"/>
              </a:ext>
            </a:extLst>
          </p:cNvPr>
          <p:cNvSpPr/>
          <p:nvPr/>
        </p:nvSpPr>
        <p:spPr>
          <a:xfrm>
            <a:off x="4202058" y="198943"/>
            <a:ext cx="7827808" cy="39011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A926B65-6AE0-24A4-97C8-A2307DEBF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52" y="268311"/>
            <a:ext cx="7685220" cy="369900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2534C62-1F56-9D70-AD03-8E52895E5E5E}"/>
              </a:ext>
            </a:extLst>
          </p:cNvPr>
          <p:cNvSpPr/>
          <p:nvPr/>
        </p:nvSpPr>
        <p:spPr>
          <a:xfrm>
            <a:off x="5626251" y="4270670"/>
            <a:ext cx="5256397" cy="2148399"/>
          </a:xfrm>
          <a:prstGeom prst="rect">
            <a:avLst/>
          </a:prstGeom>
          <a:solidFill>
            <a:srgbClr val="0F1A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88B01D-74A4-AB43-0647-CEAAEE4A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743" y="4446215"/>
            <a:ext cx="4739411" cy="17973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1B412A-EDCE-E740-590F-A502722D490C}"/>
              </a:ext>
            </a:extLst>
          </p:cNvPr>
          <p:cNvSpPr txBox="1"/>
          <p:nvPr/>
        </p:nvSpPr>
        <p:spPr>
          <a:xfrm>
            <a:off x="155492" y="235978"/>
            <a:ext cx="388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Greater Ekofisk Area Analysis</a:t>
            </a:r>
          </a:p>
        </p:txBody>
      </p:sp>
    </p:spTree>
    <p:extLst>
      <p:ext uri="{BB962C8B-B14F-4D97-AF65-F5344CB8AC3E}">
        <p14:creationId xmlns:p14="http://schemas.microsoft.com/office/powerpoint/2010/main" val="3762937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Monteiro</dc:creator>
  <cp:lastModifiedBy>Marina Monteiro</cp:lastModifiedBy>
  <cp:revision>6</cp:revision>
  <dcterms:created xsi:type="dcterms:W3CDTF">2023-09-22T02:48:00Z</dcterms:created>
  <dcterms:modified xsi:type="dcterms:W3CDTF">2023-11-22T08:38:04Z</dcterms:modified>
</cp:coreProperties>
</file>