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3A27-AF7E-46BE-B6B6-B695AA76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3E0B3-38B3-41B8-9729-5F2BA4CD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B536C-C647-4796-8545-EAEA295A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7B442-A62D-4499-9A51-AA778591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8968D-57AB-4BF8-ABAE-B51B8776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C046F-E511-4EEE-98A6-9834AF7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65F5D-CD38-4918-9C3F-001CE950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F2091-AED6-46DE-B9D9-541B114C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A07D7-4ACB-4925-9A80-9E67A717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7D808-D667-4513-B082-33111D5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09B60-2B9C-4CBB-A6BD-BDBB7A828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C1263E-ABF7-45A4-8051-75078F5B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596FF-B9DD-4D16-A7F8-27583B1C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23191-5AA6-4CCB-A6E4-F49522E0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D527D-DEFB-4806-B9E8-8D82130B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07022-4345-41AA-9692-F4B7B096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41BF5-D4BD-4178-BCED-69E6A54E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9095E-75F8-4E91-86E2-278C875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7C11A-E805-4AC3-BCB1-C26A9F8C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EE3C90-A5AB-4EC4-A3FE-C407455E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76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B604D-1E06-4BA3-905F-F6673907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66BE2-FA96-4CB2-9EE1-056E4D9C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590EA-8088-410E-8A97-B618E542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8A8B6-7989-46EE-80A4-9F9852E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994E6-BEAA-4A17-B1D4-E77CF17E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7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DCBD-1FBE-427C-8E0E-54831196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7C9E0-90BA-4403-8CDF-64A5ABEFD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C7DF9F-0453-438B-B356-4C082E43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A76E9-4972-4C19-B558-0C0F9715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D2AC3-AE0C-4BE1-ABAD-1F8A6F34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6E026-B52B-4660-B76C-BD4038BF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8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BAA5-8E64-45A7-A66A-324BE94F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8F335-F05B-47E6-BA1C-866D3F1A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0CCF6-85FB-4C63-BBE7-4F2BEBF9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C0AA89-9DB4-4E41-B945-E9B18D6AF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D10A01-8A85-4F0E-8EF8-2CB58D3F2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E574C3-F413-427D-9281-385D2255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3A0FF1-1FBA-4039-96DF-721837A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32CF0-2121-4825-B3C5-F1C7F0E6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1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8623-168B-4042-91FB-AB675C04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E608F-6F77-4643-9B18-C5056B9E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50651-DA6D-411D-9DF5-512A2468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123229-3BE6-43E4-A517-4EF27F05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08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21DF43-57D8-4C28-BC63-28BB1EC0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B80667-EA73-4D7C-8ECC-2AAA2700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89BC42-FA60-4B6F-BA35-0460E7E1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6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1D7C-7C73-485F-84A4-E47C8D71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48330-F8AA-46BB-A669-E8692C4F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9B91B-676A-4443-AF28-BA78EBEA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7A7099-74B9-41E9-A497-690A51B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FA0C1-3777-41B9-B949-CC84D7C3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CB25E-8569-4119-9C8E-C31C46F2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5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E28CB-DA6F-4A92-B065-D098216D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1E0D0B-201E-449C-A13C-195B14044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C20A1-4F50-4FC9-BA14-87E52A0A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51648-2EE7-4DBD-AEB5-84900A18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93669-21C3-4DD5-8864-3B3E4B50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091E8-1E4F-418E-9F69-D1E30E6A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8061BA-F6FF-4421-8734-B50E9DCA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D504B-C02D-44E4-8184-2AE8AB7D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506CE-F58C-4292-A36B-949924A17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D6DD4-0770-40B9-B447-631AD5C183F1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178F4-8F43-4AE1-BBD2-B7ADDF4E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EE286-62BA-40D7-A97C-77FCE1375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AF6A-D153-4FE8-B1E6-F1D020064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78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sellyates88/suicide-rates-overview-1985-to-201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o cero uno">
            <a:extLst>
              <a:ext uri="{FF2B5EF4-FFF2-40B4-BE49-F238E27FC236}">
                <a16:creationId xmlns:a16="http://schemas.microsoft.com/office/drawing/2014/main" id="{BA45A2F0-B35E-4699-94DF-D68086B0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6000" pencilSize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12" y="1188155"/>
            <a:ext cx="5384799" cy="53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E1780F-6FE9-4AB1-9BF9-0EEF5D811230}"/>
              </a:ext>
            </a:extLst>
          </p:cNvPr>
          <p:cNvSpPr txBox="1"/>
          <p:nvPr/>
        </p:nvSpPr>
        <p:spPr>
          <a:xfrm>
            <a:off x="790223" y="448734"/>
            <a:ext cx="7699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2"/>
                </a:solidFill>
              </a:rPr>
              <a:t>CURSO DATA SCIENCE</a:t>
            </a:r>
          </a:p>
          <a:p>
            <a:r>
              <a:rPr lang="es-MX" sz="3200" dirty="0">
                <a:solidFill>
                  <a:schemeClr val="accent2"/>
                </a:solidFill>
              </a:rPr>
              <a:t>SEMANA 6.  VISUALIZACION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ACA3E-B543-4346-98FE-0BC271E57E1C}"/>
              </a:ext>
            </a:extLst>
          </p:cNvPr>
          <p:cNvSpPr txBox="1"/>
          <p:nvPr/>
        </p:nvSpPr>
        <p:spPr>
          <a:xfrm>
            <a:off x="790223" y="2228670"/>
            <a:ext cx="8545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2"/>
                </a:solidFill>
              </a:rPr>
              <a:t>TEMA: DATOS DUROS SOBRE EL SUICIDIO A NIVEL MUNDIAL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F686AF-28A2-48E6-89C2-70552B23AF3D}"/>
              </a:ext>
            </a:extLst>
          </p:cNvPr>
          <p:cNvSpPr txBox="1"/>
          <p:nvPr/>
        </p:nvSpPr>
        <p:spPr>
          <a:xfrm>
            <a:off x="790223" y="5828266"/>
            <a:ext cx="272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Marina Portillo</a:t>
            </a:r>
          </a:p>
        </p:txBody>
      </p:sp>
    </p:spTree>
    <p:extLst>
      <p:ext uri="{BB962C8B-B14F-4D97-AF65-F5344CB8AC3E}">
        <p14:creationId xmlns:p14="http://schemas.microsoft.com/office/powerpoint/2010/main" val="42379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72EFF1-26D1-49BA-A1EE-BF05D5FA3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6955" r="2223" b="10288"/>
          <a:stretch/>
        </p:blipFill>
        <p:spPr>
          <a:xfrm>
            <a:off x="1439589" y="382411"/>
            <a:ext cx="9646101" cy="53029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C7F4FF-5C39-47EE-920D-407286EAB564}"/>
              </a:ext>
            </a:extLst>
          </p:cNvPr>
          <p:cNvSpPr txBox="1"/>
          <p:nvPr/>
        </p:nvSpPr>
        <p:spPr>
          <a:xfrm>
            <a:off x="5508979" y="2122312"/>
            <a:ext cx="316088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tendencia de suicidios a través del tiempo ha sido aproximadamente tres veces mayor en hombres que en mujeres.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2C052A-E967-41F1-8A7A-FCB029E7ED47}"/>
              </a:ext>
            </a:extLst>
          </p:cNvPr>
          <p:cNvCxnSpPr>
            <a:cxnSpLocks/>
          </p:cNvCxnSpPr>
          <p:nvPr/>
        </p:nvCxnSpPr>
        <p:spPr>
          <a:xfrm flipH="1" flipV="1">
            <a:off x="4651023" y="1172635"/>
            <a:ext cx="1128888" cy="949677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C11620A-5172-4940-877E-C7AFB77C5BC0}"/>
              </a:ext>
            </a:extLst>
          </p:cNvPr>
          <p:cNvCxnSpPr>
            <a:cxnSpLocks/>
          </p:cNvCxnSpPr>
          <p:nvPr/>
        </p:nvCxnSpPr>
        <p:spPr>
          <a:xfrm flipH="1">
            <a:off x="4679246" y="3307644"/>
            <a:ext cx="942623" cy="71120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3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9BD890-E4D1-4C68-932C-6167F1587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t="16460" r="12592" b="11277"/>
          <a:stretch/>
        </p:blipFill>
        <p:spPr>
          <a:xfrm>
            <a:off x="2043288" y="464782"/>
            <a:ext cx="8105423" cy="4955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366EC2-58D4-4D72-A485-B02BA48BC27F}"/>
              </a:ext>
            </a:extLst>
          </p:cNvPr>
          <p:cNvSpPr txBox="1"/>
          <p:nvPr/>
        </p:nvSpPr>
        <p:spPr>
          <a:xfrm>
            <a:off x="6287911" y="4934297"/>
            <a:ext cx="28448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En países como India, China y en la mayoría de los países de África, el suicidio no es problemática social.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163303A-69F6-47CF-906A-920AFEE9D0DD}"/>
              </a:ext>
            </a:extLst>
          </p:cNvPr>
          <p:cNvCxnSpPr/>
          <p:nvPr/>
        </p:nvCxnSpPr>
        <p:spPr>
          <a:xfrm flipH="1" flipV="1">
            <a:off x="5802489" y="3131782"/>
            <a:ext cx="970844" cy="176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FE38A69-5302-4645-8FC1-39E3741F5AB3}"/>
              </a:ext>
            </a:extLst>
          </p:cNvPr>
          <p:cNvCxnSpPr/>
          <p:nvPr/>
        </p:nvCxnSpPr>
        <p:spPr>
          <a:xfrm flipH="1" flipV="1">
            <a:off x="7382933" y="2942693"/>
            <a:ext cx="327378" cy="202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3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D7922D-293F-48F8-AF50-1EA2DAF4A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t="17614" r="1296" b="10617"/>
          <a:stretch/>
        </p:blipFill>
        <p:spPr>
          <a:xfrm>
            <a:off x="1537981" y="524932"/>
            <a:ext cx="9355797" cy="5023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C79779-08D6-46E6-A553-925CBE7E6721}"/>
              </a:ext>
            </a:extLst>
          </p:cNvPr>
          <p:cNvSpPr txBox="1"/>
          <p:nvPr/>
        </p:nvSpPr>
        <p:spPr>
          <a:xfrm>
            <a:off x="8023708" y="3984978"/>
            <a:ext cx="263031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Es notable el aumento de casos en países con mayor población pero también con estándares y expectativas socio económicas mayores.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9D5E4F0-0C42-422E-83B1-1497ECC139DB}"/>
              </a:ext>
            </a:extLst>
          </p:cNvPr>
          <p:cNvCxnSpPr/>
          <p:nvPr/>
        </p:nvCxnSpPr>
        <p:spPr>
          <a:xfrm flipH="1" flipV="1">
            <a:off x="6660444" y="2088444"/>
            <a:ext cx="1332089" cy="189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D367E6C-26FB-40BE-9BDD-C881BDC08E41}"/>
              </a:ext>
            </a:extLst>
          </p:cNvPr>
          <p:cNvCxnSpPr/>
          <p:nvPr/>
        </p:nvCxnSpPr>
        <p:spPr>
          <a:xfrm flipH="1" flipV="1">
            <a:off x="3759199" y="2873022"/>
            <a:ext cx="4233334" cy="176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E40C0D-FF5F-4FC1-943B-2B02D518B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6955" r="26574" b="10783"/>
          <a:stretch/>
        </p:blipFill>
        <p:spPr>
          <a:xfrm>
            <a:off x="2686756" y="425161"/>
            <a:ext cx="6378222" cy="5194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8C9961-2692-49BD-A41C-3965CCEED0E3}"/>
              </a:ext>
            </a:extLst>
          </p:cNvPr>
          <p:cNvSpPr txBox="1"/>
          <p:nvPr/>
        </p:nvSpPr>
        <p:spPr>
          <a:xfrm>
            <a:off x="8511823" y="2325511"/>
            <a:ext cx="3262488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La mayor incidencia de casos ocurre entre el grupo de personas en edad productiva de 35 a 54 años. También cabe destacar que es el grupo que cuenta con mayor población mundial.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EA6706-1842-47F7-8E4E-13DD4CD8D2FC}"/>
              </a:ext>
            </a:extLst>
          </p:cNvPr>
          <p:cNvCxnSpPr/>
          <p:nvPr/>
        </p:nvCxnSpPr>
        <p:spPr>
          <a:xfrm flipH="1">
            <a:off x="4549422" y="2686756"/>
            <a:ext cx="3996267" cy="2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64BB38-1FE1-43F4-8487-C6E04A9D0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7" t="15966" b="11111"/>
          <a:stretch/>
        </p:blipFill>
        <p:spPr>
          <a:xfrm>
            <a:off x="1648177" y="375355"/>
            <a:ext cx="9290756" cy="50009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EA16FE-3BE4-463D-9D89-EDF9C55439B6}"/>
              </a:ext>
            </a:extLst>
          </p:cNvPr>
          <p:cNvSpPr txBox="1"/>
          <p:nvPr/>
        </p:nvSpPr>
        <p:spPr>
          <a:xfrm>
            <a:off x="4611510" y="936978"/>
            <a:ext cx="336408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Se reitera que en países con ingresos salariales mayores se ve mayor incidencia. Hay que considerar también la cantidad poblacional de los países.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3FE2C35-5E5E-4375-84C5-696F98E6E75E}"/>
              </a:ext>
            </a:extLst>
          </p:cNvPr>
          <p:cNvCxnSpPr/>
          <p:nvPr/>
        </p:nvCxnSpPr>
        <p:spPr>
          <a:xfrm flipH="1">
            <a:off x="2698044" y="1016000"/>
            <a:ext cx="199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F3D53A-A758-48A3-923D-1C710EDAF8DD}"/>
              </a:ext>
            </a:extLst>
          </p:cNvPr>
          <p:cNvCxnSpPr/>
          <p:nvPr/>
        </p:nvCxnSpPr>
        <p:spPr>
          <a:xfrm>
            <a:off x="7699022" y="1027289"/>
            <a:ext cx="142240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764104-CE00-440F-B8A4-52CC25D4ED91}"/>
              </a:ext>
            </a:extLst>
          </p:cNvPr>
          <p:cNvCxnSpPr/>
          <p:nvPr/>
        </p:nvCxnSpPr>
        <p:spPr>
          <a:xfrm flipH="1">
            <a:off x="4301067" y="1828800"/>
            <a:ext cx="395111" cy="13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C646283-ADB1-4421-8A6A-0815624126A2}"/>
              </a:ext>
            </a:extLst>
          </p:cNvPr>
          <p:cNvSpPr/>
          <p:nvPr/>
        </p:nvSpPr>
        <p:spPr>
          <a:xfrm>
            <a:off x="9527822" y="1027289"/>
            <a:ext cx="666045" cy="29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53B5822-B793-4293-8BBD-FA9FD4BA0FD9}"/>
              </a:ext>
            </a:extLst>
          </p:cNvPr>
          <p:cNvSpPr/>
          <p:nvPr/>
        </p:nvSpPr>
        <p:spPr>
          <a:xfrm>
            <a:off x="9685867" y="1975556"/>
            <a:ext cx="857956" cy="2483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519F7A9-6E6B-4825-A22E-38ABE4A88019}"/>
              </a:ext>
            </a:extLst>
          </p:cNvPr>
          <p:cNvSpPr/>
          <p:nvPr/>
        </p:nvSpPr>
        <p:spPr>
          <a:xfrm>
            <a:off x="9527822" y="1481667"/>
            <a:ext cx="1128889" cy="29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5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266F3E-5888-4533-A065-F4CCC013321D}"/>
              </a:ext>
            </a:extLst>
          </p:cNvPr>
          <p:cNvSpPr txBox="1"/>
          <p:nvPr/>
        </p:nvSpPr>
        <p:spPr>
          <a:xfrm>
            <a:off x="1490133" y="564445"/>
            <a:ext cx="9516533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CONCLUSIONES</a:t>
            </a:r>
          </a:p>
          <a:p>
            <a:pPr algn="ctr"/>
            <a:endParaRPr lang="es-MX" sz="2400" dirty="0"/>
          </a:p>
          <a:p>
            <a:pPr algn="just"/>
            <a:r>
              <a:rPr lang="es-MX" sz="2400" dirty="0"/>
              <a:t>Con base a este sencillo análisis podemos sacar las siguientes conclusiones sobre el tema del suicidio a nivel mundial.</a:t>
            </a:r>
          </a:p>
          <a:p>
            <a:pPr algn="just"/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 los últimos cuatro años se observa una notable disminución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El grupo de mayor riesgo son las personas entre 35 y 54 años. Es decir la generación “x”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El numero de casos por año es tres veces mayor en hombres que en mujeres.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Países considerados potencias económicas son los que presentan una mayor tendencia de casos.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009AF6-9D9E-4270-BD51-3A3D095023B8}"/>
              </a:ext>
            </a:extLst>
          </p:cNvPr>
          <p:cNvSpPr/>
          <p:nvPr/>
        </p:nvSpPr>
        <p:spPr>
          <a:xfrm>
            <a:off x="1490133" y="5913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hlinkClick r:id="rId2"/>
              </a:rPr>
              <a:t>https://www.kaggle.com/russellyates88/suicide-rates-overview-1985-to-2016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73F544-595A-463B-A5A2-3F7B90FD3542}"/>
              </a:ext>
            </a:extLst>
          </p:cNvPr>
          <p:cNvSpPr txBox="1"/>
          <p:nvPr/>
        </p:nvSpPr>
        <p:spPr>
          <a:xfrm>
            <a:off x="1490133" y="55825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Fuente</a:t>
            </a:r>
            <a:r>
              <a:rPr lang="es-MX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80566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239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Juarez</dc:creator>
  <cp:lastModifiedBy>Familia Juarez</cp:lastModifiedBy>
  <cp:revision>12</cp:revision>
  <dcterms:created xsi:type="dcterms:W3CDTF">2020-03-06T02:04:42Z</dcterms:created>
  <dcterms:modified xsi:type="dcterms:W3CDTF">2020-03-06T19:16:41Z</dcterms:modified>
</cp:coreProperties>
</file>