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301" r:id="rId6"/>
    <p:sldId id="302" r:id="rId7"/>
    <p:sldId id="260" r:id="rId8"/>
    <p:sldId id="261" r:id="rId9"/>
    <p:sldId id="297" r:id="rId10"/>
    <p:sldId id="298" r:id="rId11"/>
    <p:sldId id="299" r:id="rId12"/>
    <p:sldId id="300" r:id="rId13"/>
    <p:sldId id="303" r:id="rId14"/>
    <p:sldId id="304" r:id="rId15"/>
    <p:sldId id="305" r:id="rId16"/>
    <p:sldId id="306" r:id="rId17"/>
    <p:sldId id="307" r:id="rId18"/>
    <p:sldId id="262" r:id="rId19"/>
    <p:sldId id="296" r:id="rId20"/>
  </p:sldIdLst>
  <p:sldSz cx="9144000" cy="5143500" type="screen16x9"/>
  <p:notesSz cx="6858000" cy="9144000"/>
  <p:embeddedFontLst>
    <p:embeddedFont>
      <p:font typeface="Advent Pro SemiBold" pitchFamily="2"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Fira Sans Condensed Medium" panose="020B0603050000020004" pitchFamily="34" charset="0"/>
      <p:regular r:id="rId30"/>
      <p:bold r:id="rId31"/>
      <p:italic r:id="rId32"/>
      <p:boldItalic r:id="rId33"/>
    </p:embeddedFont>
    <p:embeddedFont>
      <p:font typeface="Fira Sans Extra Condensed Medium" panose="020B0603050000020004" pitchFamily="34" charset="0"/>
      <p:regular r:id="rId34"/>
      <p:bold r:id="rId35"/>
      <p:italic r:id="rId36"/>
      <p:boldItalic r:id="rId37"/>
    </p:embeddedFont>
    <p:embeddedFont>
      <p:font typeface="Livvic Light" panose="02000000000000000000" pitchFamily="2" charset="0"/>
      <p:regular r:id="rId38"/>
      <p:italic r:id="rId39"/>
    </p:embeddedFont>
    <p:embeddedFont>
      <p:font typeface="Maven Pro"/>
      <p:regular r:id="rId40"/>
      <p:bold r:id="rId41"/>
    </p:embeddedFont>
    <p:embeddedFont>
      <p:font typeface="Nunito Light" pitchFamily="2" charset="0"/>
      <p:regular r:id="rId42"/>
      <p:italic r:id="rId43"/>
    </p:embeddedFont>
    <p:embeddedFont>
      <p:font typeface="Proxima Nova" panose="02000506030000020004" pitchFamily="2" charset="0"/>
      <p:regular r:id="rId44"/>
      <p:bold r:id="rId45"/>
      <p:italic r:id="rId46"/>
      <p:boldItalic r:id="rId47"/>
    </p:embeddedFont>
    <p:embeddedFont>
      <p:font typeface="Proxima Nova Semibold" panose="02000506030000020004" pitchFamily="2" charset="0"/>
      <p:regular r:id="rId48"/>
      <p:bold r:id="rId49"/>
      <p:boldItalic r:id="rId50"/>
    </p:embeddedFont>
    <p:embeddedFont>
      <p:font typeface="Share Tech"/>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76B05E-D005-4211-B556-9CD0A9705F32}">
  <a:tblStyle styleId="{C276B05E-D005-4211-B556-9CD0A9705F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5" autoAdjust="0"/>
    <p:restoredTop sz="95388" autoAdjust="0"/>
  </p:normalViewPr>
  <p:slideViewPr>
    <p:cSldViewPr snapToGrid="0">
      <p:cViewPr varScale="1">
        <p:scale>
          <a:sx n="113" d="100"/>
          <a:sy n="113" d="100"/>
        </p:scale>
        <p:origin x="360" y="91"/>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font" Target="fonts/font5.fntdata" /><Relationship Id="rId39" Type="http://schemas.openxmlformats.org/officeDocument/2006/relationships/font" Target="fonts/font18.fntdata" /><Relationship Id="rId21" Type="http://schemas.openxmlformats.org/officeDocument/2006/relationships/notesMaster" Target="notesMasters/notesMaster1.xml" /><Relationship Id="rId34" Type="http://schemas.openxmlformats.org/officeDocument/2006/relationships/font" Target="fonts/font13.fntdata" /><Relationship Id="rId42" Type="http://schemas.openxmlformats.org/officeDocument/2006/relationships/font" Target="fonts/font21.fntdata" /><Relationship Id="rId47" Type="http://schemas.openxmlformats.org/officeDocument/2006/relationships/font" Target="fonts/font26.fntdata" /><Relationship Id="rId50" Type="http://schemas.openxmlformats.org/officeDocument/2006/relationships/font" Target="fonts/font29.fntdata" /><Relationship Id="rId55"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font" Target="fonts/font4.fntdata" /><Relationship Id="rId33" Type="http://schemas.openxmlformats.org/officeDocument/2006/relationships/font" Target="fonts/font12.fntdata" /><Relationship Id="rId38" Type="http://schemas.openxmlformats.org/officeDocument/2006/relationships/font" Target="fonts/font17.fntdata" /><Relationship Id="rId46" Type="http://schemas.openxmlformats.org/officeDocument/2006/relationships/font" Target="fonts/font25.fntdata"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font" Target="fonts/font8.fntdata" /><Relationship Id="rId41" Type="http://schemas.openxmlformats.org/officeDocument/2006/relationships/font" Target="fonts/font20.fntdata"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3.fntdata" /><Relationship Id="rId32" Type="http://schemas.openxmlformats.org/officeDocument/2006/relationships/font" Target="fonts/font11.fntdata" /><Relationship Id="rId37" Type="http://schemas.openxmlformats.org/officeDocument/2006/relationships/font" Target="fonts/font16.fntdata" /><Relationship Id="rId40" Type="http://schemas.openxmlformats.org/officeDocument/2006/relationships/font" Target="fonts/font19.fntdata" /><Relationship Id="rId45" Type="http://schemas.openxmlformats.org/officeDocument/2006/relationships/font" Target="fonts/font24.fntdata" /><Relationship Id="rId53"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font" Target="fonts/font2.fntdata" /><Relationship Id="rId28" Type="http://schemas.openxmlformats.org/officeDocument/2006/relationships/font" Target="fonts/font7.fntdata" /><Relationship Id="rId36" Type="http://schemas.openxmlformats.org/officeDocument/2006/relationships/font" Target="fonts/font15.fntdata" /><Relationship Id="rId49" Type="http://schemas.openxmlformats.org/officeDocument/2006/relationships/font" Target="fonts/font28.fntdata"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font" Target="fonts/font10.fntdata" /><Relationship Id="rId44" Type="http://schemas.openxmlformats.org/officeDocument/2006/relationships/font" Target="fonts/font23.fntdata" /><Relationship Id="rId52"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font" Target="fonts/font1.fntdata" /><Relationship Id="rId27" Type="http://schemas.openxmlformats.org/officeDocument/2006/relationships/font" Target="fonts/font6.fntdata" /><Relationship Id="rId30" Type="http://schemas.openxmlformats.org/officeDocument/2006/relationships/font" Target="fonts/font9.fntdata" /><Relationship Id="rId35" Type="http://schemas.openxmlformats.org/officeDocument/2006/relationships/font" Target="fonts/font14.fntdata" /><Relationship Id="rId43" Type="http://schemas.openxmlformats.org/officeDocument/2006/relationships/font" Target="fonts/font22.fntdata" /><Relationship Id="rId48" Type="http://schemas.openxmlformats.org/officeDocument/2006/relationships/font" Target="fonts/font27.fntdata" /><Relationship Id="rId8" Type="http://schemas.openxmlformats.org/officeDocument/2006/relationships/slide" Target="slides/slide6.xml" /><Relationship Id="rId51" Type="http://schemas.openxmlformats.org/officeDocument/2006/relationships/font" Target="fonts/font30.fntdata" /><Relationship Id="rId3" Type="http://schemas.openxmlformats.org/officeDocument/2006/relationships/slide" Target="slides/slid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22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3"/>
        <p:cNvGrpSpPr/>
        <p:nvPr/>
      </p:nvGrpSpPr>
      <p:grpSpPr>
        <a:xfrm>
          <a:off x="0" y="0"/>
          <a:ext cx="0" cy="0"/>
          <a:chOff x="0" y="0"/>
          <a:chExt cx="0" cy="0"/>
        </a:xfrm>
      </p:grpSpPr>
      <p:sp>
        <p:nvSpPr>
          <p:cNvPr id="13794" name="Google Shape;13794;g70e1a7781e_1_25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5" name="Google Shape;13795;g70e1a7781e_1_25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30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74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981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29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9" r:id="rId5"/>
    <p:sldLayoutId id="2147483663"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7"/>
        <p:cNvGrpSpPr/>
        <p:nvPr/>
      </p:nvGrpSpPr>
      <p:grpSpPr>
        <a:xfrm>
          <a:off x="0" y="0"/>
          <a:ext cx="0" cy="0"/>
          <a:chOff x="0" y="0"/>
          <a:chExt cx="0" cy="0"/>
        </a:xfrm>
      </p:grpSpPr>
      <p:sp>
        <p:nvSpPr>
          <p:cNvPr id="428" name="Google Shape;428;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9" name="Google Shape;429;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25"/>
          <p:cNvSpPr txBox="1">
            <a:spLocks noGrp="1"/>
          </p:cNvSpPr>
          <p:nvPr>
            <p:ph type="ctrTitle"/>
          </p:nvPr>
        </p:nvSpPr>
        <p:spPr>
          <a:xfrm>
            <a:off x="1601880" y="994774"/>
            <a:ext cx="6020700" cy="15568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dirty="0"/>
              <a:t>Student Feedback &amp; Dashboard System Using Sentiment Analysis</a:t>
            </a: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5"/>
          <p:cNvSpPr txBox="1">
            <a:spLocks noGrp="1"/>
          </p:cNvSpPr>
          <p:nvPr>
            <p:ph type="subTitle" idx="1"/>
          </p:nvPr>
        </p:nvSpPr>
        <p:spPr>
          <a:xfrm>
            <a:off x="843119" y="2379283"/>
            <a:ext cx="3629381" cy="2339012"/>
          </a:xfrm>
          <a:prstGeom prst="rect">
            <a:avLst/>
          </a:prstGeom>
        </p:spPr>
        <p:txBody>
          <a:bodyPr spcFirstLastPara="1" wrap="square" lIns="91425" tIns="91425" rIns="91425" bIns="91425" anchor="t" anchorCtr="0">
            <a:noAutofit/>
          </a:bodyPr>
          <a:lstStyle/>
          <a:p>
            <a:pPr lvl="1" algn="l"/>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Team member: </a:t>
            </a:r>
          </a:p>
          <a:p>
            <a:pPr lvl="1" algn="l"/>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Marina </a:t>
            </a:r>
            <a:r>
              <a:rPr 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Reda</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Abdullah</a:t>
            </a:r>
            <a:endPar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l"/>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Hamza Nashaat </a:t>
            </a:r>
            <a:r>
              <a:rPr lang="en-US" sz="1400" b="1"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Abdelbaki</a:t>
            </a:r>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lvl="1" algn="l"/>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Aly Maher </a:t>
            </a:r>
            <a:r>
              <a:rPr lang="en-US" sz="1400" b="1"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Abdelfattah</a:t>
            </a:r>
            <a:endPar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l"/>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Mohamed Ahmed </a:t>
            </a:r>
            <a:r>
              <a:rPr lang="en-US" sz="1400" b="1"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Fathi</a:t>
            </a:r>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lvl="1" algn="l"/>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Omar Adly</a:t>
            </a:r>
          </a:p>
          <a:p>
            <a:pPr lvl="1" algn="l"/>
            <a:r>
              <a:rPr lang="en-US" sz="1400" b="1" i="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Sohila</a:t>
            </a:r>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Ahmed</a:t>
            </a:r>
          </a:p>
          <a:p>
            <a:pPr lvl="1" algn="l"/>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Abdelrahman Mohamed </a:t>
            </a:r>
          </a:p>
          <a:p>
            <a:pPr lvl="1" algn="l"/>
            <a:endPar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l"/>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Instructor: Dr. </a:t>
            </a:r>
            <a:r>
              <a:rPr 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Manar</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 El </a:t>
            </a:r>
            <a:r>
              <a:rPr lang="en-US" sz="1400" b="1" dirty="0" err="1">
                <a:solidFill>
                  <a:schemeClr val="bg1"/>
                </a:solidFill>
                <a:latin typeface="Calibri" panose="020F0502020204030204" pitchFamily="34" charset="0"/>
                <a:ea typeface="Calibri" panose="020F0502020204030204" pitchFamily="34" charset="0"/>
                <a:cs typeface="Calibri" panose="020F0502020204030204" pitchFamily="34" charset="0"/>
              </a:rPr>
              <a:t>Shazly</a:t>
            </a:r>
            <a:endPar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endParaRPr lang="en-US" sz="1400" b="1" i="0" dirty="0">
              <a:solidFill>
                <a:srgbClr val="77CDDA"/>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Models</a:t>
            </a:r>
            <a:endParaRPr lang="en-US" sz="3000" dirty="0"/>
          </a:p>
        </p:txBody>
      </p:sp>
      <p:sp>
        <p:nvSpPr>
          <p:cNvPr id="18" name="TextBox 17">
            <a:extLst>
              <a:ext uri="{FF2B5EF4-FFF2-40B4-BE49-F238E27FC236}">
                <a16:creationId xmlns:a16="http://schemas.microsoft.com/office/drawing/2014/main" id="{9261D5DE-CD9A-831B-5842-F2364BF2F328}"/>
              </a:ext>
            </a:extLst>
          </p:cNvPr>
          <p:cNvSpPr txBox="1"/>
          <p:nvPr/>
        </p:nvSpPr>
        <p:spPr>
          <a:xfrm>
            <a:off x="804510" y="1315505"/>
            <a:ext cx="7858062" cy="1938992"/>
          </a:xfrm>
          <a:prstGeom prst="rect">
            <a:avLst/>
          </a:prstGeom>
          <a:noFill/>
        </p:spPr>
        <p:txBody>
          <a:bodyPr wrap="square" rtlCol="0">
            <a:spAutoFit/>
          </a:bodyPr>
          <a:lstStyle/>
          <a:p>
            <a:pPr>
              <a:buClr>
                <a:schemeClr val="bg1"/>
              </a:buClr>
              <a:buSzPct val="100000"/>
            </a:pPr>
            <a:r>
              <a:rPr lang="en-US" sz="2000" dirty="0">
                <a:solidFill>
                  <a:schemeClr val="bg1"/>
                </a:solidFill>
                <a:latin typeface="Share Tech" panose="020B0604020202020204" charset="0"/>
              </a:rPr>
              <a:t>Support Vector Machine (SVM) Classifier with Stemming:</a:t>
            </a:r>
          </a:p>
          <a:p>
            <a:pPr marL="342900" indent="-342900">
              <a:buClr>
                <a:schemeClr val="bg1"/>
              </a:buClr>
              <a:buSzPct val="100000"/>
              <a:buFont typeface="Arial" panose="020B0604020202020204" pitchFamily="34" charset="0"/>
              <a:buChar char="•"/>
            </a:pPr>
            <a:endParaRPr lang="en-US" sz="20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r>
              <a:rPr lang="en-US" sz="2000" dirty="0">
                <a:solidFill>
                  <a:schemeClr val="bg1"/>
                </a:solidFill>
                <a:latin typeface="Share Tech" panose="020B0604020202020204" charset="0"/>
              </a:rPr>
              <a:t>Similar to the SVM Classifier but includes stemming for text preprocessing.</a:t>
            </a:r>
          </a:p>
          <a:p>
            <a:pPr marL="342900" indent="-342900">
              <a:buClr>
                <a:schemeClr val="bg1"/>
              </a:buClr>
              <a:buSzPct val="100000"/>
              <a:buFont typeface="Arial" panose="020B0604020202020204" pitchFamily="34" charset="0"/>
              <a:buChar char="•"/>
            </a:pPr>
            <a:r>
              <a:rPr lang="en-US" sz="2000" dirty="0">
                <a:solidFill>
                  <a:schemeClr val="bg1"/>
                </a:solidFill>
                <a:latin typeface="Share Tech" panose="020B0604020202020204" charset="0"/>
              </a:rPr>
              <a:t>Custom </a:t>
            </a:r>
            <a:r>
              <a:rPr lang="en-US" sz="2000" dirty="0" err="1">
                <a:solidFill>
                  <a:schemeClr val="bg1"/>
                </a:solidFill>
                <a:latin typeface="Share Tech" panose="020B0604020202020204" charset="0"/>
              </a:rPr>
              <a:t>StemmedCountVectorizer</a:t>
            </a:r>
            <a:r>
              <a:rPr lang="en-US" sz="2000" dirty="0">
                <a:solidFill>
                  <a:schemeClr val="bg1"/>
                </a:solidFill>
                <a:latin typeface="Share Tech" panose="020B0604020202020204" charset="0"/>
              </a:rPr>
              <a:t> used for stemming.</a:t>
            </a:r>
          </a:p>
          <a:p>
            <a:pPr marL="342900" indent="-342900">
              <a:buClr>
                <a:schemeClr val="bg1"/>
              </a:buClr>
              <a:buSzPct val="100000"/>
              <a:buFont typeface="Arial" panose="020B0604020202020204" pitchFamily="34" charset="0"/>
              <a:buChar char="•"/>
            </a:pPr>
            <a:r>
              <a:rPr lang="en-US" sz="2000" dirty="0" err="1">
                <a:solidFill>
                  <a:schemeClr val="bg1"/>
                </a:solidFill>
                <a:latin typeface="Share Tech" panose="020B0604020202020204" charset="0"/>
              </a:rPr>
              <a:t>SGDClassifier</a:t>
            </a:r>
            <a:r>
              <a:rPr lang="en-US" sz="2000" dirty="0">
                <a:solidFill>
                  <a:schemeClr val="bg1"/>
                </a:solidFill>
                <a:latin typeface="Share Tech" panose="020B0604020202020204" charset="0"/>
              </a:rPr>
              <a:t>: Linear SVM classifier using stochastic gradient descent.</a:t>
            </a:r>
          </a:p>
        </p:txBody>
      </p:sp>
    </p:spTree>
    <p:extLst>
      <p:ext uri="{BB962C8B-B14F-4D97-AF65-F5344CB8AC3E}">
        <p14:creationId xmlns:p14="http://schemas.microsoft.com/office/powerpoint/2010/main" val="189042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7DB9CC-40E9-3C96-2B43-D67F482735B3}"/>
              </a:ext>
            </a:extLst>
          </p:cNvPr>
          <p:cNvSpPr>
            <a:spLocks noGrp="1"/>
          </p:cNvSpPr>
          <p:nvPr>
            <p:ph type="ctrTitle" idx="8"/>
          </p:nvPr>
        </p:nvSpPr>
        <p:spPr/>
        <p:txBody>
          <a:bodyPr/>
          <a:lstStyle/>
          <a:p>
            <a:r>
              <a:rPr lang="en-GB" dirty="0"/>
              <a:t>Implementation</a:t>
            </a:r>
            <a:endParaRPr lang="en-AE" dirty="0"/>
          </a:p>
        </p:txBody>
      </p:sp>
      <p:sp>
        <p:nvSpPr>
          <p:cNvPr id="11" name="TextBox 10">
            <a:extLst>
              <a:ext uri="{FF2B5EF4-FFF2-40B4-BE49-F238E27FC236}">
                <a16:creationId xmlns:a16="http://schemas.microsoft.com/office/drawing/2014/main" id="{9C2C5EB4-7F17-0711-4DD5-093E8892C53B}"/>
              </a:ext>
            </a:extLst>
          </p:cNvPr>
          <p:cNvSpPr txBox="1"/>
          <p:nvPr/>
        </p:nvSpPr>
        <p:spPr>
          <a:xfrm>
            <a:off x="642969" y="1357848"/>
            <a:ext cx="7858062" cy="2985433"/>
          </a:xfrm>
          <a:prstGeom prst="rect">
            <a:avLst/>
          </a:prstGeom>
          <a:noFill/>
        </p:spPr>
        <p:txBody>
          <a:bodyPr wrap="square" rtlCol="0">
            <a:spAutoFit/>
          </a:bodyPr>
          <a:lstStyle/>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The code reads a dataset, performs necessary data cleaning, and splits it into features (sentences) and labels (sentiments).</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Four models are trained and evaluated:</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Multinomial Naive Bayes</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SVM</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Multinomial Naive Bayes with Stemming</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SVM with Stemming</a:t>
            </a:r>
          </a:p>
          <a:p>
            <a:pPr marL="342900" indent="-342900">
              <a:buClr>
                <a:schemeClr val="bg1"/>
              </a:buClr>
              <a:buSzPct val="100000"/>
              <a:buFont typeface="Arial" panose="020B0604020202020204" pitchFamily="34" charset="0"/>
              <a:buChar char="•"/>
            </a:pPr>
            <a:endParaRPr lang="en-GB" sz="24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endParaRPr lang="en-GB" sz="2400" dirty="0">
              <a:solidFill>
                <a:schemeClr val="bg1"/>
              </a:solidFill>
              <a:latin typeface="Share Tech" panose="020B0604020202020204" charset="0"/>
            </a:endParaRPr>
          </a:p>
        </p:txBody>
      </p:sp>
    </p:spTree>
    <p:extLst>
      <p:ext uri="{BB962C8B-B14F-4D97-AF65-F5344CB8AC3E}">
        <p14:creationId xmlns:p14="http://schemas.microsoft.com/office/powerpoint/2010/main" val="117070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7DB9CC-40E9-3C96-2B43-D67F482735B3}"/>
              </a:ext>
            </a:extLst>
          </p:cNvPr>
          <p:cNvSpPr>
            <a:spLocks noGrp="1"/>
          </p:cNvSpPr>
          <p:nvPr>
            <p:ph type="ctrTitle" idx="8"/>
          </p:nvPr>
        </p:nvSpPr>
        <p:spPr/>
        <p:txBody>
          <a:bodyPr/>
          <a:lstStyle/>
          <a:p>
            <a:r>
              <a:rPr lang="en-GB" dirty="0"/>
              <a:t>Application Structure</a:t>
            </a:r>
            <a:endParaRPr lang="en-AE" dirty="0"/>
          </a:p>
        </p:txBody>
      </p:sp>
      <p:sp>
        <p:nvSpPr>
          <p:cNvPr id="11" name="TextBox 10">
            <a:extLst>
              <a:ext uri="{FF2B5EF4-FFF2-40B4-BE49-F238E27FC236}">
                <a16:creationId xmlns:a16="http://schemas.microsoft.com/office/drawing/2014/main" id="{9C2C5EB4-7F17-0711-4DD5-093E8892C53B}"/>
              </a:ext>
            </a:extLst>
          </p:cNvPr>
          <p:cNvSpPr txBox="1"/>
          <p:nvPr/>
        </p:nvSpPr>
        <p:spPr>
          <a:xfrm>
            <a:off x="618825" y="1215634"/>
            <a:ext cx="7858062" cy="3600986"/>
          </a:xfrm>
          <a:prstGeom prst="rect">
            <a:avLst/>
          </a:prstGeom>
          <a:noFill/>
        </p:spPr>
        <p:txBody>
          <a:bodyPr wrap="square" rtlCol="0">
            <a:spAutoFit/>
          </a:bodyPr>
          <a:lstStyle/>
          <a:p>
            <a:pPr>
              <a:buClr>
                <a:schemeClr val="bg1"/>
              </a:buClr>
              <a:buSzPct val="100000"/>
            </a:pPr>
            <a:r>
              <a:rPr lang="en-GB" sz="2000" dirty="0">
                <a:solidFill>
                  <a:schemeClr val="bg1"/>
                </a:solidFill>
                <a:latin typeface="Share Tech" panose="020B0604020202020204" charset="0"/>
              </a:rPr>
              <a:t>User Authentication:</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Admin, HOD, and Teacher logins are supported.</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Credentials are checked against predefined username-password pairs.</a:t>
            </a:r>
          </a:p>
          <a:p>
            <a:pPr>
              <a:buClr>
                <a:schemeClr val="bg1"/>
              </a:buClr>
              <a:buSzPct val="100000"/>
            </a:pPr>
            <a:r>
              <a:rPr lang="en-GB" sz="2000" dirty="0">
                <a:solidFill>
                  <a:schemeClr val="bg1"/>
                </a:solidFill>
                <a:latin typeface="Share Tech" panose="020B0604020202020204" charset="0"/>
              </a:rPr>
              <a:t>Feedback Prediction and Storage:</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Users submit feedback through a form on the website.</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Utilizes a pre-trained SVM classifier ('SVM </a:t>
            </a:r>
            <a:r>
              <a:rPr lang="en-GB" sz="2000" dirty="0" err="1">
                <a:solidFill>
                  <a:schemeClr val="bg1"/>
                </a:solidFill>
                <a:latin typeface="Share Tech" panose="020B0604020202020204" charset="0"/>
              </a:rPr>
              <a:t>classifier.pkl</a:t>
            </a:r>
            <a:r>
              <a:rPr lang="en-GB" sz="2000" dirty="0">
                <a:solidFill>
                  <a:schemeClr val="bg1"/>
                </a:solidFill>
                <a:latin typeface="Share Tech" panose="020B0604020202020204" charset="0"/>
              </a:rPr>
              <a:t>') to predict sentiment scores for different aspects.</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Feedback, along with sentiment scores, is stored in separate CSV files for departments and teachers.</a:t>
            </a:r>
          </a:p>
          <a:p>
            <a:pPr marL="342900" indent="-342900">
              <a:buClr>
                <a:schemeClr val="bg1"/>
              </a:buClr>
              <a:buSzPct val="100000"/>
              <a:buFont typeface="Arial" panose="020B0604020202020204" pitchFamily="34" charset="0"/>
              <a:buChar char="•"/>
            </a:pPr>
            <a:endParaRPr lang="en-GB" sz="24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endParaRPr lang="en-GB" sz="2400" dirty="0">
              <a:solidFill>
                <a:schemeClr val="bg1"/>
              </a:solidFill>
              <a:latin typeface="Share Tech" panose="020B0604020202020204" charset="0"/>
            </a:endParaRPr>
          </a:p>
        </p:txBody>
      </p:sp>
    </p:spTree>
    <p:extLst>
      <p:ext uri="{BB962C8B-B14F-4D97-AF65-F5344CB8AC3E}">
        <p14:creationId xmlns:p14="http://schemas.microsoft.com/office/powerpoint/2010/main" val="2191837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7DB9CC-40E9-3C96-2B43-D67F482735B3}"/>
              </a:ext>
            </a:extLst>
          </p:cNvPr>
          <p:cNvSpPr>
            <a:spLocks noGrp="1"/>
          </p:cNvSpPr>
          <p:nvPr>
            <p:ph type="ctrTitle" idx="8"/>
          </p:nvPr>
        </p:nvSpPr>
        <p:spPr/>
        <p:txBody>
          <a:bodyPr/>
          <a:lstStyle/>
          <a:p>
            <a:r>
              <a:rPr lang="en-GB" dirty="0"/>
              <a:t>Application Structure</a:t>
            </a:r>
            <a:endParaRPr lang="en-AE" dirty="0"/>
          </a:p>
        </p:txBody>
      </p:sp>
      <p:sp>
        <p:nvSpPr>
          <p:cNvPr id="11" name="TextBox 10">
            <a:extLst>
              <a:ext uri="{FF2B5EF4-FFF2-40B4-BE49-F238E27FC236}">
                <a16:creationId xmlns:a16="http://schemas.microsoft.com/office/drawing/2014/main" id="{9C2C5EB4-7F17-0711-4DD5-093E8892C53B}"/>
              </a:ext>
            </a:extLst>
          </p:cNvPr>
          <p:cNvSpPr txBox="1"/>
          <p:nvPr/>
        </p:nvSpPr>
        <p:spPr>
          <a:xfrm>
            <a:off x="618825" y="1215634"/>
            <a:ext cx="7858062" cy="3847207"/>
          </a:xfrm>
          <a:prstGeom prst="rect">
            <a:avLst/>
          </a:prstGeom>
          <a:noFill/>
        </p:spPr>
        <p:txBody>
          <a:bodyPr wrap="square" rtlCol="0">
            <a:spAutoFit/>
          </a:bodyPr>
          <a:lstStyle/>
          <a:p>
            <a:pPr>
              <a:buClr>
                <a:schemeClr val="bg1"/>
              </a:buClr>
              <a:buSzPct val="100000"/>
            </a:pPr>
            <a:r>
              <a:rPr lang="en-GB" sz="2000" dirty="0">
                <a:solidFill>
                  <a:schemeClr val="bg1"/>
                </a:solidFill>
                <a:latin typeface="Share Tech" panose="020B0604020202020204" charset="0"/>
              </a:rPr>
              <a:t>Dashboard Functionality:</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Admin Dashboard (root route):</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Displays overall feedback statistics and sentiment analysis.</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Provides detailed breakdowns for various aspects of the educational experience.</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HOD Dashboard (</a:t>
            </a:r>
            <a:r>
              <a:rPr lang="en-GB" sz="2000" dirty="0" err="1">
                <a:solidFill>
                  <a:schemeClr val="bg1"/>
                </a:solidFill>
                <a:latin typeface="Share Tech" panose="020B0604020202020204" charset="0"/>
              </a:rPr>
              <a:t>hoddashboard</a:t>
            </a:r>
            <a:r>
              <a:rPr lang="en-GB" sz="2000" dirty="0">
                <a:solidFill>
                  <a:schemeClr val="bg1"/>
                </a:solidFill>
                <a:latin typeface="Share Tech" panose="020B0604020202020204" charset="0"/>
              </a:rPr>
              <a:t> route):</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Offers similar functionality as the Admin Dashboard but tailored for the Head of Department.</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Teacher Dashboards (teacherdashboard route):</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Individual dashboards for each teacher, displaying personalized feedback and sentiment analysis.</a:t>
            </a:r>
          </a:p>
          <a:p>
            <a:pPr marL="342900" indent="-342900">
              <a:buClr>
                <a:schemeClr val="bg1"/>
              </a:buClr>
              <a:buSzPct val="100000"/>
              <a:buFont typeface="Arial" panose="020B0604020202020204" pitchFamily="34" charset="0"/>
              <a:buChar char="•"/>
            </a:pPr>
            <a:endParaRPr lang="en-GB" sz="2400" dirty="0">
              <a:solidFill>
                <a:schemeClr val="bg1"/>
              </a:solidFill>
              <a:latin typeface="Share Tech" panose="020B0604020202020204" charset="0"/>
            </a:endParaRPr>
          </a:p>
        </p:txBody>
      </p:sp>
    </p:spTree>
    <p:extLst>
      <p:ext uri="{BB962C8B-B14F-4D97-AF65-F5344CB8AC3E}">
        <p14:creationId xmlns:p14="http://schemas.microsoft.com/office/powerpoint/2010/main" val="262527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7DB9CC-40E9-3C96-2B43-D67F482735B3}"/>
              </a:ext>
            </a:extLst>
          </p:cNvPr>
          <p:cNvSpPr>
            <a:spLocks noGrp="1"/>
          </p:cNvSpPr>
          <p:nvPr>
            <p:ph type="ctrTitle" idx="8"/>
          </p:nvPr>
        </p:nvSpPr>
        <p:spPr/>
        <p:txBody>
          <a:bodyPr/>
          <a:lstStyle/>
          <a:p>
            <a:r>
              <a:rPr lang="en-GB" dirty="0"/>
              <a:t>Application Structure</a:t>
            </a:r>
            <a:endParaRPr lang="en-AE" dirty="0"/>
          </a:p>
        </p:txBody>
      </p:sp>
      <p:sp>
        <p:nvSpPr>
          <p:cNvPr id="11" name="TextBox 10">
            <a:extLst>
              <a:ext uri="{FF2B5EF4-FFF2-40B4-BE49-F238E27FC236}">
                <a16:creationId xmlns:a16="http://schemas.microsoft.com/office/drawing/2014/main" id="{9C2C5EB4-7F17-0711-4DD5-093E8892C53B}"/>
              </a:ext>
            </a:extLst>
          </p:cNvPr>
          <p:cNvSpPr txBox="1"/>
          <p:nvPr/>
        </p:nvSpPr>
        <p:spPr>
          <a:xfrm>
            <a:off x="618825" y="1215634"/>
            <a:ext cx="7858062" cy="2308324"/>
          </a:xfrm>
          <a:prstGeom prst="rect">
            <a:avLst/>
          </a:prstGeom>
          <a:noFill/>
        </p:spPr>
        <p:txBody>
          <a:bodyPr wrap="square" rtlCol="0">
            <a:spAutoFit/>
          </a:bodyPr>
          <a:lstStyle/>
          <a:p>
            <a:pPr>
              <a:buClr>
                <a:schemeClr val="bg1"/>
              </a:buClr>
              <a:buSzPct val="100000"/>
            </a:pPr>
            <a:r>
              <a:rPr lang="en-GB" sz="2000" dirty="0">
                <a:solidFill>
                  <a:schemeClr val="bg1"/>
                </a:solidFill>
                <a:latin typeface="Share Tech" panose="020B0604020202020204" charset="0"/>
              </a:rPr>
              <a:t>Feedback Analysis and Display:</a:t>
            </a:r>
          </a:p>
          <a:p>
            <a:pPr>
              <a:buClr>
                <a:schemeClr val="bg1"/>
              </a:buClr>
              <a:buSzPct val="100000"/>
            </a:pPr>
            <a:endParaRPr lang="en-GB" sz="20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Feedback analysis functions (</a:t>
            </a:r>
            <a:r>
              <a:rPr lang="en-GB" sz="2000" dirty="0" err="1">
                <a:solidFill>
                  <a:schemeClr val="bg1"/>
                </a:solidFill>
                <a:latin typeface="Share Tech" panose="020B0604020202020204" charset="0"/>
              </a:rPr>
              <a:t>get_counts</a:t>
            </a:r>
            <a:r>
              <a:rPr lang="en-GB" sz="2000" dirty="0">
                <a:solidFill>
                  <a:schemeClr val="bg1"/>
                </a:solidFill>
                <a:latin typeface="Share Tech" panose="020B0604020202020204" charset="0"/>
              </a:rPr>
              <a:t>, </a:t>
            </a:r>
            <a:r>
              <a:rPr lang="en-GB" sz="2000" dirty="0" err="1">
                <a:solidFill>
                  <a:schemeClr val="bg1"/>
                </a:solidFill>
                <a:latin typeface="Share Tech" panose="020B0604020202020204" charset="0"/>
              </a:rPr>
              <a:t>get_tables</a:t>
            </a:r>
            <a:r>
              <a:rPr lang="en-GB" sz="2000" dirty="0">
                <a:solidFill>
                  <a:schemeClr val="bg1"/>
                </a:solidFill>
                <a:latin typeface="Share Tech" panose="020B0604020202020204" charset="0"/>
              </a:rPr>
              <a:t>, </a:t>
            </a:r>
            <a:r>
              <a:rPr lang="en-GB" sz="2000" dirty="0" err="1">
                <a:solidFill>
                  <a:schemeClr val="bg1"/>
                </a:solidFill>
                <a:latin typeface="Share Tech" panose="020B0604020202020204" charset="0"/>
              </a:rPr>
              <a:t>get_titles</a:t>
            </a:r>
            <a:r>
              <a:rPr lang="en-GB" sz="2000" dirty="0">
                <a:solidFill>
                  <a:schemeClr val="bg1"/>
                </a:solidFill>
                <a:latin typeface="Share Tech" panose="020B0604020202020204" charset="0"/>
              </a:rPr>
              <a:t>) provide statistics and visual representations.</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Displays the last 5 feedback entries in HTML tables on the website.</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Teacher-specific feedbacks are displayed in a separate table.</a:t>
            </a:r>
          </a:p>
          <a:p>
            <a:pPr marL="342900" indent="-342900">
              <a:buClr>
                <a:schemeClr val="bg1"/>
              </a:buClr>
              <a:buSzPct val="100000"/>
              <a:buFont typeface="Arial" panose="020B0604020202020204" pitchFamily="34" charset="0"/>
              <a:buChar char="•"/>
            </a:pPr>
            <a:endParaRPr lang="en-GB" sz="2400" dirty="0">
              <a:solidFill>
                <a:schemeClr val="bg1"/>
              </a:solidFill>
              <a:latin typeface="Share Tech" panose="020B0604020202020204" charset="0"/>
            </a:endParaRPr>
          </a:p>
        </p:txBody>
      </p:sp>
    </p:spTree>
    <p:extLst>
      <p:ext uri="{BB962C8B-B14F-4D97-AF65-F5344CB8AC3E}">
        <p14:creationId xmlns:p14="http://schemas.microsoft.com/office/powerpoint/2010/main" val="410045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7DB9CC-40E9-3C96-2B43-D67F482735B3}"/>
              </a:ext>
            </a:extLst>
          </p:cNvPr>
          <p:cNvSpPr>
            <a:spLocks noGrp="1"/>
          </p:cNvSpPr>
          <p:nvPr>
            <p:ph type="ctrTitle" idx="8"/>
          </p:nvPr>
        </p:nvSpPr>
        <p:spPr/>
        <p:txBody>
          <a:bodyPr/>
          <a:lstStyle/>
          <a:p>
            <a:r>
              <a:rPr lang="en-GB" dirty="0"/>
              <a:t>User Interaction</a:t>
            </a:r>
            <a:endParaRPr lang="en-AE" dirty="0"/>
          </a:p>
        </p:txBody>
      </p:sp>
      <p:sp>
        <p:nvSpPr>
          <p:cNvPr id="11" name="TextBox 10">
            <a:extLst>
              <a:ext uri="{FF2B5EF4-FFF2-40B4-BE49-F238E27FC236}">
                <a16:creationId xmlns:a16="http://schemas.microsoft.com/office/drawing/2014/main" id="{9C2C5EB4-7F17-0711-4DD5-093E8892C53B}"/>
              </a:ext>
            </a:extLst>
          </p:cNvPr>
          <p:cNvSpPr txBox="1"/>
          <p:nvPr/>
        </p:nvSpPr>
        <p:spPr>
          <a:xfrm>
            <a:off x="618825" y="1215634"/>
            <a:ext cx="7858062" cy="3539430"/>
          </a:xfrm>
          <a:prstGeom prst="rect">
            <a:avLst/>
          </a:prstGeom>
          <a:noFill/>
        </p:spPr>
        <p:txBody>
          <a:bodyPr wrap="square" rtlCol="0">
            <a:spAutoFit/>
          </a:bodyPr>
          <a:lstStyle/>
          <a:p>
            <a:pPr>
              <a:buClr>
                <a:schemeClr val="bg1"/>
              </a:buClr>
              <a:buSzPct val="100000"/>
            </a:pPr>
            <a:r>
              <a:rPr lang="en-GB" sz="2000" dirty="0">
                <a:solidFill>
                  <a:schemeClr val="bg1"/>
                </a:solidFill>
                <a:latin typeface="Share Tech" panose="020B0604020202020204" charset="0"/>
              </a:rPr>
              <a:t>Login Page (login route):</a:t>
            </a:r>
          </a:p>
          <a:p>
            <a:pPr>
              <a:buClr>
                <a:schemeClr val="bg1"/>
              </a:buClr>
              <a:buSzPct val="100000"/>
            </a:pPr>
            <a:endParaRPr lang="en-GB" sz="20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Users are authenticated based on their role (Admin, HOD, or Teacher).</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Redirected to the respective dashboard upon successful login.</a:t>
            </a:r>
          </a:p>
          <a:p>
            <a:pPr>
              <a:buClr>
                <a:schemeClr val="bg1"/>
              </a:buClr>
              <a:buSzPct val="100000"/>
            </a:pPr>
            <a:endParaRPr lang="en-GB" sz="2000" dirty="0">
              <a:solidFill>
                <a:schemeClr val="bg1"/>
              </a:solidFill>
              <a:latin typeface="Share Tech" panose="020B0604020202020204" charset="0"/>
            </a:endParaRPr>
          </a:p>
          <a:p>
            <a:pPr>
              <a:buClr>
                <a:schemeClr val="bg1"/>
              </a:buClr>
              <a:buSzPct val="100000"/>
            </a:pPr>
            <a:r>
              <a:rPr lang="en-GB" sz="2000" dirty="0">
                <a:solidFill>
                  <a:schemeClr val="bg1"/>
                </a:solidFill>
                <a:latin typeface="Share Tech" panose="020B0604020202020204" charset="0"/>
              </a:rPr>
              <a:t>Feedback Submission (predict route):</a:t>
            </a:r>
          </a:p>
          <a:p>
            <a:pPr>
              <a:buClr>
                <a:schemeClr val="bg1"/>
              </a:buClr>
              <a:buSzPct val="100000"/>
            </a:pPr>
            <a:endParaRPr lang="en-GB" sz="20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Users submit feedback on teaching, course content, examinations, lab work, library facilities, and extracurricular activities.</a:t>
            </a:r>
          </a:p>
          <a:p>
            <a:pPr>
              <a:buClr>
                <a:schemeClr val="bg1"/>
              </a:buClr>
              <a:buSzPct val="100000"/>
            </a:pPr>
            <a:r>
              <a:rPr lang="en-GB" sz="2000" dirty="0">
                <a:solidFill>
                  <a:schemeClr val="bg1"/>
                </a:solidFill>
                <a:latin typeface="Share Tech" panose="020B0604020202020204" charset="0"/>
              </a:rPr>
              <a:t>Sentiment scores are predicted and stored in the respective CSV files.</a:t>
            </a:r>
          </a:p>
          <a:p>
            <a:pPr>
              <a:buClr>
                <a:schemeClr val="bg1"/>
              </a:buClr>
              <a:buSzPct val="100000"/>
            </a:pPr>
            <a:endParaRPr lang="en-GB" sz="2400" dirty="0">
              <a:solidFill>
                <a:schemeClr val="bg1"/>
              </a:solidFill>
              <a:latin typeface="Share Tech" panose="020B0604020202020204" charset="0"/>
            </a:endParaRPr>
          </a:p>
        </p:txBody>
      </p:sp>
    </p:spTree>
    <p:extLst>
      <p:ext uri="{BB962C8B-B14F-4D97-AF65-F5344CB8AC3E}">
        <p14:creationId xmlns:p14="http://schemas.microsoft.com/office/powerpoint/2010/main" val="228148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7DB9CC-40E9-3C96-2B43-D67F482735B3}"/>
              </a:ext>
            </a:extLst>
          </p:cNvPr>
          <p:cNvSpPr>
            <a:spLocks noGrp="1"/>
          </p:cNvSpPr>
          <p:nvPr>
            <p:ph type="ctrTitle" idx="8"/>
          </p:nvPr>
        </p:nvSpPr>
        <p:spPr/>
        <p:txBody>
          <a:bodyPr/>
          <a:lstStyle/>
          <a:p>
            <a:r>
              <a:rPr lang="en-GB" dirty="0"/>
              <a:t>User Interaction</a:t>
            </a:r>
            <a:endParaRPr lang="en-AE" dirty="0"/>
          </a:p>
        </p:txBody>
      </p:sp>
      <p:sp>
        <p:nvSpPr>
          <p:cNvPr id="11" name="TextBox 10">
            <a:extLst>
              <a:ext uri="{FF2B5EF4-FFF2-40B4-BE49-F238E27FC236}">
                <a16:creationId xmlns:a16="http://schemas.microsoft.com/office/drawing/2014/main" id="{9C2C5EB4-7F17-0711-4DD5-093E8892C53B}"/>
              </a:ext>
            </a:extLst>
          </p:cNvPr>
          <p:cNvSpPr txBox="1"/>
          <p:nvPr/>
        </p:nvSpPr>
        <p:spPr>
          <a:xfrm>
            <a:off x="618825" y="1263699"/>
            <a:ext cx="7858062" cy="2616101"/>
          </a:xfrm>
          <a:prstGeom prst="rect">
            <a:avLst/>
          </a:prstGeom>
          <a:noFill/>
        </p:spPr>
        <p:txBody>
          <a:bodyPr wrap="square" rtlCol="0">
            <a:spAutoFit/>
          </a:bodyPr>
          <a:lstStyle/>
          <a:p>
            <a:pPr>
              <a:buClr>
                <a:schemeClr val="bg1"/>
              </a:buClr>
              <a:buSzPct val="100000"/>
            </a:pPr>
            <a:endParaRPr lang="en-GB" sz="2000" dirty="0">
              <a:solidFill>
                <a:schemeClr val="bg1"/>
              </a:solidFill>
              <a:latin typeface="Share Tech" panose="020B0604020202020204" charset="0"/>
            </a:endParaRPr>
          </a:p>
          <a:p>
            <a:pPr>
              <a:buClr>
                <a:schemeClr val="bg1"/>
              </a:buClr>
              <a:buSzPct val="100000"/>
            </a:pPr>
            <a:r>
              <a:rPr lang="en-GB" sz="2000" dirty="0">
                <a:solidFill>
                  <a:schemeClr val="bg1"/>
                </a:solidFill>
                <a:latin typeface="Share Tech" panose="020B0604020202020204" charset="0"/>
              </a:rPr>
              <a:t>Dashboard Display:</a:t>
            </a:r>
          </a:p>
          <a:p>
            <a:pPr>
              <a:buClr>
                <a:schemeClr val="bg1"/>
              </a:buClr>
              <a:buSzPct val="100000"/>
            </a:pPr>
            <a:endParaRPr lang="en-GB" sz="20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Admin and HOD Dashboards display overall statistics and sentiment breakdowns.</a:t>
            </a:r>
          </a:p>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Teacher Dashboards provide personalized feedback and sentiment analysis.</a:t>
            </a:r>
          </a:p>
          <a:p>
            <a:pPr>
              <a:buClr>
                <a:schemeClr val="bg1"/>
              </a:buClr>
              <a:buSzPct val="100000"/>
            </a:pPr>
            <a:endParaRPr lang="en-GB" sz="2400" dirty="0">
              <a:solidFill>
                <a:schemeClr val="bg1"/>
              </a:solidFill>
              <a:latin typeface="Share Tech" panose="020B0604020202020204" charset="0"/>
            </a:endParaRPr>
          </a:p>
        </p:txBody>
      </p:sp>
    </p:spTree>
    <p:extLst>
      <p:ext uri="{BB962C8B-B14F-4D97-AF65-F5344CB8AC3E}">
        <p14:creationId xmlns:p14="http://schemas.microsoft.com/office/powerpoint/2010/main" val="2851883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2" name="TextBox 1">
            <a:extLst>
              <a:ext uri="{FF2B5EF4-FFF2-40B4-BE49-F238E27FC236}">
                <a16:creationId xmlns:a16="http://schemas.microsoft.com/office/drawing/2014/main" id="{FD82A904-E1F6-E705-8BA2-C9D6931D5D8E}"/>
              </a:ext>
            </a:extLst>
          </p:cNvPr>
          <p:cNvSpPr txBox="1"/>
          <p:nvPr/>
        </p:nvSpPr>
        <p:spPr>
          <a:xfrm>
            <a:off x="618825" y="1598682"/>
            <a:ext cx="7858062" cy="2246769"/>
          </a:xfrm>
          <a:prstGeom prst="rect">
            <a:avLst/>
          </a:prstGeom>
          <a:noFill/>
        </p:spPr>
        <p:txBody>
          <a:bodyPr wrap="square" rtlCol="0">
            <a:spAutoFit/>
          </a:bodyPr>
          <a:lstStyle/>
          <a:p>
            <a:pPr marL="342900" indent="-342900">
              <a:buClr>
                <a:schemeClr val="bg1"/>
              </a:buClr>
              <a:buSzPct val="100000"/>
              <a:buFont typeface="Arial" panose="020B0604020202020204" pitchFamily="34" charset="0"/>
              <a:buChar char="•"/>
            </a:pPr>
            <a:r>
              <a:rPr lang="en-GB" sz="2000" dirty="0">
                <a:solidFill>
                  <a:schemeClr val="bg1"/>
                </a:solidFill>
                <a:latin typeface="Share Tech" panose="020B0604020202020204" charset="0"/>
              </a:rPr>
              <a:t>In conclusion, this project successfully realizes the vision of creating an automated and robust feedback analysis system. The primary objective is to streamline the process of feedback collection, extraction, and sentiment analysis for both departments and teachers. The workflow involves users providing feedback through the application, followed by the extraction and processing of data using the Natural Language Toolkit (NLTK).</a:t>
            </a:r>
            <a:endParaRPr lang="en-US" sz="2000" dirty="0">
              <a:solidFill>
                <a:schemeClr val="bg1"/>
              </a:solidFill>
              <a:latin typeface="Share Tech"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96"/>
        <p:cNvGrpSpPr/>
        <p:nvPr/>
      </p:nvGrpSpPr>
      <p:grpSpPr>
        <a:xfrm>
          <a:off x="0" y="0"/>
          <a:ext cx="0" cy="0"/>
          <a:chOff x="0" y="0"/>
          <a:chExt cx="0" cy="0"/>
        </a:xfrm>
      </p:grpSpPr>
      <p:sp>
        <p:nvSpPr>
          <p:cNvPr id="2" name="Google Shape;659;p31">
            <a:extLst>
              <a:ext uri="{FF2B5EF4-FFF2-40B4-BE49-F238E27FC236}">
                <a16:creationId xmlns:a16="http://schemas.microsoft.com/office/drawing/2014/main" id="{5BF111B9-1B36-7E9A-4058-66E48B438E0F}"/>
              </a:ext>
            </a:extLst>
          </p:cNvPr>
          <p:cNvSpPr txBox="1">
            <a:spLocks/>
          </p:cNvSpPr>
          <p:nvPr/>
        </p:nvSpPr>
        <p:spPr>
          <a:xfrm>
            <a:off x="1520698" y="1321496"/>
            <a:ext cx="5982392" cy="160325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5400" dirty="0">
                <a:solidFill>
                  <a:schemeClr val="bg1"/>
                </a:solidFill>
                <a:latin typeface="Share Tech" panose="020B0604020202020204" charset="0"/>
              </a:rPr>
              <a:t>THANK YOU</a:t>
            </a:r>
            <a:endParaRPr lang="en-US" dirty="0">
              <a:solidFill>
                <a:schemeClr val="bg1"/>
              </a:solidFill>
              <a:latin typeface="Share Tech"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n-GB" sz="2000" dirty="0">
                <a:latin typeface="Share Tech" panose="020B0604020202020204" charset="0"/>
              </a:rPr>
              <a:t>The goal of this project is to develop an automated robust feedback analysis system wherein the user has to write the feedback in application for departments and teachers, then we process and extract the data with the help of NLTK and then applying sentiment analysis using various machine learning algorithm and selecting best algorithm to extract the opinions and subjectivity from the student feedback by classifying them into 3 different categories: 1. Positive, 2. Negative, 3. Neutral </a:t>
            </a:r>
            <a:br>
              <a:rPr lang="en-GB" sz="2000" dirty="0">
                <a:latin typeface="Share Tech" panose="020B0604020202020204" charset="0"/>
              </a:rPr>
            </a:br>
            <a:endParaRPr lang="en-GB" sz="2000" dirty="0">
              <a:latin typeface="Share Tech" panose="020B0604020202020204" charset="0"/>
            </a:endParaRPr>
          </a:p>
          <a:p>
            <a:pPr marL="0" lvl="0" indent="0" algn="l" rtl="0">
              <a:lnSpc>
                <a:spcPct val="100000"/>
              </a:lnSpc>
              <a:spcBef>
                <a:spcPts val="1600"/>
              </a:spcBef>
              <a:spcAft>
                <a:spcPts val="1600"/>
              </a:spcAft>
              <a:buNone/>
            </a:pPr>
            <a:endParaRPr lang="en-US" dirty="0"/>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goal of this project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Datasets</a:t>
            </a:r>
            <a:endParaRPr dirty="0"/>
          </a:p>
        </p:txBody>
      </p:sp>
      <p:sp>
        <p:nvSpPr>
          <p:cNvPr id="18" name="TextBox 17">
            <a:extLst>
              <a:ext uri="{FF2B5EF4-FFF2-40B4-BE49-F238E27FC236}">
                <a16:creationId xmlns:a16="http://schemas.microsoft.com/office/drawing/2014/main" id="{9B86CDED-C8CA-A634-79F5-AD39263FA868}"/>
              </a:ext>
            </a:extLst>
          </p:cNvPr>
          <p:cNvSpPr txBox="1"/>
          <p:nvPr/>
        </p:nvSpPr>
        <p:spPr>
          <a:xfrm>
            <a:off x="457980" y="1165392"/>
            <a:ext cx="8409355" cy="2462213"/>
          </a:xfrm>
          <a:prstGeom prst="rect">
            <a:avLst/>
          </a:prstGeom>
          <a:noFill/>
        </p:spPr>
        <p:txBody>
          <a:bodyPr wrap="square" rtlCol="0">
            <a:spAutoFit/>
          </a:bodyPr>
          <a:lstStyle/>
          <a:p>
            <a:r>
              <a:rPr lang="en-GB" sz="2000" dirty="0">
                <a:solidFill>
                  <a:schemeClr val="bg1"/>
                </a:solidFill>
                <a:latin typeface="Share Tech" panose="020B0604020202020204" charset="0"/>
              </a:rPr>
              <a:t>database:</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Columns:</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Timestamp: Records the time of feedback submission.</a:t>
            </a:r>
          </a:p>
          <a:p>
            <a:pPr marL="342900" indent="-342900">
              <a:buClr>
                <a:schemeClr val="bg1"/>
              </a:buClr>
              <a:buFont typeface="Arial" panose="020B0604020202020204" pitchFamily="34" charset="0"/>
              <a:buChar char="•"/>
            </a:pPr>
            <a:r>
              <a:rPr lang="en-GB" sz="2000" dirty="0" err="1">
                <a:solidFill>
                  <a:schemeClr val="bg1"/>
                </a:solidFill>
                <a:latin typeface="Share Tech" panose="020B0604020202020204" charset="0"/>
              </a:rPr>
              <a:t>teachingscore</a:t>
            </a:r>
            <a:r>
              <a:rPr lang="en-GB" sz="2000" dirty="0">
                <a:solidFill>
                  <a:schemeClr val="bg1"/>
                </a:solidFill>
                <a:latin typeface="Share Tech" panose="020B0604020202020204" charset="0"/>
              </a:rPr>
              <a:t> and teaching: Capture feedback scores and comments on teaching.</a:t>
            </a:r>
          </a:p>
          <a:p>
            <a:pPr marL="342900" indent="-342900">
              <a:buClr>
                <a:schemeClr val="bg1"/>
              </a:buClr>
              <a:buFont typeface="Arial" panose="020B0604020202020204" pitchFamily="34" charset="0"/>
              <a:buChar char="•"/>
            </a:pPr>
            <a:r>
              <a:rPr lang="en-GB" sz="2000" dirty="0" err="1">
                <a:solidFill>
                  <a:schemeClr val="bg1"/>
                </a:solidFill>
                <a:latin typeface="Share Tech" panose="020B0604020202020204" charset="0"/>
              </a:rPr>
              <a:t>coursecontentscore</a:t>
            </a:r>
            <a:r>
              <a:rPr lang="en-GB" sz="2000" dirty="0">
                <a:solidFill>
                  <a:schemeClr val="bg1"/>
                </a:solidFill>
                <a:latin typeface="Share Tech" panose="020B0604020202020204" charset="0"/>
              </a:rPr>
              <a:t> and </a:t>
            </a:r>
            <a:r>
              <a:rPr lang="en-GB" sz="2000" dirty="0" err="1">
                <a:solidFill>
                  <a:schemeClr val="bg1"/>
                </a:solidFill>
                <a:latin typeface="Share Tech" panose="020B0604020202020204" charset="0"/>
              </a:rPr>
              <a:t>coursecontent</a:t>
            </a:r>
            <a:r>
              <a:rPr lang="en-GB" sz="2000" dirty="0">
                <a:solidFill>
                  <a:schemeClr val="bg1"/>
                </a:solidFill>
                <a:latin typeface="Share Tech" panose="020B0604020202020204" charset="0"/>
              </a:rPr>
              <a:t>: Reflect feedback on course content.</a:t>
            </a:r>
          </a:p>
          <a:p>
            <a:pPr marL="342900" indent="-342900">
              <a:buClr>
                <a:schemeClr val="bg1"/>
              </a:buClr>
              <a:buFont typeface="Arial" panose="020B0604020202020204" pitchFamily="34" charset="0"/>
              <a:buChar char="•"/>
            </a:pPr>
            <a:r>
              <a:rPr lang="en-GB" sz="2000" dirty="0" err="1">
                <a:solidFill>
                  <a:schemeClr val="bg1"/>
                </a:solidFill>
                <a:latin typeface="Share Tech" panose="020B0604020202020204" charset="0"/>
              </a:rPr>
              <a:t>examinationscore</a:t>
            </a:r>
            <a:r>
              <a:rPr lang="en-GB" sz="2000" dirty="0">
                <a:solidFill>
                  <a:schemeClr val="bg1"/>
                </a:solidFill>
                <a:latin typeface="Share Tech" panose="020B0604020202020204" charset="0"/>
              </a:rPr>
              <a:t> and examination: Represent feedback on examinations.</a:t>
            </a:r>
            <a:endParaRPr lang="en-US" sz="2000" dirty="0">
              <a:solidFill>
                <a:schemeClr val="bg1"/>
              </a:solidFill>
              <a:latin typeface="Share Tech" panose="020B060402020202020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Datasets</a:t>
            </a:r>
            <a:endParaRPr dirty="0"/>
          </a:p>
        </p:txBody>
      </p:sp>
      <p:sp>
        <p:nvSpPr>
          <p:cNvPr id="18" name="TextBox 17">
            <a:extLst>
              <a:ext uri="{FF2B5EF4-FFF2-40B4-BE49-F238E27FC236}">
                <a16:creationId xmlns:a16="http://schemas.microsoft.com/office/drawing/2014/main" id="{9B86CDED-C8CA-A634-79F5-AD39263FA868}"/>
              </a:ext>
            </a:extLst>
          </p:cNvPr>
          <p:cNvSpPr txBox="1"/>
          <p:nvPr/>
        </p:nvSpPr>
        <p:spPr>
          <a:xfrm>
            <a:off x="618825" y="1043662"/>
            <a:ext cx="8409355" cy="3385542"/>
          </a:xfrm>
          <a:prstGeom prst="rect">
            <a:avLst/>
          </a:prstGeom>
          <a:noFill/>
        </p:spPr>
        <p:txBody>
          <a:bodyPr wrap="square" rtlCol="0">
            <a:spAutoFit/>
          </a:bodyPr>
          <a:lstStyle/>
          <a:p>
            <a:pPr marL="342900" indent="-342900">
              <a:buClr>
                <a:schemeClr val="bg1"/>
              </a:buClr>
              <a:buFont typeface="Arial" panose="020B0604020202020204" pitchFamily="34" charset="0"/>
              <a:buChar char="•"/>
            </a:pPr>
            <a:r>
              <a:rPr lang="en-GB" sz="2000" dirty="0" err="1">
                <a:solidFill>
                  <a:schemeClr val="bg1"/>
                </a:solidFill>
                <a:latin typeface="Share Tech" panose="020B0604020202020204" charset="0"/>
              </a:rPr>
              <a:t>labworkscore</a:t>
            </a:r>
            <a:r>
              <a:rPr lang="en-GB" sz="2000" dirty="0">
                <a:solidFill>
                  <a:schemeClr val="bg1"/>
                </a:solidFill>
                <a:latin typeface="Share Tech" panose="020B0604020202020204" charset="0"/>
              </a:rPr>
              <a:t> and </a:t>
            </a:r>
            <a:r>
              <a:rPr lang="en-GB" sz="2000" dirty="0" err="1">
                <a:solidFill>
                  <a:schemeClr val="bg1"/>
                </a:solidFill>
                <a:latin typeface="Share Tech" panose="020B0604020202020204" charset="0"/>
              </a:rPr>
              <a:t>labwork</a:t>
            </a:r>
            <a:r>
              <a:rPr lang="en-GB" sz="2000" dirty="0">
                <a:solidFill>
                  <a:schemeClr val="bg1"/>
                </a:solidFill>
                <a:latin typeface="Share Tech" panose="020B0604020202020204" charset="0"/>
              </a:rPr>
              <a:t>: Contain feedback on lab work.</a:t>
            </a:r>
          </a:p>
          <a:p>
            <a:pPr marL="342900" indent="-342900">
              <a:buClr>
                <a:schemeClr val="bg1"/>
              </a:buClr>
              <a:buFont typeface="Arial" panose="020B0604020202020204" pitchFamily="34" charset="0"/>
              <a:buChar char="•"/>
            </a:pPr>
            <a:r>
              <a:rPr lang="en-GB" sz="2000" dirty="0" err="1">
                <a:solidFill>
                  <a:schemeClr val="bg1"/>
                </a:solidFill>
                <a:latin typeface="Share Tech" panose="020B0604020202020204" charset="0"/>
              </a:rPr>
              <a:t>libraryfacilitiesscore</a:t>
            </a:r>
            <a:r>
              <a:rPr lang="en-GB" sz="2000" dirty="0">
                <a:solidFill>
                  <a:schemeClr val="bg1"/>
                </a:solidFill>
                <a:latin typeface="Share Tech" panose="020B0604020202020204" charset="0"/>
              </a:rPr>
              <a:t> and </a:t>
            </a:r>
            <a:r>
              <a:rPr lang="en-GB" sz="2000" dirty="0" err="1">
                <a:solidFill>
                  <a:schemeClr val="bg1"/>
                </a:solidFill>
                <a:latin typeface="Share Tech" panose="020B0604020202020204" charset="0"/>
              </a:rPr>
              <a:t>libraryfacilities</a:t>
            </a:r>
            <a:r>
              <a:rPr lang="en-GB" sz="2000" dirty="0">
                <a:solidFill>
                  <a:schemeClr val="bg1"/>
                </a:solidFill>
                <a:latin typeface="Share Tech" panose="020B0604020202020204" charset="0"/>
              </a:rPr>
              <a:t>: Indicate feedback on library facilities.</a:t>
            </a:r>
          </a:p>
          <a:p>
            <a:pPr marL="342900" indent="-342900">
              <a:buClr>
                <a:schemeClr val="bg1"/>
              </a:buClr>
              <a:buFont typeface="Arial" panose="020B0604020202020204" pitchFamily="34" charset="0"/>
              <a:buChar char="•"/>
            </a:pPr>
            <a:r>
              <a:rPr lang="en-GB" sz="2000" dirty="0" err="1">
                <a:solidFill>
                  <a:schemeClr val="bg1"/>
                </a:solidFill>
                <a:latin typeface="Share Tech" panose="020B0604020202020204" charset="0"/>
              </a:rPr>
              <a:t>extracurricularscore</a:t>
            </a:r>
            <a:r>
              <a:rPr lang="en-GB" sz="2000" dirty="0">
                <a:solidFill>
                  <a:schemeClr val="bg1"/>
                </a:solidFill>
                <a:latin typeface="Share Tech" panose="020B0604020202020204" charset="0"/>
              </a:rPr>
              <a:t> and extracurricular: Record feedback on extracurricular activities.</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Email Address: Placeholder for student email addresses.</a:t>
            </a:r>
          </a:p>
          <a:p>
            <a:pPr>
              <a:buClr>
                <a:schemeClr val="bg1"/>
              </a:buClr>
            </a:pPr>
            <a:r>
              <a:rPr lang="en-GB" sz="2000" dirty="0">
                <a:solidFill>
                  <a:schemeClr val="bg1"/>
                </a:solidFill>
                <a:latin typeface="Share Tech" panose="020B0604020202020204" charset="0"/>
              </a:rPr>
              <a:t>Functionality:</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Captures a diverse range of feedback related to different aspects of the departmental experience.</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Enables thorough analysis of sentiment and specific comments.</a:t>
            </a:r>
            <a:endParaRPr lang="en-US" sz="2000" dirty="0">
              <a:solidFill>
                <a:schemeClr val="bg1"/>
              </a:solidFill>
              <a:latin typeface="Share Tech" panose="020B0604020202020204" charset="0"/>
            </a:endParaRPr>
          </a:p>
          <a:p>
            <a:endParaRPr lang="en-US" dirty="0"/>
          </a:p>
        </p:txBody>
      </p:sp>
    </p:spTree>
    <p:extLst>
      <p:ext uri="{BB962C8B-B14F-4D97-AF65-F5344CB8AC3E}">
        <p14:creationId xmlns:p14="http://schemas.microsoft.com/office/powerpoint/2010/main" val="68945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Datasets</a:t>
            </a:r>
            <a:endParaRPr dirty="0"/>
          </a:p>
        </p:txBody>
      </p:sp>
      <p:sp>
        <p:nvSpPr>
          <p:cNvPr id="18" name="TextBox 17">
            <a:extLst>
              <a:ext uri="{FF2B5EF4-FFF2-40B4-BE49-F238E27FC236}">
                <a16:creationId xmlns:a16="http://schemas.microsoft.com/office/drawing/2014/main" id="{9B86CDED-C8CA-A634-79F5-AD39263FA868}"/>
              </a:ext>
            </a:extLst>
          </p:cNvPr>
          <p:cNvSpPr txBox="1"/>
          <p:nvPr/>
        </p:nvSpPr>
        <p:spPr>
          <a:xfrm>
            <a:off x="618825" y="1210138"/>
            <a:ext cx="8409355" cy="2769989"/>
          </a:xfrm>
          <a:prstGeom prst="rect">
            <a:avLst/>
          </a:prstGeom>
          <a:noFill/>
        </p:spPr>
        <p:txBody>
          <a:bodyPr wrap="square" rtlCol="0">
            <a:spAutoFit/>
          </a:bodyPr>
          <a:lstStyle/>
          <a:p>
            <a:r>
              <a:rPr lang="en-GB" sz="2000" dirty="0">
                <a:solidFill>
                  <a:schemeClr val="bg1"/>
                </a:solidFill>
                <a:latin typeface="Share Tech" panose="020B0604020202020204" charset="0"/>
              </a:rPr>
              <a:t>Teacher database:</a:t>
            </a:r>
            <a:endParaRPr lang="en-GB" sz="2000" dirty="0">
              <a:latin typeface="Share Tech" panose="020B0604020202020204" charset="0"/>
            </a:endParaRP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Columns:</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teacher1 to teacher6: Contain names of six teachers.</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teacher1score to teacher6score: Store feedback scores corresponding to each teacher.</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Functionality:</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Focuses on gathering feedback specifically related to individual teachers.</a:t>
            </a:r>
          </a:p>
          <a:p>
            <a:pPr marL="342900" indent="-342900">
              <a:buClr>
                <a:schemeClr val="bg1"/>
              </a:buClr>
              <a:buFont typeface="Arial" panose="020B0604020202020204" pitchFamily="34" charset="0"/>
              <a:buChar char="•"/>
            </a:pPr>
            <a:r>
              <a:rPr lang="en-GB" sz="2000" dirty="0">
                <a:solidFill>
                  <a:schemeClr val="bg1"/>
                </a:solidFill>
                <a:latin typeface="Share Tech" panose="020B0604020202020204" charset="0"/>
              </a:rPr>
              <a:t>Allows for the evaluation of teaching effectiveness and performance.</a:t>
            </a:r>
          </a:p>
          <a:p>
            <a:endParaRPr lang="en-US" dirty="0"/>
          </a:p>
        </p:txBody>
      </p:sp>
    </p:spTree>
    <p:extLst>
      <p:ext uri="{BB962C8B-B14F-4D97-AF65-F5344CB8AC3E}">
        <p14:creationId xmlns:p14="http://schemas.microsoft.com/office/powerpoint/2010/main" val="318193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System Analysis and Design</a:t>
            </a:r>
            <a:endParaRPr dirty="0"/>
          </a:p>
        </p:txBody>
      </p:sp>
      <p:sp>
        <p:nvSpPr>
          <p:cNvPr id="3" name="Subtitle 2">
            <a:extLst>
              <a:ext uri="{FF2B5EF4-FFF2-40B4-BE49-F238E27FC236}">
                <a16:creationId xmlns:a16="http://schemas.microsoft.com/office/drawing/2014/main" id="{5D377836-6434-72DA-EDF3-8FDCC5EFE7E5}"/>
              </a:ext>
            </a:extLst>
          </p:cNvPr>
          <p:cNvSpPr>
            <a:spLocks noGrp="1"/>
          </p:cNvSpPr>
          <p:nvPr>
            <p:ph type="subTitle" idx="1"/>
          </p:nvPr>
        </p:nvSpPr>
        <p:spPr>
          <a:xfrm>
            <a:off x="618825" y="1375508"/>
            <a:ext cx="7227820" cy="3477845"/>
          </a:xfrm>
        </p:spPr>
        <p:txBody>
          <a:bodyPr/>
          <a:lstStyle/>
          <a:p>
            <a:pPr>
              <a:buClr>
                <a:schemeClr val="bg1"/>
              </a:buClr>
              <a:buSzPct val="100000"/>
              <a:buFont typeface="Arial" panose="020B0604020202020204" pitchFamily="34" charset="0"/>
              <a:buChar char="•"/>
            </a:pPr>
            <a:r>
              <a:rPr lang="en-US" sz="2000" dirty="0">
                <a:latin typeface="Share Tech" panose="020B0604020202020204" charset="0"/>
              </a:rPr>
              <a:t>Architecture includes data collection, model development, and evaluation.</a:t>
            </a:r>
          </a:p>
          <a:p>
            <a:pPr>
              <a:buClr>
                <a:schemeClr val="bg1"/>
              </a:buClr>
              <a:buSzPct val="100000"/>
              <a:buFont typeface="Arial" panose="020B0604020202020204" pitchFamily="34" charset="0"/>
              <a:buChar char="•"/>
            </a:pPr>
            <a:r>
              <a:rPr lang="en-US" sz="2000" dirty="0">
                <a:latin typeface="Share Tech" panose="020B0604020202020204" charset="0"/>
              </a:rPr>
              <a:t>Multinomial Naive Bayes Classifier</a:t>
            </a:r>
          </a:p>
          <a:p>
            <a:pPr>
              <a:buClr>
                <a:schemeClr val="bg1"/>
              </a:buClr>
              <a:buSzPct val="100000"/>
              <a:buFont typeface="Arial" panose="020B0604020202020204" pitchFamily="34" charset="0"/>
              <a:buChar char="•"/>
            </a:pPr>
            <a:r>
              <a:rPr lang="en-US" sz="2000" dirty="0">
                <a:latin typeface="Share Tech" panose="020B0604020202020204" charset="0"/>
              </a:rPr>
              <a:t>Support Vector Machine (SVM) Classifier</a:t>
            </a:r>
          </a:p>
          <a:p>
            <a:pPr>
              <a:buClr>
                <a:schemeClr val="bg1"/>
              </a:buClr>
              <a:buSzPct val="100000"/>
              <a:buFont typeface="Arial" panose="020B0604020202020204" pitchFamily="34" charset="0"/>
              <a:buChar char="•"/>
            </a:pPr>
            <a:r>
              <a:rPr lang="en-US" sz="2000" dirty="0">
                <a:latin typeface="Share Tech" panose="020B0604020202020204" charset="0"/>
              </a:rPr>
              <a:t>Multinomial Naive Bayes Classifier with Stemming</a:t>
            </a:r>
          </a:p>
          <a:p>
            <a:pPr>
              <a:buClr>
                <a:schemeClr val="bg1"/>
              </a:buClr>
              <a:buSzPct val="100000"/>
              <a:buFont typeface="Arial" panose="020B0604020202020204" pitchFamily="34" charset="0"/>
              <a:buChar char="•"/>
            </a:pPr>
            <a:r>
              <a:rPr lang="en-US" sz="2000" dirty="0">
                <a:latin typeface="Share Tech" panose="020B0604020202020204" charset="0"/>
              </a:rPr>
              <a:t>Support Vector Machine (SVM) Classifier with Stemming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Models</a:t>
            </a:r>
            <a:endParaRPr lang="en-US" sz="3000" dirty="0"/>
          </a:p>
        </p:txBody>
      </p:sp>
      <p:sp>
        <p:nvSpPr>
          <p:cNvPr id="18" name="TextBox 17">
            <a:extLst>
              <a:ext uri="{FF2B5EF4-FFF2-40B4-BE49-F238E27FC236}">
                <a16:creationId xmlns:a16="http://schemas.microsoft.com/office/drawing/2014/main" id="{9261D5DE-CD9A-831B-5842-F2364BF2F328}"/>
              </a:ext>
            </a:extLst>
          </p:cNvPr>
          <p:cNvSpPr txBox="1"/>
          <p:nvPr/>
        </p:nvSpPr>
        <p:spPr>
          <a:xfrm>
            <a:off x="804510" y="1315505"/>
            <a:ext cx="7858062" cy="2554545"/>
          </a:xfrm>
          <a:prstGeom prst="rect">
            <a:avLst/>
          </a:prstGeom>
          <a:noFill/>
        </p:spPr>
        <p:txBody>
          <a:bodyPr wrap="square" rtlCol="0">
            <a:spAutoFit/>
          </a:bodyPr>
          <a:lstStyle/>
          <a:p>
            <a:pPr>
              <a:buClr>
                <a:schemeClr val="bg1"/>
              </a:buClr>
              <a:buSzPct val="100000"/>
            </a:pPr>
            <a:r>
              <a:rPr lang="en-US" sz="2000" dirty="0">
                <a:solidFill>
                  <a:schemeClr val="bg1"/>
                </a:solidFill>
                <a:latin typeface="Share Tech" panose="020B0604020202020204" charset="0"/>
              </a:rPr>
              <a:t>Multinomial Naive Bayes Classifier:</a:t>
            </a:r>
          </a:p>
          <a:p>
            <a:pPr>
              <a:buClr>
                <a:schemeClr val="bg1"/>
              </a:buClr>
              <a:buSzPct val="100000"/>
            </a:pPr>
            <a:endParaRPr lang="en-US" sz="20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r>
              <a:rPr lang="en-US" sz="2000" dirty="0">
                <a:solidFill>
                  <a:schemeClr val="bg1"/>
                </a:solidFill>
                <a:latin typeface="Share Tech" panose="020B0604020202020204" charset="0"/>
              </a:rPr>
              <a:t>Utilizes the Naive Bayes algorithm, suitable for text classification tasks.</a:t>
            </a:r>
          </a:p>
          <a:p>
            <a:pPr marL="342900" indent="-342900">
              <a:buClr>
                <a:schemeClr val="bg1"/>
              </a:buClr>
              <a:buSzPct val="100000"/>
              <a:buFont typeface="Arial" panose="020B0604020202020204" pitchFamily="34" charset="0"/>
              <a:buChar char="•"/>
            </a:pPr>
            <a:r>
              <a:rPr lang="en-US" sz="2000" dirty="0">
                <a:solidFill>
                  <a:schemeClr val="bg1"/>
                </a:solidFill>
                <a:latin typeface="Share Tech" panose="020B0604020202020204" charset="0"/>
              </a:rPr>
              <a:t>Components:</a:t>
            </a:r>
          </a:p>
          <a:p>
            <a:pPr marL="342900" indent="-342900">
              <a:buClr>
                <a:schemeClr val="bg1"/>
              </a:buClr>
              <a:buSzPct val="100000"/>
              <a:buFont typeface="Arial" panose="020B0604020202020204" pitchFamily="34" charset="0"/>
              <a:buChar char="•"/>
            </a:pPr>
            <a:r>
              <a:rPr lang="en-US" sz="2000" dirty="0" err="1">
                <a:solidFill>
                  <a:schemeClr val="bg1"/>
                </a:solidFill>
                <a:latin typeface="Share Tech" panose="020B0604020202020204" charset="0"/>
              </a:rPr>
              <a:t>CountVectorizer</a:t>
            </a:r>
            <a:r>
              <a:rPr lang="en-US" sz="2000" dirty="0">
                <a:solidFill>
                  <a:schemeClr val="bg1"/>
                </a:solidFill>
                <a:latin typeface="Share Tech" panose="020B0604020202020204" charset="0"/>
              </a:rPr>
              <a:t>: Converts text into a bag-of-words representation.</a:t>
            </a:r>
          </a:p>
          <a:p>
            <a:pPr marL="342900" indent="-342900">
              <a:buClr>
                <a:schemeClr val="bg1"/>
              </a:buClr>
              <a:buSzPct val="100000"/>
              <a:buFont typeface="Arial" panose="020B0604020202020204" pitchFamily="34" charset="0"/>
              <a:buChar char="•"/>
            </a:pPr>
            <a:r>
              <a:rPr lang="en-US" sz="2000" dirty="0" err="1">
                <a:solidFill>
                  <a:schemeClr val="bg1"/>
                </a:solidFill>
                <a:latin typeface="Share Tech" panose="020B0604020202020204" charset="0"/>
              </a:rPr>
              <a:t>TfidfTransformer</a:t>
            </a:r>
            <a:r>
              <a:rPr lang="en-US" sz="2000" dirty="0">
                <a:solidFill>
                  <a:schemeClr val="bg1"/>
                </a:solidFill>
                <a:latin typeface="Share Tech" panose="020B0604020202020204" charset="0"/>
              </a:rPr>
              <a:t>: Transforms the count matrix to a term frequency-inverse document frequency matrix.</a:t>
            </a:r>
          </a:p>
          <a:p>
            <a:pPr marL="342900" indent="-342900">
              <a:buClr>
                <a:schemeClr val="bg1"/>
              </a:buClr>
              <a:buSzPct val="100000"/>
              <a:buFont typeface="Arial" panose="020B0604020202020204" pitchFamily="34" charset="0"/>
              <a:buChar char="•"/>
            </a:pPr>
            <a:r>
              <a:rPr lang="en-US" sz="2000" dirty="0" err="1">
                <a:solidFill>
                  <a:schemeClr val="bg1"/>
                </a:solidFill>
                <a:latin typeface="Share Tech" panose="020B0604020202020204" charset="0"/>
              </a:rPr>
              <a:t>MultinomialNB</a:t>
            </a:r>
            <a:r>
              <a:rPr lang="en-US" sz="2000" dirty="0">
                <a:solidFill>
                  <a:schemeClr val="bg1"/>
                </a:solidFill>
                <a:latin typeface="Share Tech" panose="020B0604020202020204" charset="0"/>
              </a:rPr>
              <a:t>: The actual Naive Bayes classifier.</a:t>
            </a:r>
            <a:endParaRPr lang="en-US" sz="2400" dirty="0">
              <a:solidFill>
                <a:schemeClr val="bg1"/>
              </a:solidFill>
              <a:latin typeface="Share Tech"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Models</a:t>
            </a:r>
            <a:endParaRPr lang="en-US" sz="3000" dirty="0"/>
          </a:p>
        </p:txBody>
      </p:sp>
      <p:sp>
        <p:nvSpPr>
          <p:cNvPr id="18" name="TextBox 17">
            <a:extLst>
              <a:ext uri="{FF2B5EF4-FFF2-40B4-BE49-F238E27FC236}">
                <a16:creationId xmlns:a16="http://schemas.microsoft.com/office/drawing/2014/main" id="{9261D5DE-CD9A-831B-5842-F2364BF2F328}"/>
              </a:ext>
            </a:extLst>
          </p:cNvPr>
          <p:cNvSpPr txBox="1"/>
          <p:nvPr/>
        </p:nvSpPr>
        <p:spPr>
          <a:xfrm>
            <a:off x="804510" y="1315505"/>
            <a:ext cx="7858062" cy="2246769"/>
          </a:xfrm>
          <a:prstGeom prst="rect">
            <a:avLst/>
          </a:prstGeom>
          <a:noFill/>
        </p:spPr>
        <p:txBody>
          <a:bodyPr wrap="square" rtlCol="0">
            <a:spAutoFit/>
          </a:bodyPr>
          <a:lstStyle/>
          <a:p>
            <a:pPr>
              <a:buClr>
                <a:schemeClr val="bg1"/>
              </a:buClr>
              <a:buSzPct val="100000"/>
            </a:pPr>
            <a:r>
              <a:rPr lang="en-US" sz="2000" dirty="0">
                <a:solidFill>
                  <a:schemeClr val="bg1"/>
                </a:solidFill>
                <a:latin typeface="Share Tech" panose="020B0604020202020204" charset="0"/>
              </a:rPr>
              <a:t>Support Vector Machine (SVM) Classifier:</a:t>
            </a:r>
          </a:p>
          <a:p>
            <a:pPr>
              <a:buClr>
                <a:schemeClr val="bg1"/>
              </a:buClr>
              <a:buSzPct val="100000"/>
            </a:pPr>
            <a:endParaRPr lang="en-US" sz="20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r>
              <a:rPr lang="en-US" sz="2000" dirty="0">
                <a:solidFill>
                  <a:schemeClr val="bg1"/>
                </a:solidFill>
                <a:latin typeface="Share Tech" panose="020B0604020202020204" charset="0"/>
              </a:rPr>
              <a:t>Employs the SVM algorithm, a powerful tool for classification tasks.</a:t>
            </a:r>
          </a:p>
          <a:p>
            <a:pPr marL="342900" indent="-342900">
              <a:buClr>
                <a:schemeClr val="bg1"/>
              </a:buClr>
              <a:buSzPct val="100000"/>
              <a:buFont typeface="Arial" panose="020B0604020202020204" pitchFamily="34" charset="0"/>
              <a:buChar char="•"/>
            </a:pPr>
            <a:r>
              <a:rPr lang="en-US" sz="2000" dirty="0">
                <a:solidFill>
                  <a:schemeClr val="bg1"/>
                </a:solidFill>
                <a:latin typeface="Share Tech" panose="020B0604020202020204" charset="0"/>
              </a:rPr>
              <a:t>Components:</a:t>
            </a:r>
          </a:p>
          <a:p>
            <a:pPr marL="342900" lvl="6" indent="-342900">
              <a:buClr>
                <a:schemeClr val="bg1"/>
              </a:buClr>
              <a:buSzPct val="100000"/>
              <a:buFont typeface="Arial" panose="020B0604020202020204" pitchFamily="34" charset="0"/>
              <a:buChar char="•"/>
            </a:pPr>
            <a:r>
              <a:rPr lang="en-US" sz="2000" dirty="0" err="1">
                <a:solidFill>
                  <a:schemeClr val="bg1"/>
                </a:solidFill>
                <a:latin typeface="Share Tech" panose="020B0604020202020204" charset="0"/>
              </a:rPr>
              <a:t>CountVectorizer</a:t>
            </a:r>
            <a:r>
              <a:rPr lang="en-US" sz="2000" dirty="0">
                <a:solidFill>
                  <a:schemeClr val="bg1"/>
                </a:solidFill>
                <a:latin typeface="Share Tech" panose="020B0604020202020204" charset="0"/>
              </a:rPr>
              <a:t> and </a:t>
            </a:r>
            <a:r>
              <a:rPr lang="en-US" sz="2000" dirty="0" err="1">
                <a:solidFill>
                  <a:schemeClr val="bg1"/>
                </a:solidFill>
                <a:latin typeface="Share Tech" panose="020B0604020202020204" charset="0"/>
              </a:rPr>
              <a:t>TfidfTransformer</a:t>
            </a:r>
            <a:r>
              <a:rPr lang="en-US" sz="2000" dirty="0">
                <a:solidFill>
                  <a:schemeClr val="bg1"/>
                </a:solidFill>
                <a:latin typeface="Share Tech" panose="020B0604020202020204" charset="0"/>
              </a:rPr>
              <a:t>: Similar to the Multinomial Naive Bayes model.</a:t>
            </a:r>
          </a:p>
          <a:p>
            <a:pPr marL="342900" lvl="3" indent="-342900">
              <a:buClr>
                <a:schemeClr val="bg1"/>
              </a:buClr>
              <a:buSzPct val="100000"/>
              <a:buFont typeface="Arial" panose="020B0604020202020204" pitchFamily="34" charset="0"/>
              <a:buChar char="•"/>
            </a:pPr>
            <a:r>
              <a:rPr lang="en-US" sz="2000" dirty="0" err="1">
                <a:solidFill>
                  <a:schemeClr val="bg1"/>
                </a:solidFill>
                <a:latin typeface="Share Tech" panose="020B0604020202020204" charset="0"/>
              </a:rPr>
              <a:t>SGDClassifier</a:t>
            </a:r>
            <a:r>
              <a:rPr lang="en-US" sz="2000" dirty="0">
                <a:solidFill>
                  <a:schemeClr val="bg1"/>
                </a:solidFill>
                <a:latin typeface="Share Tech" panose="020B0604020202020204" charset="0"/>
              </a:rPr>
              <a:t>: Stochastic Gradient Descent-based linear SVM classifier.</a:t>
            </a:r>
          </a:p>
        </p:txBody>
      </p:sp>
    </p:spTree>
    <p:extLst>
      <p:ext uri="{BB962C8B-B14F-4D97-AF65-F5344CB8AC3E}">
        <p14:creationId xmlns:p14="http://schemas.microsoft.com/office/powerpoint/2010/main" val="418992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Models</a:t>
            </a:r>
            <a:endParaRPr lang="en-US" sz="3000" dirty="0"/>
          </a:p>
        </p:txBody>
      </p:sp>
      <p:sp>
        <p:nvSpPr>
          <p:cNvPr id="18" name="TextBox 17">
            <a:extLst>
              <a:ext uri="{FF2B5EF4-FFF2-40B4-BE49-F238E27FC236}">
                <a16:creationId xmlns:a16="http://schemas.microsoft.com/office/drawing/2014/main" id="{9261D5DE-CD9A-831B-5842-F2364BF2F328}"/>
              </a:ext>
            </a:extLst>
          </p:cNvPr>
          <p:cNvSpPr txBox="1"/>
          <p:nvPr/>
        </p:nvSpPr>
        <p:spPr>
          <a:xfrm>
            <a:off x="804510" y="1315505"/>
            <a:ext cx="7858062" cy="2554545"/>
          </a:xfrm>
          <a:prstGeom prst="rect">
            <a:avLst/>
          </a:prstGeom>
          <a:noFill/>
        </p:spPr>
        <p:txBody>
          <a:bodyPr wrap="square" rtlCol="0">
            <a:spAutoFit/>
          </a:bodyPr>
          <a:lstStyle/>
          <a:p>
            <a:pPr>
              <a:buClr>
                <a:schemeClr val="bg1"/>
              </a:buClr>
              <a:buSzPct val="100000"/>
            </a:pPr>
            <a:r>
              <a:rPr lang="en-US" sz="2000" dirty="0">
                <a:solidFill>
                  <a:schemeClr val="bg1"/>
                </a:solidFill>
                <a:latin typeface="Share Tech" panose="020B0604020202020204" charset="0"/>
              </a:rPr>
              <a:t>Multinomial Naive Bayes Classifier with Stemming:</a:t>
            </a:r>
          </a:p>
          <a:p>
            <a:pPr marL="342900" indent="-342900">
              <a:buClr>
                <a:schemeClr val="bg1"/>
              </a:buClr>
              <a:buSzPct val="100000"/>
              <a:buFont typeface="Arial" panose="020B0604020202020204" pitchFamily="34" charset="0"/>
              <a:buChar char="•"/>
            </a:pPr>
            <a:endParaRPr lang="en-US" sz="2000" dirty="0">
              <a:solidFill>
                <a:schemeClr val="bg1"/>
              </a:solidFill>
              <a:latin typeface="Share Tech" panose="020B0604020202020204" charset="0"/>
            </a:endParaRPr>
          </a:p>
          <a:p>
            <a:pPr marL="342900" indent="-342900">
              <a:buClr>
                <a:schemeClr val="bg1"/>
              </a:buClr>
              <a:buSzPct val="100000"/>
              <a:buFont typeface="Arial" panose="020B0604020202020204" pitchFamily="34" charset="0"/>
              <a:buChar char="•"/>
            </a:pPr>
            <a:r>
              <a:rPr lang="en-US" sz="2000" dirty="0">
                <a:solidFill>
                  <a:schemeClr val="bg1"/>
                </a:solidFill>
                <a:latin typeface="Share Tech" panose="020B0604020202020204" charset="0"/>
              </a:rPr>
              <a:t>Adds a preprocessing step using stemming to reduce words to their root form.</a:t>
            </a:r>
          </a:p>
          <a:p>
            <a:pPr marL="342900" indent="-342900">
              <a:buClr>
                <a:schemeClr val="bg1"/>
              </a:buClr>
              <a:buSzPct val="100000"/>
              <a:buFont typeface="Arial" panose="020B0604020202020204" pitchFamily="34" charset="0"/>
              <a:buChar char="•"/>
            </a:pPr>
            <a:r>
              <a:rPr lang="en-US" sz="2000" dirty="0">
                <a:solidFill>
                  <a:schemeClr val="bg1"/>
                </a:solidFill>
                <a:latin typeface="Share Tech" panose="020B0604020202020204" charset="0"/>
              </a:rPr>
              <a:t>Custom </a:t>
            </a:r>
            <a:r>
              <a:rPr lang="en-US" sz="2000" dirty="0" err="1">
                <a:solidFill>
                  <a:schemeClr val="bg1"/>
                </a:solidFill>
                <a:latin typeface="Share Tech" panose="020B0604020202020204" charset="0"/>
              </a:rPr>
              <a:t>StemmedCountVectorizer</a:t>
            </a:r>
            <a:r>
              <a:rPr lang="en-US" sz="2000" dirty="0">
                <a:solidFill>
                  <a:schemeClr val="bg1"/>
                </a:solidFill>
                <a:latin typeface="Share Tech" panose="020B0604020202020204" charset="0"/>
              </a:rPr>
              <a:t>: A custom implementation of </a:t>
            </a:r>
            <a:r>
              <a:rPr lang="en-US" sz="2000" dirty="0" err="1">
                <a:solidFill>
                  <a:schemeClr val="bg1"/>
                </a:solidFill>
                <a:latin typeface="Share Tech" panose="020B0604020202020204" charset="0"/>
              </a:rPr>
              <a:t>CountVectorizer</a:t>
            </a:r>
            <a:r>
              <a:rPr lang="en-US" sz="2000" dirty="0">
                <a:solidFill>
                  <a:schemeClr val="bg1"/>
                </a:solidFill>
                <a:latin typeface="Share Tech" panose="020B0604020202020204" charset="0"/>
              </a:rPr>
              <a:t> incorporating stemming.</a:t>
            </a:r>
          </a:p>
          <a:p>
            <a:pPr marL="342900" indent="-342900">
              <a:buClr>
                <a:schemeClr val="bg1"/>
              </a:buClr>
              <a:buSzPct val="100000"/>
              <a:buFont typeface="Arial" panose="020B0604020202020204" pitchFamily="34" charset="0"/>
              <a:buChar char="•"/>
            </a:pPr>
            <a:r>
              <a:rPr lang="en-US" sz="2000" dirty="0" err="1">
                <a:solidFill>
                  <a:schemeClr val="bg1"/>
                </a:solidFill>
                <a:latin typeface="Share Tech" panose="020B0604020202020204" charset="0"/>
              </a:rPr>
              <a:t>MultinomialNB</a:t>
            </a:r>
            <a:r>
              <a:rPr lang="en-US" sz="2000" dirty="0">
                <a:solidFill>
                  <a:schemeClr val="bg1"/>
                </a:solidFill>
                <a:latin typeface="Share Tech" panose="020B0604020202020204" charset="0"/>
              </a:rPr>
              <a:t> with </a:t>
            </a:r>
            <a:r>
              <a:rPr lang="en-US" sz="2000" dirty="0" err="1">
                <a:solidFill>
                  <a:schemeClr val="bg1"/>
                </a:solidFill>
                <a:latin typeface="Share Tech" panose="020B0604020202020204" charset="0"/>
              </a:rPr>
              <a:t>fit_prior</a:t>
            </a:r>
            <a:r>
              <a:rPr lang="en-US" sz="2000" dirty="0">
                <a:solidFill>
                  <a:schemeClr val="bg1"/>
                </a:solidFill>
                <a:latin typeface="Share Tech" panose="020B0604020202020204" charset="0"/>
              </a:rPr>
              <a:t>=False: Naive Bayes classifier with altered parameter for fitting prior probabilities.</a:t>
            </a:r>
          </a:p>
        </p:txBody>
      </p:sp>
    </p:spTree>
    <p:extLst>
      <p:ext uri="{BB962C8B-B14F-4D97-AF65-F5344CB8AC3E}">
        <p14:creationId xmlns:p14="http://schemas.microsoft.com/office/powerpoint/2010/main" val="370268815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920</Words>
  <Application>Microsoft Office PowerPoint</Application>
  <PresentationFormat>On-screen Show (16:9)</PresentationFormat>
  <Paragraphs>118</Paragraphs>
  <Slides>18</Slides>
  <Notes>12</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Data Science Consulting by Slidesgo</vt:lpstr>
      <vt:lpstr>Slidesgo Final Pages</vt:lpstr>
      <vt:lpstr>Student Feedback &amp; Dashboard System Using Sentiment Analysis</vt:lpstr>
      <vt:lpstr> goal of this project</vt:lpstr>
      <vt:lpstr>Datasets</vt:lpstr>
      <vt:lpstr>Datasets</vt:lpstr>
      <vt:lpstr>Datasets</vt:lpstr>
      <vt:lpstr>System Analysis and Design</vt:lpstr>
      <vt:lpstr>Models</vt:lpstr>
      <vt:lpstr>Models</vt:lpstr>
      <vt:lpstr>Models</vt:lpstr>
      <vt:lpstr>Models</vt:lpstr>
      <vt:lpstr>Implementation</vt:lpstr>
      <vt:lpstr>Application Structure</vt:lpstr>
      <vt:lpstr>Application Structure</vt:lpstr>
      <vt:lpstr>Application Structure</vt:lpstr>
      <vt:lpstr>User Interaction</vt:lpstr>
      <vt:lpstr>User Interaction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Dropout using Machine Learning</dc:title>
  <dc:creator>Medo Hamada</dc:creator>
  <cp:lastModifiedBy>Marina Reda</cp:lastModifiedBy>
  <cp:revision>4</cp:revision>
  <dcterms:modified xsi:type="dcterms:W3CDTF">2024-01-12T09:42:49Z</dcterms:modified>
</cp:coreProperties>
</file>