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57" r:id="rId3"/>
    <p:sldId id="259" r:id="rId4"/>
    <p:sldId id="258" r:id="rId5"/>
    <p:sldId id="261" r:id="rId6"/>
    <p:sldId id="262"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A39"/>
    <a:srgbClr val="6C1A00"/>
    <a:srgbClr val="FE9202"/>
    <a:srgbClr val="1D3A00"/>
    <a:srgbClr val="007033"/>
    <a:srgbClr val="E7FF01"/>
    <a:srgbClr val="5EEC3C"/>
    <a:srgbClr val="990099"/>
    <a:srgbClr val="CC0099"/>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3300" autoAdjust="0"/>
  </p:normalViewPr>
  <p:slideViewPr>
    <p:cSldViewPr>
      <p:cViewPr varScale="1">
        <p:scale>
          <a:sx n="105" d="100"/>
          <a:sy n="105" d="100"/>
        </p:scale>
        <p:origin x="221"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315055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6589" y="1808225"/>
            <a:ext cx="473385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503066" y="3793390"/>
            <a:ext cx="5497378" cy="763525"/>
          </a:xfrm>
        </p:spPr>
        <p:txBody>
          <a:bodyPr>
            <a:normAutofit/>
          </a:bodyPr>
          <a:lstStyle>
            <a:lvl1pPr marL="0" indent="0" algn="r">
              <a:buNone/>
              <a:defRPr sz="2800" b="0" i="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10"/>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6566315" cy="725349"/>
          </a:xfrm>
          <a:noFill/>
        </p:spPr>
        <p:txBody>
          <a:bodyPr>
            <a:normAutofit/>
          </a:bodyPr>
          <a:lstStyle>
            <a:lvl1pPr algn="l">
              <a:defRPr sz="360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96260" y="1197405"/>
            <a:ext cx="6566315" cy="3511061"/>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1/25/2024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8475" y="1808225"/>
            <a:ext cx="5039264" cy="1832460"/>
          </a:xfrm>
        </p:spPr>
        <p:txBody>
          <a:bodyPr/>
          <a:lstStyle/>
          <a:p>
            <a:r>
              <a:rPr lang="en-US" dirty="0"/>
              <a:t>Chrnoic Kidney Disease Prediction Using Machine Learning</a:t>
            </a:r>
          </a:p>
        </p:txBody>
      </p:sp>
      <p:sp>
        <p:nvSpPr>
          <p:cNvPr id="3" name="Subtitle 2"/>
          <p:cNvSpPr>
            <a:spLocks noGrp="1"/>
          </p:cNvSpPr>
          <p:nvPr>
            <p:ph type="subTitle" idx="1"/>
          </p:nvPr>
        </p:nvSpPr>
        <p:spPr>
          <a:xfrm>
            <a:off x="3876534" y="3798551"/>
            <a:ext cx="2901395" cy="1068935"/>
          </a:xfrm>
        </p:spPr>
        <p:txBody>
          <a:bodyPr>
            <a:noAutofit/>
          </a:bodyPr>
          <a:lstStyle/>
          <a:p>
            <a:r>
              <a:rPr lang="en-US" sz="1800" dirty="0"/>
              <a:t>Marina Reda Abdullah </a:t>
            </a:r>
          </a:p>
          <a:p>
            <a:r>
              <a:rPr lang="en-US" sz="1800" dirty="0"/>
              <a:t>Aly Maher Abdel Fattah Hamza </a:t>
            </a:r>
            <a:r>
              <a:rPr lang="en-US" sz="1800" dirty="0" err="1"/>
              <a:t>Nashaat</a:t>
            </a:r>
            <a:r>
              <a:rPr lang="en-US" sz="1800" dirty="0"/>
              <a:t> </a:t>
            </a:r>
            <a:r>
              <a:rPr lang="en-US" sz="1800" dirty="0" err="1"/>
              <a:t>Abdelbaki</a:t>
            </a:r>
            <a:endParaRPr lang="ar-EG" sz="1800" dirty="0"/>
          </a:p>
        </p:txBody>
      </p:sp>
      <p:sp>
        <p:nvSpPr>
          <p:cNvPr id="4" name="Subtitle 2">
            <a:extLst>
              <a:ext uri="{FF2B5EF4-FFF2-40B4-BE49-F238E27FC236}">
                <a16:creationId xmlns:a16="http://schemas.microsoft.com/office/drawing/2014/main" id="{4BCC44FE-C8E0-34AC-6550-54B31B3473B1}"/>
              </a:ext>
            </a:extLst>
          </p:cNvPr>
          <p:cNvSpPr txBox="1">
            <a:spLocks/>
          </p:cNvSpPr>
          <p:nvPr/>
        </p:nvSpPr>
        <p:spPr>
          <a:xfrm>
            <a:off x="6310409" y="3793390"/>
            <a:ext cx="2901395" cy="1068935"/>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2800" b="0" i="0" kern="1200">
                <a:solidFill>
                  <a:schemeClr val="accent1">
                    <a:lumMod val="60000"/>
                    <a:lumOff val="40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dirty="0"/>
              <a:t>Maram Ashraf Elbanna Moahmed Ahmed Fathi Omar Adly Mahmoud</a:t>
            </a:r>
            <a:endParaRPr lang="ar-EG" sz="1800"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p>
            <a:r>
              <a:rPr lang="en-US" b="1" dirty="0"/>
              <a:t>Model Building</a:t>
            </a:r>
            <a:endParaRPr lang="en-US" dirty="0"/>
          </a:p>
        </p:txBody>
      </p:sp>
      <p:sp>
        <p:nvSpPr>
          <p:cNvPr id="3" name="Content Placeholder 2"/>
          <p:cNvSpPr>
            <a:spLocks noGrp="1"/>
          </p:cNvSpPr>
          <p:nvPr>
            <p:ph idx="1"/>
          </p:nvPr>
        </p:nvSpPr>
        <p:spPr>
          <a:xfrm>
            <a:off x="448965" y="1350110"/>
            <a:ext cx="8246070" cy="3359510"/>
          </a:xfrm>
        </p:spPr>
        <p:txBody>
          <a:bodyPr>
            <a:normAutofit/>
          </a:bodyPr>
          <a:lstStyle/>
          <a:p>
            <a:pPr marL="0" indent="0">
              <a:buNone/>
            </a:pPr>
            <a:r>
              <a:rPr lang="en-US" dirty="0"/>
              <a:t>The XGBoost algorithm, renowned for its efficiency and performance, was chosen to train on our preprocessed dataset. The strength of this algorithm in handling diverse data types and complex relationships made it an excellent choice for this project.</a:t>
            </a:r>
          </a:p>
        </p:txBody>
      </p:sp>
    </p:spTree>
    <p:extLst>
      <p:ext uri="{BB962C8B-B14F-4D97-AF65-F5344CB8AC3E}">
        <p14:creationId xmlns:p14="http://schemas.microsoft.com/office/powerpoint/2010/main" val="3209353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433880"/>
            <a:ext cx="6566315" cy="725349"/>
          </a:xfrm>
        </p:spPr>
        <p:txBody>
          <a:bodyPr>
            <a:normAutofit/>
          </a:bodyPr>
          <a:lstStyle/>
          <a:p>
            <a:r>
              <a:rPr lang="en-US" b="1" dirty="0"/>
              <a:t>Hyperparameter Tuning</a:t>
            </a:r>
            <a:endParaRPr lang="en-US" dirty="0"/>
          </a:p>
        </p:txBody>
      </p:sp>
      <p:sp>
        <p:nvSpPr>
          <p:cNvPr id="5" name="Content Placeholder 4"/>
          <p:cNvSpPr>
            <a:spLocks noGrp="1"/>
          </p:cNvSpPr>
          <p:nvPr>
            <p:ph idx="1"/>
          </p:nvPr>
        </p:nvSpPr>
        <p:spPr>
          <a:xfrm>
            <a:off x="296260" y="1197405"/>
            <a:ext cx="6566315" cy="3511061"/>
          </a:xfrm>
        </p:spPr>
        <p:txBody>
          <a:bodyPr/>
          <a:lstStyle/>
          <a:p>
            <a:pPr marL="0" indent="0">
              <a:buNone/>
            </a:pPr>
            <a:r>
              <a:rPr lang="en-US" dirty="0"/>
              <a:t>Hyperparameter tuning was conducted using RandomizedSearchCV to optimize the model performance. This method randomly samples from a grid of hyperparameters, ensuring a comprehensive and effective search for the best parameters.</a:t>
            </a:r>
          </a:p>
        </p:txBody>
      </p:sp>
    </p:spTree>
    <p:extLst>
      <p:ext uri="{BB962C8B-B14F-4D97-AF65-F5344CB8AC3E}">
        <p14:creationId xmlns:p14="http://schemas.microsoft.com/office/powerpoint/2010/main" val="312320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p>
            <a:r>
              <a:rPr lang="en-US" b="1" dirty="0"/>
              <a:t>Results</a:t>
            </a:r>
            <a:endParaRPr lang="en-US" dirty="0"/>
          </a:p>
        </p:txBody>
      </p:sp>
      <p:sp>
        <p:nvSpPr>
          <p:cNvPr id="3" name="Content Placeholder 2"/>
          <p:cNvSpPr>
            <a:spLocks noGrp="1"/>
          </p:cNvSpPr>
          <p:nvPr>
            <p:ph idx="1"/>
          </p:nvPr>
        </p:nvSpPr>
        <p:spPr>
          <a:xfrm>
            <a:off x="448965" y="1350110"/>
            <a:ext cx="8246070" cy="3359510"/>
          </a:xfrm>
        </p:spPr>
        <p:txBody>
          <a:bodyPr>
            <a:normAutofit/>
          </a:bodyPr>
          <a:lstStyle/>
          <a:p>
            <a:pPr marL="0" indent="0">
              <a:buNone/>
            </a:pPr>
            <a:r>
              <a:rPr lang="en-US" dirty="0"/>
              <a:t>Our XGBoost classifier, trained with optimized parameters, demonstrated a robust ability to predict kidney disease. The selected features contributed significantly to this successful outcome.</a:t>
            </a:r>
          </a:p>
        </p:txBody>
      </p:sp>
    </p:spTree>
    <p:extLst>
      <p:ext uri="{BB962C8B-B14F-4D97-AF65-F5344CB8AC3E}">
        <p14:creationId xmlns:p14="http://schemas.microsoft.com/office/powerpoint/2010/main" val="342533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433880"/>
            <a:ext cx="6566315" cy="725349"/>
          </a:xfrm>
        </p:spPr>
        <p:txBody>
          <a:bodyPr>
            <a:normAutofit/>
          </a:bodyPr>
          <a:lstStyle/>
          <a:p>
            <a:r>
              <a:rPr lang="en-US" b="1" dirty="0"/>
              <a:t>Evaluation</a:t>
            </a:r>
            <a:endParaRPr lang="en-US" dirty="0"/>
          </a:p>
        </p:txBody>
      </p:sp>
      <p:sp>
        <p:nvSpPr>
          <p:cNvPr id="5" name="Content Placeholder 4"/>
          <p:cNvSpPr>
            <a:spLocks noGrp="1"/>
          </p:cNvSpPr>
          <p:nvPr>
            <p:ph idx="1"/>
          </p:nvPr>
        </p:nvSpPr>
        <p:spPr>
          <a:xfrm>
            <a:off x="296260" y="1197405"/>
            <a:ext cx="6566315" cy="3511061"/>
          </a:xfrm>
        </p:spPr>
        <p:txBody>
          <a:bodyPr/>
          <a:lstStyle/>
          <a:p>
            <a:pPr marL="0" indent="0">
              <a:buNone/>
            </a:pPr>
            <a:r>
              <a:rPr lang="en-US" dirty="0"/>
              <a:t>The model's performance was evaluated using a confusion matrix and an accuracy score. Impressively, our model achieved a 98% accuracy rate, indicating a strong capability in diagnosing kidney disease</a:t>
            </a:r>
          </a:p>
        </p:txBody>
      </p:sp>
    </p:spTree>
    <p:extLst>
      <p:ext uri="{BB962C8B-B14F-4D97-AF65-F5344CB8AC3E}">
        <p14:creationId xmlns:p14="http://schemas.microsoft.com/office/powerpoint/2010/main" val="846162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p>
            <a:r>
              <a:rPr lang="en-US" b="1" dirty="0"/>
              <a:t>Conclusion</a:t>
            </a:r>
            <a:endParaRPr lang="en-US" dirty="0"/>
          </a:p>
        </p:txBody>
      </p:sp>
      <p:sp>
        <p:nvSpPr>
          <p:cNvPr id="3" name="Content Placeholder 2"/>
          <p:cNvSpPr>
            <a:spLocks noGrp="1"/>
          </p:cNvSpPr>
          <p:nvPr>
            <p:ph idx="1"/>
          </p:nvPr>
        </p:nvSpPr>
        <p:spPr>
          <a:xfrm>
            <a:off x="448965" y="1350110"/>
            <a:ext cx="8246070" cy="3359510"/>
          </a:xfrm>
        </p:spPr>
        <p:txBody>
          <a:bodyPr>
            <a:normAutofit/>
          </a:bodyPr>
          <a:lstStyle/>
          <a:p>
            <a:pPr marL="0" indent="0">
              <a:buNone/>
            </a:pPr>
            <a:r>
              <a:rPr lang="en-US" dirty="0"/>
              <a:t>The application of the XGBoost algorithm to predict kidney disease yielded excellent results, attesting to the potential of machine learning in diagnosing health issues. Our project underscored the effectiveness of machine learning in enhancing healthcare outcomes.</a:t>
            </a:r>
          </a:p>
        </p:txBody>
      </p:sp>
    </p:spTree>
    <p:extLst>
      <p:ext uri="{BB962C8B-B14F-4D97-AF65-F5344CB8AC3E}">
        <p14:creationId xmlns:p14="http://schemas.microsoft.com/office/powerpoint/2010/main" val="266346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8475" y="1808225"/>
            <a:ext cx="5039264" cy="1832460"/>
          </a:xfrm>
        </p:spPr>
        <p:txBody>
          <a:bodyPr>
            <a:normAutofit/>
          </a:bodyPr>
          <a:lstStyle/>
          <a:p>
            <a:r>
              <a:rPr lang="en-US" sz="8800" dirty="0"/>
              <a:t>Thank You</a:t>
            </a:r>
          </a:p>
        </p:txBody>
      </p:sp>
    </p:spTree>
    <p:extLst>
      <p:ext uri="{BB962C8B-B14F-4D97-AF65-F5344CB8AC3E}">
        <p14:creationId xmlns:p14="http://schemas.microsoft.com/office/powerpoint/2010/main" val="69456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p>
            <a:r>
              <a:rPr lang="en-US" b="1" dirty="0"/>
              <a:t>Introduction</a:t>
            </a:r>
            <a:endParaRPr lang="en-US" dirty="0"/>
          </a:p>
        </p:txBody>
      </p:sp>
      <p:sp>
        <p:nvSpPr>
          <p:cNvPr id="3" name="Content Placeholder 2"/>
          <p:cNvSpPr>
            <a:spLocks noGrp="1"/>
          </p:cNvSpPr>
          <p:nvPr>
            <p:ph idx="1"/>
          </p:nvPr>
        </p:nvSpPr>
        <p:spPr>
          <a:xfrm>
            <a:off x="448965" y="1350110"/>
            <a:ext cx="8246070" cy="3359510"/>
          </a:xfrm>
        </p:spPr>
        <p:txBody>
          <a:bodyPr>
            <a:normAutofit lnSpcReduction="10000"/>
          </a:bodyPr>
          <a:lstStyle/>
          <a:p>
            <a:pPr marL="0" indent="0">
              <a:buNone/>
            </a:pPr>
            <a:r>
              <a:rPr lang="en-US" dirty="0"/>
              <a:t>In our rapidly evolving world, health issues such as kidney disease pose significant challenges to quality of life. Accurate early diagnosis plays a crucial role in effective treatment and improved patient outcomes. This project aims to leverage the power of Machine Learning, specifically the XGBoost classifier, to predict the presence of kidney disease based on a set of health indicators.</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433880"/>
            <a:ext cx="6566315" cy="725349"/>
          </a:xfrm>
        </p:spPr>
        <p:txBody>
          <a:bodyPr>
            <a:normAutofit/>
          </a:bodyPr>
          <a:lstStyle/>
          <a:p>
            <a:r>
              <a:rPr lang="en-US" b="1" dirty="0"/>
              <a:t>Problem Statement</a:t>
            </a:r>
            <a:endParaRPr lang="en-US" dirty="0"/>
          </a:p>
        </p:txBody>
      </p:sp>
      <p:sp>
        <p:nvSpPr>
          <p:cNvPr id="5" name="Content Placeholder 4"/>
          <p:cNvSpPr>
            <a:spLocks noGrp="1"/>
          </p:cNvSpPr>
          <p:nvPr>
            <p:ph idx="1"/>
          </p:nvPr>
        </p:nvSpPr>
        <p:spPr>
          <a:xfrm>
            <a:off x="296260" y="1197405"/>
            <a:ext cx="6566315" cy="3511061"/>
          </a:xfrm>
        </p:spPr>
        <p:txBody>
          <a:bodyPr/>
          <a:lstStyle/>
          <a:p>
            <a:pPr marL="0" indent="0">
              <a:buNone/>
            </a:pPr>
            <a:r>
              <a:rPr lang="en-US" dirty="0"/>
              <a:t>Kidney disease, being a widespread health issue, requires efficient methods for early detection and diagnosis. Traditional methods have their limitations, and this is where our project comes into play - using machine learning to predict kidney disease with high accuracy.</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281175"/>
            <a:ext cx="7940660" cy="763525"/>
          </a:xfrm>
        </p:spPr>
        <p:txBody>
          <a:bodyPr>
            <a:normAutofit/>
          </a:bodyPr>
          <a:lstStyle/>
          <a:p>
            <a:r>
              <a:rPr lang="en-US" b="1" dirty="0"/>
              <a:t>Why Machine Learning?</a:t>
            </a:r>
            <a:endParaRPr lang="en-US" dirty="0"/>
          </a:p>
        </p:txBody>
      </p:sp>
      <p:sp>
        <p:nvSpPr>
          <p:cNvPr id="9" name="Content Placeholder 2">
            <a:extLst>
              <a:ext uri="{FF2B5EF4-FFF2-40B4-BE49-F238E27FC236}">
                <a16:creationId xmlns:a16="http://schemas.microsoft.com/office/drawing/2014/main" id="{72D1C491-2283-873B-4707-948869BC5C0A}"/>
              </a:ext>
            </a:extLst>
          </p:cNvPr>
          <p:cNvSpPr txBox="1">
            <a:spLocks/>
          </p:cNvSpPr>
          <p:nvPr/>
        </p:nvSpPr>
        <p:spPr>
          <a:xfrm>
            <a:off x="448965" y="2113634"/>
            <a:ext cx="8246070" cy="1679755"/>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accent1">
                    <a:lumMod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l"/>
            <a:r>
              <a:rPr lang="en-US" b="0" dirty="0"/>
              <a:t>Machine Learning, with its ability to learn from data and make predictions, presents an innovative approach to tackling health-related problems. It offers the potential for more accurate, efficient, and personalized diagnosis and treatment plans.</a:t>
            </a: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433880"/>
            <a:ext cx="6566315" cy="725349"/>
          </a:xfrm>
        </p:spPr>
        <p:txBody>
          <a:bodyPr>
            <a:normAutofit/>
          </a:bodyPr>
          <a:lstStyle/>
          <a:p>
            <a:r>
              <a:rPr lang="en-US" b="1" dirty="0"/>
              <a:t>Dataset Overview</a:t>
            </a:r>
            <a:endParaRPr lang="en-US" dirty="0"/>
          </a:p>
        </p:txBody>
      </p:sp>
      <p:sp>
        <p:nvSpPr>
          <p:cNvPr id="5" name="Content Placeholder 4"/>
          <p:cNvSpPr>
            <a:spLocks noGrp="1"/>
          </p:cNvSpPr>
          <p:nvPr>
            <p:ph idx="1"/>
          </p:nvPr>
        </p:nvSpPr>
        <p:spPr>
          <a:xfrm>
            <a:off x="296260" y="1197405"/>
            <a:ext cx="6566315" cy="3511061"/>
          </a:xfrm>
        </p:spPr>
        <p:txBody>
          <a:bodyPr/>
          <a:lstStyle/>
          <a:p>
            <a:pPr marL="0" indent="0">
              <a:buNone/>
            </a:pPr>
            <a:r>
              <a:rPr lang="en-US" dirty="0"/>
              <a:t>The dataset utilized in this project comprises health records featuring both numerical and categorical variables. Key features include age, blood pressure, and red blood cell count. The target variable is a binary label indicating the presence or absence of kidney disease.</a:t>
            </a:r>
          </a:p>
        </p:txBody>
      </p:sp>
    </p:spTree>
    <p:extLst>
      <p:ext uri="{BB962C8B-B14F-4D97-AF65-F5344CB8AC3E}">
        <p14:creationId xmlns:p14="http://schemas.microsoft.com/office/powerpoint/2010/main" val="263928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p>
            <a:r>
              <a:rPr lang="en-US" b="1" dirty="0"/>
              <a:t>Data Preprocessing - Part I</a:t>
            </a:r>
            <a:endParaRPr lang="en-US" dirty="0"/>
          </a:p>
        </p:txBody>
      </p:sp>
      <p:sp>
        <p:nvSpPr>
          <p:cNvPr id="3" name="Content Placeholder 2"/>
          <p:cNvSpPr>
            <a:spLocks noGrp="1"/>
          </p:cNvSpPr>
          <p:nvPr>
            <p:ph idx="1"/>
          </p:nvPr>
        </p:nvSpPr>
        <p:spPr>
          <a:xfrm>
            <a:off x="448965" y="1350110"/>
            <a:ext cx="8246070" cy="3359510"/>
          </a:xfrm>
        </p:spPr>
        <p:txBody>
          <a:bodyPr>
            <a:normAutofit/>
          </a:bodyPr>
          <a:lstStyle/>
          <a:p>
            <a:pPr marL="0" indent="0">
              <a:buNone/>
            </a:pPr>
            <a:r>
              <a:rPr lang="en-US" dirty="0"/>
              <a:t>An essential part of building a robust machine learning model is preprocessing the data. In this project, missing values in numerical columns were filled using the median values, a central tendency measure less prone to being skewed by outliers.</a:t>
            </a:r>
          </a:p>
        </p:txBody>
      </p:sp>
    </p:spTree>
    <p:extLst>
      <p:ext uri="{BB962C8B-B14F-4D97-AF65-F5344CB8AC3E}">
        <p14:creationId xmlns:p14="http://schemas.microsoft.com/office/powerpoint/2010/main" val="3777092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433880"/>
            <a:ext cx="6566315" cy="725349"/>
          </a:xfrm>
        </p:spPr>
        <p:txBody>
          <a:bodyPr>
            <a:normAutofit/>
          </a:bodyPr>
          <a:lstStyle/>
          <a:p>
            <a:r>
              <a:rPr lang="en-US" b="1" dirty="0"/>
              <a:t>Data Preprocessing - Part II</a:t>
            </a:r>
            <a:endParaRPr lang="en-US" dirty="0"/>
          </a:p>
        </p:txBody>
      </p:sp>
      <p:sp>
        <p:nvSpPr>
          <p:cNvPr id="5" name="Content Placeholder 4"/>
          <p:cNvSpPr>
            <a:spLocks noGrp="1"/>
          </p:cNvSpPr>
          <p:nvPr>
            <p:ph idx="1"/>
          </p:nvPr>
        </p:nvSpPr>
        <p:spPr>
          <a:xfrm>
            <a:off x="296260" y="1197405"/>
            <a:ext cx="6566315" cy="3511061"/>
          </a:xfrm>
        </p:spPr>
        <p:txBody>
          <a:bodyPr/>
          <a:lstStyle/>
          <a:p>
            <a:pPr marL="0" indent="0">
              <a:buNone/>
            </a:pPr>
            <a:r>
              <a:rPr lang="en-US" dirty="0"/>
              <a:t>For the categorical features, missing values were replaced with either randomly sampled values or mode values, depending on the specific feature properties. This approach aimed to preserve the original data distribution while filling in the gaps.</a:t>
            </a:r>
          </a:p>
        </p:txBody>
      </p:sp>
    </p:spTree>
    <p:extLst>
      <p:ext uri="{BB962C8B-B14F-4D97-AF65-F5344CB8AC3E}">
        <p14:creationId xmlns:p14="http://schemas.microsoft.com/office/powerpoint/2010/main" val="2341182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p>
            <a:r>
              <a:rPr lang="en-US" b="1" dirty="0"/>
              <a:t>Data Preprocessing - Part III</a:t>
            </a:r>
            <a:endParaRPr lang="en-US" dirty="0"/>
          </a:p>
        </p:txBody>
      </p:sp>
      <p:sp>
        <p:nvSpPr>
          <p:cNvPr id="3" name="Content Placeholder 2"/>
          <p:cNvSpPr>
            <a:spLocks noGrp="1"/>
          </p:cNvSpPr>
          <p:nvPr>
            <p:ph idx="1"/>
          </p:nvPr>
        </p:nvSpPr>
        <p:spPr>
          <a:xfrm>
            <a:off x="448965" y="1350110"/>
            <a:ext cx="8246070" cy="3359510"/>
          </a:xfrm>
        </p:spPr>
        <p:txBody>
          <a:bodyPr>
            <a:normAutofit/>
          </a:bodyPr>
          <a:lstStyle/>
          <a:p>
            <a:pPr marL="0" indent="0">
              <a:buNone/>
            </a:pPr>
            <a:r>
              <a:rPr lang="en-US" dirty="0"/>
              <a:t>The categorical features in our dataset were then encoded using label encoding. This transformed the categories into numerical values, which is a necessary step as machine learning algorithms require numerical input</a:t>
            </a:r>
            <a:r>
              <a:rPr lang="ar-EG" dirty="0"/>
              <a:t>.</a:t>
            </a:r>
            <a:endParaRPr lang="en-US" dirty="0"/>
          </a:p>
        </p:txBody>
      </p:sp>
    </p:spTree>
    <p:extLst>
      <p:ext uri="{BB962C8B-B14F-4D97-AF65-F5344CB8AC3E}">
        <p14:creationId xmlns:p14="http://schemas.microsoft.com/office/powerpoint/2010/main" val="250757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433880"/>
            <a:ext cx="6566315" cy="725349"/>
          </a:xfrm>
        </p:spPr>
        <p:txBody>
          <a:bodyPr>
            <a:normAutofit/>
          </a:bodyPr>
          <a:lstStyle/>
          <a:p>
            <a:r>
              <a:rPr lang="en-US" b="1" dirty="0"/>
              <a:t>Feature Selection</a:t>
            </a:r>
            <a:endParaRPr lang="en-US" dirty="0"/>
          </a:p>
        </p:txBody>
      </p:sp>
      <p:sp>
        <p:nvSpPr>
          <p:cNvPr id="5" name="Content Placeholder 4"/>
          <p:cNvSpPr>
            <a:spLocks noGrp="1"/>
          </p:cNvSpPr>
          <p:nvPr>
            <p:ph idx="1"/>
          </p:nvPr>
        </p:nvSpPr>
        <p:spPr>
          <a:xfrm>
            <a:off x="296260" y="1197405"/>
            <a:ext cx="6566315" cy="3511061"/>
          </a:xfrm>
        </p:spPr>
        <p:txBody>
          <a:bodyPr/>
          <a:lstStyle/>
          <a:p>
            <a:pPr marL="0" indent="0">
              <a:buNone/>
            </a:pPr>
            <a:r>
              <a:rPr lang="en-US" dirty="0"/>
              <a:t>"We adopted the SelectKBest method coupled with a chi-square test to select the most predictive features. This resulted in the identification of the top 10 predictive features, which were primarily health-related parameters.</a:t>
            </a:r>
          </a:p>
        </p:txBody>
      </p:sp>
    </p:spTree>
    <p:extLst>
      <p:ext uri="{BB962C8B-B14F-4D97-AF65-F5344CB8AC3E}">
        <p14:creationId xmlns:p14="http://schemas.microsoft.com/office/powerpoint/2010/main" val="1658227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587</Words>
  <Application>Microsoft Office PowerPoint</Application>
  <PresentationFormat>On-screen Show (16:9)</PresentationFormat>
  <Paragraphs>32</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Chrnoic Kidney Disease Prediction Using Machine Learning</vt:lpstr>
      <vt:lpstr>Introduction</vt:lpstr>
      <vt:lpstr>Problem Statement</vt:lpstr>
      <vt:lpstr>Why Machine Learning?</vt:lpstr>
      <vt:lpstr>Dataset Overview</vt:lpstr>
      <vt:lpstr>Data Preprocessing - Part I</vt:lpstr>
      <vt:lpstr>Data Preprocessing - Part II</vt:lpstr>
      <vt:lpstr>Data Preprocessing - Part III</vt:lpstr>
      <vt:lpstr>Feature Selection</vt:lpstr>
      <vt:lpstr>Model Building</vt:lpstr>
      <vt:lpstr>Hyperparameter Tuning</vt:lpstr>
      <vt:lpstr>Results</vt:lpstr>
      <vt:lpstr>Evaluation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2024-01-25T11:19:43Z</dcterms:modified>
</cp:coreProperties>
</file>