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1"/>
  </p:notesMasterIdLst>
  <p:sldIdLst>
    <p:sldId id="256" r:id="rId2"/>
    <p:sldId id="259" r:id="rId3"/>
    <p:sldId id="262" r:id="rId4"/>
    <p:sldId id="264" r:id="rId5"/>
    <p:sldId id="312" r:id="rId6"/>
    <p:sldId id="313" r:id="rId7"/>
    <p:sldId id="323" r:id="rId8"/>
    <p:sldId id="324" r:id="rId9"/>
    <p:sldId id="314" r:id="rId10"/>
    <p:sldId id="315" r:id="rId11"/>
    <p:sldId id="316" r:id="rId12"/>
    <p:sldId id="317" r:id="rId13"/>
    <p:sldId id="318" r:id="rId14"/>
    <p:sldId id="319" r:id="rId15"/>
    <p:sldId id="320" r:id="rId16"/>
    <p:sldId id="321" r:id="rId17"/>
    <p:sldId id="325" r:id="rId18"/>
    <p:sldId id="326" r:id="rId19"/>
    <p:sldId id="327" r:id="rId20"/>
    <p:sldId id="328" r:id="rId21"/>
    <p:sldId id="329" r:id="rId22"/>
    <p:sldId id="330" r:id="rId23"/>
    <p:sldId id="335" r:id="rId24"/>
    <p:sldId id="336" r:id="rId25"/>
    <p:sldId id="331" r:id="rId26"/>
    <p:sldId id="332" r:id="rId27"/>
    <p:sldId id="333" r:id="rId28"/>
    <p:sldId id="334" r:id="rId29"/>
    <p:sldId id="291" r:id="rId30"/>
  </p:sldIdLst>
  <p:sldSz cx="9144000" cy="5143500" type="screen16x9"/>
  <p:notesSz cx="6858000" cy="9144000"/>
  <p:embeddedFontLst>
    <p:embeddedFont>
      <p:font typeface="Amiko" panose="020B0604020202020204" charset="0"/>
      <p:regular r:id="rId32"/>
      <p:bold r:id="rId33"/>
    </p:embeddedFont>
    <p:embeddedFont>
      <p:font typeface="Barlow" panose="00000500000000000000" pitchFamily="2" charset="0"/>
      <p:regular r:id="rId34"/>
      <p:bold r:id="rId35"/>
      <p:italic r:id="rId36"/>
      <p:boldItalic r:id="rId37"/>
    </p:embeddedFont>
    <p:embeddedFont>
      <p:font typeface="Francois One" panose="020B0604020202020204" charset="0"/>
      <p:regular r:id="rId38"/>
    </p:embeddedFont>
    <p:embeddedFont>
      <p:font typeface="Josefin Slab"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Yanone Kaffeesatz"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ADE0E-9F0C-4FFA-A89D-68EA62498F21}" v="12" dt="2023-04-11T21:51:59.399"/>
  </p1510:revLst>
</p1510:revInfo>
</file>

<file path=ppt/tableStyles.xml><?xml version="1.0" encoding="utf-8"?>
<a:tblStyleLst xmlns:a="http://schemas.openxmlformats.org/drawingml/2006/main" def="{1D092EE3-A299-4661-8F25-B8D6C8A466EE}">
  <a:tblStyle styleId="{1D092EE3-A299-4661-8F25-B8D6C8A466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5408bb7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15408bb7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350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274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94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d14a6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d14a6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421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17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727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050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487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731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375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286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882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d14aa2be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d14aa2be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40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553da8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553da8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80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7000"/>
          </a:blip>
          <a:srcRect l="922" t="8574" r="922" b="8582"/>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713225" y="3298850"/>
            <a:ext cx="4912200" cy="1333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1"/>
              </a:buClr>
              <a:buSzPts val="6500"/>
              <a:buNone/>
              <a:defRPr sz="20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51850" y="4183050"/>
            <a:ext cx="2178900" cy="3846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17000"/>
          </a:blip>
          <a:srcRect l="922" t="8574" r="922" b="8582"/>
          <a:stretch/>
        </p:blipFill>
        <p:spPr>
          <a:xfrm>
            <a:off x="0" y="0"/>
            <a:ext cx="9144003" cy="5143501"/>
          </a:xfrm>
          <a:prstGeom prst="rect">
            <a:avLst/>
          </a:prstGeom>
          <a:noFill/>
          <a:ln>
            <a:noFill/>
          </a:ln>
        </p:spPr>
      </p:pic>
      <p:sp>
        <p:nvSpPr>
          <p:cNvPr id="14" name="Google Shape;14;p3"/>
          <p:cNvSpPr txBox="1">
            <a:spLocks noGrp="1"/>
          </p:cNvSpPr>
          <p:nvPr>
            <p:ph type="title" hasCustomPrompt="1"/>
          </p:nvPr>
        </p:nvSpPr>
        <p:spPr>
          <a:xfrm>
            <a:off x="713225" y="1722725"/>
            <a:ext cx="1223400" cy="686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12000"/>
              <a:buNone/>
              <a:defRPr sz="4800" b="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713225" y="2546975"/>
            <a:ext cx="3667200" cy="970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None/>
              <a:defRPr sz="35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a:off x="5891650" y="3968800"/>
            <a:ext cx="2539200" cy="489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pic>
        <p:nvPicPr>
          <p:cNvPr id="66" name="Google Shape;66;p13"/>
          <p:cNvPicPr preferRelativeResize="0"/>
          <p:nvPr/>
        </p:nvPicPr>
        <p:blipFill rotWithShape="1">
          <a:blip r:embed="rId2">
            <a:alphaModFix amt="17000"/>
          </a:blip>
          <a:srcRect l="922" t="8574" r="922" b="8582"/>
          <a:stretch/>
        </p:blipFill>
        <p:spPr>
          <a:xfrm>
            <a:off x="0" y="0"/>
            <a:ext cx="9144003" cy="5143501"/>
          </a:xfrm>
          <a:prstGeom prst="rect">
            <a:avLst/>
          </a:prstGeom>
          <a:noFill/>
          <a:ln>
            <a:noFill/>
          </a:ln>
        </p:spPr>
      </p:pic>
      <p:sp>
        <p:nvSpPr>
          <p:cNvPr id="67" name="Google Shape;67;p13"/>
          <p:cNvSpPr txBox="1">
            <a:spLocks noGrp="1"/>
          </p:cNvSpPr>
          <p:nvPr>
            <p:ph type="subTitle" idx="1"/>
          </p:nvPr>
        </p:nvSpPr>
        <p:spPr>
          <a:xfrm>
            <a:off x="1970078" y="1313597"/>
            <a:ext cx="4914900" cy="35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200" b="1">
                <a:latin typeface="Barlow"/>
                <a:ea typeface="Barlow"/>
                <a:cs typeface="Barlow"/>
                <a:sym typeface="Barlow"/>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68" name="Google Shape;68;p13"/>
          <p:cNvSpPr txBox="1">
            <a:spLocks noGrp="1"/>
          </p:cNvSpPr>
          <p:nvPr>
            <p:ph type="title" hasCustomPrompt="1"/>
          </p:nvPr>
        </p:nvSpPr>
        <p:spPr>
          <a:xfrm>
            <a:off x="1170441" y="1313609"/>
            <a:ext cx="799800" cy="580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3500" b="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9" name="Google Shape;69;p13"/>
          <p:cNvSpPr txBox="1">
            <a:spLocks noGrp="1"/>
          </p:cNvSpPr>
          <p:nvPr>
            <p:ph type="subTitle" idx="2"/>
          </p:nvPr>
        </p:nvSpPr>
        <p:spPr>
          <a:xfrm>
            <a:off x="1970053" y="1670471"/>
            <a:ext cx="4914900" cy="223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3"/>
          </p:nvPr>
        </p:nvSpPr>
        <p:spPr>
          <a:xfrm>
            <a:off x="1970053" y="1989368"/>
            <a:ext cx="4914900" cy="35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200" b="1">
                <a:latin typeface="Barlow"/>
                <a:ea typeface="Barlow"/>
                <a:cs typeface="Barlow"/>
                <a:sym typeface="Barlow"/>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1" name="Google Shape;71;p13"/>
          <p:cNvSpPr txBox="1">
            <a:spLocks noGrp="1"/>
          </p:cNvSpPr>
          <p:nvPr>
            <p:ph type="title" idx="4" hasCustomPrompt="1"/>
          </p:nvPr>
        </p:nvSpPr>
        <p:spPr>
          <a:xfrm>
            <a:off x="1172550" y="1989375"/>
            <a:ext cx="795600" cy="580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3500" b="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2" name="Google Shape;72;p13"/>
          <p:cNvSpPr txBox="1">
            <a:spLocks noGrp="1"/>
          </p:cNvSpPr>
          <p:nvPr>
            <p:ph type="subTitle" idx="5"/>
          </p:nvPr>
        </p:nvSpPr>
        <p:spPr>
          <a:xfrm>
            <a:off x="1970028" y="2346243"/>
            <a:ext cx="4914900" cy="223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subTitle" idx="6"/>
          </p:nvPr>
        </p:nvSpPr>
        <p:spPr>
          <a:xfrm>
            <a:off x="1970053" y="2665140"/>
            <a:ext cx="4914900" cy="35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200" b="1">
                <a:latin typeface="Barlow"/>
                <a:ea typeface="Barlow"/>
                <a:cs typeface="Barlow"/>
                <a:sym typeface="Barlow"/>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4" name="Google Shape;74;p13"/>
          <p:cNvSpPr txBox="1">
            <a:spLocks noGrp="1"/>
          </p:cNvSpPr>
          <p:nvPr>
            <p:ph type="title" idx="7" hasCustomPrompt="1"/>
          </p:nvPr>
        </p:nvSpPr>
        <p:spPr>
          <a:xfrm>
            <a:off x="1172550" y="2665138"/>
            <a:ext cx="795600" cy="580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3500" b="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3"/>
          <p:cNvSpPr txBox="1">
            <a:spLocks noGrp="1"/>
          </p:cNvSpPr>
          <p:nvPr>
            <p:ph type="subTitle" idx="8"/>
          </p:nvPr>
        </p:nvSpPr>
        <p:spPr>
          <a:xfrm>
            <a:off x="1970028" y="3022015"/>
            <a:ext cx="4914900" cy="223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3"/>
          <p:cNvSpPr txBox="1">
            <a:spLocks noGrp="1"/>
          </p:cNvSpPr>
          <p:nvPr>
            <p:ph type="subTitle" idx="9"/>
          </p:nvPr>
        </p:nvSpPr>
        <p:spPr>
          <a:xfrm>
            <a:off x="1970066" y="3340912"/>
            <a:ext cx="4914900" cy="35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200" b="1">
                <a:latin typeface="Barlow"/>
                <a:ea typeface="Barlow"/>
                <a:cs typeface="Barlow"/>
                <a:sym typeface="Barlow"/>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7" name="Google Shape;77;p13"/>
          <p:cNvSpPr txBox="1">
            <a:spLocks noGrp="1"/>
          </p:cNvSpPr>
          <p:nvPr>
            <p:ph type="title" idx="13" hasCustomPrompt="1"/>
          </p:nvPr>
        </p:nvSpPr>
        <p:spPr>
          <a:xfrm>
            <a:off x="1172550" y="3340925"/>
            <a:ext cx="795600" cy="580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3500" b="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8" name="Google Shape;78;p13"/>
          <p:cNvSpPr txBox="1">
            <a:spLocks noGrp="1"/>
          </p:cNvSpPr>
          <p:nvPr>
            <p:ph type="subTitle" idx="14"/>
          </p:nvPr>
        </p:nvSpPr>
        <p:spPr>
          <a:xfrm>
            <a:off x="1970041" y="3697786"/>
            <a:ext cx="4914900" cy="223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3"/>
          <p:cNvSpPr txBox="1">
            <a:spLocks noGrp="1"/>
          </p:cNvSpPr>
          <p:nvPr>
            <p:ph type="subTitle" idx="15"/>
          </p:nvPr>
        </p:nvSpPr>
        <p:spPr>
          <a:xfrm>
            <a:off x="1970066" y="4016684"/>
            <a:ext cx="4914900" cy="35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200" b="1">
                <a:latin typeface="Barlow"/>
                <a:ea typeface="Barlow"/>
                <a:cs typeface="Barlow"/>
                <a:sym typeface="Barlow"/>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80" name="Google Shape;80;p13"/>
          <p:cNvSpPr txBox="1">
            <a:spLocks noGrp="1"/>
          </p:cNvSpPr>
          <p:nvPr>
            <p:ph type="title" idx="16" hasCustomPrompt="1"/>
          </p:nvPr>
        </p:nvSpPr>
        <p:spPr>
          <a:xfrm>
            <a:off x="1172550" y="4016700"/>
            <a:ext cx="795600" cy="580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3500" b="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 name="Google Shape;81;p13"/>
          <p:cNvSpPr txBox="1">
            <a:spLocks noGrp="1"/>
          </p:cNvSpPr>
          <p:nvPr>
            <p:ph type="subTitle" idx="17"/>
          </p:nvPr>
        </p:nvSpPr>
        <p:spPr>
          <a:xfrm>
            <a:off x="1970041" y="4373558"/>
            <a:ext cx="4914900" cy="223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2" name="Google Shape;82;p13"/>
          <p:cNvGrpSpPr/>
          <p:nvPr/>
        </p:nvGrpSpPr>
        <p:grpSpPr>
          <a:xfrm rot="-5400000" flipH="1">
            <a:off x="6348099" y="1555576"/>
            <a:ext cx="5347760" cy="2032347"/>
            <a:chOff x="1078938" y="538025"/>
            <a:chExt cx="5999282" cy="2279950"/>
          </a:xfrm>
        </p:grpSpPr>
        <p:pic>
          <p:nvPicPr>
            <p:cNvPr id="83" name="Google Shape;83;p13"/>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84" name="Google Shape;84;p13"/>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85" name="Google Shape;85;p13"/>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86" name="Google Shape;86;p13"/>
            <p:cNvPicPr preferRelativeResize="0"/>
            <p:nvPr/>
          </p:nvPicPr>
          <p:blipFill>
            <a:blip r:embed="rId6">
              <a:alphaModFix/>
            </a:blip>
            <a:stretch>
              <a:fillRect/>
            </a:stretch>
          </p:blipFill>
          <p:spPr>
            <a:xfrm>
              <a:off x="5371250" y="1111012"/>
              <a:ext cx="1706969" cy="1706964"/>
            </a:xfrm>
            <a:prstGeom prst="rect">
              <a:avLst/>
            </a:prstGeom>
            <a:noFill/>
            <a:ln>
              <a:noFill/>
            </a:ln>
          </p:spPr>
        </p:pic>
      </p:grpSp>
      <p:sp>
        <p:nvSpPr>
          <p:cNvPr id="87" name="Google Shape;87;p13"/>
          <p:cNvSpPr txBox="1">
            <a:spLocks noGrp="1"/>
          </p:cNvSpPr>
          <p:nvPr>
            <p:ph type="title" idx="18"/>
          </p:nvPr>
        </p:nvSpPr>
        <p:spPr>
          <a:xfrm>
            <a:off x="713250" y="539500"/>
            <a:ext cx="77175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2"/>
              </a:buClr>
              <a:buSzPts val="3600"/>
              <a:buFont typeface="Caveat"/>
              <a:buNone/>
              <a:defRPr b="1"/>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4">
    <p:bg>
      <p:bgPr>
        <a:solidFill>
          <a:schemeClr val="dk1"/>
        </a:solidFill>
        <a:effectLst/>
      </p:bgPr>
    </p:bg>
    <p:spTree>
      <p:nvGrpSpPr>
        <p:cNvPr id="1" name="Shape 115"/>
        <p:cNvGrpSpPr/>
        <p:nvPr/>
      </p:nvGrpSpPr>
      <p:grpSpPr>
        <a:xfrm>
          <a:off x="0" y="0"/>
          <a:ext cx="0" cy="0"/>
          <a:chOff x="0" y="0"/>
          <a:chExt cx="0" cy="0"/>
        </a:xfrm>
      </p:grpSpPr>
      <p:pic>
        <p:nvPicPr>
          <p:cNvPr id="116" name="Google Shape;116;p19"/>
          <p:cNvPicPr preferRelativeResize="0"/>
          <p:nvPr/>
        </p:nvPicPr>
        <p:blipFill rotWithShape="1">
          <a:blip r:embed="rId2">
            <a:alphaModFix amt="17000"/>
          </a:blip>
          <a:srcRect l="922" t="8574" r="922" b="8582"/>
          <a:stretch/>
        </p:blipFill>
        <p:spPr>
          <a:xfrm>
            <a:off x="0" y="0"/>
            <a:ext cx="9144003" cy="5143501"/>
          </a:xfrm>
          <a:prstGeom prst="rect">
            <a:avLst/>
          </a:prstGeom>
          <a:noFill/>
          <a:ln>
            <a:noFill/>
          </a:ln>
        </p:spPr>
      </p:pic>
      <p:sp>
        <p:nvSpPr>
          <p:cNvPr id="117" name="Google Shape;117;p19"/>
          <p:cNvSpPr txBox="1">
            <a:spLocks noGrp="1"/>
          </p:cNvSpPr>
          <p:nvPr>
            <p:ph type="title"/>
          </p:nvPr>
        </p:nvSpPr>
        <p:spPr>
          <a:xfrm>
            <a:off x="3059550" y="2640828"/>
            <a:ext cx="5371200" cy="478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None/>
              <a:defRPr sz="2200" b="1">
                <a:solidFill>
                  <a:schemeClr val="lt1"/>
                </a:solidFill>
              </a:defRPr>
            </a:lvl1pPr>
            <a:lvl2pPr lvl="1" algn="r" rtl="0">
              <a:spcBef>
                <a:spcPts val="0"/>
              </a:spcBef>
              <a:spcAft>
                <a:spcPts val="0"/>
              </a:spcAft>
              <a:buNone/>
              <a:defRPr sz="2200" b="1">
                <a:solidFill>
                  <a:schemeClr val="lt1"/>
                </a:solidFill>
              </a:defRPr>
            </a:lvl2pPr>
            <a:lvl3pPr lvl="2" algn="r" rtl="0">
              <a:spcBef>
                <a:spcPts val="0"/>
              </a:spcBef>
              <a:spcAft>
                <a:spcPts val="0"/>
              </a:spcAft>
              <a:buNone/>
              <a:defRPr sz="2200" b="1">
                <a:solidFill>
                  <a:schemeClr val="lt1"/>
                </a:solidFill>
              </a:defRPr>
            </a:lvl3pPr>
            <a:lvl4pPr lvl="3" algn="r" rtl="0">
              <a:spcBef>
                <a:spcPts val="0"/>
              </a:spcBef>
              <a:spcAft>
                <a:spcPts val="0"/>
              </a:spcAft>
              <a:buNone/>
              <a:defRPr sz="2200" b="1">
                <a:solidFill>
                  <a:schemeClr val="lt1"/>
                </a:solidFill>
              </a:defRPr>
            </a:lvl4pPr>
            <a:lvl5pPr lvl="4" algn="r" rtl="0">
              <a:spcBef>
                <a:spcPts val="0"/>
              </a:spcBef>
              <a:spcAft>
                <a:spcPts val="0"/>
              </a:spcAft>
              <a:buNone/>
              <a:defRPr sz="2200" b="1">
                <a:solidFill>
                  <a:schemeClr val="lt1"/>
                </a:solidFill>
              </a:defRPr>
            </a:lvl5pPr>
            <a:lvl6pPr lvl="5" algn="r" rtl="0">
              <a:spcBef>
                <a:spcPts val="0"/>
              </a:spcBef>
              <a:spcAft>
                <a:spcPts val="0"/>
              </a:spcAft>
              <a:buNone/>
              <a:defRPr sz="2200" b="1">
                <a:solidFill>
                  <a:schemeClr val="lt1"/>
                </a:solidFill>
              </a:defRPr>
            </a:lvl6pPr>
            <a:lvl7pPr lvl="6" algn="r" rtl="0">
              <a:spcBef>
                <a:spcPts val="0"/>
              </a:spcBef>
              <a:spcAft>
                <a:spcPts val="0"/>
              </a:spcAft>
              <a:buNone/>
              <a:defRPr sz="2200" b="1">
                <a:solidFill>
                  <a:schemeClr val="lt1"/>
                </a:solidFill>
              </a:defRPr>
            </a:lvl7pPr>
            <a:lvl8pPr lvl="7" algn="r" rtl="0">
              <a:spcBef>
                <a:spcPts val="0"/>
              </a:spcBef>
              <a:spcAft>
                <a:spcPts val="0"/>
              </a:spcAft>
              <a:buNone/>
              <a:defRPr sz="2200" b="1">
                <a:solidFill>
                  <a:schemeClr val="lt1"/>
                </a:solidFill>
              </a:defRPr>
            </a:lvl8pPr>
            <a:lvl9pPr lvl="8" algn="r" rtl="0">
              <a:spcBef>
                <a:spcPts val="0"/>
              </a:spcBef>
              <a:spcAft>
                <a:spcPts val="0"/>
              </a:spcAft>
              <a:buNone/>
              <a:defRPr sz="2200" b="1">
                <a:solidFill>
                  <a:schemeClr val="lt1"/>
                </a:solidFill>
              </a:defRPr>
            </a:lvl9pPr>
          </a:lstStyle>
          <a:p>
            <a:endParaRPr/>
          </a:p>
        </p:txBody>
      </p:sp>
      <p:sp>
        <p:nvSpPr>
          <p:cNvPr id="118" name="Google Shape;118;p19"/>
          <p:cNvSpPr txBox="1">
            <a:spLocks noGrp="1"/>
          </p:cNvSpPr>
          <p:nvPr>
            <p:ph type="subTitle" idx="1"/>
          </p:nvPr>
        </p:nvSpPr>
        <p:spPr>
          <a:xfrm>
            <a:off x="3059550" y="962325"/>
            <a:ext cx="5371200" cy="129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grpSp>
        <p:nvGrpSpPr>
          <p:cNvPr id="119" name="Google Shape;119;p19"/>
          <p:cNvGrpSpPr/>
          <p:nvPr/>
        </p:nvGrpSpPr>
        <p:grpSpPr>
          <a:xfrm flipH="1">
            <a:off x="-836096" y="-656746"/>
            <a:ext cx="2032348" cy="6456991"/>
            <a:chOff x="7775329" y="-677963"/>
            <a:chExt cx="2032348" cy="6456991"/>
          </a:xfrm>
        </p:grpSpPr>
        <p:pic>
          <p:nvPicPr>
            <p:cNvPr id="120" name="Google Shape;120;p19"/>
            <p:cNvPicPr preferRelativeResize="0"/>
            <p:nvPr/>
          </p:nvPicPr>
          <p:blipFill>
            <a:blip r:embed="rId3">
              <a:alphaModFix/>
            </a:blip>
            <a:stretch>
              <a:fillRect/>
            </a:stretch>
          </p:blipFill>
          <p:spPr>
            <a:xfrm rot="5400000">
              <a:off x="8284774" y="555229"/>
              <a:ext cx="1521591" cy="1521589"/>
            </a:xfrm>
            <a:prstGeom prst="rect">
              <a:avLst/>
            </a:prstGeom>
            <a:noFill/>
            <a:ln>
              <a:noFill/>
            </a:ln>
          </p:spPr>
        </p:pic>
        <p:pic>
          <p:nvPicPr>
            <p:cNvPr id="121" name="Google Shape;121;p19"/>
            <p:cNvPicPr preferRelativeResize="0"/>
            <p:nvPr/>
          </p:nvPicPr>
          <p:blipFill>
            <a:blip r:embed="rId4">
              <a:alphaModFix/>
            </a:blip>
            <a:stretch>
              <a:fillRect/>
            </a:stretch>
          </p:blipFill>
          <p:spPr>
            <a:xfrm rot="5400000">
              <a:off x="7775339" y="1788419"/>
              <a:ext cx="1521591" cy="1521589"/>
            </a:xfrm>
            <a:prstGeom prst="rect">
              <a:avLst/>
            </a:prstGeom>
            <a:noFill/>
            <a:ln>
              <a:noFill/>
            </a:ln>
          </p:spPr>
        </p:pic>
        <p:pic>
          <p:nvPicPr>
            <p:cNvPr id="122" name="Google Shape;122;p19"/>
            <p:cNvPicPr preferRelativeResize="0"/>
            <p:nvPr/>
          </p:nvPicPr>
          <p:blipFill>
            <a:blip r:embed="rId5">
              <a:alphaModFix/>
            </a:blip>
            <a:stretch>
              <a:fillRect/>
            </a:stretch>
          </p:blipFill>
          <p:spPr>
            <a:xfrm rot="5400000">
              <a:off x="8283449" y="3021609"/>
              <a:ext cx="1524229" cy="1524229"/>
            </a:xfrm>
            <a:prstGeom prst="rect">
              <a:avLst/>
            </a:prstGeom>
            <a:noFill/>
            <a:ln>
              <a:noFill/>
            </a:ln>
          </p:spPr>
        </p:pic>
        <p:pic>
          <p:nvPicPr>
            <p:cNvPr id="123" name="Google Shape;123;p19"/>
            <p:cNvPicPr preferRelativeResize="0"/>
            <p:nvPr/>
          </p:nvPicPr>
          <p:blipFill>
            <a:blip r:embed="rId6">
              <a:alphaModFix/>
            </a:blip>
            <a:stretch>
              <a:fillRect/>
            </a:stretch>
          </p:blipFill>
          <p:spPr>
            <a:xfrm rot="5400000">
              <a:off x="7775328" y="4257439"/>
              <a:ext cx="1521591" cy="1521589"/>
            </a:xfrm>
            <a:prstGeom prst="rect">
              <a:avLst/>
            </a:prstGeom>
            <a:noFill/>
            <a:ln>
              <a:noFill/>
            </a:ln>
          </p:spPr>
        </p:pic>
        <p:pic>
          <p:nvPicPr>
            <p:cNvPr id="124" name="Google Shape;124;p19"/>
            <p:cNvPicPr preferRelativeResize="0"/>
            <p:nvPr/>
          </p:nvPicPr>
          <p:blipFill>
            <a:blip r:embed="rId6">
              <a:alphaModFix/>
            </a:blip>
            <a:stretch>
              <a:fillRect/>
            </a:stretch>
          </p:blipFill>
          <p:spPr>
            <a:xfrm rot="5400000">
              <a:off x="7775328" y="-677961"/>
              <a:ext cx="1521591" cy="1521589"/>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9">
    <p:bg>
      <p:bgPr>
        <a:solidFill>
          <a:schemeClr val="dk1"/>
        </a:solidFill>
        <a:effectLst/>
      </p:bgPr>
    </p:bg>
    <p:spTree>
      <p:nvGrpSpPr>
        <p:cNvPr id="1" name="Shape 255"/>
        <p:cNvGrpSpPr/>
        <p:nvPr/>
      </p:nvGrpSpPr>
      <p:grpSpPr>
        <a:xfrm>
          <a:off x="0" y="0"/>
          <a:ext cx="0" cy="0"/>
          <a:chOff x="0" y="0"/>
          <a:chExt cx="0" cy="0"/>
        </a:xfrm>
      </p:grpSpPr>
      <p:pic>
        <p:nvPicPr>
          <p:cNvPr id="256" name="Google Shape;256;p32"/>
          <p:cNvPicPr preferRelativeResize="0"/>
          <p:nvPr/>
        </p:nvPicPr>
        <p:blipFill rotWithShape="1">
          <a:blip r:embed="rId2">
            <a:alphaModFix amt="17000"/>
          </a:blip>
          <a:srcRect l="922" t="8574" r="922" b="8582"/>
          <a:stretch/>
        </p:blipFill>
        <p:spPr>
          <a:xfrm>
            <a:off x="0" y="0"/>
            <a:ext cx="9144003" cy="5143501"/>
          </a:xfrm>
          <a:prstGeom prst="rect">
            <a:avLst/>
          </a:prstGeom>
          <a:noFill/>
          <a:ln>
            <a:noFill/>
          </a:ln>
        </p:spPr>
      </p:pic>
      <p:sp>
        <p:nvSpPr>
          <p:cNvPr id="257" name="Google Shape;257;p32"/>
          <p:cNvSpPr txBox="1">
            <a:spLocks noGrp="1"/>
          </p:cNvSpPr>
          <p:nvPr>
            <p:ph type="title"/>
          </p:nvPr>
        </p:nvSpPr>
        <p:spPr>
          <a:xfrm>
            <a:off x="713225" y="1481625"/>
            <a:ext cx="3053400" cy="6114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4800" b="1">
                <a:solidFill>
                  <a:schemeClr val="lt1"/>
                </a:solidFill>
              </a:defRPr>
            </a:lvl1pPr>
            <a:lvl2pPr lvl="1" algn="l" rtl="0">
              <a:spcBef>
                <a:spcPts val="0"/>
              </a:spcBef>
              <a:spcAft>
                <a:spcPts val="0"/>
              </a:spcAft>
              <a:buNone/>
              <a:defRPr sz="4800" b="1">
                <a:solidFill>
                  <a:schemeClr val="lt1"/>
                </a:solidFill>
              </a:defRPr>
            </a:lvl2pPr>
            <a:lvl3pPr lvl="2" algn="l" rtl="0">
              <a:spcBef>
                <a:spcPts val="0"/>
              </a:spcBef>
              <a:spcAft>
                <a:spcPts val="0"/>
              </a:spcAft>
              <a:buNone/>
              <a:defRPr sz="4800" b="1">
                <a:solidFill>
                  <a:schemeClr val="lt1"/>
                </a:solidFill>
              </a:defRPr>
            </a:lvl3pPr>
            <a:lvl4pPr lvl="3" algn="l" rtl="0">
              <a:spcBef>
                <a:spcPts val="0"/>
              </a:spcBef>
              <a:spcAft>
                <a:spcPts val="0"/>
              </a:spcAft>
              <a:buNone/>
              <a:defRPr sz="4800" b="1">
                <a:solidFill>
                  <a:schemeClr val="lt1"/>
                </a:solidFill>
              </a:defRPr>
            </a:lvl4pPr>
            <a:lvl5pPr lvl="4" algn="l" rtl="0">
              <a:spcBef>
                <a:spcPts val="0"/>
              </a:spcBef>
              <a:spcAft>
                <a:spcPts val="0"/>
              </a:spcAft>
              <a:buNone/>
              <a:defRPr sz="4800" b="1">
                <a:solidFill>
                  <a:schemeClr val="lt1"/>
                </a:solidFill>
              </a:defRPr>
            </a:lvl5pPr>
            <a:lvl6pPr lvl="5" algn="l" rtl="0">
              <a:spcBef>
                <a:spcPts val="0"/>
              </a:spcBef>
              <a:spcAft>
                <a:spcPts val="0"/>
              </a:spcAft>
              <a:buNone/>
              <a:defRPr sz="4800" b="1">
                <a:solidFill>
                  <a:schemeClr val="lt1"/>
                </a:solidFill>
              </a:defRPr>
            </a:lvl6pPr>
            <a:lvl7pPr lvl="6" algn="l" rtl="0">
              <a:spcBef>
                <a:spcPts val="0"/>
              </a:spcBef>
              <a:spcAft>
                <a:spcPts val="0"/>
              </a:spcAft>
              <a:buNone/>
              <a:defRPr sz="4800" b="1">
                <a:solidFill>
                  <a:schemeClr val="lt1"/>
                </a:solidFill>
              </a:defRPr>
            </a:lvl7pPr>
            <a:lvl8pPr lvl="7" algn="l" rtl="0">
              <a:spcBef>
                <a:spcPts val="0"/>
              </a:spcBef>
              <a:spcAft>
                <a:spcPts val="0"/>
              </a:spcAft>
              <a:buNone/>
              <a:defRPr sz="4800" b="1">
                <a:solidFill>
                  <a:schemeClr val="lt1"/>
                </a:solidFill>
              </a:defRPr>
            </a:lvl8pPr>
            <a:lvl9pPr lvl="8" algn="l" rtl="0">
              <a:spcBef>
                <a:spcPts val="0"/>
              </a:spcBef>
              <a:spcAft>
                <a:spcPts val="0"/>
              </a:spcAft>
              <a:buNone/>
              <a:defRPr sz="4800" b="1">
                <a:solidFill>
                  <a:schemeClr val="lt1"/>
                </a:solidFill>
              </a:defRPr>
            </a:lvl9pPr>
          </a:lstStyle>
          <a:p>
            <a:endParaRPr/>
          </a:p>
        </p:txBody>
      </p:sp>
      <p:sp>
        <p:nvSpPr>
          <p:cNvPr id="258" name="Google Shape;258;p32"/>
          <p:cNvSpPr txBox="1">
            <a:spLocks noGrp="1"/>
          </p:cNvSpPr>
          <p:nvPr>
            <p:ph type="subTitle" idx="1"/>
          </p:nvPr>
        </p:nvSpPr>
        <p:spPr>
          <a:xfrm>
            <a:off x="713225" y="2093188"/>
            <a:ext cx="3053400" cy="1568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200">
                <a:solidFill>
                  <a:schemeClr val="lt1"/>
                </a:solidFill>
              </a:defRPr>
            </a:lvl1pPr>
            <a:lvl2pPr lvl="1"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2pPr>
            <a:lvl3pPr lvl="2"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3pPr>
            <a:lvl4pPr lvl="3"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4pPr>
            <a:lvl5pPr lvl="4"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5pPr>
            <a:lvl6pPr lvl="5"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6pPr>
            <a:lvl7pPr lvl="6"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7pPr>
            <a:lvl8pPr lvl="7"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8pPr>
            <a:lvl9pPr lvl="8" rtl="0">
              <a:spcBef>
                <a:spcPts val="0"/>
              </a:spcBef>
              <a:spcAft>
                <a:spcPts val="0"/>
              </a:spcAft>
              <a:buClr>
                <a:schemeClr val="lt1"/>
              </a:buClr>
              <a:buSzPts val="1800"/>
              <a:buFont typeface="Yanone Kaffeesatz"/>
              <a:buNone/>
              <a:defRPr sz="1800" b="1">
                <a:solidFill>
                  <a:schemeClr val="lt1"/>
                </a:solidFill>
                <a:latin typeface="Yanone Kaffeesatz"/>
                <a:ea typeface="Yanone Kaffeesatz"/>
                <a:cs typeface="Yanone Kaffeesatz"/>
                <a:sym typeface="Yanone Kaffeesatz"/>
              </a:defRPr>
            </a:lvl9pPr>
          </a:lstStyle>
          <a:p>
            <a:endParaRPr/>
          </a:p>
        </p:txBody>
      </p:sp>
      <p:sp>
        <p:nvSpPr>
          <p:cNvPr id="259" name="Google Shape;259;p32"/>
          <p:cNvSpPr txBox="1"/>
          <p:nvPr/>
        </p:nvSpPr>
        <p:spPr>
          <a:xfrm>
            <a:off x="3932675" y="2944814"/>
            <a:ext cx="3115500" cy="71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Roboto"/>
                <a:ea typeface="Roboto"/>
                <a:cs typeface="Roboto"/>
                <a:sym typeface="Roboto"/>
              </a:rPr>
              <a:t>CREDITS: This presentation template was created by Slidesgo, including infographics &amp; images by Freepik</a:t>
            </a:r>
            <a:endParaRPr sz="1200">
              <a:solidFill>
                <a:schemeClr val="lt1"/>
              </a:solidFill>
              <a:latin typeface="Roboto"/>
              <a:ea typeface="Roboto"/>
              <a:cs typeface="Roboto"/>
              <a:sym typeface="Roboto"/>
            </a:endParaRPr>
          </a:p>
        </p:txBody>
      </p:sp>
      <p:grpSp>
        <p:nvGrpSpPr>
          <p:cNvPr id="260" name="Google Shape;260;p32"/>
          <p:cNvGrpSpPr/>
          <p:nvPr/>
        </p:nvGrpSpPr>
        <p:grpSpPr>
          <a:xfrm>
            <a:off x="7775329" y="-656746"/>
            <a:ext cx="2032348" cy="6456991"/>
            <a:chOff x="7775329" y="-677963"/>
            <a:chExt cx="2032348" cy="6456991"/>
          </a:xfrm>
        </p:grpSpPr>
        <p:pic>
          <p:nvPicPr>
            <p:cNvPr id="261" name="Google Shape;261;p32"/>
            <p:cNvPicPr preferRelativeResize="0"/>
            <p:nvPr/>
          </p:nvPicPr>
          <p:blipFill>
            <a:blip r:embed="rId3">
              <a:alphaModFix/>
            </a:blip>
            <a:stretch>
              <a:fillRect/>
            </a:stretch>
          </p:blipFill>
          <p:spPr>
            <a:xfrm rot="5400000">
              <a:off x="8284774" y="555229"/>
              <a:ext cx="1521591" cy="1521589"/>
            </a:xfrm>
            <a:prstGeom prst="rect">
              <a:avLst/>
            </a:prstGeom>
            <a:noFill/>
            <a:ln>
              <a:noFill/>
            </a:ln>
          </p:spPr>
        </p:pic>
        <p:pic>
          <p:nvPicPr>
            <p:cNvPr id="262" name="Google Shape;262;p32"/>
            <p:cNvPicPr preferRelativeResize="0"/>
            <p:nvPr/>
          </p:nvPicPr>
          <p:blipFill>
            <a:blip r:embed="rId4">
              <a:alphaModFix/>
            </a:blip>
            <a:stretch>
              <a:fillRect/>
            </a:stretch>
          </p:blipFill>
          <p:spPr>
            <a:xfrm rot="5400000">
              <a:off x="7775339" y="1788419"/>
              <a:ext cx="1521591" cy="1521589"/>
            </a:xfrm>
            <a:prstGeom prst="rect">
              <a:avLst/>
            </a:prstGeom>
            <a:noFill/>
            <a:ln>
              <a:noFill/>
            </a:ln>
          </p:spPr>
        </p:pic>
        <p:pic>
          <p:nvPicPr>
            <p:cNvPr id="263" name="Google Shape;263;p32"/>
            <p:cNvPicPr preferRelativeResize="0"/>
            <p:nvPr/>
          </p:nvPicPr>
          <p:blipFill>
            <a:blip r:embed="rId5">
              <a:alphaModFix/>
            </a:blip>
            <a:stretch>
              <a:fillRect/>
            </a:stretch>
          </p:blipFill>
          <p:spPr>
            <a:xfrm rot="5400000">
              <a:off x="8283449" y="3021609"/>
              <a:ext cx="1524229" cy="1524229"/>
            </a:xfrm>
            <a:prstGeom prst="rect">
              <a:avLst/>
            </a:prstGeom>
            <a:noFill/>
            <a:ln>
              <a:noFill/>
            </a:ln>
          </p:spPr>
        </p:pic>
        <p:pic>
          <p:nvPicPr>
            <p:cNvPr id="264" name="Google Shape;264;p32"/>
            <p:cNvPicPr preferRelativeResize="0"/>
            <p:nvPr/>
          </p:nvPicPr>
          <p:blipFill>
            <a:blip r:embed="rId6">
              <a:alphaModFix/>
            </a:blip>
            <a:stretch>
              <a:fillRect/>
            </a:stretch>
          </p:blipFill>
          <p:spPr>
            <a:xfrm rot="5400000">
              <a:off x="7775328" y="4257439"/>
              <a:ext cx="1521591" cy="1521589"/>
            </a:xfrm>
            <a:prstGeom prst="rect">
              <a:avLst/>
            </a:prstGeom>
            <a:noFill/>
            <a:ln>
              <a:noFill/>
            </a:ln>
          </p:spPr>
        </p:pic>
        <p:pic>
          <p:nvPicPr>
            <p:cNvPr id="265" name="Google Shape;265;p32"/>
            <p:cNvPicPr preferRelativeResize="0"/>
            <p:nvPr/>
          </p:nvPicPr>
          <p:blipFill>
            <a:blip r:embed="rId6">
              <a:alphaModFix/>
            </a:blip>
            <a:stretch>
              <a:fillRect/>
            </a:stretch>
          </p:blipFill>
          <p:spPr>
            <a:xfrm rot="5400000">
              <a:off x="7775328" y="-677961"/>
              <a:ext cx="1521591" cy="1521589"/>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3">
    <p:spTree>
      <p:nvGrpSpPr>
        <p:cNvPr id="1" name="Shape 266"/>
        <p:cNvGrpSpPr/>
        <p:nvPr/>
      </p:nvGrpSpPr>
      <p:grpSpPr>
        <a:xfrm>
          <a:off x="0" y="0"/>
          <a:ext cx="0" cy="0"/>
          <a:chOff x="0" y="0"/>
          <a:chExt cx="0" cy="0"/>
        </a:xfrm>
      </p:grpSpPr>
      <p:pic>
        <p:nvPicPr>
          <p:cNvPr id="267" name="Google Shape;267;p33"/>
          <p:cNvPicPr preferRelativeResize="0"/>
          <p:nvPr/>
        </p:nvPicPr>
        <p:blipFill rotWithShape="1">
          <a:blip r:embed="rId2">
            <a:alphaModFix amt="17000"/>
          </a:blip>
          <a:srcRect l="922" t="8574" r="922" b="8582"/>
          <a:stretch/>
        </p:blipFill>
        <p:spPr>
          <a:xfrm>
            <a:off x="0" y="0"/>
            <a:ext cx="9144003" cy="5143501"/>
          </a:xfrm>
          <a:prstGeom prst="rect">
            <a:avLst/>
          </a:prstGeom>
          <a:noFill/>
          <a:ln>
            <a:noFill/>
          </a:ln>
        </p:spPr>
      </p:pic>
      <p:pic>
        <p:nvPicPr>
          <p:cNvPr id="268" name="Google Shape;268;p33"/>
          <p:cNvPicPr preferRelativeResize="0"/>
          <p:nvPr/>
        </p:nvPicPr>
        <p:blipFill>
          <a:blip r:embed="rId3">
            <a:alphaModFix/>
          </a:blip>
          <a:stretch>
            <a:fillRect/>
          </a:stretch>
        </p:blipFill>
        <p:spPr>
          <a:xfrm>
            <a:off x="8430676" y="3082757"/>
            <a:ext cx="1521591" cy="1521589"/>
          </a:xfrm>
          <a:prstGeom prst="rect">
            <a:avLst/>
          </a:prstGeom>
          <a:noFill/>
          <a:ln>
            <a:noFill/>
          </a:ln>
        </p:spPr>
      </p:pic>
      <p:pic>
        <p:nvPicPr>
          <p:cNvPr id="269" name="Google Shape;269;p33"/>
          <p:cNvPicPr preferRelativeResize="0"/>
          <p:nvPr/>
        </p:nvPicPr>
        <p:blipFill>
          <a:blip r:embed="rId4">
            <a:alphaModFix/>
          </a:blip>
          <a:stretch>
            <a:fillRect/>
          </a:stretch>
        </p:blipFill>
        <p:spPr>
          <a:xfrm>
            <a:off x="8430686" y="1561172"/>
            <a:ext cx="1521591" cy="1521589"/>
          </a:xfrm>
          <a:prstGeom prst="rect">
            <a:avLst/>
          </a:prstGeom>
          <a:noFill/>
          <a:ln>
            <a:noFill/>
          </a:ln>
        </p:spPr>
      </p:pic>
      <p:pic>
        <p:nvPicPr>
          <p:cNvPr id="270" name="Google Shape;270;p33"/>
          <p:cNvPicPr preferRelativeResize="0"/>
          <p:nvPr/>
        </p:nvPicPr>
        <p:blipFill>
          <a:blip r:embed="rId5">
            <a:alphaModFix/>
          </a:blip>
          <a:stretch>
            <a:fillRect/>
          </a:stretch>
        </p:blipFill>
        <p:spPr>
          <a:xfrm>
            <a:off x="-803056" y="539473"/>
            <a:ext cx="1524229" cy="1524229"/>
          </a:xfrm>
          <a:prstGeom prst="rect">
            <a:avLst/>
          </a:prstGeom>
          <a:noFill/>
          <a:ln>
            <a:noFill/>
          </a:ln>
        </p:spPr>
      </p:pic>
      <p:pic>
        <p:nvPicPr>
          <p:cNvPr id="271" name="Google Shape;271;p33"/>
          <p:cNvPicPr preferRelativeResize="0"/>
          <p:nvPr/>
        </p:nvPicPr>
        <p:blipFill>
          <a:blip r:embed="rId6">
            <a:alphaModFix/>
          </a:blip>
          <a:stretch>
            <a:fillRect/>
          </a:stretch>
        </p:blipFill>
        <p:spPr>
          <a:xfrm>
            <a:off x="-808358" y="2063695"/>
            <a:ext cx="1521591" cy="152158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4">
    <p:spTree>
      <p:nvGrpSpPr>
        <p:cNvPr id="1" name="Shape 272"/>
        <p:cNvGrpSpPr/>
        <p:nvPr/>
      </p:nvGrpSpPr>
      <p:grpSpPr>
        <a:xfrm>
          <a:off x="0" y="0"/>
          <a:ext cx="0" cy="0"/>
          <a:chOff x="0" y="0"/>
          <a:chExt cx="0" cy="0"/>
        </a:xfrm>
      </p:grpSpPr>
      <p:pic>
        <p:nvPicPr>
          <p:cNvPr id="273" name="Google Shape;273;p34"/>
          <p:cNvPicPr preferRelativeResize="0"/>
          <p:nvPr/>
        </p:nvPicPr>
        <p:blipFill rotWithShape="1">
          <a:blip r:embed="rId2">
            <a:alphaModFix amt="17000"/>
          </a:blip>
          <a:srcRect l="922" t="8574" r="922" b="8582"/>
          <a:stretch/>
        </p:blipFill>
        <p:spPr>
          <a:xfrm>
            <a:off x="0" y="0"/>
            <a:ext cx="9144003" cy="5143501"/>
          </a:xfrm>
          <a:prstGeom prst="rect">
            <a:avLst/>
          </a:prstGeom>
          <a:noFill/>
          <a:ln>
            <a:noFill/>
          </a:ln>
        </p:spPr>
      </p:pic>
      <p:pic>
        <p:nvPicPr>
          <p:cNvPr id="274" name="Google Shape;274;p34"/>
          <p:cNvPicPr preferRelativeResize="0"/>
          <p:nvPr/>
        </p:nvPicPr>
        <p:blipFill>
          <a:blip r:embed="rId3">
            <a:alphaModFix/>
          </a:blip>
          <a:stretch>
            <a:fillRect/>
          </a:stretch>
        </p:blipFill>
        <p:spPr>
          <a:xfrm>
            <a:off x="8478374" y="1793851"/>
            <a:ext cx="1555800" cy="1555800"/>
          </a:xfrm>
          <a:prstGeom prst="rect">
            <a:avLst/>
          </a:prstGeom>
          <a:noFill/>
          <a:ln>
            <a:noFill/>
          </a:ln>
        </p:spPr>
      </p:pic>
      <p:pic>
        <p:nvPicPr>
          <p:cNvPr id="275" name="Google Shape;275;p34"/>
          <p:cNvPicPr preferRelativeResize="0"/>
          <p:nvPr/>
        </p:nvPicPr>
        <p:blipFill>
          <a:blip r:embed="rId4">
            <a:alphaModFix/>
          </a:blip>
          <a:stretch>
            <a:fillRect/>
          </a:stretch>
        </p:blipFill>
        <p:spPr>
          <a:xfrm>
            <a:off x="3794099" y="4456550"/>
            <a:ext cx="1555800" cy="1555800"/>
          </a:xfrm>
          <a:prstGeom prst="rect">
            <a:avLst/>
          </a:prstGeom>
          <a:noFill/>
          <a:ln>
            <a:noFill/>
          </a:ln>
        </p:spPr>
      </p:pic>
      <p:pic>
        <p:nvPicPr>
          <p:cNvPr id="276" name="Google Shape;276;p34"/>
          <p:cNvPicPr preferRelativeResize="0"/>
          <p:nvPr/>
        </p:nvPicPr>
        <p:blipFill>
          <a:blip r:embed="rId5">
            <a:alphaModFix/>
          </a:blip>
          <a:stretch>
            <a:fillRect/>
          </a:stretch>
        </p:blipFill>
        <p:spPr>
          <a:xfrm>
            <a:off x="-918775" y="304800"/>
            <a:ext cx="1555800" cy="1555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1pPr>
            <a:lvl2pPr lvl="1"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4500"/>
              <a:buFont typeface="Passion One"/>
              <a:buNone/>
              <a:defRPr sz="4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5" r:id="rId5"/>
    <p:sldLayoutId id="2147483678"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8"/>
          <p:cNvSpPr txBox="1">
            <a:spLocks noGrp="1"/>
          </p:cNvSpPr>
          <p:nvPr>
            <p:ph type="subTitle" idx="1"/>
          </p:nvPr>
        </p:nvSpPr>
        <p:spPr>
          <a:xfrm>
            <a:off x="5580112" y="3867894"/>
            <a:ext cx="3672408" cy="1152128"/>
          </a:xfrm>
          <a:prstGeom prst="rect">
            <a:avLst/>
          </a:prstGeom>
        </p:spPr>
        <p:txBody>
          <a:bodyPr spcFirstLastPara="1" wrap="square" lIns="91425" tIns="91425" rIns="91425" bIns="91425" anchor="ctr" anchorCtr="0">
            <a:noAutofit/>
          </a:bodyPr>
          <a:lstStyle/>
          <a:p>
            <a:pPr marL="0" indent="0" algn="l"/>
            <a:r>
              <a:rPr lang="en" sz="1200" dirty="0"/>
              <a:t>Marina Reda Abdullah Mekhael (221101235)</a:t>
            </a:r>
            <a:br>
              <a:rPr lang="en" sz="1200" dirty="0"/>
            </a:br>
            <a:r>
              <a:rPr lang="en" sz="1200" dirty="0"/>
              <a:t>Hamza Nashaat Abdelbaki Abdelnabi (221100238)</a:t>
            </a:r>
            <a:br>
              <a:rPr lang="en" sz="1200" dirty="0"/>
            </a:br>
            <a:r>
              <a:rPr lang="en" sz="1200" dirty="0"/>
              <a:t>Mohamed Ahmed Fathi A</a:t>
            </a:r>
            <a:r>
              <a:rPr lang="en-US" sz="1200" dirty="0"/>
              <a:t>m</a:t>
            </a:r>
            <a:r>
              <a:rPr lang="en" sz="1200" dirty="0"/>
              <a:t>er (221101699)</a:t>
            </a:r>
          </a:p>
          <a:p>
            <a:pPr marL="0" lvl="0" indent="0" algn="l" rtl="0">
              <a:spcBef>
                <a:spcPts val="0"/>
              </a:spcBef>
              <a:spcAft>
                <a:spcPts val="0"/>
              </a:spcAft>
              <a:buNone/>
            </a:pPr>
            <a:r>
              <a:rPr lang="en" sz="1200" dirty="0"/>
              <a:t>Aly Maher Abdelfattah Abdelrahman (221101789)</a:t>
            </a:r>
            <a:br>
              <a:rPr lang="en" sz="1200" dirty="0"/>
            </a:br>
            <a:r>
              <a:rPr lang="en" sz="1200" dirty="0"/>
              <a:t>Mohamed Mosad Fawzy (221101107)</a:t>
            </a:r>
            <a:endParaRPr sz="1200" dirty="0"/>
          </a:p>
        </p:txBody>
      </p:sp>
      <p:sp>
        <p:nvSpPr>
          <p:cNvPr id="288" name="Google Shape;288;p38"/>
          <p:cNvSpPr txBox="1">
            <a:spLocks noGrp="1"/>
          </p:cNvSpPr>
          <p:nvPr>
            <p:ph type="ctrTitle"/>
          </p:nvPr>
        </p:nvSpPr>
        <p:spPr>
          <a:xfrm>
            <a:off x="179512" y="3075806"/>
            <a:ext cx="5307736" cy="1937196"/>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solidFill>
                  <a:schemeClr val="lt1"/>
                </a:solidFill>
              </a:rPr>
              <a:t>Discrete Math </a:t>
            </a:r>
            <a:r>
              <a:rPr lang="en" b="0" dirty="0">
                <a:solidFill>
                  <a:schemeClr val="lt1"/>
                </a:solidFill>
              </a:rPr>
              <a:t>:</a:t>
            </a:r>
            <a:br>
              <a:rPr lang="en" b="0" dirty="0">
                <a:solidFill>
                  <a:schemeClr val="lt1"/>
                </a:solidFill>
              </a:rPr>
            </a:br>
            <a:r>
              <a:rPr lang="en-US" sz="3000" b="1" dirty="0">
                <a:effectLst/>
                <a:latin typeface="Barlow" panose="00000500000000000000" pitchFamily="2" charset="0"/>
                <a:ea typeface="Calibri" panose="020F0502020204030204" pitchFamily="34" charset="0"/>
                <a:cs typeface="Arial" panose="020B0604020202020204" pitchFamily="34" charset="0"/>
              </a:rPr>
              <a:t>Discrete Mathematics in medical (genetics)</a:t>
            </a:r>
            <a:endParaRPr sz="3000" dirty="0">
              <a:solidFill>
                <a:schemeClr val="lt1"/>
              </a:solidFill>
            </a:endParaRPr>
          </a:p>
        </p:txBody>
      </p:sp>
      <p:grpSp>
        <p:nvGrpSpPr>
          <p:cNvPr id="289" name="Google Shape;289;p38"/>
          <p:cNvGrpSpPr/>
          <p:nvPr/>
        </p:nvGrpSpPr>
        <p:grpSpPr>
          <a:xfrm>
            <a:off x="1907704" y="771550"/>
            <a:ext cx="5347760" cy="2032347"/>
            <a:chOff x="1078938" y="538025"/>
            <a:chExt cx="5999282" cy="2279950"/>
          </a:xfrm>
        </p:grpSpPr>
        <p:pic>
          <p:nvPicPr>
            <p:cNvPr id="290" name="Google Shape;290;p38"/>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291" name="Google Shape;291;p38"/>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292" name="Google Shape;292;p38"/>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293" name="Google Shape;293;p38"/>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294" name="Google Shape;294;p38"/>
          <p:cNvCxnSpPr/>
          <p:nvPr/>
        </p:nvCxnSpPr>
        <p:spPr>
          <a:xfrm rot="10800000">
            <a:off x="6285400" y="3808750"/>
            <a:ext cx="1887000" cy="0"/>
          </a:xfrm>
          <a:prstGeom prst="straightConnector1">
            <a:avLst/>
          </a:prstGeom>
          <a:noFill/>
          <a:ln w="9525" cap="flat" cmpd="sng">
            <a:solidFill>
              <a:schemeClr val="lt1"/>
            </a:solidFill>
            <a:prstDash val="solid"/>
            <a:round/>
            <a:headEnd type="none" w="med" len="med"/>
            <a:tailEnd type="none" w="med" len="med"/>
          </a:ln>
        </p:spPr>
      </p:cxnSp>
      <p:sp>
        <p:nvSpPr>
          <p:cNvPr id="295" name="Google Shape;295;p38"/>
          <p:cNvSpPr txBox="1"/>
          <p:nvPr/>
        </p:nvSpPr>
        <p:spPr>
          <a:xfrm>
            <a:off x="6228184" y="3075806"/>
            <a:ext cx="2001053" cy="4099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000"/>
              </a:spcAft>
              <a:buNone/>
            </a:pPr>
            <a:r>
              <a:rPr lang="en" sz="2000" b="1" i="1" dirty="0">
                <a:solidFill>
                  <a:schemeClr val="lt1"/>
                </a:solidFill>
                <a:latin typeface="Barlow"/>
                <a:ea typeface="Barlow"/>
                <a:cs typeface="Barlow"/>
                <a:sym typeface="Barlow"/>
              </a:rPr>
              <a:t>Team Members:</a:t>
            </a:r>
            <a:endParaRPr sz="2000" i="1" dirty="0">
              <a:latin typeface="Barlow"/>
              <a:ea typeface="Barlow"/>
              <a:cs typeface="Barlow"/>
              <a:sym typeface="Barlow"/>
            </a:endParaRPr>
          </a:p>
        </p:txBody>
      </p:sp>
      <p:pic>
        <p:nvPicPr>
          <p:cNvPr id="12" name="Picture 11" descr="GU-Logo-Monochrome-White-1-300x97.png"/>
          <p:cNvPicPr>
            <a:picLocks noChangeAspect="1"/>
          </p:cNvPicPr>
          <p:nvPr/>
        </p:nvPicPr>
        <p:blipFill>
          <a:blip r:embed="rId7"/>
          <a:stretch>
            <a:fillRect/>
          </a:stretch>
        </p:blipFill>
        <p:spPr>
          <a:xfrm>
            <a:off x="7308304" y="267494"/>
            <a:ext cx="1512168" cy="4889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823020"/>
            <a:ext cx="7956376" cy="4197002"/>
          </a:xfrm>
          <a:prstGeom prst="rect">
            <a:avLst/>
          </a:prstGeom>
        </p:spPr>
        <p:txBody>
          <a:bodyPr spcFirstLastPara="1" wrap="square" lIns="91425" tIns="91425" rIns="91425" bIns="91425" anchor="ctr" anchorCtr="0">
            <a:noAutofit/>
          </a:bodyPr>
          <a:lstStyle/>
          <a:p>
            <a:pPr marL="342900" marR="0" lvl="0" indent="-342900" algn="l" rtl="0">
              <a:lnSpc>
                <a:spcPct val="115000"/>
              </a:lnSpc>
              <a:spcBef>
                <a:spcPts val="0"/>
              </a:spcBef>
              <a:spcAft>
                <a:spcPts val="0"/>
              </a:spcAft>
              <a:buFont typeface="Symbol" panose="05050102010706020507" pitchFamily="18" charset="2"/>
              <a:buChar char=""/>
            </a:pPr>
            <a:r>
              <a:rPr lang="en-US" sz="1200" dirty="0">
                <a:effectLst/>
                <a:latin typeface="Roboto" panose="02000000000000000000" pitchFamily="2" charset="0"/>
                <a:ea typeface="Roboto" panose="02000000000000000000" pitchFamily="2" charset="0"/>
                <a:cs typeface="Roboto" panose="02000000000000000000" pitchFamily="2" charset="0"/>
              </a:rPr>
              <a:t>Combinatorics: Combinatorial approaches have been used to analyze DNA sequencing data and identify genetic variations connected to disease. For instance, Hwang et al. (2020) used a combinatorial approach to identify single nucleotide polymorphisms (SNPs) that were associated with Parkinson’s disease.</a:t>
            </a:r>
          </a:p>
          <a:p>
            <a:pPr marL="0" marR="0" lvl="0" indent="0" algn="l" rtl="0">
              <a:lnSpc>
                <a:spcPct val="115000"/>
              </a:lnSpc>
              <a:spcBef>
                <a:spcPts val="0"/>
              </a:spcBef>
              <a:spcAft>
                <a:spcPts val="0"/>
              </a:spcAft>
            </a:pPr>
            <a:endParaRPr lang="en-US" sz="120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algn="l" rtl="0">
              <a:lnSpc>
                <a:spcPct val="115000"/>
              </a:lnSpc>
              <a:spcBef>
                <a:spcPts val="0"/>
              </a:spcBef>
              <a:spcAft>
                <a:spcPts val="0"/>
              </a:spcAft>
              <a:buFont typeface="Symbol" panose="05050102010706020507" pitchFamily="18" charset="2"/>
              <a:buChar char=""/>
            </a:pPr>
            <a:r>
              <a:rPr lang="en-US" sz="1200" dirty="0">
                <a:effectLst/>
                <a:latin typeface="Roboto" panose="02000000000000000000" pitchFamily="2" charset="0"/>
                <a:ea typeface="Roboto" panose="02000000000000000000" pitchFamily="2" charset="0"/>
                <a:cs typeface="Roboto" panose="02000000000000000000" pitchFamily="2" charset="0"/>
              </a:rPr>
              <a:t>Graph Theory: Genes associated with disease have also been discovered, and graph theory has been used to construct gene regulatory networks. For instance, Zhang et al. (2017) used a gene co-expression network-based investigation to identify genes associated to multiple sclerosis.</a:t>
            </a:r>
          </a:p>
          <a:p>
            <a:pPr marL="0" marR="0" lvl="0" indent="0" algn="l" rtl="0">
              <a:lnSpc>
                <a:spcPct val="115000"/>
              </a:lnSpc>
              <a:spcBef>
                <a:spcPts val="0"/>
              </a:spcBef>
              <a:spcAft>
                <a:spcPts val="0"/>
              </a:spcAft>
            </a:pPr>
            <a:endParaRPr lang="en-US" sz="120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algn="l" rtl="0">
              <a:lnSpc>
                <a:spcPct val="115000"/>
              </a:lnSpc>
              <a:spcBef>
                <a:spcPts val="0"/>
              </a:spcBef>
              <a:spcAft>
                <a:spcPts val="0"/>
              </a:spcAft>
              <a:buFont typeface="Symbol" panose="05050102010706020507" pitchFamily="18" charset="2"/>
              <a:buChar char=""/>
            </a:pPr>
            <a:r>
              <a:rPr lang="en-US" sz="1200" dirty="0">
                <a:effectLst/>
                <a:latin typeface="Roboto" panose="02000000000000000000" pitchFamily="2" charset="0"/>
                <a:ea typeface="Roboto" panose="02000000000000000000" pitchFamily="2" charset="0"/>
                <a:cs typeface="Roboto" panose="02000000000000000000" pitchFamily="2" charset="0"/>
              </a:rPr>
              <a:t>Set Theory: Sets of gene expression data have been analyzed using set theory in order to discover sets of genes that are co-regulated. For instance, Segal et al. (2004) used a set theory approach to identify groupings of genes that were co-regulated in yeast.</a:t>
            </a:r>
          </a:p>
          <a:p>
            <a:pPr marL="0" marR="0" lvl="0" indent="0" algn="l" rtl="0">
              <a:lnSpc>
                <a:spcPct val="115000"/>
              </a:lnSpc>
              <a:spcBef>
                <a:spcPts val="0"/>
              </a:spcBef>
              <a:spcAft>
                <a:spcPts val="0"/>
              </a:spcAft>
            </a:pPr>
            <a:endParaRPr lang="en-US" sz="120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algn="l" rtl="0">
              <a:lnSpc>
                <a:spcPct val="115000"/>
              </a:lnSpc>
              <a:spcBef>
                <a:spcPts val="0"/>
              </a:spcBef>
              <a:spcAft>
                <a:spcPts val="0"/>
              </a:spcAft>
              <a:buFont typeface="Symbol" panose="05050102010706020507" pitchFamily="18" charset="2"/>
              <a:buChar char=""/>
            </a:pPr>
            <a:r>
              <a:rPr lang="en-US" sz="1200" dirty="0">
                <a:effectLst/>
                <a:latin typeface="Roboto" panose="02000000000000000000" pitchFamily="2" charset="0"/>
                <a:ea typeface="Roboto" panose="02000000000000000000" pitchFamily="2" charset="0"/>
                <a:cs typeface="Roboto" panose="02000000000000000000" pitchFamily="2" charset="0"/>
              </a:rPr>
              <a:t>Probabilistic Theory: To identify genetic variants associated with disease, data from DNA sequencing have been analyzed using probability theory. For example, Choi et al. (2016) developed a probabilistic model to predict the functional effects of amino acid alterations and indels.</a:t>
            </a:r>
          </a:p>
          <a:p>
            <a:pPr marL="0" marR="0" lvl="0" indent="0" algn="l" rtl="0">
              <a:lnSpc>
                <a:spcPct val="115000"/>
              </a:lnSpc>
              <a:spcBef>
                <a:spcPts val="0"/>
              </a:spcBef>
              <a:spcAft>
                <a:spcPts val="0"/>
              </a:spcAft>
            </a:pPr>
            <a:endParaRPr lang="en-US" sz="1200" dirty="0">
              <a:effectLst/>
              <a:latin typeface="Roboto" panose="02000000000000000000" pitchFamily="2" charset="0"/>
              <a:ea typeface="Roboto" panose="02000000000000000000" pitchFamily="2" charset="0"/>
              <a:cs typeface="Roboto" panose="02000000000000000000" pitchFamily="2" charset="0"/>
            </a:endParaRPr>
          </a:p>
          <a:p>
            <a:pPr marL="342900" marR="0" lvl="0" indent="-342900" algn="l" rtl="0">
              <a:lnSpc>
                <a:spcPct val="115000"/>
              </a:lnSpc>
              <a:spcBef>
                <a:spcPts val="0"/>
              </a:spcBef>
              <a:spcAft>
                <a:spcPts val="1000"/>
              </a:spcAft>
              <a:buFont typeface="Symbol" panose="05050102010706020507" pitchFamily="18" charset="2"/>
              <a:buChar char=""/>
            </a:pPr>
            <a:r>
              <a:rPr lang="en-US" sz="1200" dirty="0">
                <a:effectLst/>
                <a:latin typeface="Roboto" panose="02000000000000000000" pitchFamily="2" charset="0"/>
                <a:ea typeface="Roboto" panose="02000000000000000000" pitchFamily="2" charset="0"/>
                <a:cs typeface="Roboto" panose="02000000000000000000" pitchFamily="2" charset="0"/>
              </a:rPr>
              <a:t>Information Theory: Using information theory analysis of gene expression data, co-regulated gene sets have been discovered. For instance, Margolin et al. (2006) used an information theory approach to identify groupings of genes that were co-regulated in breast cancer.</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349" name="Google Shape;349;p44"/>
          <p:cNvSpPr txBox="1">
            <a:spLocks noGrp="1"/>
          </p:cNvSpPr>
          <p:nvPr>
            <p:ph type="title" idx="2"/>
          </p:nvPr>
        </p:nvSpPr>
        <p:spPr>
          <a:xfrm>
            <a:off x="713225" y="2546975"/>
            <a:ext cx="4505700" cy="970500"/>
          </a:xfrm>
          <a:prstGeom prst="rect">
            <a:avLst/>
          </a:prstGeom>
        </p:spPr>
        <p:txBody>
          <a:bodyPr spcFirstLastPara="1" wrap="square" lIns="91425" tIns="91425" rIns="91425" bIns="91425" anchor="ctr" anchorCtr="0">
            <a:noAutofit/>
          </a:bodyPr>
          <a:lstStyle/>
          <a:p>
            <a:pPr marL="0" lvl="0" indent="0"/>
            <a:r>
              <a:rPr lang="en-US" sz="3600" dirty="0"/>
              <a:t>Combinatorics </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823020"/>
            <a:ext cx="7812360" cy="4320480"/>
          </a:xfrm>
          <a:prstGeom prst="rect">
            <a:avLst/>
          </a:prstGeom>
        </p:spPr>
        <p:txBody>
          <a:bodyPr spcFirstLastPara="1" wrap="square" lIns="91425" tIns="91425" rIns="91425" bIns="91425" anchor="ctr" anchorCtr="0">
            <a:noAutofit/>
          </a:bodyPr>
          <a:lstStyle/>
          <a:p>
            <a:pPr algn="l">
              <a:lnSpc>
                <a:spcPct val="150000"/>
              </a:lnSpc>
            </a:pPr>
            <a:r>
              <a:rPr lang="en-US" sz="1400" b="1" i="0" dirty="0">
                <a:solidFill>
                  <a:srgbClr val="D1D5DB"/>
                </a:solidFill>
                <a:effectLst/>
                <a:latin typeface="Roboto" panose="02000000000000000000" pitchFamily="2" charset="0"/>
                <a:ea typeface="Roboto" panose="02000000000000000000" pitchFamily="2" charset="0"/>
                <a:cs typeface="Roboto" panose="02000000000000000000" pitchFamily="2" charset="0"/>
              </a:rPr>
              <a:t>Combinatorics in Genetics: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Combinatorics is a powerful tool for counting genotypes and phenotypes.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It helps in figuring out how genetic traits are distributed among populations.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Combinatorial analysis can determine the likelihood of certain phenotypes resulting from genetic crosses.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Population attributes can be modelled using combinatorial approaches to simulate the influence of genetic factors.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The multiplication rule can be used to calculate the number of possible genotypic outcomes.</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05 -</a:t>
            </a:r>
            <a:endParaRPr dirty="0"/>
          </a:p>
        </p:txBody>
      </p:sp>
      <p:sp>
        <p:nvSpPr>
          <p:cNvPr id="349" name="Google Shape;349;p44"/>
          <p:cNvSpPr txBox="1">
            <a:spLocks noGrp="1"/>
          </p:cNvSpPr>
          <p:nvPr>
            <p:ph type="title" idx="2"/>
          </p:nvPr>
        </p:nvSpPr>
        <p:spPr>
          <a:xfrm>
            <a:off x="713224" y="2681370"/>
            <a:ext cx="5586967" cy="970500"/>
          </a:xfrm>
          <a:prstGeom prst="rect">
            <a:avLst/>
          </a:prstGeom>
        </p:spPr>
        <p:txBody>
          <a:bodyPr spcFirstLastPara="1" wrap="square" lIns="91425" tIns="91425" rIns="91425" bIns="91425" anchor="ctr" anchorCtr="0">
            <a:noAutofit/>
          </a:bodyPr>
          <a:lstStyle/>
          <a:p>
            <a:pPr marL="0" lvl="0" indent="0"/>
            <a:r>
              <a:rPr lang="en-US" sz="3600" dirty="0"/>
              <a:t>Combinatorics </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843558"/>
            <a:ext cx="7956376" cy="4197002"/>
          </a:xfrm>
          <a:prstGeom prst="rect">
            <a:avLst/>
          </a:prstGeom>
        </p:spPr>
        <p:txBody>
          <a:bodyPr spcFirstLastPara="1" wrap="square" lIns="91425" tIns="91425" rIns="91425" bIns="91425" anchor="ctr" anchorCtr="0">
            <a:noAutofit/>
          </a:bodyPr>
          <a:lstStyle/>
          <a:p>
            <a:pPr algn="l">
              <a:lnSpc>
                <a:spcPct val="150000"/>
              </a:lnSpc>
            </a:pPr>
            <a:r>
              <a:rPr lang="en-US" sz="1400" b="1" i="0" dirty="0">
                <a:solidFill>
                  <a:srgbClr val="D1D5DB"/>
                </a:solidFill>
                <a:effectLst/>
                <a:latin typeface="Roboto" panose="02000000000000000000" pitchFamily="2" charset="0"/>
                <a:ea typeface="Roboto" panose="02000000000000000000" pitchFamily="2" charset="0"/>
                <a:cs typeface="Roboto" panose="02000000000000000000" pitchFamily="2" charset="0"/>
              </a:rPr>
              <a:t>Graph Theory Applications in Genetics: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Graphs express interactions between objects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Graph theory is the study of mathematical structures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Used in genetics to examine genetic data and model genetic relationships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Pedigree charts are visual depictions of family trees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Graph theory can be used to analyze pedigree charts to determine trait's mode of inheritance</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Genetic network analysis is another application of graph theory in genetics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Genetic networks are networks of genes and interactions between them</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Graph theory can be used to examine the composition and characteristics of genetic networks by finding significant nodes or pathways</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06 -</a:t>
            </a:r>
            <a:endParaRPr dirty="0"/>
          </a:p>
        </p:txBody>
      </p:sp>
      <p:sp>
        <p:nvSpPr>
          <p:cNvPr id="349" name="Google Shape;349;p44"/>
          <p:cNvSpPr txBox="1">
            <a:spLocks noGrp="1"/>
          </p:cNvSpPr>
          <p:nvPr>
            <p:ph type="title" idx="2"/>
          </p:nvPr>
        </p:nvSpPr>
        <p:spPr>
          <a:xfrm>
            <a:off x="713224" y="2283718"/>
            <a:ext cx="5586967" cy="970500"/>
          </a:xfrm>
          <a:prstGeom prst="rect">
            <a:avLst/>
          </a:prstGeom>
        </p:spPr>
        <p:txBody>
          <a:bodyPr spcFirstLastPara="1" wrap="square" lIns="91425" tIns="91425" rIns="91425" bIns="91425" anchor="ctr" anchorCtr="0">
            <a:noAutofit/>
          </a:bodyPr>
          <a:lstStyle/>
          <a:p>
            <a:pPr marL="0" indent="0"/>
            <a:r>
              <a:rPr lang="en-US" sz="3600" dirty="0"/>
              <a:t>Set theory</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771550"/>
            <a:ext cx="7956376" cy="4197002"/>
          </a:xfrm>
          <a:prstGeom prst="rect">
            <a:avLst/>
          </a:prstGeom>
        </p:spPr>
        <p:txBody>
          <a:bodyPr spcFirstLastPara="1" wrap="square" lIns="91425" tIns="91425" rIns="91425" bIns="91425" anchor="ctr" anchorCtr="0">
            <a:noAutofit/>
          </a:bodyPr>
          <a:lstStyle/>
          <a:p>
            <a:pPr algn="l">
              <a:lnSpc>
                <a:spcPct val="150000"/>
              </a:lnSpc>
            </a:pPr>
            <a:r>
              <a:rPr lang="en-US" sz="1400" b="1" i="0" dirty="0">
                <a:solidFill>
                  <a:srgbClr val="D1D5DB"/>
                </a:solidFill>
                <a:effectLst/>
                <a:latin typeface="Roboto" panose="02000000000000000000" pitchFamily="2" charset="0"/>
                <a:ea typeface="Roboto" panose="02000000000000000000" pitchFamily="2" charset="0"/>
                <a:cs typeface="Roboto" panose="02000000000000000000" pitchFamily="2" charset="0"/>
              </a:rPr>
              <a:t>Set Theory in Genetic Modelling:</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Set theory is a powerful tool for modelling interactions between genes and alleles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Allows intersection or union of sets of alleles representing the link between genes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Genes can be depicted as sets of alleles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Set theory can model effects of different genetic factors on the frequency of specific alleles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Can look at the distribution of alleles in a population</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Environment-gene interaction can also be simulated using set theory</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Genotype of an individual can be represented as a set of possible alleles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Set theory used to analyze and compare different genotypes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Determine frequency of certain alleles or genotypes in a population</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07 -</a:t>
            </a:r>
            <a:endParaRPr dirty="0"/>
          </a:p>
        </p:txBody>
      </p:sp>
      <p:sp>
        <p:nvSpPr>
          <p:cNvPr id="349" name="Google Shape;349;p44"/>
          <p:cNvSpPr txBox="1">
            <a:spLocks noGrp="1"/>
          </p:cNvSpPr>
          <p:nvPr>
            <p:ph type="title" idx="2"/>
          </p:nvPr>
        </p:nvSpPr>
        <p:spPr>
          <a:xfrm>
            <a:off x="713224" y="2283718"/>
            <a:ext cx="5586967" cy="970500"/>
          </a:xfrm>
          <a:prstGeom prst="rect">
            <a:avLst/>
          </a:prstGeom>
        </p:spPr>
        <p:txBody>
          <a:bodyPr spcFirstLastPara="1" wrap="square" lIns="91425" tIns="91425" rIns="91425" bIns="91425" anchor="ctr" anchorCtr="0">
            <a:noAutofit/>
          </a:bodyPr>
          <a:lstStyle/>
          <a:p>
            <a:pPr marL="0" indent="0"/>
            <a:r>
              <a:rPr lang="en-US" sz="3600" dirty="0"/>
              <a:t>Set theory</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extLst>
      <p:ext uri="{BB962C8B-B14F-4D97-AF65-F5344CB8AC3E}">
        <p14:creationId xmlns:p14="http://schemas.microsoft.com/office/powerpoint/2010/main" val="3072366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771550"/>
            <a:ext cx="7956376" cy="4197002"/>
          </a:xfrm>
          <a:prstGeom prst="rect">
            <a:avLst/>
          </a:prstGeom>
        </p:spPr>
        <p:txBody>
          <a:bodyPr spcFirstLastPara="1" wrap="square" lIns="91425" tIns="91425" rIns="91425" bIns="91425" anchor="ctr" anchorCtr="0">
            <a:noAutofit/>
          </a:bodyPr>
          <a:lstStyle/>
          <a:p>
            <a:pPr algn="l">
              <a:lnSpc>
                <a:spcPct val="150000"/>
              </a:lnSpc>
            </a:pPr>
            <a:r>
              <a:rPr lang="en-US" sz="1400" b="1" i="0" dirty="0">
                <a:solidFill>
                  <a:srgbClr val="D1D5DB"/>
                </a:solidFill>
                <a:effectLst/>
                <a:latin typeface="Roboto" panose="02000000000000000000" pitchFamily="2" charset="0"/>
                <a:ea typeface="Roboto" panose="02000000000000000000" pitchFamily="2" charset="0"/>
                <a:cs typeface="Roboto" panose="02000000000000000000" pitchFamily="2" charset="0"/>
              </a:rPr>
              <a:t>Probability Theory in Genetics: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Probability theory is a powerful tool for estimating the likelihood of genetic events.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It is crucial for forecasting the outcomes of genetic crosses and understanding how genetic traits are distributed in populations.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Probability theory can be used to model how genetic influences and environmental factors affect the expression of traits.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For example, in a cross between two heterozygous individuals (Aa x Aa), the probability of offspring inheriting AA, aa, or Aa is 25%, 25%, and 50%, respectively.</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The product rule is a fundamental principle of probability used to determine the probability of inheriting a particular set of alleles from two parents.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Using the product rule, if the probability of inheriting allele A from one parent is 0.5 and allele B from the other parent is also 0.5, the probability of inheriting both A and B is 0.5 x 0.5 = 0.25.</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extLst>
      <p:ext uri="{BB962C8B-B14F-4D97-AF65-F5344CB8AC3E}">
        <p14:creationId xmlns:p14="http://schemas.microsoft.com/office/powerpoint/2010/main" val="429257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08 -</a:t>
            </a:r>
            <a:endParaRPr dirty="0"/>
          </a:p>
        </p:txBody>
      </p:sp>
      <p:sp>
        <p:nvSpPr>
          <p:cNvPr id="349" name="Google Shape;349;p44"/>
          <p:cNvSpPr txBox="1">
            <a:spLocks noGrp="1"/>
          </p:cNvSpPr>
          <p:nvPr>
            <p:ph type="title" idx="2"/>
          </p:nvPr>
        </p:nvSpPr>
        <p:spPr>
          <a:xfrm>
            <a:off x="713224" y="2283718"/>
            <a:ext cx="5586967" cy="970500"/>
          </a:xfrm>
          <a:prstGeom prst="rect">
            <a:avLst/>
          </a:prstGeom>
        </p:spPr>
        <p:txBody>
          <a:bodyPr spcFirstLastPara="1" wrap="square" lIns="91425" tIns="91425" rIns="91425" bIns="91425" anchor="ctr" anchorCtr="0">
            <a:noAutofit/>
          </a:bodyPr>
          <a:lstStyle/>
          <a:p>
            <a:pPr marL="0" indent="0"/>
            <a:r>
              <a:rPr lang="en-US" sz="3600" dirty="0"/>
              <a:t>information theory</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extLst>
      <p:ext uri="{BB962C8B-B14F-4D97-AF65-F5344CB8AC3E}">
        <p14:creationId xmlns:p14="http://schemas.microsoft.com/office/powerpoint/2010/main" val="29381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234337" y="1313609"/>
            <a:ext cx="799800" cy="58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dirty="0"/>
              <a:t>01 -</a:t>
            </a:r>
            <a:endParaRPr sz="1800" dirty="0"/>
          </a:p>
        </p:txBody>
      </p:sp>
      <p:sp>
        <p:nvSpPr>
          <p:cNvPr id="315" name="Google Shape;315;p41"/>
          <p:cNvSpPr txBox="1">
            <a:spLocks noGrp="1"/>
          </p:cNvSpPr>
          <p:nvPr>
            <p:ph type="title" idx="18"/>
          </p:nvPr>
        </p:nvSpPr>
        <p:spPr>
          <a:xfrm>
            <a:off x="179512" y="539500"/>
            <a:ext cx="7717500" cy="57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316" name="Google Shape;316;p41"/>
          <p:cNvSpPr txBox="1">
            <a:spLocks noGrp="1"/>
          </p:cNvSpPr>
          <p:nvPr>
            <p:ph type="subTitle" idx="1"/>
          </p:nvPr>
        </p:nvSpPr>
        <p:spPr>
          <a:xfrm>
            <a:off x="1033974" y="1419622"/>
            <a:ext cx="4914900" cy="35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Absrtact</a:t>
            </a:r>
            <a:endParaRPr sz="1800" dirty="0"/>
          </a:p>
        </p:txBody>
      </p:sp>
      <p:sp>
        <p:nvSpPr>
          <p:cNvPr id="318" name="Google Shape;318;p41"/>
          <p:cNvSpPr txBox="1">
            <a:spLocks noGrp="1"/>
          </p:cNvSpPr>
          <p:nvPr>
            <p:ph type="subTitle" idx="3"/>
          </p:nvPr>
        </p:nvSpPr>
        <p:spPr>
          <a:xfrm>
            <a:off x="1033949" y="2095393"/>
            <a:ext cx="4914900" cy="352500"/>
          </a:xfrm>
          <a:prstGeom prst="rect">
            <a:avLst/>
          </a:prstGeom>
        </p:spPr>
        <p:txBody>
          <a:bodyPr spcFirstLastPara="1" wrap="square" lIns="91425" tIns="91425" rIns="91425" bIns="91425" anchor="ctr" anchorCtr="0">
            <a:noAutofit/>
          </a:bodyPr>
          <a:lstStyle/>
          <a:p>
            <a:pPr marL="0" lvl="0" indent="0"/>
            <a:r>
              <a:rPr lang="en" sz="1800" dirty="0"/>
              <a:t>Introduction</a:t>
            </a:r>
            <a:endParaRPr sz="1800" dirty="0"/>
          </a:p>
        </p:txBody>
      </p:sp>
      <p:sp>
        <p:nvSpPr>
          <p:cNvPr id="319" name="Google Shape;319;p41"/>
          <p:cNvSpPr txBox="1">
            <a:spLocks noGrp="1"/>
          </p:cNvSpPr>
          <p:nvPr>
            <p:ph type="title" idx="4"/>
          </p:nvPr>
        </p:nvSpPr>
        <p:spPr>
          <a:xfrm>
            <a:off x="236446" y="1989375"/>
            <a:ext cx="795600" cy="58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a:t>02 -</a:t>
            </a:r>
            <a:endParaRPr sz="1800">
              <a:latin typeface="Amiko"/>
              <a:ea typeface="Amiko"/>
              <a:cs typeface="Amiko"/>
              <a:sym typeface="Amiko"/>
            </a:endParaRPr>
          </a:p>
        </p:txBody>
      </p:sp>
      <p:sp>
        <p:nvSpPr>
          <p:cNvPr id="321" name="Google Shape;321;p41"/>
          <p:cNvSpPr txBox="1">
            <a:spLocks noGrp="1"/>
          </p:cNvSpPr>
          <p:nvPr>
            <p:ph type="subTitle" idx="6"/>
          </p:nvPr>
        </p:nvSpPr>
        <p:spPr>
          <a:xfrm>
            <a:off x="1033949" y="2771165"/>
            <a:ext cx="4914900" cy="352500"/>
          </a:xfrm>
          <a:prstGeom prst="rect">
            <a:avLst/>
          </a:prstGeom>
        </p:spPr>
        <p:txBody>
          <a:bodyPr spcFirstLastPara="1" wrap="square" lIns="91425" tIns="91425" rIns="91425" bIns="91425" anchor="ctr" anchorCtr="0">
            <a:noAutofit/>
          </a:bodyPr>
          <a:lstStyle/>
          <a:p>
            <a:pPr marL="0" lvl="0" indent="0"/>
            <a:r>
              <a:rPr lang="en-US" sz="1800" dirty="0"/>
              <a:t>Related work</a:t>
            </a:r>
            <a:endParaRPr sz="1800" dirty="0"/>
          </a:p>
        </p:txBody>
      </p:sp>
      <p:sp>
        <p:nvSpPr>
          <p:cNvPr id="322" name="Google Shape;322;p41"/>
          <p:cNvSpPr txBox="1">
            <a:spLocks noGrp="1"/>
          </p:cNvSpPr>
          <p:nvPr>
            <p:ph type="title" idx="7"/>
          </p:nvPr>
        </p:nvSpPr>
        <p:spPr>
          <a:xfrm>
            <a:off x="236446" y="2665138"/>
            <a:ext cx="795600" cy="58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a:t>03 -</a:t>
            </a:r>
            <a:endParaRPr sz="1800">
              <a:latin typeface="Amiko"/>
              <a:ea typeface="Amiko"/>
              <a:cs typeface="Amiko"/>
              <a:sym typeface="Amiko"/>
            </a:endParaRPr>
          </a:p>
        </p:txBody>
      </p:sp>
      <p:sp>
        <p:nvSpPr>
          <p:cNvPr id="324" name="Google Shape;324;p41"/>
          <p:cNvSpPr txBox="1">
            <a:spLocks noGrp="1"/>
          </p:cNvSpPr>
          <p:nvPr>
            <p:ph type="subTitle" idx="9"/>
          </p:nvPr>
        </p:nvSpPr>
        <p:spPr>
          <a:xfrm>
            <a:off x="1033962" y="3446937"/>
            <a:ext cx="4914900" cy="352500"/>
          </a:xfrm>
          <a:prstGeom prst="rect">
            <a:avLst/>
          </a:prstGeom>
        </p:spPr>
        <p:txBody>
          <a:bodyPr spcFirstLastPara="1" wrap="square" lIns="91425" tIns="91425" rIns="91425" bIns="91425" anchor="ctr" anchorCtr="0">
            <a:noAutofit/>
          </a:bodyPr>
          <a:lstStyle/>
          <a:p>
            <a:pPr marL="0" lvl="0" indent="0"/>
            <a:r>
              <a:rPr lang="en-US" sz="1800" dirty="0"/>
              <a:t>Combinatorics </a:t>
            </a:r>
            <a:endParaRPr sz="1800" dirty="0"/>
          </a:p>
        </p:txBody>
      </p:sp>
      <p:sp>
        <p:nvSpPr>
          <p:cNvPr id="325" name="Google Shape;325;p41"/>
          <p:cNvSpPr txBox="1">
            <a:spLocks noGrp="1"/>
          </p:cNvSpPr>
          <p:nvPr>
            <p:ph type="title" idx="13"/>
          </p:nvPr>
        </p:nvSpPr>
        <p:spPr>
          <a:xfrm>
            <a:off x="236446" y="3340925"/>
            <a:ext cx="795600" cy="58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a:t>04 -</a:t>
            </a:r>
            <a:endParaRPr sz="1800">
              <a:latin typeface="Amiko"/>
              <a:ea typeface="Amiko"/>
              <a:cs typeface="Amiko"/>
              <a:sym typeface="Amiko"/>
            </a:endParaRPr>
          </a:p>
        </p:txBody>
      </p:sp>
      <p:sp>
        <p:nvSpPr>
          <p:cNvPr id="327" name="Google Shape;327;p41"/>
          <p:cNvSpPr txBox="1">
            <a:spLocks noGrp="1"/>
          </p:cNvSpPr>
          <p:nvPr>
            <p:ph type="subTitle" idx="15"/>
          </p:nvPr>
        </p:nvSpPr>
        <p:spPr>
          <a:xfrm>
            <a:off x="973002" y="4122709"/>
            <a:ext cx="8434582" cy="352500"/>
          </a:xfrm>
          <a:prstGeom prst="rect">
            <a:avLst/>
          </a:prstGeom>
        </p:spPr>
        <p:txBody>
          <a:bodyPr spcFirstLastPara="1" wrap="square" lIns="91425" tIns="91425" rIns="91425" bIns="91425" anchor="ctr" anchorCtr="0">
            <a:noAutofit/>
          </a:bodyPr>
          <a:lstStyle/>
          <a:p>
            <a:pPr marL="0" lvl="0" indent="0"/>
            <a:r>
              <a:rPr lang="en-US" sz="1800" dirty="0"/>
              <a:t>Graph theory</a:t>
            </a:r>
            <a:endParaRPr sz="1800" dirty="0"/>
          </a:p>
        </p:txBody>
      </p:sp>
      <p:sp>
        <p:nvSpPr>
          <p:cNvPr id="328" name="Google Shape;328;p41"/>
          <p:cNvSpPr txBox="1">
            <a:spLocks noGrp="1"/>
          </p:cNvSpPr>
          <p:nvPr>
            <p:ph type="title" idx="16"/>
          </p:nvPr>
        </p:nvSpPr>
        <p:spPr>
          <a:xfrm>
            <a:off x="236446" y="4016700"/>
            <a:ext cx="795600" cy="58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a:t>05 -</a:t>
            </a:r>
            <a:endParaRPr sz="1800">
              <a:latin typeface="Amiko"/>
              <a:ea typeface="Amiko"/>
              <a:cs typeface="Amiko"/>
              <a:sym typeface="Amiko"/>
            </a:endParaRPr>
          </a:p>
        </p:txBody>
      </p:sp>
      <p:sp>
        <p:nvSpPr>
          <p:cNvPr id="2" name="Google Shape;314;p41">
            <a:extLst>
              <a:ext uri="{FF2B5EF4-FFF2-40B4-BE49-F238E27FC236}">
                <a16:creationId xmlns:a16="http://schemas.microsoft.com/office/drawing/2014/main" id="{0C854855-6FA0-B22D-F8D7-1060A90ADC9F}"/>
              </a:ext>
            </a:extLst>
          </p:cNvPr>
          <p:cNvSpPr txBox="1">
            <a:spLocks/>
          </p:cNvSpPr>
          <p:nvPr/>
        </p:nvSpPr>
        <p:spPr>
          <a:xfrm>
            <a:off x="3923928" y="1304383"/>
            <a:ext cx="819778" cy="580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arlow"/>
              <a:buNone/>
              <a:defRPr sz="3500" b="0"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9pPr>
          </a:lstStyle>
          <a:p>
            <a:r>
              <a:rPr lang="en" sz="1800" dirty="0"/>
              <a:t>06 -</a:t>
            </a:r>
          </a:p>
        </p:txBody>
      </p:sp>
      <p:sp>
        <p:nvSpPr>
          <p:cNvPr id="3" name="Google Shape;316;p41">
            <a:extLst>
              <a:ext uri="{FF2B5EF4-FFF2-40B4-BE49-F238E27FC236}">
                <a16:creationId xmlns:a16="http://schemas.microsoft.com/office/drawing/2014/main" id="{35971CA0-DB92-6F83-0FB5-FCBDFB965F6C}"/>
              </a:ext>
            </a:extLst>
          </p:cNvPr>
          <p:cNvSpPr txBox="1">
            <a:spLocks/>
          </p:cNvSpPr>
          <p:nvPr/>
        </p:nvSpPr>
        <p:spPr>
          <a:xfrm>
            <a:off x="4723564" y="1410396"/>
            <a:ext cx="5037668" cy="35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Francois One"/>
              <a:buNone/>
              <a:defRPr sz="22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en-US" sz="1800" dirty="0"/>
              <a:t>Set theory</a:t>
            </a:r>
          </a:p>
        </p:txBody>
      </p:sp>
      <p:sp>
        <p:nvSpPr>
          <p:cNvPr id="4" name="Google Shape;318;p41">
            <a:extLst>
              <a:ext uri="{FF2B5EF4-FFF2-40B4-BE49-F238E27FC236}">
                <a16:creationId xmlns:a16="http://schemas.microsoft.com/office/drawing/2014/main" id="{AB8B46DC-8416-C981-6DC0-EE7B83CE1DA7}"/>
              </a:ext>
            </a:extLst>
          </p:cNvPr>
          <p:cNvSpPr txBox="1">
            <a:spLocks/>
          </p:cNvSpPr>
          <p:nvPr/>
        </p:nvSpPr>
        <p:spPr>
          <a:xfrm>
            <a:off x="4723539" y="2086167"/>
            <a:ext cx="5037668" cy="35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Francois One"/>
              <a:buNone/>
              <a:defRPr sz="22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en-US" sz="1800" dirty="0"/>
              <a:t>Probability theory</a:t>
            </a:r>
          </a:p>
        </p:txBody>
      </p:sp>
      <p:sp>
        <p:nvSpPr>
          <p:cNvPr id="5" name="Google Shape;319;p41">
            <a:extLst>
              <a:ext uri="{FF2B5EF4-FFF2-40B4-BE49-F238E27FC236}">
                <a16:creationId xmlns:a16="http://schemas.microsoft.com/office/drawing/2014/main" id="{4AB4C234-C147-6C09-7026-DB9BD551B503}"/>
              </a:ext>
            </a:extLst>
          </p:cNvPr>
          <p:cNvSpPr txBox="1">
            <a:spLocks/>
          </p:cNvSpPr>
          <p:nvPr/>
        </p:nvSpPr>
        <p:spPr>
          <a:xfrm>
            <a:off x="3926036" y="1980149"/>
            <a:ext cx="815473" cy="580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arlow"/>
              <a:buNone/>
              <a:defRPr sz="3500" b="0"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9pPr>
          </a:lstStyle>
          <a:p>
            <a:r>
              <a:rPr lang="en" sz="1800" dirty="0"/>
              <a:t>07 -</a:t>
            </a:r>
            <a:endParaRPr lang="en" sz="1800" dirty="0">
              <a:latin typeface="Amiko"/>
              <a:ea typeface="Amiko"/>
              <a:cs typeface="Amiko"/>
              <a:sym typeface="Amiko"/>
            </a:endParaRPr>
          </a:p>
        </p:txBody>
      </p:sp>
      <p:sp>
        <p:nvSpPr>
          <p:cNvPr id="6" name="Google Shape;321;p41">
            <a:extLst>
              <a:ext uri="{FF2B5EF4-FFF2-40B4-BE49-F238E27FC236}">
                <a16:creationId xmlns:a16="http://schemas.microsoft.com/office/drawing/2014/main" id="{F4D57431-FE5C-4A40-C2FB-93BD3BFF7A28}"/>
              </a:ext>
            </a:extLst>
          </p:cNvPr>
          <p:cNvSpPr txBox="1">
            <a:spLocks/>
          </p:cNvSpPr>
          <p:nvPr/>
        </p:nvSpPr>
        <p:spPr>
          <a:xfrm>
            <a:off x="4723539" y="2761939"/>
            <a:ext cx="5037668" cy="35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Francois One"/>
              <a:buNone/>
              <a:defRPr sz="22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en-US" sz="1800" dirty="0"/>
              <a:t>information theory</a:t>
            </a:r>
          </a:p>
        </p:txBody>
      </p:sp>
      <p:sp>
        <p:nvSpPr>
          <p:cNvPr id="7" name="Google Shape;322;p41">
            <a:extLst>
              <a:ext uri="{FF2B5EF4-FFF2-40B4-BE49-F238E27FC236}">
                <a16:creationId xmlns:a16="http://schemas.microsoft.com/office/drawing/2014/main" id="{99751876-6835-355F-5499-050E43BBE186}"/>
              </a:ext>
            </a:extLst>
          </p:cNvPr>
          <p:cNvSpPr txBox="1">
            <a:spLocks/>
          </p:cNvSpPr>
          <p:nvPr/>
        </p:nvSpPr>
        <p:spPr>
          <a:xfrm>
            <a:off x="3926036" y="2655912"/>
            <a:ext cx="815473" cy="580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arlow"/>
              <a:buNone/>
              <a:defRPr sz="3500" b="0"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9pPr>
          </a:lstStyle>
          <a:p>
            <a:r>
              <a:rPr lang="en" sz="1800" dirty="0"/>
              <a:t>08 -</a:t>
            </a:r>
            <a:endParaRPr lang="en" sz="1800" dirty="0">
              <a:latin typeface="Amiko"/>
              <a:ea typeface="Amiko"/>
              <a:cs typeface="Amiko"/>
              <a:sym typeface="Amiko"/>
            </a:endParaRPr>
          </a:p>
        </p:txBody>
      </p:sp>
      <p:sp>
        <p:nvSpPr>
          <p:cNvPr id="8" name="Google Shape;324;p41">
            <a:extLst>
              <a:ext uri="{FF2B5EF4-FFF2-40B4-BE49-F238E27FC236}">
                <a16:creationId xmlns:a16="http://schemas.microsoft.com/office/drawing/2014/main" id="{C316C99E-7903-F450-FA56-529B4D727A76}"/>
              </a:ext>
            </a:extLst>
          </p:cNvPr>
          <p:cNvSpPr txBox="1">
            <a:spLocks/>
          </p:cNvSpPr>
          <p:nvPr/>
        </p:nvSpPr>
        <p:spPr>
          <a:xfrm>
            <a:off x="4723552" y="3437711"/>
            <a:ext cx="6041136" cy="35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Francois One"/>
              <a:buNone/>
              <a:defRPr sz="22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en-US" sz="1800" dirty="0"/>
              <a:t>Comparison between methods</a:t>
            </a:r>
          </a:p>
        </p:txBody>
      </p:sp>
      <p:sp>
        <p:nvSpPr>
          <p:cNvPr id="9" name="Google Shape;325;p41">
            <a:extLst>
              <a:ext uri="{FF2B5EF4-FFF2-40B4-BE49-F238E27FC236}">
                <a16:creationId xmlns:a16="http://schemas.microsoft.com/office/drawing/2014/main" id="{0B6F79BB-A48E-6F81-D71E-0653C404B9C6}"/>
              </a:ext>
            </a:extLst>
          </p:cNvPr>
          <p:cNvSpPr txBox="1">
            <a:spLocks/>
          </p:cNvSpPr>
          <p:nvPr/>
        </p:nvSpPr>
        <p:spPr>
          <a:xfrm>
            <a:off x="3926036" y="3331699"/>
            <a:ext cx="815473" cy="580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arlow"/>
              <a:buNone/>
              <a:defRPr sz="3500" b="0"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9pPr>
          </a:lstStyle>
          <a:p>
            <a:r>
              <a:rPr lang="en" sz="1800" dirty="0"/>
              <a:t>09 -</a:t>
            </a:r>
            <a:endParaRPr lang="en" sz="1800" dirty="0">
              <a:latin typeface="Amiko"/>
              <a:ea typeface="Amiko"/>
              <a:cs typeface="Amiko"/>
              <a:sym typeface="Amiko"/>
            </a:endParaRPr>
          </a:p>
        </p:txBody>
      </p:sp>
      <p:sp>
        <p:nvSpPr>
          <p:cNvPr id="10" name="Google Shape;327;p41">
            <a:extLst>
              <a:ext uri="{FF2B5EF4-FFF2-40B4-BE49-F238E27FC236}">
                <a16:creationId xmlns:a16="http://schemas.microsoft.com/office/drawing/2014/main" id="{493FBF03-79BA-9E3C-95DF-57557A911092}"/>
              </a:ext>
            </a:extLst>
          </p:cNvPr>
          <p:cNvSpPr txBox="1">
            <a:spLocks/>
          </p:cNvSpPr>
          <p:nvPr/>
        </p:nvSpPr>
        <p:spPr>
          <a:xfrm>
            <a:off x="4723552" y="4113483"/>
            <a:ext cx="2076474" cy="35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Francois One"/>
              <a:buNone/>
              <a:defRPr sz="22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en-US" sz="1800" dirty="0"/>
              <a:t>Recommendation</a:t>
            </a:r>
          </a:p>
        </p:txBody>
      </p:sp>
      <p:sp>
        <p:nvSpPr>
          <p:cNvPr id="11" name="Google Shape;328;p41">
            <a:extLst>
              <a:ext uri="{FF2B5EF4-FFF2-40B4-BE49-F238E27FC236}">
                <a16:creationId xmlns:a16="http://schemas.microsoft.com/office/drawing/2014/main" id="{6133EEBE-A48C-2F5E-C995-DC3BD507A322}"/>
              </a:ext>
            </a:extLst>
          </p:cNvPr>
          <p:cNvSpPr txBox="1">
            <a:spLocks/>
          </p:cNvSpPr>
          <p:nvPr/>
        </p:nvSpPr>
        <p:spPr>
          <a:xfrm>
            <a:off x="3926036" y="4007474"/>
            <a:ext cx="815473" cy="580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arlow"/>
              <a:buNone/>
              <a:defRPr sz="3500" b="0"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9pPr>
          </a:lstStyle>
          <a:p>
            <a:r>
              <a:rPr lang="en" sz="1800" dirty="0"/>
              <a:t>10 -</a:t>
            </a:r>
            <a:endParaRPr lang="en" sz="1800" dirty="0">
              <a:latin typeface="Amiko"/>
              <a:ea typeface="Amiko"/>
              <a:cs typeface="Amiko"/>
              <a:sym typeface="Amiko"/>
            </a:endParaRPr>
          </a:p>
        </p:txBody>
      </p:sp>
      <p:sp>
        <p:nvSpPr>
          <p:cNvPr id="12" name="Google Shape;327;p41">
            <a:extLst>
              <a:ext uri="{FF2B5EF4-FFF2-40B4-BE49-F238E27FC236}">
                <a16:creationId xmlns:a16="http://schemas.microsoft.com/office/drawing/2014/main" id="{DC3BACD6-4310-6BF3-6D3E-A61E844A7097}"/>
              </a:ext>
            </a:extLst>
          </p:cNvPr>
          <p:cNvSpPr txBox="1">
            <a:spLocks/>
          </p:cNvSpPr>
          <p:nvPr/>
        </p:nvSpPr>
        <p:spPr>
          <a:xfrm>
            <a:off x="3063344" y="4620484"/>
            <a:ext cx="1492549" cy="35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Francois One"/>
              <a:buNone/>
              <a:defRPr sz="2200" b="1"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en-US" sz="1800" dirty="0"/>
              <a:t>Conclusion </a:t>
            </a:r>
          </a:p>
        </p:txBody>
      </p:sp>
      <p:sp>
        <p:nvSpPr>
          <p:cNvPr id="13" name="Google Shape;328;p41">
            <a:extLst>
              <a:ext uri="{FF2B5EF4-FFF2-40B4-BE49-F238E27FC236}">
                <a16:creationId xmlns:a16="http://schemas.microsoft.com/office/drawing/2014/main" id="{5ADE5939-337B-0996-498B-66579A011969}"/>
              </a:ext>
            </a:extLst>
          </p:cNvPr>
          <p:cNvSpPr txBox="1">
            <a:spLocks/>
          </p:cNvSpPr>
          <p:nvPr/>
        </p:nvSpPr>
        <p:spPr>
          <a:xfrm>
            <a:off x="2267744" y="4515966"/>
            <a:ext cx="795600" cy="580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arlow"/>
              <a:buNone/>
              <a:defRPr sz="3500" b="0"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4800"/>
              <a:buFont typeface="Passion One"/>
              <a:buNone/>
              <a:defRPr sz="4800" b="0" i="0" u="none" strike="noStrike" cap="none">
                <a:solidFill>
                  <a:schemeClr val="dk1"/>
                </a:solidFill>
                <a:latin typeface="Passion One"/>
                <a:ea typeface="Passion One"/>
                <a:cs typeface="Passion One"/>
                <a:sym typeface="Passion One"/>
              </a:defRPr>
            </a:lvl9pPr>
          </a:lstStyle>
          <a:p>
            <a:r>
              <a:rPr lang="en" sz="1800" dirty="0"/>
              <a:t>11 -</a:t>
            </a:r>
            <a:endParaRPr lang="en" sz="1800" dirty="0">
              <a:latin typeface="Amiko"/>
              <a:ea typeface="Amiko"/>
              <a:cs typeface="Amiko"/>
              <a:sym typeface="Amik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259632" y="843558"/>
            <a:ext cx="7776864" cy="4197002"/>
          </a:xfrm>
          <a:prstGeom prst="rect">
            <a:avLst/>
          </a:prstGeom>
        </p:spPr>
        <p:txBody>
          <a:bodyPr spcFirstLastPara="1" wrap="square" lIns="91425" tIns="91425" rIns="91425" bIns="91425" anchor="ctr" anchorCtr="0">
            <a:noAutofit/>
          </a:bodyPr>
          <a:lstStyle/>
          <a:p>
            <a:pPr marL="0" marR="0" algn="l" rtl="0">
              <a:lnSpc>
                <a:spcPct val="200000"/>
              </a:lnSpc>
              <a:spcBef>
                <a:spcPts val="0"/>
              </a:spcBef>
              <a:spcAft>
                <a:spcPts val="1000"/>
              </a:spcAft>
            </a:pPr>
            <a:r>
              <a:rPr lang="en-US" sz="1400" dirty="0">
                <a:solidFill>
                  <a:schemeClr val="bg1"/>
                </a:solidFill>
                <a:effectLst/>
                <a:latin typeface="Roboto" panose="02000000000000000000" pitchFamily="2" charset="0"/>
                <a:ea typeface="Roboto" panose="02000000000000000000" pitchFamily="2" charset="0"/>
                <a:cs typeface="Roboto" panose="02000000000000000000" pitchFamily="2" charset="0"/>
              </a:rPr>
              <a:t>Information theory provides a powerful tool for analyzing genetic sequences and identifying important regions or patterns. Genetic sequences contain vast amounts of information, and information theory provides a means of extracting this information and identifying patterns that may be associated with specific genetic traits or diseases. Information theory can be used to identify important genetic markers that are associated with a particular disease or trait, and to develop predictive models based on these markers.</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extLst>
      <p:ext uri="{BB962C8B-B14F-4D97-AF65-F5344CB8AC3E}">
        <p14:creationId xmlns:p14="http://schemas.microsoft.com/office/powerpoint/2010/main" val="3579885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09 -</a:t>
            </a:r>
            <a:endParaRPr dirty="0"/>
          </a:p>
        </p:txBody>
      </p:sp>
      <p:sp>
        <p:nvSpPr>
          <p:cNvPr id="349" name="Google Shape;349;p44"/>
          <p:cNvSpPr txBox="1">
            <a:spLocks noGrp="1"/>
          </p:cNvSpPr>
          <p:nvPr>
            <p:ph type="title" idx="2"/>
          </p:nvPr>
        </p:nvSpPr>
        <p:spPr>
          <a:xfrm>
            <a:off x="713224" y="2283718"/>
            <a:ext cx="5586967" cy="970500"/>
          </a:xfrm>
          <a:prstGeom prst="rect">
            <a:avLst/>
          </a:prstGeom>
        </p:spPr>
        <p:txBody>
          <a:bodyPr spcFirstLastPara="1" wrap="square" lIns="91425" tIns="91425" rIns="91425" bIns="91425" anchor="ctr" anchorCtr="0">
            <a:noAutofit/>
          </a:bodyPr>
          <a:lstStyle/>
          <a:p>
            <a:pPr marL="0" indent="0"/>
            <a:r>
              <a:rPr lang="en-US" sz="3600" dirty="0"/>
              <a:t>Comparison between methods</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extLst>
      <p:ext uri="{BB962C8B-B14F-4D97-AF65-F5344CB8AC3E}">
        <p14:creationId xmlns:p14="http://schemas.microsoft.com/office/powerpoint/2010/main" val="152136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graphicFrame>
        <p:nvGraphicFramePr>
          <p:cNvPr id="4" name="Table 3">
            <a:extLst>
              <a:ext uri="{FF2B5EF4-FFF2-40B4-BE49-F238E27FC236}">
                <a16:creationId xmlns:a16="http://schemas.microsoft.com/office/drawing/2014/main" id="{14E1BFF9-2478-6E7C-89AC-E3DD1E698B05}"/>
              </a:ext>
            </a:extLst>
          </p:cNvPr>
          <p:cNvGraphicFramePr>
            <a:graphicFrameLocks noGrp="1"/>
          </p:cNvGraphicFramePr>
          <p:nvPr>
            <p:extLst>
              <p:ext uri="{D42A27DB-BD31-4B8C-83A1-F6EECF244321}">
                <p14:modId xmlns:p14="http://schemas.microsoft.com/office/powerpoint/2010/main" val="677306011"/>
              </p:ext>
            </p:extLst>
          </p:nvPr>
        </p:nvGraphicFramePr>
        <p:xfrm>
          <a:off x="1763688" y="843558"/>
          <a:ext cx="6768752" cy="4248472"/>
        </p:xfrm>
        <a:graphic>
          <a:graphicData uri="http://schemas.openxmlformats.org/drawingml/2006/table">
            <a:tbl>
              <a:tblPr firstRow="1" firstCol="1" bandRow="1">
                <a:tableStyleId>{1D092EE3-A299-4661-8F25-B8D6C8A466EE}</a:tableStyleId>
              </a:tblPr>
              <a:tblGrid>
                <a:gridCol w="1692188">
                  <a:extLst>
                    <a:ext uri="{9D8B030D-6E8A-4147-A177-3AD203B41FA5}">
                      <a16:colId xmlns:a16="http://schemas.microsoft.com/office/drawing/2014/main" val="921548406"/>
                    </a:ext>
                  </a:extLst>
                </a:gridCol>
                <a:gridCol w="1692188">
                  <a:extLst>
                    <a:ext uri="{9D8B030D-6E8A-4147-A177-3AD203B41FA5}">
                      <a16:colId xmlns:a16="http://schemas.microsoft.com/office/drawing/2014/main" val="1170934012"/>
                    </a:ext>
                  </a:extLst>
                </a:gridCol>
                <a:gridCol w="1692188">
                  <a:extLst>
                    <a:ext uri="{9D8B030D-6E8A-4147-A177-3AD203B41FA5}">
                      <a16:colId xmlns:a16="http://schemas.microsoft.com/office/drawing/2014/main" val="1047253915"/>
                    </a:ext>
                  </a:extLst>
                </a:gridCol>
                <a:gridCol w="1692188">
                  <a:extLst>
                    <a:ext uri="{9D8B030D-6E8A-4147-A177-3AD203B41FA5}">
                      <a16:colId xmlns:a16="http://schemas.microsoft.com/office/drawing/2014/main" val="4095532192"/>
                    </a:ext>
                  </a:extLst>
                </a:gridCol>
              </a:tblGrid>
              <a:tr h="162496">
                <a:tc>
                  <a:txBody>
                    <a:bodyPr/>
                    <a:lstStyle/>
                    <a:p>
                      <a:pPr marL="0" marR="0" algn="l" rtl="0">
                        <a:lnSpc>
                          <a:spcPct val="115000"/>
                        </a:lnSpc>
                        <a:spcBef>
                          <a:spcPts val="0"/>
                        </a:spcBef>
                        <a:spcAft>
                          <a:spcPts val="1000"/>
                        </a:spcAft>
                      </a:pPr>
                      <a:r>
                        <a:rPr lang="en-US" sz="900" b="1" dirty="0">
                          <a:solidFill>
                            <a:schemeClr val="bg1"/>
                          </a:solidFill>
                          <a:effectLst/>
                        </a:rPr>
                        <a:t>Method/Technique</a:t>
                      </a:r>
                      <a:endParaRPr lang="en-US" sz="9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b="1" dirty="0">
                          <a:solidFill>
                            <a:schemeClr val="bg1"/>
                          </a:solidFill>
                          <a:effectLst/>
                        </a:rPr>
                        <a:t>Description</a:t>
                      </a:r>
                      <a:endParaRPr lang="en-US" sz="9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b="1" dirty="0">
                          <a:solidFill>
                            <a:schemeClr val="bg1"/>
                          </a:solidFill>
                          <a:effectLst/>
                        </a:rPr>
                        <a:t>Strengths</a:t>
                      </a:r>
                      <a:endParaRPr lang="en-US" sz="9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b="1" dirty="0">
                          <a:solidFill>
                            <a:schemeClr val="bg1"/>
                          </a:solidFill>
                          <a:effectLst/>
                        </a:rPr>
                        <a:t>Limitations</a:t>
                      </a:r>
                      <a:endParaRPr lang="en-US" sz="9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extLst>
                  <a:ext uri="{0D108BD9-81ED-4DB2-BD59-A6C34878D82A}">
                    <a16:rowId xmlns:a16="http://schemas.microsoft.com/office/drawing/2014/main" val="1722548686"/>
                  </a:ext>
                </a:extLst>
              </a:tr>
              <a:tr h="845616">
                <a:tc>
                  <a:txBody>
                    <a:bodyPr/>
                    <a:lstStyle/>
                    <a:p>
                      <a:pPr marL="0" marR="0" algn="l" rtl="0">
                        <a:lnSpc>
                          <a:spcPct val="115000"/>
                        </a:lnSpc>
                        <a:spcBef>
                          <a:spcPts val="0"/>
                        </a:spcBef>
                        <a:spcAft>
                          <a:spcPts val="1000"/>
                        </a:spcAft>
                      </a:pPr>
                      <a:r>
                        <a:rPr lang="en-US" sz="900" b="1" i="1" dirty="0">
                          <a:solidFill>
                            <a:schemeClr val="bg1"/>
                          </a:solidFill>
                          <a:effectLst/>
                        </a:rPr>
                        <a:t>Combinatorics</a:t>
                      </a:r>
                      <a:endParaRPr lang="en-US" sz="9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The study of combinations and permutations of elements.</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dirty="0">
                          <a:solidFill>
                            <a:schemeClr val="bg1"/>
                          </a:solidFill>
                          <a:effectLst/>
                        </a:rPr>
                        <a:t>Provides a framework for calculating the probability of genetic events, such as the likelihood of a specific combination of alleles.</a:t>
                      </a:r>
                      <a:endPar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Limited in its ability to model complex genetic interactions and networks.</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extLst>
                  <a:ext uri="{0D108BD9-81ED-4DB2-BD59-A6C34878D82A}">
                    <a16:rowId xmlns:a16="http://schemas.microsoft.com/office/drawing/2014/main" val="2668680506"/>
                  </a:ext>
                </a:extLst>
              </a:tr>
              <a:tr h="792088">
                <a:tc>
                  <a:txBody>
                    <a:bodyPr/>
                    <a:lstStyle/>
                    <a:p>
                      <a:pPr marL="0" marR="0" algn="l" rtl="0">
                        <a:lnSpc>
                          <a:spcPct val="115000"/>
                        </a:lnSpc>
                        <a:spcBef>
                          <a:spcPts val="0"/>
                        </a:spcBef>
                        <a:spcAft>
                          <a:spcPts val="1000"/>
                        </a:spcAft>
                      </a:pPr>
                      <a:r>
                        <a:rPr lang="en-US" sz="900" b="1" i="1" dirty="0">
                          <a:solidFill>
                            <a:schemeClr val="bg1"/>
                          </a:solidFill>
                          <a:effectLst/>
                        </a:rPr>
                        <a:t>Graph Theory</a:t>
                      </a:r>
                      <a:endParaRPr lang="en-US" sz="9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dirty="0">
                          <a:solidFill>
                            <a:schemeClr val="bg1"/>
                          </a:solidFill>
                          <a:effectLst/>
                        </a:rPr>
                        <a:t>The study of graphs, which are mathematical representations of networks.</a:t>
                      </a:r>
                      <a:endPar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Provides a powerful tool for modeling genetic interactions and networks, and identifying important nodes and edges within a network.</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Limited in its ability to handle large and complex datasets, and may require substantial computational resources.</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extLst>
                  <a:ext uri="{0D108BD9-81ED-4DB2-BD59-A6C34878D82A}">
                    <a16:rowId xmlns:a16="http://schemas.microsoft.com/office/drawing/2014/main" val="1642422096"/>
                  </a:ext>
                </a:extLst>
              </a:tr>
              <a:tr h="792088">
                <a:tc>
                  <a:txBody>
                    <a:bodyPr/>
                    <a:lstStyle/>
                    <a:p>
                      <a:pPr marL="0" marR="0" algn="l" rtl="0">
                        <a:lnSpc>
                          <a:spcPct val="115000"/>
                        </a:lnSpc>
                        <a:spcBef>
                          <a:spcPts val="0"/>
                        </a:spcBef>
                        <a:spcAft>
                          <a:spcPts val="1000"/>
                        </a:spcAft>
                      </a:pPr>
                      <a:r>
                        <a:rPr lang="en-US" sz="900" b="1" i="1" dirty="0">
                          <a:solidFill>
                            <a:schemeClr val="bg1"/>
                          </a:solidFill>
                          <a:effectLst/>
                        </a:rPr>
                        <a:t>Set Theory</a:t>
                      </a:r>
                      <a:endParaRPr lang="en-US" sz="9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dirty="0">
                          <a:solidFill>
                            <a:schemeClr val="bg1"/>
                          </a:solidFill>
                          <a:effectLst/>
                        </a:rPr>
                        <a:t>The study of sets and their properties.</a:t>
                      </a:r>
                      <a:endPar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Provides a framework for defining and comparing sets of genetic data, such as differentially expressed genes in a disease state.</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Limited in its ability to model dynamic changes in gene expression over time or in response to environmental factors.</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extLst>
                  <a:ext uri="{0D108BD9-81ED-4DB2-BD59-A6C34878D82A}">
                    <a16:rowId xmlns:a16="http://schemas.microsoft.com/office/drawing/2014/main" val="4075892177"/>
                  </a:ext>
                </a:extLst>
              </a:tr>
              <a:tr h="792088">
                <a:tc>
                  <a:txBody>
                    <a:bodyPr/>
                    <a:lstStyle/>
                    <a:p>
                      <a:pPr marL="0" marR="0" algn="l" rtl="0">
                        <a:lnSpc>
                          <a:spcPct val="115000"/>
                        </a:lnSpc>
                        <a:spcBef>
                          <a:spcPts val="0"/>
                        </a:spcBef>
                        <a:spcAft>
                          <a:spcPts val="1000"/>
                        </a:spcAft>
                      </a:pPr>
                      <a:r>
                        <a:rPr lang="en-US" sz="900" b="1" i="1" dirty="0">
                          <a:solidFill>
                            <a:schemeClr val="bg1"/>
                          </a:solidFill>
                          <a:effectLst/>
                        </a:rPr>
                        <a:t>Probability Theory</a:t>
                      </a:r>
                      <a:endParaRPr lang="en-US" sz="9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dirty="0">
                          <a:solidFill>
                            <a:schemeClr val="bg1"/>
                          </a:solidFill>
                          <a:effectLst/>
                        </a:rPr>
                        <a:t>The study of the likelihood of events occurring.</a:t>
                      </a:r>
                      <a:endPar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Provides a framework for quantifying the probability of genetic events and analyzing the statistical significance of genetic associations.</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dirty="0">
                          <a:solidFill>
                            <a:schemeClr val="bg1"/>
                          </a:solidFill>
                          <a:effectLst/>
                        </a:rPr>
                        <a:t>Limited in its ability to model complex genetic interactions and networks.</a:t>
                      </a:r>
                      <a:endPar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extLst>
                  <a:ext uri="{0D108BD9-81ED-4DB2-BD59-A6C34878D82A}">
                    <a16:rowId xmlns:a16="http://schemas.microsoft.com/office/drawing/2014/main" val="26355732"/>
                  </a:ext>
                </a:extLst>
              </a:tr>
              <a:tr h="864096">
                <a:tc>
                  <a:txBody>
                    <a:bodyPr/>
                    <a:lstStyle/>
                    <a:p>
                      <a:pPr marL="0" marR="0" algn="l" rtl="0">
                        <a:lnSpc>
                          <a:spcPct val="115000"/>
                        </a:lnSpc>
                        <a:spcBef>
                          <a:spcPts val="0"/>
                        </a:spcBef>
                        <a:spcAft>
                          <a:spcPts val="1000"/>
                        </a:spcAft>
                      </a:pPr>
                      <a:r>
                        <a:rPr lang="en-US" sz="900" b="1" i="1" dirty="0">
                          <a:solidFill>
                            <a:schemeClr val="bg1"/>
                          </a:solidFill>
                          <a:effectLst/>
                        </a:rPr>
                        <a:t>Information Theory</a:t>
                      </a:r>
                      <a:endParaRPr lang="en-US" sz="9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a:solidFill>
                            <a:schemeClr val="bg1"/>
                          </a:solidFill>
                          <a:effectLst/>
                        </a:rPr>
                        <a:t>The study of the quantification, storage, and communication of information.</a:t>
                      </a:r>
                      <a:endParaRPr lang="en-US"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dirty="0">
                          <a:solidFill>
                            <a:schemeClr val="bg1"/>
                          </a:solidFill>
                          <a:effectLst/>
                        </a:rPr>
                        <a:t>Provides a framework for analyzing the complexity and organization of genetic networks, and identifying key genes and pathways.</a:t>
                      </a:r>
                      <a:endPar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tc>
                  <a:txBody>
                    <a:bodyPr/>
                    <a:lstStyle/>
                    <a:p>
                      <a:pPr marL="0" marR="0" algn="l" rtl="0">
                        <a:lnSpc>
                          <a:spcPct val="115000"/>
                        </a:lnSpc>
                        <a:spcBef>
                          <a:spcPts val="0"/>
                        </a:spcBef>
                        <a:spcAft>
                          <a:spcPts val="1000"/>
                        </a:spcAft>
                      </a:pPr>
                      <a:r>
                        <a:rPr lang="en-US" sz="900" dirty="0">
                          <a:solidFill>
                            <a:schemeClr val="bg1"/>
                          </a:solidFill>
                          <a:effectLst/>
                        </a:rPr>
                        <a:t>Limited in its ability to model dynamic changes in gene expression over time or in response to environmental factors.</a:t>
                      </a:r>
                      <a:endParaRPr lang="en-US"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4615" marR="24615" marT="0" marB="0"/>
                </a:tc>
                <a:extLst>
                  <a:ext uri="{0D108BD9-81ED-4DB2-BD59-A6C34878D82A}">
                    <a16:rowId xmlns:a16="http://schemas.microsoft.com/office/drawing/2014/main" val="1776386721"/>
                  </a:ext>
                </a:extLst>
              </a:tr>
            </a:tbl>
          </a:graphicData>
        </a:graphic>
      </p:graphicFrame>
      <p:sp>
        <p:nvSpPr>
          <p:cNvPr id="2" name="TextBox 1">
            <a:extLst>
              <a:ext uri="{FF2B5EF4-FFF2-40B4-BE49-F238E27FC236}">
                <a16:creationId xmlns:a16="http://schemas.microsoft.com/office/drawing/2014/main" id="{45CD0D1E-0897-7793-8123-59DD5386270C}"/>
              </a:ext>
            </a:extLst>
          </p:cNvPr>
          <p:cNvSpPr txBox="1"/>
          <p:nvPr/>
        </p:nvSpPr>
        <p:spPr>
          <a:xfrm>
            <a:off x="1907704" y="267494"/>
            <a:ext cx="3456384" cy="435056"/>
          </a:xfrm>
          <a:prstGeom prst="rect">
            <a:avLst/>
          </a:prstGeom>
          <a:noFill/>
        </p:spPr>
        <p:txBody>
          <a:bodyPr wrap="square" rtlCol="0">
            <a:spAutoFit/>
          </a:bodyPr>
          <a:lstStyle/>
          <a:p>
            <a:pPr marL="0" marR="0" algn="l" rtl="0">
              <a:lnSpc>
                <a:spcPct val="115000"/>
              </a:lnSpc>
              <a:spcBef>
                <a:spcPts val="0"/>
              </a:spcBef>
              <a:spcAft>
                <a:spcPts val="1000"/>
              </a:spcAft>
            </a:pPr>
            <a:r>
              <a:rPr lang="en-US" sz="10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Table 1:</a:t>
            </a:r>
            <a:r>
              <a:rPr lang="en-US" sz="1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Comparison of Different Methods Used for Solving Genetic Problems</a:t>
            </a:r>
            <a:endPar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76344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graphicFrame>
        <p:nvGraphicFramePr>
          <p:cNvPr id="2" name="Table 1">
            <a:extLst>
              <a:ext uri="{FF2B5EF4-FFF2-40B4-BE49-F238E27FC236}">
                <a16:creationId xmlns:a16="http://schemas.microsoft.com/office/drawing/2014/main" id="{4E1EF459-2CB6-85F8-AFF8-D97D215A6253}"/>
              </a:ext>
            </a:extLst>
          </p:cNvPr>
          <p:cNvGraphicFramePr>
            <a:graphicFrameLocks noGrp="1"/>
          </p:cNvGraphicFramePr>
          <p:nvPr>
            <p:extLst>
              <p:ext uri="{D42A27DB-BD31-4B8C-83A1-F6EECF244321}">
                <p14:modId xmlns:p14="http://schemas.microsoft.com/office/powerpoint/2010/main" val="676927843"/>
              </p:ext>
            </p:extLst>
          </p:nvPr>
        </p:nvGraphicFramePr>
        <p:xfrm>
          <a:off x="1331640" y="843558"/>
          <a:ext cx="7200800" cy="3600399"/>
        </p:xfrm>
        <a:graphic>
          <a:graphicData uri="http://schemas.openxmlformats.org/drawingml/2006/table">
            <a:tbl>
              <a:tblPr firstRow="1" firstCol="1" bandRow="1">
                <a:tableStyleId>{1D092EE3-A299-4661-8F25-B8D6C8A466EE}</a:tableStyleId>
              </a:tblPr>
              <a:tblGrid>
                <a:gridCol w="2417337">
                  <a:extLst>
                    <a:ext uri="{9D8B030D-6E8A-4147-A177-3AD203B41FA5}">
                      <a16:colId xmlns:a16="http://schemas.microsoft.com/office/drawing/2014/main" val="4208914990"/>
                    </a:ext>
                  </a:extLst>
                </a:gridCol>
                <a:gridCol w="4783463">
                  <a:extLst>
                    <a:ext uri="{9D8B030D-6E8A-4147-A177-3AD203B41FA5}">
                      <a16:colId xmlns:a16="http://schemas.microsoft.com/office/drawing/2014/main" val="715123189"/>
                    </a:ext>
                  </a:extLst>
                </a:gridCol>
              </a:tblGrid>
              <a:tr h="333222">
                <a:tc>
                  <a:txBody>
                    <a:bodyPr/>
                    <a:lstStyle/>
                    <a:p>
                      <a:pPr marL="0" marR="0" algn="l" rtl="0">
                        <a:lnSpc>
                          <a:spcPct val="115000"/>
                        </a:lnSpc>
                        <a:spcBef>
                          <a:spcPts val="0"/>
                        </a:spcBef>
                        <a:spcAft>
                          <a:spcPts val="1000"/>
                        </a:spcAft>
                      </a:pPr>
                      <a:r>
                        <a:rPr lang="en-US" sz="1050" b="1" dirty="0">
                          <a:solidFill>
                            <a:schemeClr val="bg1"/>
                          </a:solidFill>
                          <a:effectLst/>
                        </a:rPr>
                        <a:t>Mathematical Framework</a:t>
                      </a:r>
                      <a:endParaRPr lang="en-US" sz="11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1000"/>
                        </a:spcAft>
                      </a:pPr>
                      <a:r>
                        <a:rPr lang="en-US" sz="1050" b="1" dirty="0">
                          <a:solidFill>
                            <a:schemeClr val="bg1"/>
                          </a:solidFill>
                          <a:effectLst/>
                        </a:rPr>
                        <a:t>Applications in Genetics Research</a:t>
                      </a:r>
                      <a:endParaRPr lang="en-US" sz="11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2586570"/>
                  </a:ext>
                </a:extLst>
              </a:tr>
              <a:tr h="666887">
                <a:tc>
                  <a:txBody>
                    <a:bodyPr/>
                    <a:lstStyle/>
                    <a:p>
                      <a:pPr marL="0" marR="0" algn="l" rtl="0">
                        <a:lnSpc>
                          <a:spcPct val="115000"/>
                        </a:lnSpc>
                        <a:spcBef>
                          <a:spcPts val="0"/>
                        </a:spcBef>
                        <a:spcAft>
                          <a:spcPts val="1000"/>
                        </a:spcAft>
                      </a:pPr>
                      <a:r>
                        <a:rPr lang="en-US" sz="1050" b="1" i="1" dirty="0">
                          <a:solidFill>
                            <a:schemeClr val="bg1"/>
                          </a:solidFill>
                          <a:effectLst/>
                        </a:rPr>
                        <a:t>Combinatorics</a:t>
                      </a:r>
                      <a:endParaRPr lang="en-US" sz="11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1000"/>
                        </a:spcAft>
                      </a:pPr>
                      <a:r>
                        <a:rPr lang="en-US" sz="1050" dirty="0">
                          <a:solidFill>
                            <a:schemeClr val="bg1"/>
                          </a:solidFill>
                          <a:effectLst/>
                        </a:rPr>
                        <a:t>Determining the number of possible genotypes and phenotypes resulting from a cross, calculating expected ratios of offspring</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7173108"/>
                  </a:ext>
                </a:extLst>
              </a:tr>
              <a:tr h="600067">
                <a:tc>
                  <a:txBody>
                    <a:bodyPr/>
                    <a:lstStyle/>
                    <a:p>
                      <a:pPr marL="0" marR="0" algn="l" rtl="0">
                        <a:lnSpc>
                          <a:spcPct val="115000"/>
                        </a:lnSpc>
                        <a:spcBef>
                          <a:spcPts val="0"/>
                        </a:spcBef>
                        <a:spcAft>
                          <a:spcPts val="1000"/>
                        </a:spcAft>
                      </a:pPr>
                      <a:r>
                        <a:rPr lang="en-US" sz="1050" b="1" i="1" dirty="0">
                          <a:solidFill>
                            <a:schemeClr val="bg1"/>
                          </a:solidFill>
                          <a:effectLst/>
                        </a:rPr>
                        <a:t>Graph Theory</a:t>
                      </a:r>
                      <a:endParaRPr lang="en-US" sz="11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1000"/>
                        </a:spcAft>
                      </a:pPr>
                      <a:r>
                        <a:rPr lang="en-US" sz="1050" dirty="0">
                          <a:solidFill>
                            <a:schemeClr val="bg1"/>
                          </a:solidFill>
                          <a:effectLst/>
                        </a:rPr>
                        <a:t>Modeling genetic relationships such as pedigree analysis, analyzing genetic networks to identify key genes and pathways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1047656"/>
                  </a:ext>
                </a:extLst>
              </a:tr>
              <a:tr h="689297">
                <a:tc>
                  <a:txBody>
                    <a:bodyPr/>
                    <a:lstStyle/>
                    <a:p>
                      <a:pPr marL="0" marR="0" algn="l" rtl="0">
                        <a:lnSpc>
                          <a:spcPct val="115000"/>
                        </a:lnSpc>
                        <a:spcBef>
                          <a:spcPts val="0"/>
                        </a:spcBef>
                        <a:spcAft>
                          <a:spcPts val="1000"/>
                        </a:spcAft>
                      </a:pPr>
                      <a:r>
                        <a:rPr lang="en-US" sz="1050" b="1" i="1" dirty="0">
                          <a:solidFill>
                            <a:schemeClr val="bg1"/>
                          </a:solidFill>
                          <a:effectLst/>
                        </a:rPr>
                        <a:t>Set Theory</a:t>
                      </a:r>
                      <a:endParaRPr lang="en-US" sz="11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1000"/>
                        </a:spcAft>
                      </a:pPr>
                      <a:r>
                        <a:rPr lang="en-US" sz="1050">
                          <a:solidFill>
                            <a:schemeClr val="bg1"/>
                          </a:solidFill>
                          <a:effectLst/>
                        </a:rPr>
                        <a:t>Modeling the relationship between genes and alleles, analyzing gene interactions and pathways</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45809976"/>
                  </a:ext>
                </a:extLst>
              </a:tr>
              <a:tr h="610847">
                <a:tc>
                  <a:txBody>
                    <a:bodyPr/>
                    <a:lstStyle/>
                    <a:p>
                      <a:pPr marL="0" marR="0" algn="l" rtl="0">
                        <a:lnSpc>
                          <a:spcPct val="115000"/>
                        </a:lnSpc>
                        <a:spcBef>
                          <a:spcPts val="0"/>
                        </a:spcBef>
                        <a:spcAft>
                          <a:spcPts val="1000"/>
                        </a:spcAft>
                      </a:pPr>
                      <a:r>
                        <a:rPr lang="en-US" sz="1050" b="1" i="1" dirty="0">
                          <a:solidFill>
                            <a:schemeClr val="bg1"/>
                          </a:solidFill>
                          <a:effectLst/>
                        </a:rPr>
                        <a:t>Probability Theory</a:t>
                      </a:r>
                      <a:endParaRPr lang="en-US" sz="11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1000"/>
                        </a:spcAft>
                      </a:pPr>
                      <a:r>
                        <a:rPr lang="en-US" sz="1050" dirty="0">
                          <a:solidFill>
                            <a:schemeClr val="bg1"/>
                          </a:solidFill>
                          <a:effectLst/>
                        </a:rPr>
                        <a:t>Predicting the likelihood of specific genetic outcomes, such as the probability of a particular genotype or phenotype</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31858799"/>
                  </a:ext>
                </a:extLst>
              </a:tr>
              <a:tr h="700079">
                <a:tc>
                  <a:txBody>
                    <a:bodyPr/>
                    <a:lstStyle/>
                    <a:p>
                      <a:pPr marL="0" marR="0" algn="l" rtl="0">
                        <a:lnSpc>
                          <a:spcPct val="115000"/>
                        </a:lnSpc>
                        <a:spcBef>
                          <a:spcPts val="0"/>
                        </a:spcBef>
                        <a:spcAft>
                          <a:spcPts val="1000"/>
                        </a:spcAft>
                      </a:pPr>
                      <a:r>
                        <a:rPr lang="en-US" sz="1050" b="1" i="1" dirty="0">
                          <a:solidFill>
                            <a:schemeClr val="bg1"/>
                          </a:solidFill>
                          <a:effectLst/>
                        </a:rPr>
                        <a:t>Information Theory</a:t>
                      </a:r>
                      <a:endParaRPr lang="en-US" sz="1100" b="1" i="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15000"/>
                        </a:lnSpc>
                        <a:spcBef>
                          <a:spcPts val="0"/>
                        </a:spcBef>
                        <a:spcAft>
                          <a:spcPts val="1000"/>
                        </a:spcAft>
                      </a:pPr>
                      <a:r>
                        <a:rPr lang="en-US" sz="1050" dirty="0">
                          <a:solidFill>
                            <a:schemeClr val="bg1"/>
                          </a:solidFill>
                          <a:effectLst/>
                        </a:rPr>
                        <a:t>Analyzing genetic sequences to identify important patterns, such as identifying important genetic markers associated with diseases or traits</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2612247"/>
                  </a:ext>
                </a:extLst>
              </a:tr>
            </a:tbl>
          </a:graphicData>
        </a:graphic>
      </p:graphicFrame>
      <p:sp>
        <p:nvSpPr>
          <p:cNvPr id="3" name="TextBox 2">
            <a:extLst>
              <a:ext uri="{FF2B5EF4-FFF2-40B4-BE49-F238E27FC236}">
                <a16:creationId xmlns:a16="http://schemas.microsoft.com/office/drawing/2014/main" id="{68D45DB7-2D6A-FE53-E984-F6472AE0534E}"/>
              </a:ext>
            </a:extLst>
          </p:cNvPr>
          <p:cNvSpPr txBox="1"/>
          <p:nvPr/>
        </p:nvSpPr>
        <p:spPr>
          <a:xfrm>
            <a:off x="1907704" y="267494"/>
            <a:ext cx="3456384" cy="435056"/>
          </a:xfrm>
          <a:prstGeom prst="rect">
            <a:avLst/>
          </a:prstGeom>
          <a:noFill/>
        </p:spPr>
        <p:txBody>
          <a:bodyPr wrap="square" rtlCol="0">
            <a:spAutoFit/>
          </a:bodyPr>
          <a:lstStyle/>
          <a:p>
            <a:pPr marL="0" marR="0" algn="l" rtl="0">
              <a:lnSpc>
                <a:spcPct val="115000"/>
              </a:lnSpc>
              <a:spcBef>
                <a:spcPts val="0"/>
              </a:spcBef>
              <a:spcAft>
                <a:spcPts val="1000"/>
              </a:spcAft>
            </a:pPr>
            <a:r>
              <a:rPr lang="en-US" sz="10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Table2:</a:t>
            </a:r>
            <a:r>
              <a:rPr lang="en-US" sz="1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summarizing some of the specific applications of each mathematical framework in genetics research:</a:t>
            </a:r>
            <a:endPar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743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5" name="Picture 4" descr="GU-Logo-Monochrome-White-1-300x97.png"/>
          <p:cNvPicPr>
            <a:picLocks noChangeAspect="1"/>
          </p:cNvPicPr>
          <p:nvPr/>
        </p:nvPicPr>
        <p:blipFill>
          <a:blip r:embed="rId3"/>
          <a:stretch>
            <a:fillRect/>
          </a:stretch>
        </p:blipFill>
        <p:spPr>
          <a:xfrm>
            <a:off x="7308304" y="267122"/>
            <a:ext cx="1512168" cy="488934"/>
          </a:xfrm>
          <a:prstGeom prst="rect">
            <a:avLst/>
          </a:prstGeom>
        </p:spPr>
      </p:pic>
      <p:graphicFrame>
        <p:nvGraphicFramePr>
          <p:cNvPr id="2" name="Table 1">
            <a:extLst>
              <a:ext uri="{FF2B5EF4-FFF2-40B4-BE49-F238E27FC236}">
                <a16:creationId xmlns:a16="http://schemas.microsoft.com/office/drawing/2014/main" id="{5FB2A1E9-B6F4-C661-A9C8-9F5381A3ADDC}"/>
              </a:ext>
            </a:extLst>
          </p:cNvPr>
          <p:cNvGraphicFramePr>
            <a:graphicFrameLocks noGrp="1"/>
          </p:cNvGraphicFramePr>
          <p:nvPr>
            <p:extLst>
              <p:ext uri="{D42A27DB-BD31-4B8C-83A1-F6EECF244321}">
                <p14:modId xmlns:p14="http://schemas.microsoft.com/office/powerpoint/2010/main" val="3620243996"/>
              </p:ext>
            </p:extLst>
          </p:nvPr>
        </p:nvGraphicFramePr>
        <p:xfrm>
          <a:off x="1475656" y="1059582"/>
          <a:ext cx="7200804" cy="3600399"/>
        </p:xfrm>
        <a:graphic>
          <a:graphicData uri="http://schemas.openxmlformats.org/drawingml/2006/table">
            <a:tbl>
              <a:tblPr firstRow="1" firstCol="1" bandRow="1">
                <a:tableStyleId>{1D092EE3-A299-4661-8F25-B8D6C8A466EE}</a:tableStyleId>
              </a:tblPr>
              <a:tblGrid>
                <a:gridCol w="1800201">
                  <a:extLst>
                    <a:ext uri="{9D8B030D-6E8A-4147-A177-3AD203B41FA5}">
                      <a16:colId xmlns:a16="http://schemas.microsoft.com/office/drawing/2014/main" val="28685545"/>
                    </a:ext>
                  </a:extLst>
                </a:gridCol>
                <a:gridCol w="1800201">
                  <a:extLst>
                    <a:ext uri="{9D8B030D-6E8A-4147-A177-3AD203B41FA5}">
                      <a16:colId xmlns:a16="http://schemas.microsoft.com/office/drawing/2014/main" val="3888258770"/>
                    </a:ext>
                  </a:extLst>
                </a:gridCol>
                <a:gridCol w="1800201">
                  <a:extLst>
                    <a:ext uri="{9D8B030D-6E8A-4147-A177-3AD203B41FA5}">
                      <a16:colId xmlns:a16="http://schemas.microsoft.com/office/drawing/2014/main" val="516955312"/>
                    </a:ext>
                  </a:extLst>
                </a:gridCol>
                <a:gridCol w="1800201">
                  <a:extLst>
                    <a:ext uri="{9D8B030D-6E8A-4147-A177-3AD203B41FA5}">
                      <a16:colId xmlns:a16="http://schemas.microsoft.com/office/drawing/2014/main" val="1393592234"/>
                    </a:ext>
                  </a:extLst>
                </a:gridCol>
              </a:tblGrid>
              <a:tr h="182174">
                <a:tc>
                  <a:txBody>
                    <a:bodyPr/>
                    <a:lstStyle/>
                    <a:p>
                      <a:pPr marL="0" marR="0" algn="l" rtl="0">
                        <a:lnSpc>
                          <a:spcPct val="115000"/>
                        </a:lnSpc>
                        <a:spcBef>
                          <a:spcPts val="0"/>
                        </a:spcBef>
                        <a:spcAft>
                          <a:spcPts val="1000"/>
                        </a:spcAft>
                      </a:pPr>
                      <a:r>
                        <a:rPr lang="en-US" sz="1000">
                          <a:solidFill>
                            <a:schemeClr val="bg1"/>
                          </a:solidFill>
                          <a:effectLst/>
                        </a:rPr>
                        <a:t>Method</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Description</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Strengths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Weaknesses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extLst>
                  <a:ext uri="{0D108BD9-81ED-4DB2-BD59-A6C34878D82A}">
                    <a16:rowId xmlns:a16="http://schemas.microsoft.com/office/drawing/2014/main" val="269555167"/>
                  </a:ext>
                </a:extLst>
              </a:tr>
              <a:tr h="617914">
                <a:tc>
                  <a:txBody>
                    <a:bodyPr/>
                    <a:lstStyle/>
                    <a:p>
                      <a:pPr marL="0" marR="0" algn="l" rtl="0">
                        <a:lnSpc>
                          <a:spcPct val="115000"/>
                        </a:lnSpc>
                        <a:spcBef>
                          <a:spcPts val="0"/>
                        </a:spcBef>
                        <a:spcAft>
                          <a:spcPts val="1000"/>
                        </a:spcAft>
                      </a:pPr>
                      <a:r>
                        <a:rPr lang="en-US" sz="1000" dirty="0">
                          <a:solidFill>
                            <a:schemeClr val="bg1"/>
                          </a:solidFill>
                          <a:effectLst/>
                        </a:rPr>
                        <a:t>Network analysis</a:t>
                      </a:r>
                      <a:endPar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Examines the relationships between genes and proteins to understand cellular function</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Identifies key regulatory genes, can predict new drug targets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May not capture all interactions, requires large amounts of data</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extLst>
                  <a:ext uri="{0D108BD9-81ED-4DB2-BD59-A6C34878D82A}">
                    <a16:rowId xmlns:a16="http://schemas.microsoft.com/office/drawing/2014/main" val="11290351"/>
                  </a:ext>
                </a:extLst>
              </a:tr>
              <a:tr h="601989">
                <a:tc>
                  <a:txBody>
                    <a:bodyPr/>
                    <a:lstStyle/>
                    <a:p>
                      <a:pPr marL="0" marR="0" algn="l" rtl="0">
                        <a:lnSpc>
                          <a:spcPct val="115000"/>
                        </a:lnSpc>
                        <a:spcBef>
                          <a:spcPts val="0"/>
                        </a:spcBef>
                        <a:spcAft>
                          <a:spcPts val="1000"/>
                        </a:spcAft>
                      </a:pPr>
                      <a:r>
                        <a:rPr lang="en-US" sz="1000">
                          <a:solidFill>
                            <a:schemeClr val="bg1"/>
                          </a:solidFill>
                          <a:effectLst/>
                        </a:rPr>
                        <a:t>Boolean modeling</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dirty="0">
                          <a:solidFill>
                            <a:schemeClr val="bg1"/>
                          </a:solidFill>
                          <a:effectLst/>
                        </a:rPr>
                        <a:t>Uses logical rules to model genetic systems</a:t>
                      </a:r>
                      <a:endPar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Can model complex systems, allows for simulation and prediction</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Assumes binary on/off states, may oversimplify complex systems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extLst>
                  <a:ext uri="{0D108BD9-81ED-4DB2-BD59-A6C34878D82A}">
                    <a16:rowId xmlns:a16="http://schemas.microsoft.com/office/drawing/2014/main" val="610820286"/>
                  </a:ext>
                </a:extLst>
              </a:tr>
              <a:tr h="598144">
                <a:tc>
                  <a:txBody>
                    <a:bodyPr/>
                    <a:lstStyle/>
                    <a:p>
                      <a:pPr marL="0" marR="0" algn="l" rtl="0">
                        <a:lnSpc>
                          <a:spcPct val="115000"/>
                        </a:lnSpc>
                        <a:spcBef>
                          <a:spcPts val="0"/>
                        </a:spcBef>
                        <a:spcAft>
                          <a:spcPts val="1000"/>
                        </a:spcAft>
                      </a:pPr>
                      <a:r>
                        <a:rPr lang="en-US" sz="1000">
                          <a:solidFill>
                            <a:schemeClr val="bg1"/>
                          </a:solidFill>
                          <a:effectLst/>
                        </a:rPr>
                        <a:t>Genetic algorithms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Uses evolutionary principles to optimize solutions to genetic problems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Can handle large data sets, can find optimal solutions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Can be computationally expensive, may converge on local optima</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extLst>
                  <a:ext uri="{0D108BD9-81ED-4DB2-BD59-A6C34878D82A}">
                    <a16:rowId xmlns:a16="http://schemas.microsoft.com/office/drawing/2014/main" val="2626219819"/>
                  </a:ext>
                </a:extLst>
              </a:tr>
              <a:tr h="800089">
                <a:tc>
                  <a:txBody>
                    <a:bodyPr/>
                    <a:lstStyle/>
                    <a:p>
                      <a:pPr marL="0" marR="0" algn="l" rtl="0">
                        <a:lnSpc>
                          <a:spcPct val="115000"/>
                        </a:lnSpc>
                        <a:spcBef>
                          <a:spcPts val="0"/>
                        </a:spcBef>
                        <a:spcAft>
                          <a:spcPts val="1000"/>
                        </a:spcAft>
                      </a:pPr>
                      <a:r>
                        <a:rPr lang="en-US" sz="1000">
                          <a:solidFill>
                            <a:schemeClr val="bg1"/>
                          </a:solidFill>
                          <a:effectLst/>
                        </a:rPr>
                        <a:t>Gene expression analysis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Identifies differentially expressed genes and analyzes their functional relationships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Can identify key genes and pathways, can provide insights into disease mechanisms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Affected by noise and batch effects in data, may not capture all relevant information</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extLst>
                  <a:ext uri="{0D108BD9-81ED-4DB2-BD59-A6C34878D82A}">
                    <a16:rowId xmlns:a16="http://schemas.microsoft.com/office/drawing/2014/main" val="3523946862"/>
                  </a:ext>
                </a:extLst>
              </a:tr>
              <a:tr h="800089">
                <a:tc>
                  <a:txBody>
                    <a:bodyPr/>
                    <a:lstStyle/>
                    <a:p>
                      <a:pPr marL="0" marR="0" algn="l" rtl="0">
                        <a:lnSpc>
                          <a:spcPct val="115000"/>
                        </a:lnSpc>
                        <a:spcBef>
                          <a:spcPts val="0"/>
                        </a:spcBef>
                        <a:spcAft>
                          <a:spcPts val="1000"/>
                        </a:spcAft>
                      </a:pPr>
                      <a:r>
                        <a:rPr lang="en-US" sz="1000">
                          <a:solidFill>
                            <a:schemeClr val="bg1"/>
                          </a:solidFill>
                          <a:effectLst/>
                        </a:rPr>
                        <a:t>Population genetics simulation</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Predicts the frequency of genetic variants and studies the effects of genetic drift and natural selection</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a:solidFill>
                            <a:schemeClr val="bg1"/>
                          </a:solidFill>
                          <a:effectLst/>
                        </a:rPr>
                        <a:t>Can predict population-level outcomes, can test hypotheses about evolutionary processes</a:t>
                      </a:r>
                      <a:endParaRPr lang="en-US" sz="1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tc>
                  <a:txBody>
                    <a:bodyPr/>
                    <a:lstStyle/>
                    <a:p>
                      <a:pPr marL="0" marR="0" algn="l" rtl="0">
                        <a:lnSpc>
                          <a:spcPct val="115000"/>
                        </a:lnSpc>
                        <a:spcBef>
                          <a:spcPts val="0"/>
                        </a:spcBef>
                        <a:spcAft>
                          <a:spcPts val="1000"/>
                        </a:spcAft>
                      </a:pPr>
                      <a:r>
                        <a:rPr lang="en-US" sz="1000" dirty="0">
                          <a:solidFill>
                            <a:schemeClr val="bg1"/>
                          </a:solidFill>
                          <a:effectLst/>
                        </a:rPr>
                        <a:t>Assumes a simplified model of inheritance, may not capture all relevant factors</a:t>
                      </a:r>
                      <a:endPar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0050" marR="40050" marT="0" marB="0"/>
                </a:tc>
                <a:extLst>
                  <a:ext uri="{0D108BD9-81ED-4DB2-BD59-A6C34878D82A}">
                    <a16:rowId xmlns:a16="http://schemas.microsoft.com/office/drawing/2014/main" val="1498235876"/>
                  </a:ext>
                </a:extLst>
              </a:tr>
            </a:tbl>
          </a:graphicData>
        </a:graphic>
      </p:graphicFrame>
      <p:sp>
        <p:nvSpPr>
          <p:cNvPr id="3" name="TextBox 2">
            <a:extLst>
              <a:ext uri="{FF2B5EF4-FFF2-40B4-BE49-F238E27FC236}">
                <a16:creationId xmlns:a16="http://schemas.microsoft.com/office/drawing/2014/main" id="{C27E7794-C246-CBF8-E7E9-23576A915188}"/>
              </a:ext>
            </a:extLst>
          </p:cNvPr>
          <p:cNvSpPr txBox="1"/>
          <p:nvPr/>
        </p:nvSpPr>
        <p:spPr>
          <a:xfrm>
            <a:off x="1907704" y="267494"/>
            <a:ext cx="3456384" cy="435056"/>
          </a:xfrm>
          <a:prstGeom prst="rect">
            <a:avLst/>
          </a:prstGeom>
          <a:noFill/>
        </p:spPr>
        <p:txBody>
          <a:bodyPr wrap="square" rtlCol="0">
            <a:spAutoFit/>
          </a:bodyPr>
          <a:lstStyle/>
          <a:p>
            <a:pPr marL="0" marR="0" algn="l" rtl="0">
              <a:lnSpc>
                <a:spcPct val="115000"/>
              </a:lnSpc>
              <a:spcBef>
                <a:spcPts val="0"/>
              </a:spcBef>
              <a:spcAft>
                <a:spcPts val="1000"/>
              </a:spcAft>
            </a:pPr>
            <a:r>
              <a:rPr lang="en-US" sz="10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Table 3:</a:t>
            </a:r>
            <a:r>
              <a:rPr lang="en-US" sz="1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comparing different methods for analyzing genetic data:</a:t>
            </a:r>
            <a:endParaRPr lang="en-US" sz="1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49466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10 -</a:t>
            </a:r>
            <a:endParaRPr dirty="0"/>
          </a:p>
        </p:txBody>
      </p:sp>
      <p:sp>
        <p:nvSpPr>
          <p:cNvPr id="349" name="Google Shape;349;p44"/>
          <p:cNvSpPr txBox="1">
            <a:spLocks noGrp="1"/>
          </p:cNvSpPr>
          <p:nvPr>
            <p:ph type="title" idx="2"/>
          </p:nvPr>
        </p:nvSpPr>
        <p:spPr>
          <a:xfrm>
            <a:off x="713224" y="2283718"/>
            <a:ext cx="5586967" cy="970500"/>
          </a:xfrm>
          <a:prstGeom prst="rect">
            <a:avLst/>
          </a:prstGeom>
        </p:spPr>
        <p:txBody>
          <a:bodyPr spcFirstLastPara="1" wrap="square" lIns="91425" tIns="91425" rIns="91425" bIns="91425" anchor="ctr" anchorCtr="0">
            <a:noAutofit/>
          </a:bodyPr>
          <a:lstStyle/>
          <a:p>
            <a:pPr marL="0" indent="0"/>
            <a:r>
              <a:rPr lang="en-US" sz="3600" dirty="0"/>
              <a:t>Recommendation</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extLst>
      <p:ext uri="{BB962C8B-B14F-4D97-AF65-F5344CB8AC3E}">
        <p14:creationId xmlns:p14="http://schemas.microsoft.com/office/powerpoint/2010/main" val="3236801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771550"/>
            <a:ext cx="7956376" cy="4197002"/>
          </a:xfrm>
          <a:prstGeom prst="rect">
            <a:avLst/>
          </a:prstGeom>
        </p:spPr>
        <p:txBody>
          <a:bodyPr spcFirstLastPara="1" wrap="square" lIns="91425" tIns="91425" rIns="91425" bIns="91425" anchor="ctr" anchorCtr="0">
            <a:noAutofit/>
          </a:bodyPr>
          <a:lstStyle/>
          <a:p>
            <a:pPr marL="0" marR="0" algn="l" rtl="0">
              <a:lnSpc>
                <a:spcPct val="150000"/>
              </a:lnSpc>
              <a:spcBef>
                <a:spcPts val="0"/>
              </a:spcBef>
              <a:spcAft>
                <a:spcPts val="1000"/>
              </a:spcAft>
            </a:pPr>
            <a:r>
              <a:rPr lang="en-US" sz="1400" dirty="0">
                <a:solidFill>
                  <a:schemeClr val="bg1"/>
                </a:solidFill>
                <a:effectLst/>
                <a:latin typeface="Roboto" panose="02000000000000000000" pitchFamily="2" charset="0"/>
                <a:ea typeface="Roboto" panose="02000000000000000000" pitchFamily="2" charset="0"/>
                <a:cs typeface="Roboto" panose="02000000000000000000" pitchFamily="2" charset="0"/>
              </a:rPr>
              <a:t>Future research in this area should concentrate on developing new techniques and algorithms that can handle genetic datasets that are getting bigger and more complicated. This includes developing new graph theory algorithms that can handle larger gene regulation networks and novel optimization techniques that can handle complex genetic engineering problems. Also, it will be essential to create new combinatorial methods that can handle larger DNA sequencing datasets in order to detect genetic changes connected to complex illnesses. Additionally, combining different methodologies, such as identifying co-regulated gene networks by fusing graph theory and information theory, may provide deeper insights into the underlying genetic mechanisms of complex diseases.</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extLst>
      <p:ext uri="{BB962C8B-B14F-4D97-AF65-F5344CB8AC3E}">
        <p14:creationId xmlns:p14="http://schemas.microsoft.com/office/powerpoint/2010/main" val="1691263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11 -</a:t>
            </a:r>
            <a:endParaRPr dirty="0"/>
          </a:p>
        </p:txBody>
      </p:sp>
      <p:sp>
        <p:nvSpPr>
          <p:cNvPr id="349" name="Google Shape;349;p44"/>
          <p:cNvSpPr txBox="1">
            <a:spLocks noGrp="1"/>
          </p:cNvSpPr>
          <p:nvPr>
            <p:ph type="title" idx="2"/>
          </p:nvPr>
        </p:nvSpPr>
        <p:spPr>
          <a:xfrm>
            <a:off x="713224" y="2283718"/>
            <a:ext cx="5586967" cy="970500"/>
          </a:xfrm>
          <a:prstGeom prst="rect">
            <a:avLst/>
          </a:prstGeom>
        </p:spPr>
        <p:txBody>
          <a:bodyPr spcFirstLastPara="1" wrap="square" lIns="91425" tIns="91425" rIns="91425" bIns="91425" anchor="ctr" anchorCtr="0">
            <a:noAutofit/>
          </a:bodyPr>
          <a:lstStyle/>
          <a:p>
            <a:r>
              <a:rPr lang="en-US" dirty="0"/>
              <a:t>Conclusion</a:t>
            </a:r>
            <a:endParaRPr dirty="0"/>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extLst>
      <p:ext uri="{BB962C8B-B14F-4D97-AF65-F5344CB8AC3E}">
        <p14:creationId xmlns:p14="http://schemas.microsoft.com/office/powerpoint/2010/main" val="3874403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771550"/>
            <a:ext cx="7956376" cy="4197002"/>
          </a:xfrm>
          <a:prstGeom prst="rect">
            <a:avLst/>
          </a:prstGeom>
        </p:spPr>
        <p:txBody>
          <a:bodyPr spcFirstLastPara="1" wrap="square" lIns="91425" tIns="91425" rIns="91425" bIns="91425" anchor="ctr" anchorCtr="0">
            <a:noAutofit/>
          </a:bodyPr>
          <a:lstStyle/>
          <a:p>
            <a:pPr marL="0" marR="0" algn="l" rtl="0">
              <a:lnSpc>
                <a:spcPct val="150000"/>
              </a:lnSpc>
              <a:spcBef>
                <a:spcPts val="0"/>
              </a:spcBef>
              <a:spcAft>
                <a:spcPts val="1000"/>
              </a:spcAft>
            </a:pPr>
            <a:r>
              <a:rPr lang="en-US" sz="1400" dirty="0">
                <a:solidFill>
                  <a:schemeClr val="bg1"/>
                </a:solidFill>
                <a:effectLst/>
                <a:latin typeface="Roboto" panose="02000000000000000000" pitchFamily="2" charset="0"/>
                <a:ea typeface="Roboto" panose="02000000000000000000" pitchFamily="2" charset="0"/>
                <a:cs typeface="Roboto" panose="02000000000000000000" pitchFamily="2" charset="0"/>
              </a:rPr>
              <a:t>Discrete mathematics offers a variety of tools and methodologies that can be used to model genetic relationships and evaluate genetic data, providing a strong framework for doing so. The analysis of genetic data frequently makes use of tools from combinatorics, graph theory, set theory, probability theory, and information theory, each of which has advantages and disadvantages. Researchers can create more complex models and predictive tools that can be utilized to increase our understanding of the genetic basis of diverse traits and diseases by comprehending the numerous mathematical frameworks that are currently available.</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extLst>
      <p:ext uri="{BB962C8B-B14F-4D97-AF65-F5344CB8AC3E}">
        <p14:creationId xmlns:p14="http://schemas.microsoft.com/office/powerpoint/2010/main" val="343025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73"/>
          <p:cNvSpPr txBox="1">
            <a:spLocks noGrp="1"/>
          </p:cNvSpPr>
          <p:nvPr>
            <p:ph type="title"/>
          </p:nvPr>
        </p:nvSpPr>
        <p:spPr>
          <a:xfrm>
            <a:off x="713225" y="1481625"/>
            <a:ext cx="3053400" cy="6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847" name="Google Shape;847;p73"/>
          <p:cNvSpPr txBox="1">
            <a:spLocks noGrp="1"/>
          </p:cNvSpPr>
          <p:nvPr>
            <p:ph type="subTitle" idx="1"/>
          </p:nvPr>
        </p:nvSpPr>
        <p:spPr>
          <a:xfrm>
            <a:off x="713225" y="2093188"/>
            <a:ext cx="3053400" cy="766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Barlow"/>
                <a:ea typeface="Barlow"/>
                <a:cs typeface="Barlow"/>
                <a:sym typeface="Barlow"/>
              </a:rPr>
              <a:t>Does anyone have any questions?</a:t>
            </a:r>
            <a:endParaRPr sz="2000" b="1" dirty="0">
              <a:latin typeface="Barlow"/>
              <a:ea typeface="Barlow"/>
              <a:cs typeface="Barlow"/>
              <a:sym typeface="Barlow"/>
            </a:endParaRPr>
          </a:p>
        </p:txBody>
      </p:sp>
      <p:pic>
        <p:nvPicPr>
          <p:cNvPr id="20" name="Picture 19" descr="capture-20230227-000926.png"/>
          <p:cNvPicPr>
            <a:picLocks noChangeAspect="1"/>
          </p:cNvPicPr>
          <p:nvPr/>
        </p:nvPicPr>
        <p:blipFill>
          <a:blip r:embed="rId3"/>
          <a:stretch>
            <a:fillRect/>
          </a:stretch>
        </p:blipFill>
        <p:spPr>
          <a:xfrm>
            <a:off x="3491880" y="2427734"/>
            <a:ext cx="3829585" cy="1476581"/>
          </a:xfrm>
          <a:prstGeom prst="rect">
            <a:avLst/>
          </a:prstGeom>
          <a:ln>
            <a:noFill/>
          </a:ln>
          <a:effectLst>
            <a:softEdge rad="112500"/>
          </a:effectLst>
        </p:spPr>
      </p:pic>
      <p:pic>
        <p:nvPicPr>
          <p:cNvPr id="21" name="Picture 20" descr="GU-Logo-Monochrome-White-1-300x97.png"/>
          <p:cNvPicPr>
            <a:picLocks noChangeAspect="1"/>
          </p:cNvPicPr>
          <p:nvPr/>
        </p:nvPicPr>
        <p:blipFill>
          <a:blip r:embed="rId4"/>
          <a:stretch>
            <a:fillRect/>
          </a:stretch>
        </p:blipFill>
        <p:spPr>
          <a:xfrm>
            <a:off x="4572000" y="2643758"/>
            <a:ext cx="2448272" cy="7916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01 -</a:t>
            </a:r>
            <a:endParaRPr/>
          </a:p>
        </p:txBody>
      </p:sp>
      <p:sp>
        <p:nvSpPr>
          <p:cNvPr id="349" name="Google Shape;349;p44"/>
          <p:cNvSpPr txBox="1">
            <a:spLocks noGrp="1"/>
          </p:cNvSpPr>
          <p:nvPr>
            <p:ph type="title" idx="2"/>
          </p:nvPr>
        </p:nvSpPr>
        <p:spPr>
          <a:xfrm>
            <a:off x="713225" y="2546975"/>
            <a:ext cx="4505700" cy="970500"/>
          </a:xfrm>
          <a:prstGeom prst="rect">
            <a:avLst/>
          </a:prstGeom>
        </p:spPr>
        <p:txBody>
          <a:bodyPr spcFirstLastPara="1" wrap="square" lIns="91425" tIns="91425" rIns="91425" bIns="91425" anchor="ctr" anchorCtr="0">
            <a:noAutofit/>
          </a:bodyPr>
          <a:lstStyle/>
          <a:p>
            <a:r>
              <a:rPr lang="en-US" dirty="0"/>
              <a:t>Abstract</a:t>
            </a:r>
            <a:endParaRPr dirty="0"/>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 sz="1050" dirty="0">
                <a:solidFill>
                  <a:schemeClr val="tx1"/>
                </a:solidFill>
              </a:rPr>
              <a:t>Applications of discrete mathematics in medical (genetics)</a:t>
            </a:r>
            <a:endParaRPr sz="1050" dirty="0">
              <a:solidFill>
                <a:schemeClr val="tx1"/>
              </a:solidFill>
            </a:endParaRPr>
          </a:p>
        </p:txBody>
      </p:sp>
      <p:grpSp>
        <p:nvGrpSpPr>
          <p:cNvPr id="351"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187624" y="771550"/>
            <a:ext cx="7956376" cy="4392488"/>
          </a:xfrm>
          <a:prstGeom prst="rect">
            <a:avLst/>
          </a:prstGeom>
        </p:spPr>
        <p:txBody>
          <a:bodyPr spcFirstLastPara="1" wrap="square" lIns="91425" tIns="91425" rIns="91425" bIns="91425" anchor="ctr" anchorCtr="0">
            <a:noAutofit/>
          </a:bodyPr>
          <a:lstStyle/>
          <a:p>
            <a:pPr marL="0" indent="0" algn="l">
              <a:lnSpc>
                <a:spcPct val="200000"/>
              </a:lnSpc>
            </a:pPr>
            <a:r>
              <a:rPr lang="en-US" sz="1400" dirty="0">
                <a:latin typeface="Roboto" panose="02000000000000000000" pitchFamily="2" charset="0"/>
                <a:ea typeface="Roboto" panose="02000000000000000000" pitchFamily="2" charset="0"/>
                <a:cs typeface="Roboto" panose="02000000000000000000" pitchFamily="2" charset="0"/>
              </a:rPr>
              <a:t>“</a:t>
            </a:r>
            <a:r>
              <a:rPr lang="en-US" sz="1400" dirty="0">
                <a:effectLst/>
                <a:latin typeface="Roboto" panose="02000000000000000000" pitchFamily="2" charset="0"/>
                <a:ea typeface="Roboto" panose="02000000000000000000" pitchFamily="2" charset="0"/>
                <a:cs typeface="Roboto" panose="02000000000000000000" pitchFamily="2" charset="0"/>
              </a:rPr>
              <a:t>In order to describe genetic relationships and networks, analyze DNA sequencing data, and solve challenging genetic problems, discrete mathematics has emerged as a key tool in the analysis of genetic data. In this study, we discuss the various approaches and tools, such as combinatorics, graph theory, set theory, probability theory, and information theory, utilized in the analysis of genetic data. We describe the benefits and drawbacks of each approach and offer instances of its use in genetics research. Also, we contrast the various approaches and offer suggestions for further study in this area.”</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02 -</a:t>
            </a:r>
            <a:endParaRPr dirty="0"/>
          </a:p>
        </p:txBody>
      </p:sp>
      <p:sp>
        <p:nvSpPr>
          <p:cNvPr id="349" name="Google Shape;349;p44"/>
          <p:cNvSpPr txBox="1">
            <a:spLocks noGrp="1"/>
          </p:cNvSpPr>
          <p:nvPr>
            <p:ph type="title" idx="2"/>
          </p:nvPr>
        </p:nvSpPr>
        <p:spPr>
          <a:xfrm>
            <a:off x="713225" y="2546975"/>
            <a:ext cx="4505700" cy="970500"/>
          </a:xfrm>
          <a:prstGeom prst="rect">
            <a:avLst/>
          </a:prstGeom>
        </p:spPr>
        <p:txBody>
          <a:bodyPr spcFirstLastPara="1" wrap="square" lIns="91425" tIns="91425" rIns="91425" bIns="91425" anchor="ctr" anchorCtr="0">
            <a:noAutofit/>
          </a:bodyPr>
          <a:lstStyle/>
          <a:p>
            <a:r>
              <a:rPr lang="en" sz="3600" dirty="0"/>
              <a:t>Introduction</a:t>
            </a:r>
            <a:endParaRPr dirty="0"/>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331640" y="1059582"/>
            <a:ext cx="7704856" cy="3888432"/>
          </a:xfrm>
          <a:prstGeom prst="rect">
            <a:avLst/>
          </a:prstGeom>
        </p:spPr>
        <p:txBody>
          <a:bodyPr spcFirstLastPara="1" wrap="square" lIns="91425" tIns="91425" rIns="91425" bIns="91425" anchor="ctr" anchorCtr="0">
            <a:noAutofit/>
          </a:bodyPr>
          <a:lstStyle/>
          <a:p>
            <a:pPr algn="l">
              <a:lnSpc>
                <a:spcPct val="150000"/>
              </a:lnSpc>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Discrete mathematics has offered strong tools to solve genetic problems such as graph theory, combinatorics, set theory, probability theory, information theory, and optimization:</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Graph theory has been used to model gene regulatory networks, genetic connections, and pathways, aiding geneticists in identifying relevant genes and genetic interactions involved in biological processes.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Combinatorial algorithms have been essential in identifying genetic variations connected to a number of diseases and characteristics such as copy number variations and single nucleotide polymorphisms (SNPs).</a:t>
            </a:r>
          </a:p>
          <a:p>
            <a:pPr algn="l">
              <a:lnSpc>
                <a:spcPct val="150000"/>
              </a:lnSpc>
              <a:buFont typeface="Arial" panose="020B0604020202020204" pitchFamily="34" charset="0"/>
              <a:buChar char="•"/>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Optimization techniques like genetic algorithms have solved hard genetic challenges such as protein folding and genetic engineering, enabling researchers to create novel proteins and genetic structures with significant applications in various sectors.</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331640" y="1059582"/>
            <a:ext cx="7704856" cy="3888432"/>
          </a:xfrm>
          <a:prstGeom prst="rect">
            <a:avLst/>
          </a:prstGeom>
        </p:spPr>
        <p:txBody>
          <a:bodyPr spcFirstLastPara="1" wrap="square" lIns="91425" tIns="91425" rIns="91425" bIns="91425" anchor="ctr" anchorCtr="0">
            <a:noAutofit/>
          </a:bodyPr>
          <a:lstStyle/>
          <a:p>
            <a:pPr algn="l">
              <a:lnSpc>
                <a:spcPct val="200000"/>
              </a:lnSpc>
            </a:pPr>
            <a:r>
              <a:rPr lang="en-US" sz="1400" b="1" i="0" dirty="0">
                <a:solidFill>
                  <a:srgbClr val="D1D5DB"/>
                </a:solidFill>
                <a:effectLst/>
                <a:latin typeface="Roboto" panose="02000000000000000000" pitchFamily="2" charset="0"/>
                <a:ea typeface="Roboto" panose="02000000000000000000" pitchFamily="2" charset="0"/>
                <a:cs typeface="Roboto" panose="02000000000000000000" pitchFamily="2" charset="0"/>
              </a:rPr>
              <a:t>Drawbacks of current methods:</a:t>
            </a:r>
          </a:p>
          <a:p>
            <a:pPr algn="l">
              <a:lnSpc>
                <a:spcPct val="200000"/>
              </a:lnSpc>
            </a:pP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Despite the fact that discrete mathematics has emerged as a crucial instrument in genetics research, there are still drawbacks to the current methods. Analysis and interpretation of genetic data are often difficult due to the complexity, quantity, and scarcity of the data.</a:t>
            </a:r>
          </a:p>
          <a:p>
            <a:pPr algn="l">
              <a:lnSpc>
                <a:spcPct val="200000"/>
              </a:lnSpc>
            </a:pPr>
            <a:endPar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extLst>
      <p:ext uri="{BB962C8B-B14F-4D97-AF65-F5344CB8AC3E}">
        <p14:creationId xmlns:p14="http://schemas.microsoft.com/office/powerpoint/2010/main" val="148642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6"/>
          <p:cNvSpPr txBox="1">
            <a:spLocks noGrp="1"/>
          </p:cNvSpPr>
          <p:nvPr>
            <p:ph type="subTitle" idx="1"/>
          </p:nvPr>
        </p:nvSpPr>
        <p:spPr>
          <a:xfrm>
            <a:off x="1331640" y="987574"/>
            <a:ext cx="7704856" cy="3960440"/>
          </a:xfrm>
          <a:prstGeom prst="rect">
            <a:avLst/>
          </a:prstGeom>
        </p:spPr>
        <p:txBody>
          <a:bodyPr spcFirstLastPara="1" wrap="square" lIns="91425" tIns="91425" rIns="91425" bIns="91425" anchor="ctr" anchorCtr="0">
            <a:noAutofit/>
          </a:bodyPr>
          <a:lstStyle/>
          <a:p>
            <a:pPr algn="l">
              <a:lnSpc>
                <a:spcPct val="150000"/>
              </a:lnSpc>
              <a:buFont typeface="Arial" panose="020B0604020202020204" pitchFamily="34" charset="0"/>
              <a:buChar char="•"/>
            </a:pPr>
            <a:r>
              <a:rPr lang="en-US" sz="1400" b="1" i="0" dirty="0">
                <a:solidFill>
                  <a:srgbClr val="D1D5DB"/>
                </a:solidFill>
                <a:effectLst/>
                <a:latin typeface="Roboto" panose="02000000000000000000" pitchFamily="2" charset="0"/>
                <a:ea typeface="Roboto" panose="02000000000000000000" pitchFamily="2" charset="0"/>
                <a:cs typeface="Roboto" panose="02000000000000000000" pitchFamily="2" charset="0"/>
              </a:rPr>
              <a:t>Future work:</a:t>
            </a: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 Future work in this field should concentrate on creating novel methods and algorithms for the analysis of genetic data as well as enhancing the precision and scalability of existing methods.</a:t>
            </a:r>
          </a:p>
          <a:p>
            <a:pPr algn="l">
              <a:lnSpc>
                <a:spcPct val="150000"/>
              </a:lnSpc>
              <a:buFont typeface="Arial" panose="020B0604020202020204" pitchFamily="34" charset="0"/>
              <a:buChar char="•"/>
            </a:pPr>
            <a:endPar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endParaRPr>
          </a:p>
          <a:p>
            <a:pPr algn="l">
              <a:lnSpc>
                <a:spcPct val="150000"/>
              </a:lnSpc>
              <a:buFont typeface="Arial" panose="020B0604020202020204" pitchFamily="34" charset="0"/>
              <a:buChar char="•"/>
            </a:pPr>
            <a:r>
              <a:rPr lang="en-US" sz="1400" b="1" i="0" dirty="0">
                <a:solidFill>
                  <a:srgbClr val="D1D5DB"/>
                </a:solidFill>
                <a:effectLst/>
                <a:latin typeface="Roboto" panose="02000000000000000000" pitchFamily="2" charset="0"/>
                <a:ea typeface="Roboto" panose="02000000000000000000" pitchFamily="2" charset="0"/>
                <a:cs typeface="Roboto" panose="02000000000000000000" pitchFamily="2" charset="0"/>
              </a:rPr>
              <a:t>Conclusion:</a:t>
            </a:r>
            <a:r>
              <a:rPr lang="en-US" sz="14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 The use of discrete mathematics in genetics has opened up new opportunities for researchers to analyze and solve genetic problems, and it is expected that further research and development in this field will continue to yield valuable insights and discoveries.</a:t>
            </a:r>
          </a:p>
        </p:txBody>
      </p:sp>
      <p:pic>
        <p:nvPicPr>
          <p:cNvPr id="5" name="Picture 4" descr="GU-Logo-Monochrome-White-1-300x97.png"/>
          <p:cNvPicPr>
            <a:picLocks noChangeAspect="1"/>
          </p:cNvPicPr>
          <p:nvPr/>
        </p:nvPicPr>
        <p:blipFill>
          <a:blip r:embed="rId3"/>
          <a:stretch>
            <a:fillRect/>
          </a:stretch>
        </p:blipFill>
        <p:spPr>
          <a:xfrm>
            <a:off x="7308304" y="267494"/>
            <a:ext cx="1512168" cy="488934"/>
          </a:xfrm>
          <a:prstGeom prst="rect">
            <a:avLst/>
          </a:prstGeom>
        </p:spPr>
      </p:pic>
    </p:spTree>
    <p:extLst>
      <p:ext uri="{BB962C8B-B14F-4D97-AF65-F5344CB8AC3E}">
        <p14:creationId xmlns:p14="http://schemas.microsoft.com/office/powerpoint/2010/main" val="258608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13225" y="1722725"/>
            <a:ext cx="12234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03 -</a:t>
            </a:r>
            <a:endParaRPr dirty="0"/>
          </a:p>
        </p:txBody>
      </p:sp>
      <p:sp>
        <p:nvSpPr>
          <p:cNvPr id="349" name="Google Shape;349;p44"/>
          <p:cNvSpPr txBox="1">
            <a:spLocks noGrp="1"/>
          </p:cNvSpPr>
          <p:nvPr>
            <p:ph type="title" idx="2"/>
          </p:nvPr>
        </p:nvSpPr>
        <p:spPr>
          <a:xfrm>
            <a:off x="713225" y="2546975"/>
            <a:ext cx="4505700" cy="970500"/>
          </a:xfrm>
          <a:prstGeom prst="rect">
            <a:avLst/>
          </a:prstGeom>
        </p:spPr>
        <p:txBody>
          <a:bodyPr spcFirstLastPara="1" wrap="square" lIns="91425" tIns="91425" rIns="91425" bIns="91425" anchor="ctr" anchorCtr="0">
            <a:noAutofit/>
          </a:bodyPr>
          <a:lstStyle/>
          <a:p>
            <a:pPr marL="0" lvl="0" indent="0"/>
            <a:r>
              <a:rPr lang="en-US" sz="3600" dirty="0"/>
              <a:t>Related work</a:t>
            </a:r>
          </a:p>
        </p:txBody>
      </p:sp>
      <p:sp>
        <p:nvSpPr>
          <p:cNvPr id="350" name="Google Shape;350;p44"/>
          <p:cNvSpPr txBox="1">
            <a:spLocks noGrp="1"/>
          </p:cNvSpPr>
          <p:nvPr>
            <p:ph type="subTitle" idx="1"/>
          </p:nvPr>
        </p:nvSpPr>
        <p:spPr>
          <a:xfrm>
            <a:off x="6588224" y="3867894"/>
            <a:ext cx="2016224" cy="489000"/>
          </a:xfrm>
          <a:prstGeom prst="rect">
            <a:avLst/>
          </a:prstGeom>
        </p:spPr>
        <p:txBody>
          <a:bodyPr spcFirstLastPara="1" wrap="square" lIns="91425" tIns="91425" rIns="91425" bIns="91425" anchor="ctr" anchorCtr="0">
            <a:noAutofit/>
          </a:bodyPr>
          <a:lstStyle/>
          <a:p>
            <a:pPr marL="0" lvl="0" indent="0" algn="l"/>
            <a:r>
              <a:rPr lang="en-US" sz="1050" dirty="0">
                <a:solidFill>
                  <a:schemeClr val="tx1"/>
                </a:solidFill>
              </a:rPr>
              <a:t>Applications of discrete mathematics in medical (genetics)</a:t>
            </a:r>
          </a:p>
        </p:txBody>
      </p:sp>
      <p:grpSp>
        <p:nvGrpSpPr>
          <p:cNvPr id="2" name="Google Shape;351;p44"/>
          <p:cNvGrpSpPr/>
          <p:nvPr/>
        </p:nvGrpSpPr>
        <p:grpSpPr>
          <a:xfrm>
            <a:off x="3796249" y="-2"/>
            <a:ext cx="5347760" cy="2032347"/>
            <a:chOff x="1078938" y="538025"/>
            <a:chExt cx="5999282" cy="2279950"/>
          </a:xfrm>
        </p:grpSpPr>
        <p:pic>
          <p:nvPicPr>
            <p:cNvPr id="352" name="Google Shape;352;p44"/>
            <p:cNvPicPr preferRelativeResize="0"/>
            <p:nvPr/>
          </p:nvPicPr>
          <p:blipFill>
            <a:blip r:embed="rId3">
              <a:alphaModFix/>
            </a:blip>
            <a:stretch>
              <a:fillRect/>
            </a:stretch>
          </p:blipFill>
          <p:spPr>
            <a:xfrm>
              <a:off x="1078937" y="539499"/>
              <a:ext cx="1706969" cy="1706964"/>
            </a:xfrm>
            <a:prstGeom prst="rect">
              <a:avLst/>
            </a:prstGeom>
            <a:noFill/>
            <a:ln>
              <a:noFill/>
            </a:ln>
          </p:spPr>
        </p:pic>
        <p:pic>
          <p:nvPicPr>
            <p:cNvPr id="353" name="Google Shape;353;p44"/>
            <p:cNvPicPr preferRelativeResize="0"/>
            <p:nvPr/>
          </p:nvPicPr>
          <p:blipFill>
            <a:blip r:embed="rId4">
              <a:alphaModFix/>
            </a:blip>
            <a:stretch>
              <a:fillRect/>
            </a:stretch>
          </p:blipFill>
          <p:spPr>
            <a:xfrm>
              <a:off x="2508722" y="1110999"/>
              <a:ext cx="1706969" cy="1706964"/>
            </a:xfrm>
            <a:prstGeom prst="rect">
              <a:avLst/>
            </a:prstGeom>
            <a:noFill/>
            <a:ln>
              <a:noFill/>
            </a:ln>
          </p:spPr>
        </p:pic>
        <p:pic>
          <p:nvPicPr>
            <p:cNvPr id="354" name="Google Shape;354;p44"/>
            <p:cNvPicPr preferRelativeResize="0"/>
            <p:nvPr/>
          </p:nvPicPr>
          <p:blipFill>
            <a:blip r:embed="rId5">
              <a:alphaModFix/>
            </a:blip>
            <a:stretch>
              <a:fillRect/>
            </a:stretch>
          </p:blipFill>
          <p:spPr>
            <a:xfrm>
              <a:off x="3938506" y="538025"/>
              <a:ext cx="1709929" cy="1709929"/>
            </a:xfrm>
            <a:prstGeom prst="rect">
              <a:avLst/>
            </a:prstGeom>
            <a:noFill/>
            <a:ln>
              <a:noFill/>
            </a:ln>
          </p:spPr>
        </p:pic>
        <p:pic>
          <p:nvPicPr>
            <p:cNvPr id="355" name="Google Shape;355;p44"/>
            <p:cNvPicPr preferRelativeResize="0"/>
            <p:nvPr/>
          </p:nvPicPr>
          <p:blipFill>
            <a:blip r:embed="rId6">
              <a:alphaModFix/>
            </a:blip>
            <a:stretch>
              <a:fillRect/>
            </a:stretch>
          </p:blipFill>
          <p:spPr>
            <a:xfrm>
              <a:off x="5371250" y="1111012"/>
              <a:ext cx="1706969" cy="1706964"/>
            </a:xfrm>
            <a:prstGeom prst="rect">
              <a:avLst/>
            </a:prstGeom>
            <a:noFill/>
            <a:ln>
              <a:noFill/>
            </a:ln>
          </p:spPr>
        </p:pic>
      </p:grpSp>
      <p:cxnSp>
        <p:nvCxnSpPr>
          <p:cNvPr id="356" name="Google Shape;356;p44"/>
          <p:cNvCxnSpPr/>
          <p:nvPr/>
        </p:nvCxnSpPr>
        <p:spPr>
          <a:xfrm rot="10800000">
            <a:off x="6543775" y="3808750"/>
            <a:ext cx="1887000" cy="0"/>
          </a:xfrm>
          <a:prstGeom prst="straightConnector1">
            <a:avLst/>
          </a:prstGeom>
          <a:noFill/>
          <a:ln w="9525" cap="flat" cmpd="sng">
            <a:solidFill>
              <a:schemeClr val="dk1"/>
            </a:solidFill>
            <a:prstDash val="solid"/>
            <a:round/>
            <a:headEnd type="none" w="med" len="med"/>
            <a:tailEnd type="none" w="med" len="med"/>
          </a:ln>
        </p:spPr>
      </p:cxnSp>
      <p:pic>
        <p:nvPicPr>
          <p:cNvPr id="12" name="Picture 11" descr="GU-Logo-Monochrome-White-1-300x97.png"/>
          <p:cNvPicPr>
            <a:picLocks noChangeAspect="1"/>
          </p:cNvPicPr>
          <p:nvPr/>
        </p:nvPicPr>
        <p:blipFill>
          <a:blip r:embed="rId7"/>
          <a:stretch>
            <a:fillRect/>
          </a:stretch>
        </p:blipFill>
        <p:spPr>
          <a:xfrm>
            <a:off x="6660232" y="3147814"/>
            <a:ext cx="1788322" cy="578224"/>
          </a:xfrm>
          <a:prstGeom prst="rect">
            <a:avLst/>
          </a:prstGeom>
        </p:spPr>
      </p:pic>
    </p:spTree>
  </p:cSld>
  <p:clrMapOvr>
    <a:masterClrMapping/>
  </p:clrMapOvr>
</p:sld>
</file>

<file path=ppt/theme/theme1.xml><?xml version="1.0" encoding="utf-8"?>
<a:theme xmlns:a="http://schemas.openxmlformats.org/drawingml/2006/main" name="Math Subject for Middle School - 7th Grade: Solving Special Forms Equations by Slidesgo">
  <a:themeElements>
    <a:clrScheme name="Simple Light">
      <a:dk1>
        <a:srgbClr val="000000"/>
      </a:dk1>
      <a:lt1>
        <a:srgbClr val="FFFFFF"/>
      </a:lt1>
      <a:dk2>
        <a:srgbClr val="E2E2E2"/>
      </a:dk2>
      <a:lt2>
        <a:srgbClr val="FF0000"/>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2147</Words>
  <Application>Microsoft Office PowerPoint</Application>
  <PresentationFormat>On-screen Show (16:9)</PresentationFormat>
  <Paragraphs>179</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Barlow</vt:lpstr>
      <vt:lpstr>Roboto</vt:lpstr>
      <vt:lpstr>Arial</vt:lpstr>
      <vt:lpstr>Times New Roman</vt:lpstr>
      <vt:lpstr>Josefin Slab</vt:lpstr>
      <vt:lpstr>Symbol</vt:lpstr>
      <vt:lpstr>Caveat</vt:lpstr>
      <vt:lpstr>Amiko</vt:lpstr>
      <vt:lpstr>Calibri</vt:lpstr>
      <vt:lpstr>Francois One</vt:lpstr>
      <vt:lpstr>Yanone Kaffeesatz</vt:lpstr>
      <vt:lpstr>Math Subject for Middle School - 7th Grade: Solving Special Forms Equations by Slidesgo</vt:lpstr>
      <vt:lpstr>Discrete Math : Discrete Mathematics in medical (genetics)</vt:lpstr>
      <vt:lpstr>01 -</vt:lpstr>
      <vt:lpstr>01 -</vt:lpstr>
      <vt:lpstr>PowerPoint Presentation</vt:lpstr>
      <vt:lpstr>02 -</vt:lpstr>
      <vt:lpstr>PowerPoint Presentation</vt:lpstr>
      <vt:lpstr>PowerPoint Presentation</vt:lpstr>
      <vt:lpstr>PowerPoint Presentation</vt:lpstr>
      <vt:lpstr>03 -</vt:lpstr>
      <vt:lpstr>PowerPoint Presentation</vt:lpstr>
      <vt:lpstr>04-</vt:lpstr>
      <vt:lpstr>PowerPoint Presentation</vt:lpstr>
      <vt:lpstr>05 -</vt:lpstr>
      <vt:lpstr>PowerPoint Presentation</vt:lpstr>
      <vt:lpstr>06 -</vt:lpstr>
      <vt:lpstr>PowerPoint Presentation</vt:lpstr>
      <vt:lpstr>07 -</vt:lpstr>
      <vt:lpstr>PowerPoint Presentation</vt:lpstr>
      <vt:lpstr>08 -</vt:lpstr>
      <vt:lpstr>PowerPoint Presentation</vt:lpstr>
      <vt:lpstr>09 -</vt:lpstr>
      <vt:lpstr>PowerPoint Presentation</vt:lpstr>
      <vt:lpstr>PowerPoint Presentation</vt:lpstr>
      <vt:lpstr>PowerPoint Presentation</vt:lpstr>
      <vt:lpstr>10 -</vt:lpstr>
      <vt:lpstr>PowerPoint Presentation</vt:lpstr>
      <vt:lpstr>11 -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 Applications of discrete mathematics in real-world problems</dc:title>
  <dc:creator>Medo Hamada</dc:creator>
  <cp:lastModifiedBy>Marina Reda Abdullah Mekhael</cp:lastModifiedBy>
  <cp:revision>18</cp:revision>
  <dcterms:modified xsi:type="dcterms:W3CDTF">2024-01-25T11:56:25Z</dcterms:modified>
</cp:coreProperties>
</file>