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Bold" charset="1" panose="00000000000000000000"/>
      <p:regular r:id="rId18"/>
    </p:embeddedFont>
    <p:embeddedFont>
      <p:font typeface="Canva Sans" charset="1" panose="020B0503030501040103"/>
      <p:regular r:id="rId19"/>
    </p:embeddedFont>
    <p:embeddedFont>
      <p:font typeface="DM Sans" charset="1" panose="00000000000000000000"/>
      <p:regular r:id="rId20"/>
    </p:embeddedFont>
    <p:embeddedFont>
      <p:font typeface="Open Sans Light" charset="1" panose="020B0306030504020204"/>
      <p:regular r:id="rId21"/>
    </p:embeddedFont>
    <p:embeddedFont>
      <p:font typeface="Open Sans Bold" charset="1" panose="020B0806030504020204"/>
      <p:regular r:id="rId22"/>
    </p:embeddedFont>
    <p:embeddedFont>
      <p:font typeface="Open Sans Bold Italics" charset="1" panose="020B0806030504020204"/>
      <p:regular r:id="rId23"/>
    </p:embeddedFont>
    <p:embeddedFont>
      <p:font typeface="DM Sans Bold Italics" charset="1" panose="00000000000000000000"/>
      <p:regular r:id="rId24"/>
    </p:embeddedFont>
    <p:embeddedFont>
      <p:font typeface="Open Sans" charset="1" panose="020B06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42.png" Type="http://schemas.openxmlformats.org/officeDocument/2006/relationships/image"/><Relationship Id="rId12" Target="../media/image8.png" Type="http://schemas.openxmlformats.org/officeDocument/2006/relationships/image"/><Relationship Id="rId13" Target="../media/image9.sv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16" Target="../media/image22.png" Type="http://schemas.openxmlformats.org/officeDocument/2006/relationships/image"/><Relationship Id="rId17" Target="../media/image23.svg" Type="http://schemas.openxmlformats.org/officeDocument/2006/relationships/image"/><Relationship Id="rId18" Target="../media/image26.png" Type="http://schemas.openxmlformats.org/officeDocument/2006/relationships/image"/><Relationship Id="rId19" Target="../media/image27.svg" Type="http://schemas.openxmlformats.org/officeDocument/2006/relationships/image"/><Relationship Id="rId2" Target="../media/image1.png" Type="http://schemas.openxmlformats.org/officeDocument/2006/relationships/image"/><Relationship Id="rId20" Target="../media/image28.png" Type="http://schemas.openxmlformats.org/officeDocument/2006/relationships/image"/><Relationship Id="rId21" Target="../media/image29.svg" Type="http://schemas.openxmlformats.org/officeDocument/2006/relationships/image"/><Relationship Id="rId22" Target="../media/image16.png" Type="http://schemas.openxmlformats.org/officeDocument/2006/relationships/image"/><Relationship Id="rId23" Target="../media/image17.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4.png" Type="http://schemas.openxmlformats.org/officeDocument/2006/relationships/image"/><Relationship Id="rId27" Target="../media/image5.svg" Type="http://schemas.openxmlformats.org/officeDocument/2006/relationships/image"/><Relationship Id="rId28" Target="../media/image14.png" Type="http://schemas.openxmlformats.org/officeDocument/2006/relationships/image"/><Relationship Id="rId29" Target="../media/image15.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https://galalauni-my.sharepoint.com/:w:/g/personal/marina_mekhael_gu_edu_eg/ES6SjLShgilCsOP01-BgC2UBV-fQGJX7_7IgCOXYvJhs1A?e=wIGLoH" TargetMode="External" Type="http://schemas.openxmlformats.org/officeDocument/2006/relationships/hyperlink"/><Relationship Id="rId6" Target="../media/image24.png" Type="http://schemas.openxmlformats.org/officeDocument/2006/relationships/image"/><Relationship Id="rId7" Target="../media/image2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1.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7.png" Type="http://schemas.openxmlformats.org/officeDocument/2006/relationships/image"/><Relationship Id="rId16" Target="../media/image3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pn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2978396"/>
            <a:ext cx="10910396" cy="3374390"/>
          </a:xfrm>
          <a:prstGeom prst="rect">
            <a:avLst/>
          </a:prstGeom>
        </p:spPr>
        <p:txBody>
          <a:bodyPr anchor="t" rtlCol="false" tIns="0" lIns="0" bIns="0" rIns="0">
            <a:spAutoFit/>
          </a:bodyPr>
          <a:lstStyle/>
          <a:p>
            <a:pPr algn="ctr">
              <a:lnSpc>
                <a:spcPts val="6579"/>
              </a:lnSpc>
            </a:pPr>
            <a:r>
              <a:rPr lang="en-US" b="true" sz="6999">
                <a:solidFill>
                  <a:srgbClr val="000000"/>
                </a:solidFill>
                <a:latin typeface="DM Sans Bold"/>
                <a:ea typeface="DM Sans Bold"/>
                <a:cs typeface="DM Sans Bold"/>
                <a:sym typeface="DM Sans Bold"/>
              </a:rPr>
              <a:t>Deep Learning with Multimodal Inputs for Enhanced Issue Resolution  </a:t>
            </a:r>
          </a:p>
        </p:txBody>
      </p:sp>
      <p:sp>
        <p:nvSpPr>
          <p:cNvPr name="TextBox 18" id="18"/>
          <p:cNvSpPr txBox="true"/>
          <p:nvPr/>
        </p:nvSpPr>
        <p:spPr>
          <a:xfrm rot="0">
            <a:off x="5936808" y="7213172"/>
            <a:ext cx="6414384" cy="2412603"/>
          </a:xfrm>
          <a:prstGeom prst="rect">
            <a:avLst/>
          </a:prstGeom>
        </p:spPr>
        <p:txBody>
          <a:bodyPr anchor="t" rtlCol="false" tIns="0" lIns="0" bIns="0" rIns="0">
            <a:spAutoFit/>
          </a:bodyPr>
          <a:lstStyle/>
          <a:p>
            <a:pPr algn="ctr">
              <a:lnSpc>
                <a:spcPts val="2734"/>
              </a:lnSpc>
            </a:pPr>
            <a:r>
              <a:rPr lang="en-US" b="true" sz="2734" spc="-54">
                <a:solidFill>
                  <a:srgbClr val="000000"/>
                </a:solidFill>
                <a:latin typeface="DM Sans Bold"/>
                <a:ea typeface="DM Sans Bold"/>
                <a:cs typeface="DM Sans Bold"/>
                <a:sym typeface="DM Sans Bold"/>
              </a:rPr>
              <a:t>Presented by :</a:t>
            </a:r>
          </a:p>
          <a:p>
            <a:pPr algn="ctr">
              <a:lnSpc>
                <a:spcPts val="2734"/>
              </a:lnSpc>
            </a:pPr>
            <a:r>
              <a:rPr lang="en-US" b="true" sz="2734" spc="-54">
                <a:solidFill>
                  <a:srgbClr val="000000"/>
                </a:solidFill>
                <a:latin typeface="DM Sans Bold"/>
                <a:ea typeface="DM Sans Bold"/>
                <a:cs typeface="DM Sans Bold"/>
                <a:sym typeface="DM Sans Bold"/>
              </a:rPr>
              <a:t>Marina Reda   221101235</a:t>
            </a:r>
          </a:p>
          <a:p>
            <a:pPr algn="ctr">
              <a:lnSpc>
                <a:spcPts val="2734"/>
              </a:lnSpc>
            </a:pPr>
            <a:r>
              <a:rPr lang="en-US" b="true" sz="2734" spc="-54">
                <a:solidFill>
                  <a:srgbClr val="000000"/>
                </a:solidFill>
                <a:latin typeface="DM Sans Bold"/>
                <a:ea typeface="DM Sans Bold"/>
                <a:cs typeface="DM Sans Bold"/>
                <a:sym typeface="DM Sans Bold"/>
              </a:rPr>
              <a:t>Omar adly       221101398</a:t>
            </a:r>
          </a:p>
          <a:p>
            <a:pPr algn="ctr">
              <a:lnSpc>
                <a:spcPts val="2734"/>
              </a:lnSpc>
            </a:pPr>
            <a:r>
              <a:rPr lang="en-US" b="true" sz="2734" spc="-54">
                <a:solidFill>
                  <a:srgbClr val="000000"/>
                </a:solidFill>
                <a:latin typeface="DM Sans Bold"/>
                <a:ea typeface="DM Sans Bold"/>
                <a:cs typeface="DM Sans Bold"/>
                <a:sym typeface="DM Sans Bold"/>
              </a:rPr>
              <a:t>Hazem Ahmed 221100343 </a:t>
            </a:r>
          </a:p>
          <a:p>
            <a:pPr algn="ctr">
              <a:lnSpc>
                <a:spcPts val="2734"/>
              </a:lnSpc>
            </a:pPr>
            <a:r>
              <a:rPr lang="en-US" b="true" sz="2734" spc="-54">
                <a:solidFill>
                  <a:srgbClr val="000000"/>
                </a:solidFill>
                <a:latin typeface="DM Sans Bold"/>
                <a:ea typeface="DM Sans Bold"/>
                <a:cs typeface="DM Sans Bold"/>
                <a:sym typeface="DM Sans Bold"/>
              </a:rPr>
              <a:t>Ali sherif           221101562</a:t>
            </a:r>
          </a:p>
          <a:p>
            <a:pPr algn="ctr">
              <a:lnSpc>
                <a:spcPts val="2734"/>
              </a:lnSpc>
            </a:pPr>
            <a:r>
              <a:rPr lang="en-US" b="true" sz="2734" spc="-54">
                <a:solidFill>
                  <a:srgbClr val="000000"/>
                </a:solidFill>
                <a:latin typeface="DM Sans Bold"/>
                <a:ea typeface="DM Sans Bold"/>
                <a:cs typeface="DM Sans Bold"/>
                <a:sym typeface="DM Sans Bold"/>
              </a:rPr>
              <a:t>Loay Gamal      221100419 </a:t>
            </a:r>
          </a:p>
          <a:p>
            <a:pPr algn="ctr">
              <a:lnSpc>
                <a:spcPts val="2734"/>
              </a:lnSpc>
            </a:pP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2352094" y="8843493"/>
            <a:ext cx="6414384" cy="698103"/>
          </a:xfrm>
          <a:prstGeom prst="rect">
            <a:avLst/>
          </a:prstGeom>
        </p:spPr>
        <p:txBody>
          <a:bodyPr anchor="t" rtlCol="false" tIns="0" lIns="0" bIns="0" rIns="0">
            <a:spAutoFit/>
          </a:bodyPr>
          <a:lstStyle/>
          <a:p>
            <a:pPr algn="ctr">
              <a:lnSpc>
                <a:spcPts val="2734"/>
              </a:lnSpc>
            </a:pPr>
            <a:r>
              <a:rPr lang="en-US" b="true" sz="2734" spc="-54">
                <a:solidFill>
                  <a:srgbClr val="000000"/>
                </a:solidFill>
                <a:latin typeface="DM Sans Bold"/>
                <a:ea typeface="DM Sans Bold"/>
                <a:cs typeface="DM Sans Bold"/>
                <a:sym typeface="DM Sans Bold"/>
              </a:rPr>
              <a:t>Supervisor </a:t>
            </a:r>
          </a:p>
          <a:p>
            <a:pPr algn="ctr">
              <a:lnSpc>
                <a:spcPts val="2734"/>
              </a:lnSpc>
            </a:pPr>
            <a:r>
              <a:rPr lang="en-US" b="true" sz="2734" spc="-54">
                <a:solidFill>
                  <a:srgbClr val="000000"/>
                </a:solidFill>
                <a:latin typeface="DM Sans Bold"/>
                <a:ea typeface="DM Sans Bold"/>
                <a:cs typeface="DM Sans Bold"/>
                <a:sym typeface="DM Sans Bold"/>
              </a:rPr>
              <a:t>Dr. Mohamed Ghetas</a:t>
            </a:r>
          </a:p>
        </p:txBody>
      </p:sp>
      <p:sp>
        <p:nvSpPr>
          <p:cNvPr name="TextBox 21" id="21"/>
          <p:cNvSpPr txBox="true"/>
          <p:nvPr/>
        </p:nvSpPr>
        <p:spPr>
          <a:xfrm rot="0">
            <a:off x="120575" y="8773261"/>
            <a:ext cx="5468887" cy="698103"/>
          </a:xfrm>
          <a:prstGeom prst="rect">
            <a:avLst/>
          </a:prstGeom>
        </p:spPr>
        <p:txBody>
          <a:bodyPr anchor="t" rtlCol="false" tIns="0" lIns="0" bIns="0" rIns="0">
            <a:spAutoFit/>
          </a:bodyPr>
          <a:lstStyle/>
          <a:p>
            <a:pPr algn="ctr">
              <a:lnSpc>
                <a:spcPts val="2734"/>
              </a:lnSpc>
            </a:pPr>
            <a:r>
              <a:rPr lang="en-US" b="true" sz="2734" spc="-54">
                <a:solidFill>
                  <a:srgbClr val="000000"/>
                </a:solidFill>
                <a:latin typeface="DM Sans Bold"/>
                <a:ea typeface="DM Sans Bold"/>
                <a:cs typeface="DM Sans Bold"/>
                <a:sym typeface="DM Sans Bold"/>
              </a:rPr>
              <a:t>Field  -Program</a:t>
            </a:r>
          </a:p>
          <a:p>
            <a:pPr algn="ctr">
              <a:lnSpc>
                <a:spcPts val="2734"/>
              </a:lnSpc>
            </a:pPr>
            <a:r>
              <a:rPr lang="en-US" b="true" sz="2734" spc="-54">
                <a:solidFill>
                  <a:srgbClr val="000000"/>
                </a:solidFill>
                <a:latin typeface="DM Sans Bold"/>
                <a:ea typeface="DM Sans Bold"/>
                <a:cs typeface="DM Sans Bold"/>
                <a:sym typeface="DM Sans Bold"/>
              </a:rPr>
              <a:t>CSE</a:t>
            </a:r>
            <a:r>
              <a:rPr lang="en-US" b="true" sz="2734" spc="-54">
                <a:solidFill>
                  <a:srgbClr val="000000"/>
                </a:solidFill>
                <a:latin typeface="DM Sans Bold"/>
                <a:ea typeface="DM Sans Bold"/>
                <a:cs typeface="DM Sans Bold"/>
                <a:sym typeface="DM Sans Bold"/>
              </a:rPr>
              <a:t> - </a:t>
            </a:r>
            <a:r>
              <a:rPr lang="en-US" b="true" sz="2734" spc="-54">
                <a:solidFill>
                  <a:srgbClr val="000000"/>
                </a:solidFill>
                <a:latin typeface="DM Sans Bold"/>
                <a:ea typeface="DM Sans Bold"/>
                <a:cs typeface="DM Sans Bold"/>
                <a:sym typeface="DM Sans Bold"/>
              </a:rPr>
              <a:t>AIS</a:t>
            </a:r>
          </a:p>
        </p:txBody>
      </p:sp>
      <p:sp>
        <p:nvSpPr>
          <p:cNvPr name="TextBox 22" id="2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4582178"/>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331150"/>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331150"/>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331150"/>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331150"/>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67125"/>
            <a:ext cx="882299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Discussion</a:t>
            </a:r>
          </a:p>
        </p:txBody>
      </p:sp>
      <p:sp>
        <p:nvSpPr>
          <p:cNvPr name="TextBox 17" id="17"/>
          <p:cNvSpPr txBox="true"/>
          <p:nvPr/>
        </p:nvSpPr>
        <p:spPr>
          <a:xfrm rot="0">
            <a:off x="2227066" y="5123277"/>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123277"/>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440527" y="5745577"/>
            <a:ext cx="3573079" cy="29413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M</a:t>
            </a:r>
            <a:r>
              <a:rPr lang="en-US" sz="1500">
                <a:solidFill>
                  <a:srgbClr val="000000"/>
                </a:solidFill>
                <a:latin typeface="DM Sans"/>
                <a:ea typeface="DM Sans"/>
                <a:cs typeface="DM Sans"/>
                <a:sym typeface="DM Sans"/>
              </a:rPr>
              <a:t>ultimodal Fusion Benefits:</a:t>
            </a:r>
          </a:p>
          <a:p>
            <a:pPr algn="l" marL="323850" indent="-161925" lvl="1">
              <a:lnSpc>
                <a:spcPts val="2340"/>
              </a:lnSpc>
              <a:buFont typeface="Arial"/>
              <a:buChar char="•"/>
            </a:pPr>
            <a:r>
              <a:rPr lang="en-US" sz="1500">
                <a:solidFill>
                  <a:srgbClr val="000000"/>
                </a:solidFill>
                <a:latin typeface="DM Sans"/>
                <a:ea typeface="DM Sans"/>
                <a:cs typeface="DM Sans"/>
                <a:sym typeface="DM Sans"/>
              </a:rPr>
              <a:t>The integration of Text, Image, and Code in FusionNet𝑇𝐼𝐶 significantly outperformed other models.</a:t>
            </a:r>
          </a:p>
          <a:p>
            <a:pPr algn="l" marL="323850" indent="-161925" lvl="1">
              <a:lnSpc>
                <a:spcPts val="2340"/>
              </a:lnSpc>
              <a:buFont typeface="Arial"/>
              <a:buChar char="•"/>
            </a:pPr>
            <a:r>
              <a:rPr lang="en-US" sz="1500">
                <a:solidFill>
                  <a:srgbClr val="000000"/>
                </a:solidFill>
                <a:latin typeface="DM Sans"/>
                <a:ea typeface="DM Sans"/>
                <a:cs typeface="DM Sans"/>
                <a:sym typeface="DM Sans"/>
              </a:rPr>
              <a:t>The fusion of diverse data types enriched the classification process, achieving an F1-score improvement of 5.07% to 14.12% over the Text Only model.</a:t>
            </a:r>
          </a:p>
          <a:p>
            <a:pPr algn="l">
              <a:lnSpc>
                <a:spcPts val="2340"/>
              </a:lnSpc>
            </a:pPr>
          </a:p>
        </p:txBody>
      </p:sp>
      <p:sp>
        <p:nvSpPr>
          <p:cNvPr name="TextBox 20" id="20"/>
          <p:cNvSpPr txBox="true"/>
          <p:nvPr/>
        </p:nvSpPr>
        <p:spPr>
          <a:xfrm rot="0">
            <a:off x="4339572" y="5955127"/>
            <a:ext cx="3705159" cy="2055495"/>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T</a:t>
            </a:r>
            <a:r>
              <a:rPr lang="en-US" sz="1500">
                <a:solidFill>
                  <a:srgbClr val="000000"/>
                </a:solidFill>
                <a:latin typeface="DM Sans"/>
                <a:ea typeface="DM Sans"/>
                <a:cs typeface="DM Sans"/>
                <a:sym typeface="DM Sans"/>
              </a:rPr>
              <a:t>ext-Image Experiment Insights:</a:t>
            </a:r>
          </a:p>
          <a:p>
            <a:pPr algn="l" marL="323850" indent="-161925" lvl="1">
              <a:lnSpc>
                <a:spcPts val="2340"/>
              </a:lnSpc>
              <a:buFont typeface="Arial"/>
              <a:buChar char="•"/>
            </a:pPr>
            <a:r>
              <a:rPr lang="en-US" sz="1500">
                <a:solidFill>
                  <a:srgbClr val="000000"/>
                </a:solidFill>
                <a:latin typeface="DM Sans"/>
                <a:ea typeface="DM Sans"/>
                <a:cs typeface="DM Sans"/>
                <a:sym typeface="DM Sans"/>
              </a:rPr>
              <a:t>FusionNet𝑇𝐼 (Text + Image) provided valuable improvements, especially in VS Code and Roslyn, showing that images enhance understanding of issue reports.</a:t>
            </a:r>
          </a:p>
          <a:p>
            <a:pPr algn="l">
              <a:lnSpc>
                <a:spcPts val="2340"/>
              </a:lnSpc>
            </a:pPr>
          </a:p>
        </p:txBody>
      </p:sp>
      <p:sp>
        <p:nvSpPr>
          <p:cNvPr name="TextBox 21" id="21"/>
          <p:cNvSpPr txBox="true"/>
          <p:nvPr/>
        </p:nvSpPr>
        <p:spPr>
          <a:xfrm rot="0">
            <a:off x="9671930" y="5123277"/>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2" id="22"/>
          <p:cNvSpPr txBox="true"/>
          <p:nvPr/>
        </p:nvSpPr>
        <p:spPr>
          <a:xfrm rot="0">
            <a:off x="8336375" y="5773200"/>
            <a:ext cx="4109506" cy="3827145"/>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Text-C</a:t>
            </a:r>
            <a:r>
              <a:rPr lang="en-US" sz="1500">
                <a:solidFill>
                  <a:srgbClr val="000000"/>
                </a:solidFill>
                <a:latin typeface="DM Sans"/>
                <a:ea typeface="DM Sans"/>
                <a:cs typeface="DM Sans"/>
                <a:sym typeface="DM Sans"/>
              </a:rPr>
              <a:t>ode Experiment Challenges:</a:t>
            </a:r>
          </a:p>
          <a:p>
            <a:pPr algn="l" marL="323850" indent="-161925" lvl="1">
              <a:lnSpc>
                <a:spcPts val="2340"/>
              </a:lnSpc>
              <a:buFont typeface="Arial"/>
              <a:buChar char="•"/>
            </a:pPr>
            <a:r>
              <a:rPr lang="en-US" sz="1500">
                <a:solidFill>
                  <a:srgbClr val="000000"/>
                </a:solidFill>
                <a:latin typeface="DM Sans"/>
                <a:ea typeface="DM Sans"/>
                <a:cs typeface="DM Sans"/>
                <a:sym typeface="DM Sans"/>
              </a:rPr>
              <a:t>FusionNet𝑇𝐶 (Text + Code) showed mixed results in VS Code, where the Text Only model performed slightly better.</a:t>
            </a:r>
          </a:p>
          <a:p>
            <a:pPr algn="l" marL="323850" indent="-161925" lvl="1">
              <a:lnSpc>
                <a:spcPts val="2340"/>
              </a:lnSpc>
              <a:buFont typeface="Arial"/>
              <a:buChar char="•"/>
            </a:pPr>
            <a:r>
              <a:rPr lang="en-US" sz="1500">
                <a:solidFill>
                  <a:srgbClr val="000000"/>
                </a:solidFill>
                <a:latin typeface="DM Sans"/>
                <a:ea typeface="DM Sans"/>
                <a:cs typeface="DM Sans"/>
                <a:sym typeface="DM Sans"/>
              </a:rPr>
              <a:t>Potential challenges include:</a:t>
            </a:r>
          </a:p>
          <a:p>
            <a:pPr algn="l" marL="647700" indent="-215900" lvl="2">
              <a:lnSpc>
                <a:spcPts val="2340"/>
              </a:lnSpc>
              <a:buFont typeface="Arial"/>
              <a:buChar char="⚬"/>
            </a:pPr>
            <a:r>
              <a:rPr lang="en-US" sz="1500">
                <a:solidFill>
                  <a:srgbClr val="000000"/>
                </a:solidFill>
                <a:latin typeface="DM Sans"/>
                <a:ea typeface="DM Sans"/>
                <a:cs typeface="DM Sans"/>
                <a:sym typeface="DM Sans"/>
              </a:rPr>
              <a:t>Token Length: No significant data loss was found.</a:t>
            </a:r>
          </a:p>
          <a:p>
            <a:pPr algn="l" marL="647700" indent="-215900" lvl="2">
              <a:lnSpc>
                <a:spcPts val="2340"/>
              </a:lnSpc>
              <a:buFont typeface="Arial"/>
              <a:buChar char="⚬"/>
            </a:pPr>
            <a:r>
              <a:rPr lang="en-US" sz="1500">
                <a:solidFill>
                  <a:srgbClr val="000000"/>
                </a:solidFill>
                <a:latin typeface="DM Sans"/>
                <a:ea typeface="DM Sans"/>
                <a:cs typeface="DM Sans"/>
                <a:sym typeface="DM Sans"/>
              </a:rPr>
              <a:t>Weight Assignment: Equal weights to all modalities may have reduced synergy.</a:t>
            </a:r>
          </a:p>
          <a:p>
            <a:pPr algn="l" marL="647700" indent="-215900" lvl="2">
              <a:lnSpc>
                <a:spcPts val="2340"/>
              </a:lnSpc>
              <a:buFont typeface="Arial"/>
              <a:buChar char="⚬"/>
            </a:pPr>
            <a:r>
              <a:rPr lang="en-US" sz="1500">
                <a:solidFill>
                  <a:srgbClr val="000000"/>
                </a:solidFill>
                <a:latin typeface="DM Sans"/>
                <a:ea typeface="DM Sans"/>
                <a:cs typeface="DM Sans"/>
                <a:sym typeface="DM Sans"/>
              </a:rPr>
              <a:t>Data Quality: Variability in the quality of reports impacted the results.</a:t>
            </a:r>
          </a:p>
          <a:p>
            <a:pPr algn="l">
              <a:lnSpc>
                <a:spcPts val="2340"/>
              </a:lnSpc>
            </a:pPr>
          </a:p>
        </p:txBody>
      </p:sp>
      <p:sp>
        <p:nvSpPr>
          <p:cNvPr name="TextBox 23" id="23"/>
          <p:cNvSpPr txBox="true"/>
          <p:nvPr/>
        </p:nvSpPr>
        <p:spPr>
          <a:xfrm rot="0">
            <a:off x="13414442" y="5123277"/>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Freeform 24" id="2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6" id="2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7" id="2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8" id="28"/>
          <p:cNvSpPr txBox="true"/>
          <p:nvPr/>
        </p:nvSpPr>
        <p:spPr>
          <a:xfrm rot="0">
            <a:off x="12769731" y="5773200"/>
            <a:ext cx="5303176" cy="471297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Futu</a:t>
            </a:r>
            <a:r>
              <a:rPr lang="en-US" sz="1500">
                <a:solidFill>
                  <a:srgbClr val="000000"/>
                </a:solidFill>
                <a:latin typeface="DM Sans"/>
                <a:ea typeface="DM Sans"/>
                <a:cs typeface="DM Sans"/>
                <a:sym typeface="DM Sans"/>
              </a:rPr>
              <a:t>re Work &amp; Implications:</a:t>
            </a:r>
          </a:p>
          <a:p>
            <a:pPr algn="l" marL="323850" indent="-161925" lvl="1">
              <a:lnSpc>
                <a:spcPts val="2340"/>
              </a:lnSpc>
              <a:buFont typeface="Arial"/>
              <a:buChar char="•"/>
            </a:pPr>
            <a:r>
              <a:rPr lang="en-US" sz="1500">
                <a:solidFill>
                  <a:srgbClr val="000000"/>
                </a:solidFill>
                <a:latin typeface="DM Sans"/>
                <a:ea typeface="DM Sans"/>
                <a:cs typeface="DM Sans"/>
                <a:sym typeface="DM Sans"/>
              </a:rPr>
              <a:t>Researchers can extend multimodal approaches to multi-class and multi-label tasks.</a:t>
            </a:r>
          </a:p>
          <a:p>
            <a:pPr algn="l" marL="323850" indent="-161925" lvl="1">
              <a:lnSpc>
                <a:spcPts val="2340"/>
              </a:lnSpc>
              <a:buFont typeface="Arial"/>
              <a:buChar char="•"/>
            </a:pPr>
            <a:r>
              <a:rPr lang="en-US" sz="1500">
                <a:solidFill>
                  <a:srgbClr val="000000"/>
                </a:solidFill>
                <a:latin typeface="DM Sans"/>
                <a:ea typeface="DM Sans"/>
                <a:cs typeface="DM Sans"/>
                <a:sym typeface="DM Sans"/>
              </a:rPr>
              <a:t>Developers and companies can leverage multimodal models to improve issue classification and streamline issue tracking.</a:t>
            </a:r>
          </a:p>
          <a:p>
            <a:pPr algn="l">
              <a:lnSpc>
                <a:spcPts val="2340"/>
              </a:lnSpc>
            </a:pPr>
            <a:r>
              <a:rPr lang="en-US" sz="1500">
                <a:solidFill>
                  <a:srgbClr val="000000"/>
                </a:solidFill>
                <a:latin typeface="DM Sans"/>
                <a:ea typeface="DM Sans"/>
                <a:cs typeface="DM Sans"/>
                <a:sym typeface="DM Sans"/>
              </a:rPr>
              <a:t>Future Directions: </a:t>
            </a:r>
          </a:p>
          <a:p>
            <a:pPr algn="l" marL="323850" indent="-161925" lvl="1">
              <a:lnSpc>
                <a:spcPts val="2340"/>
              </a:lnSpc>
              <a:buAutoNum type="arabicPeriod" startAt="1"/>
            </a:pPr>
            <a:r>
              <a:rPr lang="en-US" sz="1500">
                <a:solidFill>
                  <a:srgbClr val="000000"/>
                </a:solidFill>
                <a:latin typeface="DM Sans"/>
                <a:ea typeface="DM Sans"/>
                <a:cs typeface="DM Sans"/>
                <a:sym typeface="DM Sans"/>
              </a:rPr>
              <a:t>State-of-the-Art Feature Extraction: Employ models like BERT for text, CodeBERT for code, and Transformer-based vision models for images to improve accuracy. </a:t>
            </a:r>
          </a:p>
          <a:p>
            <a:pPr algn="l" marL="323850" indent="-161925" lvl="1">
              <a:lnSpc>
                <a:spcPts val="2340"/>
              </a:lnSpc>
              <a:buAutoNum type="arabicPeriod" startAt="1"/>
            </a:pPr>
            <a:r>
              <a:rPr lang="en-US" sz="1500">
                <a:solidFill>
                  <a:srgbClr val="000000"/>
                </a:solidFill>
                <a:latin typeface="DM Sans"/>
                <a:ea typeface="DM Sans"/>
                <a:cs typeface="DM Sans"/>
                <a:sym typeface="DM Sans"/>
              </a:rPr>
              <a:t>Advanced Fusion Methods: Explore bilinear pooling techniques like MCB, MLB, MUTAN, and MFB to enhance feature interaction while maintaining computational efficiency. </a:t>
            </a:r>
          </a:p>
          <a:p>
            <a:pPr algn="l">
              <a:lnSpc>
                <a:spcPts val="2340"/>
              </a:lnSpc>
            </a:pPr>
          </a:p>
          <a:p>
            <a:pPr algn="l">
              <a:lnSpc>
                <a:spcPts val="2340"/>
              </a:lnSpc>
            </a:pPr>
          </a:p>
        </p:txBody>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33" id="3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38670" y="3092728"/>
            <a:ext cx="8014470" cy="4356831"/>
          </a:xfrm>
          <a:custGeom>
            <a:avLst/>
            <a:gdLst/>
            <a:ahLst/>
            <a:cxnLst/>
            <a:rect r="r" b="b" t="t" l="l"/>
            <a:pathLst>
              <a:path h="4356831" w="8014470">
                <a:moveTo>
                  <a:pt x="0" y="0"/>
                </a:moveTo>
                <a:lnTo>
                  <a:pt x="8014470" y="0"/>
                </a:lnTo>
                <a:lnTo>
                  <a:pt x="8014470" y="4356831"/>
                </a:lnTo>
                <a:lnTo>
                  <a:pt x="0" y="4356831"/>
                </a:lnTo>
                <a:lnTo>
                  <a:pt x="0" y="0"/>
                </a:lnTo>
                <a:close/>
              </a:path>
            </a:pathLst>
          </a:custGeom>
          <a:blipFill>
            <a:blip r:embed="rId11"/>
            <a:stretch>
              <a:fillRect l="-7199" t="0" r="-7199" b="0"/>
            </a:stretch>
          </a:blipFill>
        </p:spPr>
      </p:sp>
      <p:sp>
        <p:nvSpPr>
          <p:cNvPr name="Freeform 8" id="8"/>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9" id="9"/>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0" id="10"/>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1" id="11"/>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2" id="12"/>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3" id="13"/>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4" id="14"/>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5" id="15"/>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7" id="17"/>
          <p:cNvSpPr txBox="true"/>
          <p:nvPr/>
        </p:nvSpPr>
        <p:spPr>
          <a:xfrm rot="0">
            <a:off x="1504950" y="2859405"/>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Conclusions</a:t>
            </a:r>
          </a:p>
        </p:txBody>
      </p:sp>
      <p:sp>
        <p:nvSpPr>
          <p:cNvPr name="TextBox 18" id="18"/>
          <p:cNvSpPr txBox="true"/>
          <p:nvPr/>
        </p:nvSpPr>
        <p:spPr>
          <a:xfrm rot="0">
            <a:off x="1504950" y="4481569"/>
            <a:ext cx="7707571" cy="2967990"/>
          </a:xfrm>
          <a:prstGeom prst="rect">
            <a:avLst/>
          </a:prstGeom>
        </p:spPr>
        <p:txBody>
          <a:bodyPr anchor="t" rtlCol="false" tIns="0" lIns="0" bIns="0" rIns="0">
            <a:spAutoFit/>
          </a:bodyPr>
          <a:lstStyle/>
          <a:p>
            <a:pPr algn="l" marL="474978" indent="-237489" lvl="1">
              <a:lnSpc>
                <a:spcPts val="2969"/>
              </a:lnSpc>
              <a:spcBef>
                <a:spcPct val="0"/>
              </a:spcBef>
              <a:buFont typeface="Arial"/>
              <a:buChar char="•"/>
            </a:pPr>
            <a:r>
              <a:rPr lang="en-US" sz="2199" spc="131">
                <a:solidFill>
                  <a:srgbClr val="000000"/>
                </a:solidFill>
                <a:latin typeface="DM Sans"/>
                <a:ea typeface="DM Sans"/>
                <a:cs typeface="DM Sans"/>
                <a:sym typeface="DM Sans"/>
              </a:rPr>
              <a:t>F</a:t>
            </a:r>
            <a:r>
              <a:rPr lang="en-US" sz="2199" spc="131" u="none">
                <a:solidFill>
                  <a:srgbClr val="000000"/>
                </a:solidFill>
                <a:latin typeface="DM Sans"/>
                <a:ea typeface="DM Sans"/>
                <a:cs typeface="DM Sans"/>
                <a:sym typeface="DM Sans"/>
              </a:rPr>
              <a:t>usionNet𝑇𝐼𝐶 (Text, Image, Code) outperformed other models, with an F1-score improvement of 5.07% to 14.12%.</a:t>
            </a:r>
          </a:p>
          <a:p>
            <a:pPr algn="l" marL="474978" indent="-237489" lvl="1">
              <a:lnSpc>
                <a:spcPts val="2969"/>
              </a:lnSpc>
              <a:spcBef>
                <a:spcPct val="0"/>
              </a:spcBef>
              <a:buFont typeface="Arial"/>
              <a:buChar char="•"/>
            </a:pPr>
            <a:r>
              <a:rPr lang="en-US" sz="2199" spc="131" u="none">
                <a:solidFill>
                  <a:srgbClr val="000000"/>
                </a:solidFill>
                <a:latin typeface="DM Sans"/>
                <a:ea typeface="DM Sans"/>
                <a:cs typeface="DM Sans"/>
                <a:sym typeface="DM Sans"/>
              </a:rPr>
              <a:t>Combining text, image, and code improves issue classification accuracy.</a:t>
            </a:r>
          </a:p>
          <a:p>
            <a:pPr algn="l" marL="474978" indent="-237489" lvl="1">
              <a:lnSpc>
                <a:spcPts val="2969"/>
              </a:lnSpc>
              <a:spcBef>
                <a:spcPct val="0"/>
              </a:spcBef>
              <a:buFont typeface="Arial"/>
              <a:buChar char="•"/>
            </a:pPr>
            <a:r>
              <a:rPr lang="en-US" sz="2199" spc="131" u="none">
                <a:solidFill>
                  <a:srgbClr val="000000"/>
                </a:solidFill>
                <a:latin typeface="DM Sans"/>
                <a:ea typeface="DM Sans"/>
                <a:cs typeface="DM Sans"/>
                <a:sym typeface="DM Sans"/>
              </a:rPr>
              <a:t>Multimodal approaches are essential for handling diverse issue report data.</a:t>
            </a:r>
          </a:p>
          <a:p>
            <a:pPr algn="l" marL="0" indent="0" lvl="0">
              <a:lnSpc>
                <a:spcPts val="2969"/>
              </a:lnSpc>
              <a:spcBef>
                <a:spcPct val="0"/>
              </a:spcBef>
            </a:pPr>
          </a:p>
        </p:txBody>
      </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AIS TEAM</a:t>
            </a:r>
          </a:p>
        </p:txBody>
      </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923931" y="2679857"/>
            <a:ext cx="7335369" cy="6055444"/>
          </a:xfrm>
          <a:custGeom>
            <a:avLst/>
            <a:gdLst/>
            <a:ahLst/>
            <a:cxnLst/>
            <a:rect r="r" b="b" t="t" l="l"/>
            <a:pathLst>
              <a:path h="6055444" w="7335369">
                <a:moveTo>
                  <a:pt x="0" y="0"/>
                </a:moveTo>
                <a:lnTo>
                  <a:pt x="7335369" y="0"/>
                </a:lnTo>
                <a:lnTo>
                  <a:pt x="7335369" y="6055444"/>
                </a:lnTo>
                <a:lnTo>
                  <a:pt x="0" y="6055444"/>
                </a:lnTo>
                <a:lnTo>
                  <a:pt x="0" y="0"/>
                </a:lnTo>
                <a:close/>
              </a:path>
            </a:pathLst>
          </a:custGeom>
          <a:blipFill>
            <a:blip r:embed="rId13"/>
            <a:stretch>
              <a:fillRect l="0" t="0" r="0" b="0"/>
            </a:stretch>
          </a:blipFill>
        </p:spPr>
      </p:sp>
      <p:sp>
        <p:nvSpPr>
          <p:cNvPr name="TextBox 9" id="9"/>
          <p:cNvSpPr txBox="true"/>
          <p:nvPr/>
        </p:nvSpPr>
        <p:spPr>
          <a:xfrm rot="0">
            <a:off x="1504950" y="2186462"/>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Introduction </a:t>
            </a:r>
          </a:p>
        </p:txBody>
      </p:sp>
      <p:sp>
        <p:nvSpPr>
          <p:cNvPr name="TextBox 10" id="10"/>
          <p:cNvSpPr txBox="true"/>
          <p:nvPr/>
        </p:nvSpPr>
        <p:spPr>
          <a:xfrm rot="0">
            <a:off x="1504950" y="3556396"/>
            <a:ext cx="7707571" cy="5480685"/>
          </a:xfrm>
          <a:prstGeom prst="rect">
            <a:avLst/>
          </a:prstGeom>
        </p:spPr>
        <p:txBody>
          <a:bodyPr anchor="t" rtlCol="false" tIns="0" lIns="0" bIns="0" rIns="0">
            <a:spAutoFit/>
          </a:bodyPr>
          <a:lstStyle/>
          <a:p>
            <a:pPr algn="l" marL="388620" indent="-194310" lvl="1">
              <a:lnSpc>
                <a:spcPts val="2430"/>
              </a:lnSpc>
              <a:spcBef>
                <a:spcPct val="0"/>
              </a:spcBef>
              <a:buFont typeface="Arial"/>
              <a:buChar char="•"/>
            </a:pPr>
            <a:r>
              <a:rPr lang="en-US" sz="1800" spc="107">
                <a:solidFill>
                  <a:srgbClr val="000000"/>
                </a:solidFill>
                <a:latin typeface="DM Sans"/>
                <a:ea typeface="DM Sans"/>
                <a:cs typeface="DM Sans"/>
                <a:sym typeface="DM Sans"/>
              </a:rPr>
              <a:t>P</a:t>
            </a:r>
            <a:r>
              <a:rPr lang="en-US" sz="1800" spc="107" u="none">
                <a:solidFill>
                  <a:srgbClr val="000000"/>
                </a:solidFill>
                <a:latin typeface="DM Sans"/>
                <a:ea typeface="DM Sans"/>
                <a:cs typeface="DM Sans"/>
                <a:sym typeface="DM Sans"/>
              </a:rPr>
              <a:t>roblem Context:</a:t>
            </a:r>
          </a:p>
          <a:p>
            <a:pPr algn="l" marL="777240" indent="-259080" lvl="2">
              <a:lnSpc>
                <a:spcPts val="2430"/>
              </a:lnSpc>
              <a:spcBef>
                <a:spcPct val="0"/>
              </a:spcBef>
              <a:buFont typeface="Arial"/>
              <a:buChar char="⚬"/>
            </a:pPr>
            <a:r>
              <a:rPr lang="en-US" sz="1800" spc="107" u="none">
                <a:solidFill>
                  <a:srgbClr val="000000"/>
                </a:solidFill>
                <a:latin typeface="DM Sans"/>
                <a:ea typeface="DM Sans"/>
                <a:cs typeface="DM Sans"/>
                <a:sym typeface="DM Sans"/>
              </a:rPr>
              <a:t>In open-source software development, GitHub's issue tracking system allows developers to report bugs and request features. These reports contain various types of data such as text, code, and images. Traditional classification models primarily use text, missing out on the full context provided by other data types.</a:t>
            </a:r>
          </a:p>
          <a:p>
            <a:pPr algn="l" marL="388620" indent="-194310" lvl="1">
              <a:lnSpc>
                <a:spcPts val="2430"/>
              </a:lnSpc>
              <a:spcBef>
                <a:spcPct val="0"/>
              </a:spcBef>
              <a:buFont typeface="Arial"/>
              <a:buChar char="•"/>
            </a:pPr>
            <a:r>
              <a:rPr lang="en-US" sz="1800" spc="107" u="none">
                <a:solidFill>
                  <a:srgbClr val="000000"/>
                </a:solidFill>
                <a:latin typeface="DM Sans"/>
                <a:ea typeface="DM Sans"/>
                <a:cs typeface="DM Sans"/>
                <a:sym typeface="DM Sans"/>
              </a:rPr>
              <a:t>Objective:</a:t>
            </a:r>
          </a:p>
          <a:p>
            <a:pPr algn="l" marL="777240" indent="-259080" lvl="2">
              <a:lnSpc>
                <a:spcPts val="2430"/>
              </a:lnSpc>
              <a:spcBef>
                <a:spcPct val="0"/>
              </a:spcBef>
              <a:buFont typeface="Arial"/>
              <a:buChar char="⚬"/>
            </a:pPr>
            <a:r>
              <a:rPr lang="en-US" sz="1800" spc="107" u="none">
                <a:solidFill>
                  <a:srgbClr val="000000"/>
                </a:solidFill>
                <a:latin typeface="DM Sans"/>
                <a:ea typeface="DM Sans"/>
                <a:cs typeface="DM Sans"/>
                <a:sym typeface="DM Sans"/>
              </a:rPr>
              <a:t>This project proposes FusionNet, a multimodal deep learning model that combines text, code, and image data to improve the classification of issue reports into bug or feature categories.</a:t>
            </a:r>
          </a:p>
          <a:p>
            <a:pPr algn="l" marL="388620" indent="-194310" lvl="1">
              <a:lnSpc>
                <a:spcPts val="2430"/>
              </a:lnSpc>
              <a:spcBef>
                <a:spcPct val="0"/>
              </a:spcBef>
              <a:buFont typeface="Arial"/>
              <a:buChar char="•"/>
            </a:pPr>
            <a:r>
              <a:rPr lang="en-US" sz="1800" spc="107" u="none">
                <a:solidFill>
                  <a:srgbClr val="000000"/>
                </a:solidFill>
                <a:latin typeface="DM Sans"/>
                <a:ea typeface="DM Sans"/>
                <a:cs typeface="DM Sans"/>
                <a:sym typeface="DM Sans"/>
              </a:rPr>
              <a:t>Goal:</a:t>
            </a:r>
          </a:p>
          <a:p>
            <a:pPr algn="l" marL="777240" indent="-259080" lvl="2">
              <a:lnSpc>
                <a:spcPts val="2430"/>
              </a:lnSpc>
              <a:spcBef>
                <a:spcPct val="0"/>
              </a:spcBef>
              <a:buFont typeface="Arial"/>
              <a:buChar char="⚬"/>
            </a:pPr>
            <a:r>
              <a:rPr lang="en-US" sz="1800" spc="107" u="none">
                <a:solidFill>
                  <a:srgbClr val="000000"/>
                </a:solidFill>
                <a:latin typeface="DM Sans"/>
                <a:ea typeface="DM Sans"/>
                <a:cs typeface="DM Sans"/>
                <a:sym typeface="DM Sans"/>
              </a:rPr>
              <a:t>Evaluate the performance of FusionNet across different data combinations (text, image, code) and demonstrate how leveraging multiple modalities enhances classification accuracy.</a:t>
            </a:r>
          </a:p>
          <a:p>
            <a:pPr algn="l" marL="0" indent="0" lvl="0">
              <a:lnSpc>
                <a:spcPts val="2430"/>
              </a:lnSpc>
              <a:spcBef>
                <a:spcPct val="0"/>
              </a:spcBef>
            </a:pP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1631203"/>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Related Work</a:t>
            </a:r>
          </a:p>
        </p:txBody>
      </p:sp>
      <p:sp>
        <p:nvSpPr>
          <p:cNvPr name="TextBox 4" id="4"/>
          <p:cNvSpPr txBox="true"/>
          <p:nvPr/>
        </p:nvSpPr>
        <p:spPr>
          <a:xfrm rot="0">
            <a:off x="1220961" y="3219123"/>
            <a:ext cx="7707571" cy="4324350"/>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T</a:t>
            </a:r>
            <a:r>
              <a:rPr lang="en-US" sz="1999" spc="119" u="none">
                <a:solidFill>
                  <a:srgbClr val="000000"/>
                </a:solidFill>
                <a:latin typeface="DM Sans"/>
                <a:ea typeface="DM Sans"/>
                <a:cs typeface="DM Sans"/>
                <a:sym typeface="DM Sans"/>
              </a:rPr>
              <a:t>ext-Based Models:</a:t>
            </a:r>
          </a:p>
          <a:p>
            <a:pPr algn="l" marL="863598" indent="-287866" lvl="2">
              <a:lnSpc>
                <a:spcPts val="2699"/>
              </a:lnSpc>
              <a:spcBef>
                <a:spcPct val="0"/>
              </a:spcBef>
              <a:buFont typeface="Arial"/>
              <a:buChar char="⚬"/>
            </a:pPr>
            <a:r>
              <a:rPr lang="en-US" sz="1999" spc="119" u="none">
                <a:solidFill>
                  <a:srgbClr val="000000"/>
                </a:solidFill>
                <a:latin typeface="DM Sans"/>
                <a:ea typeface="DM Sans"/>
                <a:cs typeface="DM Sans"/>
                <a:sym typeface="DM Sans"/>
              </a:rPr>
              <a:t>Use only text data for classification.</a:t>
            </a:r>
          </a:p>
          <a:p>
            <a:pPr algn="l" marL="863598" indent="-287866" lvl="2">
              <a:lnSpc>
                <a:spcPts val="2699"/>
              </a:lnSpc>
              <a:spcBef>
                <a:spcPct val="0"/>
              </a:spcBef>
              <a:buFont typeface="Arial"/>
              <a:buChar char="⚬"/>
            </a:pPr>
            <a:r>
              <a:rPr lang="en-US" sz="1999" spc="119" u="none">
                <a:solidFill>
                  <a:srgbClr val="000000"/>
                </a:solidFill>
                <a:latin typeface="DM Sans"/>
                <a:ea typeface="DM Sans"/>
                <a:cs typeface="DM Sans"/>
                <a:sym typeface="DM Sans"/>
              </a:rPr>
              <a:t>Often limited by the inability to capture context from other modalities (images, code).</a:t>
            </a:r>
          </a:p>
          <a:p>
            <a:pPr algn="l" marL="863598" indent="-287866" lvl="2">
              <a:lnSpc>
                <a:spcPts val="2699"/>
              </a:lnSpc>
              <a:spcBef>
                <a:spcPct val="0"/>
              </a:spcBef>
              <a:buFont typeface="Arial"/>
              <a:buChar char="⚬"/>
            </a:pPr>
            <a:r>
              <a:rPr lang="en-US" sz="1999" spc="119" u="none">
                <a:solidFill>
                  <a:srgbClr val="000000"/>
                </a:solidFill>
                <a:latin typeface="DM Sans"/>
                <a:ea typeface="DM Sans"/>
                <a:cs typeface="DM Sans"/>
                <a:sym typeface="DM Sans"/>
              </a:rPr>
              <a:t>Examples: TF-IDF, RNNs for text classification.</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Multimodal Models:</a:t>
            </a:r>
          </a:p>
          <a:p>
            <a:pPr algn="l" marL="863598" indent="-287866" lvl="2">
              <a:lnSpc>
                <a:spcPts val="2699"/>
              </a:lnSpc>
              <a:spcBef>
                <a:spcPct val="0"/>
              </a:spcBef>
              <a:buFont typeface="Arial"/>
              <a:buChar char="⚬"/>
            </a:pPr>
            <a:r>
              <a:rPr lang="en-US" sz="1999" spc="119" u="none">
                <a:solidFill>
                  <a:srgbClr val="000000"/>
                </a:solidFill>
                <a:latin typeface="DM Sans"/>
                <a:ea typeface="DM Sans"/>
                <a:cs typeface="DM Sans"/>
                <a:sym typeface="DM Sans"/>
              </a:rPr>
              <a:t>Combine multiple data sources: text, images, and code.</a:t>
            </a:r>
          </a:p>
          <a:p>
            <a:pPr algn="l" marL="863598" indent="-287866" lvl="2">
              <a:lnSpc>
                <a:spcPts val="2699"/>
              </a:lnSpc>
              <a:spcBef>
                <a:spcPct val="0"/>
              </a:spcBef>
              <a:buFont typeface="Arial"/>
              <a:buChar char="⚬"/>
            </a:pPr>
            <a:r>
              <a:rPr lang="en-US" sz="1999" spc="119" u="none">
                <a:solidFill>
                  <a:srgbClr val="000000"/>
                </a:solidFill>
                <a:latin typeface="DM Sans"/>
                <a:ea typeface="DM Sans"/>
                <a:cs typeface="DM Sans"/>
                <a:sym typeface="DM Sans"/>
              </a:rPr>
              <a:t>Improve classification accuracy by leveraging diverse information.</a:t>
            </a:r>
          </a:p>
          <a:p>
            <a:pPr algn="l" marL="863598" indent="-287866" lvl="2">
              <a:lnSpc>
                <a:spcPts val="2699"/>
              </a:lnSpc>
              <a:spcBef>
                <a:spcPct val="0"/>
              </a:spcBef>
              <a:buFont typeface="Arial"/>
              <a:buChar char="⚬"/>
            </a:pPr>
            <a:r>
              <a:rPr lang="en-US" sz="1999" spc="119" u="none">
                <a:solidFill>
                  <a:srgbClr val="000000"/>
                </a:solidFill>
                <a:latin typeface="DM Sans"/>
                <a:ea typeface="DM Sans"/>
                <a:cs typeface="DM Sans"/>
                <a:sym typeface="DM Sans"/>
              </a:rPr>
              <a:t>Examples: FusionNet (text + image + code), multimodal CNNs.</a:t>
            </a:r>
          </a:p>
          <a:p>
            <a:pPr algn="l" marL="0" indent="0" lvl="0">
              <a:lnSpc>
                <a:spcPts val="2699"/>
              </a:lnSpc>
              <a:spcBef>
                <a:spcPct val="0"/>
              </a:spcBef>
            </a:pPr>
          </a:p>
        </p:txBody>
      </p:sp>
      <p:sp>
        <p:nvSpPr>
          <p:cNvPr name="Freeform 5" id="5"/>
          <p:cNvSpPr/>
          <p:nvPr/>
        </p:nvSpPr>
        <p:spPr>
          <a:xfrm flipH="false" flipV="false" rot="0">
            <a:off x="-2943347" y="6340061"/>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false" rot="0">
            <a:off x="-956684" y="8446569"/>
            <a:ext cx="4899948" cy="3068592"/>
          </a:xfrm>
          <a:custGeom>
            <a:avLst/>
            <a:gdLst/>
            <a:ahLst/>
            <a:cxnLst/>
            <a:rect r="r" b="b" t="t" l="l"/>
            <a:pathLst>
              <a:path h="3068592" w="4899948">
                <a:moveTo>
                  <a:pt x="0" y="0"/>
                </a:moveTo>
                <a:lnTo>
                  <a:pt x="4899947" y="0"/>
                </a:lnTo>
                <a:lnTo>
                  <a:pt x="4899947" y="3068593"/>
                </a:lnTo>
                <a:lnTo>
                  <a:pt x="0" y="30685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7" id="7"/>
          <p:cNvSpPr txBox="true"/>
          <p:nvPr/>
        </p:nvSpPr>
        <p:spPr>
          <a:xfrm rot="0">
            <a:off x="1956601" y="7505374"/>
            <a:ext cx="5234120" cy="323215"/>
          </a:xfrm>
          <a:prstGeom prst="rect">
            <a:avLst/>
          </a:prstGeom>
        </p:spPr>
        <p:txBody>
          <a:bodyPr anchor="t" rtlCol="false" tIns="0" lIns="0" bIns="0" rIns="0">
            <a:spAutoFit/>
          </a:bodyPr>
          <a:lstStyle/>
          <a:p>
            <a:pPr algn="ctr">
              <a:lnSpc>
                <a:spcPts val="2659"/>
              </a:lnSpc>
              <a:spcBef>
                <a:spcPct val="0"/>
              </a:spcBef>
            </a:pPr>
            <a:r>
              <a:rPr lang="en-US" sz="1899" u="sng">
                <a:solidFill>
                  <a:srgbClr val="000000"/>
                </a:solidFill>
                <a:latin typeface="Open Sans Light"/>
                <a:ea typeface="Open Sans Light"/>
                <a:cs typeface="Open Sans Light"/>
                <a:sym typeface="Open Sans Light"/>
                <a:hlinkClick r:id="rId5" tooltip="https://galalauni-my.sharepoint.com/:w:/g/personal/marina_mekhael_gu_edu_eg/ES6SjLShgilCsOP01-BgC2UBV-fQGJX7_7IgCOXYvJhs1A?e=wIGLoH"/>
              </a:rPr>
              <a:t>Advanced machine learning project _report.docx</a:t>
            </a:r>
          </a:p>
        </p:txBody>
      </p:sp>
      <p:sp>
        <p:nvSpPr>
          <p:cNvPr name="Freeform 8" id="8"/>
          <p:cNvSpPr/>
          <p:nvPr/>
        </p:nvSpPr>
        <p:spPr>
          <a:xfrm flipH="false" flipV="false" rot="0">
            <a:off x="10078075" y="1842149"/>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aphicFrame>
        <p:nvGraphicFramePr>
          <p:cNvPr name="Table 9" id="9"/>
          <p:cNvGraphicFramePr>
            <a:graphicFrameLocks noGrp="true"/>
          </p:cNvGraphicFramePr>
          <p:nvPr/>
        </p:nvGraphicFramePr>
        <p:xfrm>
          <a:off x="10078075" y="2583740"/>
          <a:ext cx="8040455" cy="5862829"/>
        </p:xfrm>
        <a:graphic>
          <a:graphicData uri="http://schemas.openxmlformats.org/drawingml/2006/table">
            <a:tbl>
              <a:tblPr/>
              <a:tblGrid>
                <a:gridCol w="2553636"/>
                <a:gridCol w="2553636"/>
                <a:gridCol w="2933183"/>
              </a:tblGrid>
              <a:tr h="1041013">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Feature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Text-only Models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Multimodal Models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41013">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Data Used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Text only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Text, Image, and Code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359175">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Context Understanding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Limited to textual context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Leverages richer context with image and code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359175">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Accuracy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Often lower in complex tasks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Improved accuracy, especially in complex tasks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62453">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Examples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TF-IDF, RNNs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FusionNet, Multimodal CNNs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10" id="10"/>
          <p:cNvSpPr/>
          <p:nvPr/>
        </p:nvSpPr>
        <p:spPr>
          <a:xfrm flipH="false" flipV="false" rot="0">
            <a:off x="-72549" y="-673702"/>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392114" y="1035853"/>
            <a:ext cx="14123486" cy="784860"/>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 The Proposed Multimodal Approach</a:t>
            </a:r>
          </a:p>
        </p:txBody>
      </p:sp>
      <p:sp>
        <p:nvSpPr>
          <p:cNvPr name="Freeform 4" id="4"/>
          <p:cNvSpPr/>
          <p:nvPr/>
        </p:nvSpPr>
        <p:spPr>
          <a:xfrm flipH="false" flipV="false" rot="0">
            <a:off x="16352527" y="900262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6755596" y="1178350"/>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79232" y="2565525"/>
            <a:ext cx="10894658" cy="5840783"/>
          </a:xfrm>
          <a:custGeom>
            <a:avLst/>
            <a:gdLst/>
            <a:ahLst/>
            <a:cxnLst/>
            <a:rect r="r" b="b" t="t" l="l"/>
            <a:pathLst>
              <a:path h="5840783" w="10894658">
                <a:moveTo>
                  <a:pt x="0" y="0"/>
                </a:moveTo>
                <a:lnTo>
                  <a:pt x="10894658" y="0"/>
                </a:lnTo>
                <a:lnTo>
                  <a:pt x="10894658" y="5840782"/>
                </a:lnTo>
                <a:lnTo>
                  <a:pt x="0" y="5840782"/>
                </a:lnTo>
                <a:lnTo>
                  <a:pt x="0" y="0"/>
                </a:lnTo>
                <a:close/>
              </a:path>
            </a:pathLst>
          </a:custGeom>
          <a:blipFill>
            <a:blip r:embed="rId11"/>
            <a:stretch>
              <a:fillRect l="0" t="-93" r="-173" b="-93"/>
            </a:stretch>
          </a:blipFill>
        </p:spPr>
      </p:sp>
      <p:sp>
        <p:nvSpPr>
          <p:cNvPr name="TextBox 9" id="9"/>
          <p:cNvSpPr txBox="true"/>
          <p:nvPr/>
        </p:nvSpPr>
        <p:spPr>
          <a:xfrm rot="0">
            <a:off x="11416693" y="3536301"/>
            <a:ext cx="5842607" cy="3870655"/>
          </a:xfrm>
          <a:prstGeom prst="rect">
            <a:avLst/>
          </a:prstGeom>
        </p:spPr>
        <p:txBody>
          <a:bodyPr anchor="t" rtlCol="false" tIns="0" lIns="0" bIns="0" rIns="0">
            <a:spAutoFit/>
          </a:bodyPr>
          <a:lstStyle/>
          <a:p>
            <a:pPr algn="l" marL="503393" indent="-251696" lvl="1">
              <a:lnSpc>
                <a:spcPts val="3147"/>
              </a:lnSpc>
              <a:buFont typeface="Arial"/>
              <a:buChar char="•"/>
            </a:pPr>
            <a:r>
              <a:rPr lang="en-US" sz="2331" spc="139">
                <a:solidFill>
                  <a:srgbClr val="000000"/>
                </a:solidFill>
                <a:latin typeface="DM Sans"/>
                <a:ea typeface="DM Sans"/>
                <a:cs typeface="DM Sans"/>
                <a:sym typeface="DM Sans"/>
              </a:rPr>
              <a:t>FusionNet is a deep learning framework designed for multimodal classification.</a:t>
            </a:r>
          </a:p>
          <a:p>
            <a:pPr algn="l" marL="503393" indent="-251696" lvl="1">
              <a:lnSpc>
                <a:spcPts val="3147"/>
              </a:lnSpc>
              <a:buFont typeface="Arial"/>
              <a:buChar char="•"/>
            </a:pPr>
            <a:r>
              <a:rPr lang="en-US" sz="2331" spc="139">
                <a:solidFill>
                  <a:srgbClr val="000000"/>
                </a:solidFill>
                <a:latin typeface="DM Sans"/>
                <a:ea typeface="DM Sans"/>
                <a:cs typeface="DM Sans"/>
                <a:sym typeface="DM Sans"/>
              </a:rPr>
              <a:t>Integrates text, image, and code data for classifying software issue reports.</a:t>
            </a:r>
          </a:p>
          <a:p>
            <a:pPr algn="l" marL="503393" indent="-251696" lvl="1">
              <a:lnSpc>
                <a:spcPts val="3147"/>
              </a:lnSpc>
              <a:buFont typeface="Arial"/>
              <a:buChar char="•"/>
            </a:pPr>
            <a:r>
              <a:rPr lang="en-US" sz="2331" spc="139">
                <a:solidFill>
                  <a:srgbClr val="000000"/>
                </a:solidFill>
                <a:latin typeface="DM Sans"/>
                <a:ea typeface="DM Sans"/>
                <a:cs typeface="DM Sans"/>
                <a:sym typeface="DM Sans"/>
              </a:rPr>
              <a:t>Aims to enhance issue report classification accuracy by combining multiple data sources.</a:t>
            </a:r>
          </a:p>
          <a:p>
            <a:pPr algn="l" marL="0" indent="0" lvl="0">
              <a:lnSpc>
                <a:spcPts val="3147"/>
              </a:lnSpc>
              <a:spcBef>
                <a:spcPct val="0"/>
              </a:spcBef>
            </a:pPr>
          </a:p>
        </p:txBody>
      </p:sp>
      <p:sp>
        <p:nvSpPr>
          <p:cNvPr name="TextBox 10" id="10"/>
          <p:cNvSpPr txBox="true"/>
          <p:nvPr/>
        </p:nvSpPr>
        <p:spPr>
          <a:xfrm rot="0">
            <a:off x="0" y="8630285"/>
            <a:ext cx="16299913" cy="1656715"/>
          </a:xfrm>
          <a:prstGeom prst="rect">
            <a:avLst/>
          </a:prstGeom>
        </p:spPr>
        <p:txBody>
          <a:bodyPr anchor="t" rtlCol="false" tIns="0" lIns="0" bIns="0" rIns="0">
            <a:spAutoFit/>
          </a:bodyPr>
          <a:lstStyle/>
          <a:p>
            <a:pPr algn="l">
              <a:lnSpc>
                <a:spcPts val="2659"/>
              </a:lnSpc>
            </a:pPr>
            <a:r>
              <a:rPr lang="en-US" sz="1899">
                <a:solidFill>
                  <a:srgbClr val="000000"/>
                </a:solidFill>
                <a:latin typeface="Open Sans Light"/>
                <a:ea typeface="Open Sans Light"/>
                <a:cs typeface="Open Sans Light"/>
                <a:sym typeface="Open Sans Light"/>
              </a:rPr>
              <a:t>Key Stages of FusionNet: </a:t>
            </a:r>
          </a:p>
          <a:p>
            <a:pPr algn="l" marL="410209" indent="-205105" lvl="1">
              <a:lnSpc>
                <a:spcPts val="2659"/>
              </a:lnSpc>
              <a:buFont typeface="Arial"/>
              <a:buChar char="•"/>
            </a:pPr>
            <a:r>
              <a:rPr lang="en-US" sz="1899">
                <a:solidFill>
                  <a:srgbClr val="000000"/>
                </a:solidFill>
                <a:latin typeface="Open Sans Light"/>
                <a:ea typeface="Open Sans Light"/>
                <a:cs typeface="Open Sans Light"/>
                <a:sym typeface="Open Sans Light"/>
              </a:rPr>
              <a:t>Data Pre-Processing: Text, image, and code inputs are pre-processed individually. </a:t>
            </a:r>
          </a:p>
          <a:p>
            <a:pPr algn="l" marL="410209" indent="-205105" lvl="1">
              <a:lnSpc>
                <a:spcPts val="2659"/>
              </a:lnSpc>
              <a:buFont typeface="Arial"/>
              <a:buChar char="•"/>
            </a:pPr>
            <a:r>
              <a:rPr lang="en-US" sz="1899">
                <a:solidFill>
                  <a:srgbClr val="000000"/>
                </a:solidFill>
                <a:latin typeface="Open Sans Light"/>
                <a:ea typeface="Open Sans Light"/>
                <a:cs typeface="Open Sans Light"/>
                <a:sym typeface="Open Sans Light"/>
              </a:rPr>
              <a:t>Feature Extraction: Pre-processed data are passed through CNN-based channels to generate feature vectors for each modality. </a:t>
            </a:r>
          </a:p>
          <a:p>
            <a:pPr algn="l" marL="410209" indent="-205105" lvl="1">
              <a:lnSpc>
                <a:spcPts val="2659"/>
              </a:lnSpc>
              <a:buFont typeface="Arial"/>
              <a:buChar char="•"/>
            </a:pPr>
            <a:r>
              <a:rPr lang="en-US" sz="1899">
                <a:solidFill>
                  <a:srgbClr val="000000"/>
                </a:solidFill>
                <a:latin typeface="Open Sans Light"/>
                <a:ea typeface="Open Sans Light"/>
                <a:cs typeface="Open Sans Light"/>
                <a:sym typeface="Open Sans Light"/>
              </a:rPr>
              <a:t>Fusion: Feature vectors from all modalities are integrated through element-wise multiplication to create a unified multimodal representation. </a:t>
            </a:r>
          </a:p>
          <a:p>
            <a:pPr algn="l" marL="410209" indent="-205105" lvl="1">
              <a:lnSpc>
                <a:spcPts val="2659"/>
              </a:lnSpc>
              <a:buFont typeface="Arial"/>
              <a:buChar char="•"/>
            </a:pPr>
            <a:r>
              <a:rPr lang="en-US" sz="1899">
                <a:solidFill>
                  <a:srgbClr val="000000"/>
                </a:solidFill>
                <a:latin typeface="Open Sans Light"/>
                <a:ea typeface="Open Sans Light"/>
                <a:cs typeface="Open Sans Light"/>
                <a:sym typeface="Open Sans Light"/>
              </a:rPr>
              <a:t>Classification: The fused representation is classified into "bug" or "feature" using a Softmax operation. </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953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09650" y="1028700"/>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028700" y="3812039"/>
            <a:ext cx="5587239" cy="2662922"/>
            <a:chOff x="0" y="0"/>
            <a:chExt cx="2065940" cy="984643"/>
          </a:xfrm>
        </p:grpSpPr>
        <p:sp>
          <p:nvSpPr>
            <p:cNvPr name="Freeform 16" id="1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7" id="1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028700" y="6598786"/>
            <a:ext cx="5587239" cy="2662922"/>
            <a:chOff x="0" y="0"/>
            <a:chExt cx="2065940" cy="984643"/>
          </a:xfrm>
        </p:grpSpPr>
        <p:sp>
          <p:nvSpPr>
            <p:cNvPr name="Freeform 19" id="1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20" id="2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1721776" y="1267202"/>
            <a:ext cx="5487810" cy="2179101"/>
          </a:xfrm>
          <a:custGeom>
            <a:avLst/>
            <a:gdLst/>
            <a:ahLst/>
            <a:cxnLst/>
            <a:rect r="r" b="b" t="t" l="l"/>
            <a:pathLst>
              <a:path h="2179101" w="5487810">
                <a:moveTo>
                  <a:pt x="0" y="0"/>
                </a:moveTo>
                <a:lnTo>
                  <a:pt x="5487809" y="0"/>
                </a:lnTo>
                <a:lnTo>
                  <a:pt x="5487809" y="2179102"/>
                </a:lnTo>
                <a:lnTo>
                  <a:pt x="0" y="2179102"/>
                </a:lnTo>
                <a:lnTo>
                  <a:pt x="0" y="0"/>
                </a:lnTo>
                <a:close/>
              </a:path>
            </a:pathLst>
          </a:custGeom>
          <a:blipFill>
            <a:blip r:embed="rId5"/>
            <a:stretch>
              <a:fillRect l="0" t="0" r="0" b="0"/>
            </a:stretch>
          </a:blipFill>
        </p:spPr>
      </p:sp>
      <p:sp>
        <p:nvSpPr>
          <p:cNvPr name="Freeform 26" id="26"/>
          <p:cNvSpPr/>
          <p:nvPr/>
        </p:nvSpPr>
        <p:spPr>
          <a:xfrm flipH="false" flipV="false" rot="0">
            <a:off x="11721776" y="3714905"/>
            <a:ext cx="5487810" cy="2883881"/>
          </a:xfrm>
          <a:custGeom>
            <a:avLst/>
            <a:gdLst/>
            <a:ahLst/>
            <a:cxnLst/>
            <a:rect r="r" b="b" t="t" l="l"/>
            <a:pathLst>
              <a:path h="2883881" w="5487810">
                <a:moveTo>
                  <a:pt x="0" y="0"/>
                </a:moveTo>
                <a:lnTo>
                  <a:pt x="5487809" y="0"/>
                </a:lnTo>
                <a:lnTo>
                  <a:pt x="5487809" y="2883881"/>
                </a:lnTo>
                <a:lnTo>
                  <a:pt x="0" y="2883881"/>
                </a:lnTo>
                <a:lnTo>
                  <a:pt x="0" y="0"/>
                </a:lnTo>
                <a:close/>
              </a:path>
            </a:pathLst>
          </a:custGeom>
          <a:blipFill>
            <a:blip r:embed="rId6"/>
            <a:stretch>
              <a:fillRect l="0" t="-8043" r="0" b="-8043"/>
            </a:stretch>
          </a:blipFill>
        </p:spPr>
      </p:sp>
      <p:sp>
        <p:nvSpPr>
          <p:cNvPr name="Freeform 27" id="27"/>
          <p:cNvSpPr/>
          <p:nvPr/>
        </p:nvSpPr>
        <p:spPr>
          <a:xfrm flipH="false" flipV="false" rot="0">
            <a:off x="11826055" y="7177332"/>
            <a:ext cx="5279251" cy="1431171"/>
          </a:xfrm>
          <a:custGeom>
            <a:avLst/>
            <a:gdLst/>
            <a:ahLst/>
            <a:cxnLst/>
            <a:rect r="r" b="b" t="t" l="l"/>
            <a:pathLst>
              <a:path h="1431171" w="5279251">
                <a:moveTo>
                  <a:pt x="0" y="0"/>
                </a:moveTo>
                <a:lnTo>
                  <a:pt x="5279251" y="0"/>
                </a:lnTo>
                <a:lnTo>
                  <a:pt x="5279251" y="1431171"/>
                </a:lnTo>
                <a:lnTo>
                  <a:pt x="0" y="1431171"/>
                </a:lnTo>
                <a:lnTo>
                  <a:pt x="0" y="0"/>
                </a:lnTo>
                <a:close/>
              </a:path>
            </a:pathLst>
          </a:custGeom>
          <a:blipFill>
            <a:blip r:embed="rId7"/>
            <a:stretch>
              <a:fillRect l="-1357" t="0" r="-1357" b="0"/>
            </a:stretch>
          </a:blipFill>
        </p:spPr>
      </p:sp>
      <p:sp>
        <p:nvSpPr>
          <p:cNvPr name="TextBox 28" id="28"/>
          <p:cNvSpPr txBox="true"/>
          <p:nvPr/>
        </p:nvSpPr>
        <p:spPr>
          <a:xfrm rot="0">
            <a:off x="1615233" y="1219577"/>
            <a:ext cx="3251556" cy="2202181"/>
          </a:xfrm>
          <a:prstGeom prst="rect">
            <a:avLst/>
          </a:prstGeom>
        </p:spPr>
        <p:txBody>
          <a:bodyPr anchor="t" rtlCol="false" tIns="0" lIns="0" bIns="0" rIns="0">
            <a:spAutoFit/>
          </a:bodyPr>
          <a:lstStyle/>
          <a:p>
            <a:pPr algn="l">
              <a:lnSpc>
                <a:spcPts val="2234"/>
              </a:lnSpc>
            </a:pPr>
            <a:r>
              <a:rPr lang="en-US" sz="1499">
                <a:solidFill>
                  <a:srgbClr val="000000"/>
                </a:solidFill>
                <a:latin typeface="DM Sans"/>
                <a:ea typeface="DM Sans"/>
                <a:cs typeface="DM Sans"/>
                <a:sym typeface="DM Sans"/>
              </a:rPr>
              <a:t>Text Pre-Processing:</a:t>
            </a:r>
          </a:p>
          <a:p>
            <a:pPr algn="l" marL="323847" indent="-161923" lvl="1">
              <a:lnSpc>
                <a:spcPts val="2234"/>
              </a:lnSpc>
              <a:buFont typeface="Arial"/>
              <a:buChar char="•"/>
            </a:pPr>
            <a:r>
              <a:rPr lang="en-US" sz="1499">
                <a:solidFill>
                  <a:srgbClr val="000000"/>
                </a:solidFill>
                <a:latin typeface="DM Sans"/>
                <a:ea typeface="DM Sans"/>
                <a:cs typeface="DM Sans"/>
                <a:sym typeface="DM Sans"/>
              </a:rPr>
              <a:t>Convert to lowercase (Case-Folding)</a:t>
            </a:r>
          </a:p>
          <a:p>
            <a:pPr algn="l" marL="323847" indent="-161923" lvl="1">
              <a:lnSpc>
                <a:spcPts val="2234"/>
              </a:lnSpc>
              <a:buFont typeface="Arial"/>
              <a:buChar char="•"/>
            </a:pPr>
            <a:r>
              <a:rPr lang="en-US" sz="1499">
                <a:solidFill>
                  <a:srgbClr val="000000"/>
                </a:solidFill>
                <a:latin typeface="DM Sans"/>
                <a:ea typeface="DM Sans"/>
                <a:cs typeface="DM Sans"/>
                <a:sym typeface="DM Sans"/>
              </a:rPr>
              <a:t>Tokenize text</a:t>
            </a:r>
          </a:p>
          <a:p>
            <a:pPr algn="l" marL="323847" indent="-161923" lvl="1">
              <a:lnSpc>
                <a:spcPts val="2234"/>
              </a:lnSpc>
              <a:buFont typeface="Arial"/>
              <a:buChar char="•"/>
            </a:pPr>
            <a:r>
              <a:rPr lang="en-US" sz="1499">
                <a:solidFill>
                  <a:srgbClr val="000000"/>
                </a:solidFill>
                <a:latin typeface="DM Sans"/>
                <a:ea typeface="DM Sans"/>
                <a:cs typeface="DM Sans"/>
                <a:sym typeface="DM Sans"/>
              </a:rPr>
              <a:t>Remove stop words and non-alphabetic tokens</a:t>
            </a:r>
          </a:p>
          <a:p>
            <a:pPr algn="l">
              <a:lnSpc>
                <a:spcPts val="2234"/>
              </a:lnSpc>
            </a:pPr>
          </a:p>
          <a:p>
            <a:pPr algn="l" marL="0" indent="0" lvl="0">
              <a:lnSpc>
                <a:spcPts val="2234"/>
              </a:lnSpc>
            </a:pPr>
          </a:p>
        </p:txBody>
      </p:sp>
      <p:sp>
        <p:nvSpPr>
          <p:cNvPr name="TextBox 29" id="29"/>
          <p:cNvSpPr txBox="true"/>
          <p:nvPr/>
        </p:nvSpPr>
        <p:spPr>
          <a:xfrm rot="0">
            <a:off x="1615233" y="4136093"/>
            <a:ext cx="2816627" cy="1960373"/>
          </a:xfrm>
          <a:prstGeom prst="rect">
            <a:avLst/>
          </a:prstGeom>
        </p:spPr>
        <p:txBody>
          <a:bodyPr anchor="t" rtlCol="false" tIns="0" lIns="0" bIns="0" rIns="0">
            <a:spAutoFit/>
          </a:bodyPr>
          <a:lstStyle/>
          <a:p>
            <a:pPr algn="l" marL="0" indent="0" lvl="0">
              <a:lnSpc>
                <a:spcPts val="2234"/>
              </a:lnSpc>
            </a:pPr>
            <a:r>
              <a:rPr lang="en-US" sz="1499">
                <a:solidFill>
                  <a:srgbClr val="000000"/>
                </a:solidFill>
                <a:latin typeface="DM Sans"/>
                <a:ea typeface="DM Sans"/>
                <a:cs typeface="DM Sans"/>
                <a:sym typeface="DM Sans"/>
              </a:rPr>
              <a:t>C</a:t>
            </a:r>
            <a:r>
              <a:rPr lang="en-US" sz="1499" strike="noStrike" u="none">
                <a:solidFill>
                  <a:srgbClr val="000000"/>
                </a:solidFill>
                <a:latin typeface="DM Sans"/>
                <a:ea typeface="DM Sans"/>
                <a:cs typeface="DM Sans"/>
                <a:sym typeface="DM Sans"/>
              </a:rPr>
              <a:t>ode Pre-Processing:</a:t>
            </a:r>
          </a:p>
          <a:p>
            <a:pPr algn="l" marL="323847" indent="-161923" lvl="1">
              <a:lnSpc>
                <a:spcPts val="2234"/>
              </a:lnSpc>
              <a:buFont typeface="Arial"/>
              <a:buChar char="•"/>
            </a:pPr>
            <a:r>
              <a:rPr lang="en-US" sz="1499" strike="noStrike" u="none">
                <a:solidFill>
                  <a:srgbClr val="000000"/>
                </a:solidFill>
                <a:latin typeface="DM Sans"/>
                <a:ea typeface="DM Sans"/>
                <a:cs typeface="DM Sans"/>
                <a:sym typeface="DM Sans"/>
              </a:rPr>
              <a:t>Remove comments</a:t>
            </a:r>
          </a:p>
          <a:p>
            <a:pPr algn="l" marL="323847" indent="-161923" lvl="1">
              <a:lnSpc>
                <a:spcPts val="2234"/>
              </a:lnSpc>
              <a:buFont typeface="Arial"/>
              <a:buChar char="•"/>
            </a:pPr>
            <a:r>
              <a:rPr lang="en-US" sz="1499" strike="noStrike" u="none">
                <a:solidFill>
                  <a:srgbClr val="000000"/>
                </a:solidFill>
                <a:latin typeface="DM Sans"/>
                <a:ea typeface="DM Sans"/>
                <a:cs typeface="DM Sans"/>
                <a:sym typeface="DM Sans"/>
              </a:rPr>
              <a:t>Replace special tokens (\n, \t)</a:t>
            </a:r>
          </a:p>
          <a:p>
            <a:pPr algn="l" marL="323847" indent="-161923" lvl="1">
              <a:lnSpc>
                <a:spcPts val="2234"/>
              </a:lnSpc>
              <a:buFont typeface="Arial"/>
              <a:buChar char="•"/>
            </a:pPr>
            <a:r>
              <a:rPr lang="en-US" sz="1499" strike="noStrike" u="none">
                <a:solidFill>
                  <a:srgbClr val="000000"/>
                </a:solidFill>
                <a:latin typeface="DM Sans"/>
                <a:ea typeface="DM Sans"/>
                <a:cs typeface="DM Sans"/>
                <a:sym typeface="DM Sans"/>
              </a:rPr>
              <a:t>Convert to lowercase</a:t>
            </a:r>
          </a:p>
          <a:p>
            <a:pPr algn="l" marL="323847" indent="-161923" lvl="1">
              <a:lnSpc>
                <a:spcPts val="2234"/>
              </a:lnSpc>
              <a:buFont typeface="Arial"/>
              <a:buChar char="•"/>
            </a:pPr>
            <a:r>
              <a:rPr lang="en-US" sz="1499" strike="noStrike" u="none">
                <a:solidFill>
                  <a:srgbClr val="000000"/>
                </a:solidFill>
                <a:latin typeface="DM Sans"/>
                <a:ea typeface="DM Sans"/>
                <a:cs typeface="DM Sans"/>
                <a:sym typeface="DM Sans"/>
              </a:rPr>
              <a:t>Tokenize code</a:t>
            </a:r>
          </a:p>
          <a:p>
            <a:pPr algn="l" marL="0" indent="0" lvl="0">
              <a:lnSpc>
                <a:spcPts val="2532"/>
              </a:lnSpc>
            </a:pPr>
          </a:p>
        </p:txBody>
      </p:sp>
      <p:sp>
        <p:nvSpPr>
          <p:cNvPr name="TextBox 30" id="30"/>
          <p:cNvSpPr txBox="true"/>
          <p:nvPr/>
        </p:nvSpPr>
        <p:spPr>
          <a:xfrm rot="0">
            <a:off x="1615233" y="6922636"/>
            <a:ext cx="2816627" cy="1373506"/>
          </a:xfrm>
          <a:prstGeom prst="rect">
            <a:avLst/>
          </a:prstGeom>
        </p:spPr>
        <p:txBody>
          <a:bodyPr anchor="t" rtlCol="false" tIns="0" lIns="0" bIns="0" rIns="0">
            <a:spAutoFit/>
          </a:bodyPr>
          <a:lstStyle/>
          <a:p>
            <a:pPr algn="l" marL="0" indent="0" lvl="0">
              <a:lnSpc>
                <a:spcPts val="2234"/>
              </a:lnSpc>
            </a:pPr>
            <a:r>
              <a:rPr lang="en-US" sz="1499">
                <a:solidFill>
                  <a:srgbClr val="000000"/>
                </a:solidFill>
                <a:latin typeface="DM Sans"/>
                <a:ea typeface="DM Sans"/>
                <a:cs typeface="DM Sans"/>
                <a:sym typeface="DM Sans"/>
              </a:rPr>
              <a:t>I</a:t>
            </a:r>
            <a:r>
              <a:rPr lang="en-US" sz="1499" strike="noStrike" u="none">
                <a:solidFill>
                  <a:srgbClr val="000000"/>
                </a:solidFill>
                <a:latin typeface="DM Sans"/>
                <a:ea typeface="DM Sans"/>
                <a:cs typeface="DM Sans"/>
                <a:sym typeface="DM Sans"/>
              </a:rPr>
              <a:t>mage Pre-Processing:</a:t>
            </a:r>
          </a:p>
          <a:p>
            <a:pPr algn="l" marL="323847" indent="-161923" lvl="1">
              <a:lnSpc>
                <a:spcPts val="2234"/>
              </a:lnSpc>
              <a:buFont typeface="Arial"/>
              <a:buChar char="•"/>
            </a:pPr>
            <a:r>
              <a:rPr lang="en-US" sz="1499" strike="noStrike" u="none">
                <a:solidFill>
                  <a:srgbClr val="000000"/>
                </a:solidFill>
                <a:latin typeface="DM Sans"/>
                <a:ea typeface="DM Sans"/>
                <a:cs typeface="DM Sans"/>
                <a:sym typeface="DM Sans"/>
              </a:rPr>
              <a:t>Resize to 258x258 pixels</a:t>
            </a:r>
          </a:p>
          <a:p>
            <a:pPr algn="l" marL="323847" indent="-161923" lvl="1">
              <a:lnSpc>
                <a:spcPts val="2234"/>
              </a:lnSpc>
              <a:buFont typeface="Arial"/>
              <a:buChar char="•"/>
            </a:pPr>
            <a:r>
              <a:rPr lang="en-US" sz="1499" strike="noStrike" u="none">
                <a:solidFill>
                  <a:srgbClr val="000000"/>
                </a:solidFill>
                <a:latin typeface="DM Sans"/>
                <a:ea typeface="DM Sans"/>
                <a:cs typeface="DM Sans"/>
                <a:sym typeface="DM Sans"/>
              </a:rPr>
              <a:t>Normalize pixel values to [-1, 1]</a:t>
            </a:r>
          </a:p>
          <a:p>
            <a:pPr algn="l" marL="0" indent="0" lvl="0">
              <a:lnSpc>
                <a:spcPts val="2234"/>
              </a:lnSpc>
            </a:pPr>
          </a:p>
        </p:txBody>
      </p:sp>
      <p:sp>
        <p:nvSpPr>
          <p:cNvPr name="TextBox 31" id="31"/>
          <p:cNvSpPr txBox="true"/>
          <p:nvPr/>
        </p:nvSpPr>
        <p:spPr>
          <a:xfrm rot="0">
            <a:off x="6995244" y="4377833"/>
            <a:ext cx="4297511" cy="1571757"/>
          </a:xfrm>
          <a:prstGeom prst="rect">
            <a:avLst/>
          </a:prstGeom>
        </p:spPr>
        <p:txBody>
          <a:bodyPr anchor="t" rtlCol="false" tIns="0" lIns="0" bIns="0" rIns="0">
            <a:spAutoFit/>
          </a:bodyPr>
          <a:lstStyle/>
          <a:p>
            <a:pPr algn="ctr" marL="0" indent="0" lvl="1">
              <a:lnSpc>
                <a:spcPts val="6014"/>
              </a:lnSpc>
              <a:spcBef>
                <a:spcPct val="0"/>
              </a:spcBef>
            </a:pPr>
            <a:r>
              <a:rPr lang="en-US" b="true" sz="6200">
                <a:solidFill>
                  <a:srgbClr val="000000"/>
                </a:solidFill>
                <a:latin typeface="DM Sans Bold"/>
                <a:ea typeface="DM Sans Bold"/>
                <a:cs typeface="DM Sans Bold"/>
                <a:sym typeface="DM Sans Bold"/>
              </a:rPr>
              <a:t>Data Pre-Processing</a:t>
            </a:r>
          </a:p>
        </p:txBody>
      </p:sp>
      <p:sp>
        <p:nvSpPr>
          <p:cNvPr name="TextBox 32" id="3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28" id="28"/>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9" id="29"/>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0" id="30"/>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1" id="31"/>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2" id="32"/>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3" id="33"/>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4" id="34"/>
          <p:cNvSpPr/>
          <p:nvPr/>
        </p:nvSpPr>
        <p:spPr>
          <a:xfrm flipH="false" flipV="false" rot="0">
            <a:off x="6794201" y="1596195"/>
            <a:ext cx="4834730" cy="3062468"/>
          </a:xfrm>
          <a:custGeom>
            <a:avLst/>
            <a:gdLst/>
            <a:ahLst/>
            <a:cxnLst/>
            <a:rect r="r" b="b" t="t" l="l"/>
            <a:pathLst>
              <a:path h="3062468" w="4834730">
                <a:moveTo>
                  <a:pt x="0" y="0"/>
                </a:moveTo>
                <a:lnTo>
                  <a:pt x="4834730" y="0"/>
                </a:lnTo>
                <a:lnTo>
                  <a:pt x="4834730" y="3062468"/>
                </a:lnTo>
                <a:lnTo>
                  <a:pt x="0" y="3062468"/>
                </a:lnTo>
                <a:lnTo>
                  <a:pt x="0" y="0"/>
                </a:lnTo>
                <a:close/>
              </a:path>
            </a:pathLst>
          </a:custGeom>
          <a:blipFill>
            <a:blip r:embed="rId15"/>
            <a:stretch>
              <a:fillRect l="0" t="0" r="0" b="0"/>
            </a:stretch>
          </a:blipFill>
        </p:spPr>
      </p:sp>
      <p:sp>
        <p:nvSpPr>
          <p:cNvPr name="Freeform 35" id="35"/>
          <p:cNvSpPr/>
          <p:nvPr/>
        </p:nvSpPr>
        <p:spPr>
          <a:xfrm flipH="false" flipV="false" rot="0">
            <a:off x="6758469" y="5537841"/>
            <a:ext cx="4906193" cy="3224898"/>
          </a:xfrm>
          <a:custGeom>
            <a:avLst/>
            <a:gdLst/>
            <a:ahLst/>
            <a:cxnLst/>
            <a:rect r="r" b="b" t="t" l="l"/>
            <a:pathLst>
              <a:path h="3224898" w="4906193">
                <a:moveTo>
                  <a:pt x="0" y="0"/>
                </a:moveTo>
                <a:lnTo>
                  <a:pt x="4906194" y="0"/>
                </a:lnTo>
                <a:lnTo>
                  <a:pt x="4906194" y="3224898"/>
                </a:lnTo>
                <a:lnTo>
                  <a:pt x="0" y="3224898"/>
                </a:lnTo>
                <a:lnTo>
                  <a:pt x="0" y="0"/>
                </a:lnTo>
                <a:close/>
              </a:path>
            </a:pathLst>
          </a:custGeom>
          <a:blipFill>
            <a:blip r:embed="rId16"/>
            <a:stretch>
              <a:fillRect l="0" t="0" r="0" b="0"/>
            </a:stretch>
          </a:blipFill>
        </p:spPr>
      </p:sp>
      <p:sp>
        <p:nvSpPr>
          <p:cNvPr name="TextBox 36" id="36"/>
          <p:cNvSpPr txBox="true"/>
          <p:nvPr/>
        </p:nvSpPr>
        <p:spPr>
          <a:xfrm rot="0">
            <a:off x="1345712"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Text &amp; Code Data</a:t>
            </a:r>
          </a:p>
        </p:txBody>
      </p:sp>
      <p:sp>
        <p:nvSpPr>
          <p:cNvPr name="TextBox 37" id="37"/>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Image Data</a:t>
            </a:r>
          </a:p>
        </p:txBody>
      </p:sp>
      <p:sp>
        <p:nvSpPr>
          <p:cNvPr name="TextBox 38" id="38"/>
          <p:cNvSpPr txBox="true"/>
          <p:nvPr/>
        </p:nvSpPr>
        <p:spPr>
          <a:xfrm rot="0">
            <a:off x="1146448" y="2381812"/>
            <a:ext cx="4137951" cy="2432685"/>
          </a:xfrm>
          <a:prstGeom prst="rect">
            <a:avLst/>
          </a:prstGeom>
        </p:spPr>
        <p:txBody>
          <a:bodyPr anchor="t" rtlCol="false" tIns="0" lIns="0" bIns="0" rIns="0">
            <a:spAutoFit/>
          </a:bodyPr>
          <a:lstStyle/>
          <a:p>
            <a:pPr algn="l" marL="388620" indent="-194310" lvl="1">
              <a:lnSpc>
                <a:spcPts val="2430"/>
              </a:lnSpc>
              <a:spcBef>
                <a:spcPct val="0"/>
              </a:spcBef>
              <a:buFont typeface="Arial"/>
              <a:buChar char="•"/>
            </a:pPr>
            <a:r>
              <a:rPr lang="en-US" sz="1800" spc="107">
                <a:solidFill>
                  <a:srgbClr val="000000"/>
                </a:solidFill>
                <a:latin typeface="DM Sans"/>
                <a:ea typeface="DM Sans"/>
                <a:cs typeface="DM Sans"/>
                <a:sym typeface="DM Sans"/>
              </a:rPr>
              <a:t>E</a:t>
            </a:r>
            <a:r>
              <a:rPr lang="en-US" sz="1800" spc="107" u="none">
                <a:solidFill>
                  <a:srgbClr val="000000"/>
                </a:solidFill>
                <a:latin typeface="DM Sans"/>
                <a:ea typeface="DM Sans"/>
                <a:cs typeface="DM Sans"/>
                <a:sym typeface="DM Sans"/>
              </a:rPr>
              <a:t>mbedding Layer: Converts data into vector representations.</a:t>
            </a:r>
          </a:p>
          <a:p>
            <a:pPr algn="l" marL="388620" indent="-194310" lvl="1">
              <a:lnSpc>
                <a:spcPts val="2430"/>
              </a:lnSpc>
              <a:spcBef>
                <a:spcPct val="0"/>
              </a:spcBef>
              <a:buFont typeface="Arial"/>
              <a:buChar char="•"/>
            </a:pPr>
            <a:r>
              <a:rPr lang="en-US" sz="1800" spc="107" u="none">
                <a:solidFill>
                  <a:srgbClr val="000000"/>
                </a:solidFill>
                <a:latin typeface="DM Sans"/>
                <a:ea typeface="DM Sans"/>
                <a:cs typeface="DM Sans"/>
                <a:sym typeface="DM Sans"/>
              </a:rPr>
              <a:t>CNN Processing: Applies convolution, max-pooling, and fully connected layers for feature extraction.</a:t>
            </a:r>
          </a:p>
          <a:p>
            <a:pPr algn="l" marL="0" indent="0" lvl="0">
              <a:lnSpc>
                <a:spcPts val="2430"/>
              </a:lnSpc>
              <a:spcBef>
                <a:spcPct val="0"/>
              </a:spcBef>
            </a:pPr>
          </a:p>
        </p:txBody>
      </p:sp>
      <p:sp>
        <p:nvSpPr>
          <p:cNvPr name="TextBox 39" id="39"/>
          <p:cNvSpPr txBox="true"/>
          <p:nvPr/>
        </p:nvSpPr>
        <p:spPr>
          <a:xfrm rot="0">
            <a:off x="1345712" y="6487068"/>
            <a:ext cx="4137951" cy="132397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CNN Processing: Uses 3 convolution layers, max-pooling, and a fully connected layer to extract features.</a:t>
            </a:r>
          </a:p>
        </p:txBody>
      </p:sp>
      <p:sp>
        <p:nvSpPr>
          <p:cNvPr name="TextBox 40" id="40"/>
          <p:cNvSpPr txBox="true"/>
          <p:nvPr/>
        </p:nvSpPr>
        <p:spPr>
          <a:xfrm rot="0">
            <a:off x="12450635" y="4582463"/>
            <a:ext cx="5179616" cy="679451"/>
          </a:xfrm>
          <a:prstGeom prst="rect">
            <a:avLst/>
          </a:prstGeom>
        </p:spPr>
        <p:txBody>
          <a:bodyPr anchor="t" rtlCol="false" tIns="0" lIns="0" bIns="0" rIns="0">
            <a:spAutoFit/>
          </a:bodyPr>
          <a:lstStyle/>
          <a:p>
            <a:pPr algn="ctr">
              <a:lnSpc>
                <a:spcPts val="5599"/>
              </a:lnSpc>
              <a:spcBef>
                <a:spcPct val="0"/>
              </a:spcBef>
            </a:pPr>
            <a:r>
              <a:rPr lang="en-US" b="true" sz="3999" i="true" u="sng">
                <a:solidFill>
                  <a:srgbClr val="38B6FF"/>
                </a:solidFill>
                <a:latin typeface="Open Sans Bold Italics"/>
                <a:ea typeface="Open Sans Bold Italics"/>
                <a:cs typeface="Open Sans Bold Italics"/>
                <a:sym typeface="Open Sans Bold Italics"/>
              </a:rPr>
              <a:t>FEATURE EXTRACTION</a:t>
            </a:r>
          </a:p>
        </p:txBody>
      </p:sp>
      <p:sp>
        <p:nvSpPr>
          <p:cNvPr name="TextBox 41" id="4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2124075"/>
            <a:ext cx="9452183" cy="7535176"/>
          </a:xfrm>
          <a:prstGeom prst="rect">
            <a:avLst/>
          </a:prstGeom>
        </p:spPr>
        <p:txBody>
          <a:bodyPr anchor="t" rtlCol="false" tIns="0" lIns="0" bIns="0" rIns="0">
            <a:spAutoFit/>
          </a:bodyPr>
          <a:lstStyle/>
          <a:p>
            <a:pPr algn="l" marL="0" indent="0" lvl="0">
              <a:lnSpc>
                <a:spcPts val="3311"/>
              </a:lnSpc>
              <a:spcBef>
                <a:spcPct val="0"/>
              </a:spcBef>
            </a:pPr>
            <a:r>
              <a:rPr lang="en-US" b="true" sz="2452" i="true" spc="147" u="sng">
                <a:solidFill>
                  <a:srgbClr val="000000"/>
                </a:solidFill>
                <a:latin typeface="DM Sans Bold Italics"/>
                <a:ea typeface="DM Sans Bold Italics"/>
                <a:cs typeface="DM Sans Bold Italics"/>
                <a:sym typeface="DM Sans Bold Italics"/>
              </a:rPr>
              <a:t>Fusion </a:t>
            </a:r>
            <a:r>
              <a:rPr lang="en-US" b="true" sz="2452" i="true" spc="147" u="sng">
                <a:solidFill>
                  <a:srgbClr val="000000"/>
                </a:solidFill>
                <a:latin typeface="DM Sans Bold Italics"/>
                <a:ea typeface="DM Sans Bold Italics"/>
                <a:cs typeface="DM Sans Bold Italics"/>
                <a:sym typeface="DM Sans Bold Italics"/>
              </a:rPr>
              <a:t>of Feature Vectors</a:t>
            </a:r>
          </a:p>
          <a:p>
            <a:pPr algn="l" marL="529537" indent="-264768" lvl="1">
              <a:lnSpc>
                <a:spcPts val="3311"/>
              </a:lnSpc>
              <a:spcBef>
                <a:spcPct val="0"/>
              </a:spcBef>
              <a:buFont typeface="Arial"/>
              <a:buChar char="•"/>
            </a:pPr>
            <a:r>
              <a:rPr lang="en-US" sz="2452" spc="147" u="none">
                <a:solidFill>
                  <a:srgbClr val="000000"/>
                </a:solidFill>
                <a:latin typeface="DM Sans"/>
                <a:ea typeface="DM Sans"/>
                <a:cs typeface="DM Sans"/>
                <a:sym typeface="DM Sans"/>
              </a:rPr>
              <a:t>Fusion Method: Combines features from different modalities (text, code, image) using element-wise multiplication.</a:t>
            </a:r>
          </a:p>
          <a:p>
            <a:pPr algn="l" marL="529537" indent="-264768" lvl="1">
              <a:lnSpc>
                <a:spcPts val="3311"/>
              </a:lnSpc>
              <a:spcBef>
                <a:spcPct val="0"/>
              </a:spcBef>
              <a:buFont typeface="Arial"/>
              <a:buChar char="•"/>
            </a:pPr>
            <a:r>
              <a:rPr lang="en-US" sz="2452" spc="147" u="none">
                <a:solidFill>
                  <a:srgbClr val="000000"/>
                </a:solidFill>
                <a:latin typeface="DM Sans"/>
                <a:ea typeface="DM Sans"/>
                <a:cs typeface="DM Sans"/>
                <a:sym typeface="DM Sans"/>
              </a:rPr>
              <a:t>Goal: Integrates data into a unified representation for better learning.</a:t>
            </a:r>
          </a:p>
          <a:p>
            <a:pPr algn="l" marL="529537" indent="-264768" lvl="1">
              <a:lnSpc>
                <a:spcPts val="3311"/>
              </a:lnSpc>
              <a:spcBef>
                <a:spcPct val="0"/>
              </a:spcBef>
              <a:buFont typeface="Arial"/>
              <a:buChar char="•"/>
            </a:pPr>
            <a:r>
              <a:rPr lang="en-US" sz="2452" spc="147" u="none">
                <a:solidFill>
                  <a:srgbClr val="000000"/>
                </a:solidFill>
                <a:latin typeface="DM Sans"/>
                <a:ea typeface="DM Sans"/>
                <a:cs typeface="DM Sans"/>
                <a:sym typeface="DM Sans"/>
              </a:rPr>
              <a:t>Benefit: Simplifies and enhances multimodal learning, making classification more accurate.</a:t>
            </a:r>
          </a:p>
          <a:p>
            <a:pPr algn="l" marL="0" indent="0" lvl="0">
              <a:lnSpc>
                <a:spcPts val="3311"/>
              </a:lnSpc>
              <a:spcBef>
                <a:spcPct val="0"/>
              </a:spcBef>
            </a:pPr>
            <a:r>
              <a:rPr lang="en-US" b="true" sz="2452" i="true" spc="147" u="sng">
                <a:solidFill>
                  <a:srgbClr val="000000"/>
                </a:solidFill>
                <a:latin typeface="DM Sans Bold Italics"/>
                <a:ea typeface="DM Sans Bold Italics"/>
                <a:cs typeface="DM Sans Bold Italics"/>
                <a:sym typeface="DM Sans Bold Italics"/>
              </a:rPr>
              <a:t>Classification into "Bug" or "Feature"</a:t>
            </a:r>
          </a:p>
          <a:p>
            <a:pPr algn="l" marL="529537" indent="-264768" lvl="1">
              <a:lnSpc>
                <a:spcPts val="3311"/>
              </a:lnSpc>
              <a:spcBef>
                <a:spcPct val="0"/>
              </a:spcBef>
              <a:buFont typeface="Arial"/>
              <a:buChar char="•"/>
            </a:pPr>
            <a:r>
              <a:rPr lang="en-US" sz="2452" spc="147" u="none">
                <a:solidFill>
                  <a:srgbClr val="000000"/>
                </a:solidFill>
                <a:latin typeface="DM Sans"/>
                <a:ea typeface="DM Sans"/>
                <a:cs typeface="DM Sans"/>
                <a:sym typeface="DM Sans"/>
              </a:rPr>
              <a:t>Final Step: Process the fused representation through a fully connected layer.</a:t>
            </a:r>
          </a:p>
          <a:p>
            <a:pPr algn="l" marL="529537" indent="-264768" lvl="1">
              <a:lnSpc>
                <a:spcPts val="3311"/>
              </a:lnSpc>
              <a:spcBef>
                <a:spcPct val="0"/>
              </a:spcBef>
              <a:buFont typeface="Arial"/>
              <a:buChar char="•"/>
            </a:pPr>
            <a:r>
              <a:rPr lang="en-US" sz="2452" spc="147" u="none">
                <a:solidFill>
                  <a:srgbClr val="000000"/>
                </a:solidFill>
                <a:latin typeface="DM Sans"/>
                <a:ea typeface="DM Sans"/>
                <a:cs typeface="DM Sans"/>
                <a:sym typeface="DM Sans"/>
              </a:rPr>
              <a:t>Softmax: Produces probabilities for classification into "Bug" or "Feature."</a:t>
            </a:r>
          </a:p>
          <a:p>
            <a:pPr algn="l" marL="529537" indent="-264768" lvl="1">
              <a:lnSpc>
                <a:spcPts val="3311"/>
              </a:lnSpc>
              <a:spcBef>
                <a:spcPct val="0"/>
              </a:spcBef>
              <a:buFont typeface="Arial"/>
              <a:buChar char="•"/>
            </a:pPr>
            <a:r>
              <a:rPr lang="en-US" sz="2452" spc="147" u="none">
                <a:solidFill>
                  <a:srgbClr val="000000"/>
                </a:solidFill>
                <a:latin typeface="DM Sans"/>
                <a:ea typeface="DM Sans"/>
                <a:cs typeface="DM Sans"/>
                <a:sym typeface="DM Sans"/>
              </a:rPr>
              <a:t>Optimization: CrossEntropyLoss is used for model optimization.</a:t>
            </a:r>
          </a:p>
          <a:p>
            <a:pPr algn="l" marL="529537" indent="-264768" lvl="1">
              <a:lnSpc>
                <a:spcPts val="3311"/>
              </a:lnSpc>
              <a:spcBef>
                <a:spcPct val="0"/>
              </a:spcBef>
              <a:buFont typeface="Arial"/>
              <a:buChar char="•"/>
            </a:pPr>
            <a:r>
              <a:rPr lang="en-US" sz="2452" spc="147" u="none">
                <a:solidFill>
                  <a:srgbClr val="000000"/>
                </a:solidFill>
                <a:latin typeface="DM Sans"/>
                <a:ea typeface="DM Sans"/>
                <a:cs typeface="DM Sans"/>
                <a:sym typeface="DM Sans"/>
              </a:rPr>
              <a:t>Scalability: Can be extended for multiclass classification tasks.</a:t>
            </a:r>
          </a:p>
          <a:p>
            <a:pPr algn="l" marL="0" indent="0" lvl="0">
              <a:lnSpc>
                <a:spcPts val="3311"/>
              </a:lnSpc>
              <a:spcBef>
                <a:spcPct val="0"/>
              </a:spcBef>
            </a:pPr>
          </a:p>
        </p:txBody>
      </p:sp>
      <p:sp>
        <p:nvSpPr>
          <p:cNvPr name="TextBox 4" id="4"/>
          <p:cNvSpPr txBox="true"/>
          <p:nvPr/>
        </p:nvSpPr>
        <p:spPr>
          <a:xfrm rot="0">
            <a:off x="1083308" y="971550"/>
            <a:ext cx="4671483" cy="481331"/>
          </a:xfrm>
          <a:prstGeom prst="rect">
            <a:avLst/>
          </a:prstGeom>
        </p:spPr>
        <p:txBody>
          <a:bodyPr anchor="t" rtlCol="false" tIns="0" lIns="0" bIns="0" rIns="0">
            <a:spAutoFit/>
          </a:bodyPr>
          <a:lstStyle/>
          <a:p>
            <a:pPr algn="ctr">
              <a:lnSpc>
                <a:spcPts val="3919"/>
              </a:lnSpc>
              <a:spcBef>
                <a:spcPct val="0"/>
              </a:spcBef>
            </a:pPr>
            <a:r>
              <a:rPr lang="en-US" b="true" sz="2799" i="true" u="sng">
                <a:solidFill>
                  <a:srgbClr val="000000"/>
                </a:solidFill>
                <a:latin typeface="Open Sans Bold Italics"/>
                <a:ea typeface="Open Sans Bold Italics"/>
                <a:cs typeface="Open Sans Bold Italics"/>
                <a:sym typeface="Open Sans Bold Italics"/>
              </a:rPr>
              <a:t>KEY STAGES OF FUSIONNET: </a:t>
            </a:r>
          </a:p>
        </p:txBody>
      </p:sp>
      <p:sp>
        <p:nvSpPr>
          <p:cNvPr name="Freeform 5" id="5"/>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aphicFrame>
        <p:nvGraphicFramePr>
          <p:cNvPr name="Table 7" id="7"/>
          <p:cNvGraphicFramePr>
            <a:graphicFrameLocks noGrp="true"/>
          </p:cNvGraphicFramePr>
          <p:nvPr/>
        </p:nvGraphicFramePr>
        <p:xfrm>
          <a:off x="10480883" y="2181085"/>
          <a:ext cx="7598849" cy="6334125"/>
        </p:xfrm>
        <a:graphic>
          <a:graphicData uri="http://schemas.openxmlformats.org/drawingml/2006/table">
            <a:tbl>
              <a:tblPr/>
              <a:tblGrid>
                <a:gridCol w="1828622"/>
                <a:gridCol w="1828622"/>
                <a:gridCol w="1828622"/>
                <a:gridCol w="2112984"/>
              </a:tblGrid>
              <a:tr h="716530">
                <a:tc>
                  <a:txBody>
                    <a:bodyPr anchor="t" rtlCol="false"/>
                    <a:lstStyle/>
                    <a:p>
                      <a:pPr algn="l">
                        <a:lnSpc>
                          <a:spcPts val="1959"/>
                        </a:lnSpc>
                        <a:defRPr/>
                      </a:pPr>
                      <a:r>
                        <a:rPr lang="en-US" sz="1399">
                          <a:solidFill>
                            <a:srgbClr val="000000"/>
                          </a:solidFill>
                          <a:latin typeface="Open Sans"/>
                          <a:ea typeface="Open Sans"/>
                          <a:cs typeface="Open Sans"/>
                          <a:sym typeface="Open Sans"/>
                        </a:rPr>
                        <a:t>Project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Total Number of Issues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Label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Num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rowSpan="3">
                  <a:txBody>
                    <a:bodyPr anchor="t" rtlCol="false"/>
                    <a:lstStyle/>
                    <a:p>
                      <a:pPr algn="l">
                        <a:lnSpc>
                          <a:spcPts val="1959"/>
                        </a:lnSpc>
                        <a:defRPr/>
                      </a:pPr>
                      <a:r>
                        <a:rPr lang="en-US" sz="1399">
                          <a:solidFill>
                            <a:srgbClr val="000000"/>
                          </a:solidFill>
                          <a:latin typeface="Open Sans"/>
                          <a:ea typeface="Open Sans"/>
                          <a:cs typeface="Open Sans"/>
                          <a:sym typeface="Open Sans"/>
                        </a:rPr>
                        <a:t>VS Code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a:txBody>
                    <a:bodyPr anchor="t" rtlCol="false"/>
                    <a:lstStyle/>
                    <a:p>
                      <a:pPr algn="l">
                        <a:lnSpc>
                          <a:spcPts val="1959"/>
                        </a:lnSpc>
                        <a:defRPr/>
                      </a:pPr>
                      <a:r>
                        <a:rPr lang="en-US" sz="1399">
                          <a:solidFill>
                            <a:srgbClr val="000000"/>
                          </a:solidFill>
                          <a:latin typeface="Open Sans"/>
                          <a:ea typeface="Open Sans"/>
                          <a:cs typeface="Open Sans"/>
                          <a:sym typeface="Open Sans"/>
                        </a:rPr>
                        <a:t>160,218 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Bug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28,353 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VS Code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160,218 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Feature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20,074 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VS Code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160,218 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Total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48,427 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rowSpan="3">
                  <a:txBody>
                    <a:bodyPr anchor="t" rtlCol="false"/>
                    <a:lstStyle/>
                    <a:p>
                      <a:pPr algn="l">
                        <a:lnSpc>
                          <a:spcPts val="1959"/>
                        </a:lnSpc>
                        <a:defRPr/>
                      </a:pPr>
                      <a:r>
                        <a:rPr lang="en-US" sz="1399">
                          <a:solidFill>
                            <a:srgbClr val="000000"/>
                          </a:solidFill>
                          <a:latin typeface="Open Sans"/>
                          <a:ea typeface="Open Sans"/>
                          <a:cs typeface="Open Sans"/>
                          <a:sym typeface="Open Sans"/>
                        </a:rPr>
                        <a:t>Kubernetes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a:txBody>
                    <a:bodyPr anchor="t" rtlCol="false"/>
                    <a:lstStyle/>
                    <a:p>
                      <a:pPr algn="l">
                        <a:lnSpc>
                          <a:spcPts val="1959"/>
                        </a:lnSpc>
                        <a:defRPr/>
                      </a:pPr>
                      <a:r>
                        <a:rPr lang="en-US" sz="1399">
                          <a:solidFill>
                            <a:srgbClr val="000000"/>
                          </a:solidFill>
                          <a:latin typeface="Open Sans"/>
                          <a:ea typeface="Open Sans"/>
                          <a:cs typeface="Open Sans"/>
                          <a:sym typeface="Open Sans"/>
                        </a:rPr>
                        <a:t>115,035 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Bug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13,059 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Kubernetes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115,035 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Feature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5184 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Kubernetes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115,035 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Total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18,243 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rowSpan="3">
                  <a:txBody>
                    <a:bodyPr anchor="t" rtlCol="false"/>
                    <a:lstStyle/>
                    <a:p>
                      <a:pPr algn="l">
                        <a:lnSpc>
                          <a:spcPts val="1959"/>
                        </a:lnSpc>
                        <a:defRPr/>
                      </a:pPr>
                      <a:r>
                        <a:rPr lang="en-US" sz="1399">
                          <a:solidFill>
                            <a:srgbClr val="000000"/>
                          </a:solidFill>
                          <a:latin typeface="Open Sans"/>
                          <a:ea typeface="Open Sans"/>
                          <a:cs typeface="Open Sans"/>
                          <a:sym typeface="Open Sans"/>
                        </a:rPr>
                        <a:t>Flutter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a:txBody>
                    <a:bodyPr anchor="t" rtlCol="false"/>
                    <a:lstStyle/>
                    <a:p>
                      <a:pPr algn="l">
                        <a:lnSpc>
                          <a:spcPts val="1959"/>
                        </a:lnSpc>
                        <a:defRPr/>
                      </a:pPr>
                      <a:r>
                        <a:rPr lang="en-US" sz="1399">
                          <a:solidFill>
                            <a:srgbClr val="000000"/>
                          </a:solidFill>
                          <a:latin typeface="Open Sans"/>
                          <a:ea typeface="Open Sans"/>
                          <a:cs typeface="Open Sans"/>
                          <a:sym typeface="Open Sans"/>
                        </a:rPr>
                        <a:t>118,576 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Bug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13,037 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Flutter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118,576 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Feature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9967 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Flutter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118,576 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Total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23,004 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rowSpan="3">
                  <a:txBody>
                    <a:bodyPr anchor="t" rtlCol="false"/>
                    <a:lstStyle/>
                    <a:p>
                      <a:pPr algn="l">
                        <a:lnSpc>
                          <a:spcPts val="1959"/>
                        </a:lnSpc>
                        <a:defRPr/>
                      </a:pPr>
                      <a:r>
                        <a:rPr lang="en-US" sz="1399">
                          <a:solidFill>
                            <a:srgbClr val="000000"/>
                          </a:solidFill>
                          <a:latin typeface="Open Sans"/>
                          <a:ea typeface="Open Sans"/>
                          <a:cs typeface="Open Sans"/>
                          <a:sym typeface="Open Sans"/>
                        </a:rPr>
                        <a:t>Roslyn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3">
                  <a:txBody>
                    <a:bodyPr anchor="t" rtlCol="false"/>
                    <a:lstStyle/>
                    <a:p>
                      <a:pPr algn="l">
                        <a:lnSpc>
                          <a:spcPts val="1959"/>
                        </a:lnSpc>
                        <a:defRPr/>
                      </a:pPr>
                      <a:r>
                        <a:rPr lang="en-US" sz="1399">
                          <a:solidFill>
                            <a:srgbClr val="000000"/>
                          </a:solidFill>
                          <a:latin typeface="Open Sans"/>
                          <a:ea typeface="Open Sans"/>
                          <a:cs typeface="Open Sans"/>
                          <a:sym typeface="Open Sans"/>
                        </a:rPr>
                        <a:t>66,464 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Bug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12,882 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Roslyn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66,464 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Feature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3824 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68133">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Roslyn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a:lnSpc>
                          <a:spcPts val="1959"/>
                        </a:lnSpc>
                        <a:defRPr/>
                      </a:pPr>
                      <a:r>
                        <a:rPr lang="en-US" sz="1399">
                          <a:solidFill>
                            <a:srgbClr val="000000"/>
                          </a:solidFill>
                          <a:latin typeface="Open Sans"/>
                          <a:ea typeface="Open Sans"/>
                          <a:cs typeface="Open Sans"/>
                          <a:sym typeface="Open Sans"/>
                        </a:rPr>
                        <a:t>66,464 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Total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Open Sans"/>
                          <a:ea typeface="Open Sans"/>
                          <a:cs typeface="Open Sans"/>
                          <a:sym typeface="Open Sans"/>
                        </a:rPr>
                        <a:t>16,706 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1028700" y="1536884"/>
            <a:ext cx="9452183" cy="7184656"/>
          </a:xfrm>
          <a:prstGeom prst="rect">
            <a:avLst/>
          </a:prstGeom>
        </p:spPr>
        <p:txBody>
          <a:bodyPr anchor="t" rtlCol="false" tIns="0" lIns="0" bIns="0" rIns="0">
            <a:spAutoFit/>
          </a:bodyPr>
          <a:lstStyle/>
          <a:p>
            <a:pPr algn="l">
              <a:lnSpc>
                <a:spcPts val="3176"/>
              </a:lnSpc>
            </a:pPr>
          </a:p>
          <a:p>
            <a:pPr algn="l" marL="507947" indent="-253974" lvl="1">
              <a:lnSpc>
                <a:spcPts val="3176"/>
              </a:lnSpc>
              <a:buFont typeface="Arial"/>
              <a:buChar char="•"/>
            </a:pPr>
            <a:r>
              <a:rPr lang="en-US" b="true" sz="2352" i="true" spc="141" u="sng">
                <a:solidFill>
                  <a:srgbClr val="000000"/>
                </a:solidFill>
                <a:latin typeface="DM Sans Bold Italics"/>
                <a:ea typeface="DM Sans Bold Italics"/>
                <a:cs typeface="DM Sans Bold Italics"/>
                <a:sym typeface="DM Sans Bold Italics"/>
              </a:rPr>
              <a:t>Datasets:</a:t>
            </a:r>
          </a:p>
          <a:p>
            <a:pPr algn="l" marL="1015895" indent="-338632" lvl="2">
              <a:lnSpc>
                <a:spcPts val="3176"/>
              </a:lnSpc>
              <a:buFont typeface="Arial"/>
              <a:buChar char="⚬"/>
            </a:pPr>
            <a:r>
              <a:rPr lang="en-US" sz="2352" spc="141">
                <a:solidFill>
                  <a:srgbClr val="000000"/>
                </a:solidFill>
                <a:latin typeface="DM Sans"/>
                <a:ea typeface="DM Sans"/>
                <a:cs typeface="DM Sans"/>
                <a:sym typeface="DM Sans"/>
              </a:rPr>
              <a:t>Open-source projects from GitHub (VS Code, Kubernetes, Flutter, Roslyn).</a:t>
            </a:r>
          </a:p>
          <a:p>
            <a:pPr algn="l" marL="1015895" indent="-338632" lvl="2">
              <a:lnSpc>
                <a:spcPts val="3176"/>
              </a:lnSpc>
              <a:buFont typeface="Arial"/>
              <a:buChar char="⚬"/>
            </a:pPr>
            <a:r>
              <a:rPr lang="en-US" sz="2352" spc="141">
                <a:solidFill>
                  <a:srgbClr val="000000"/>
                </a:solidFill>
                <a:latin typeface="DM Sans"/>
                <a:ea typeface="DM Sans"/>
                <a:cs typeface="DM Sans"/>
                <a:sym typeface="DM Sans"/>
              </a:rPr>
              <a:t>Issues labeled as "Bug" or "Feature" for binary classification.</a:t>
            </a:r>
          </a:p>
          <a:p>
            <a:pPr algn="l" marL="1015895" indent="-338632" lvl="2">
              <a:lnSpc>
                <a:spcPts val="3176"/>
              </a:lnSpc>
              <a:buFont typeface="Arial"/>
              <a:buChar char="⚬"/>
            </a:pPr>
            <a:r>
              <a:rPr lang="en-US" sz="2352" spc="141">
                <a:solidFill>
                  <a:srgbClr val="000000"/>
                </a:solidFill>
                <a:latin typeface="DM Sans"/>
                <a:ea typeface="DM Sans"/>
                <a:cs typeface="DM Sans"/>
                <a:sym typeface="DM Sans"/>
              </a:rPr>
              <a:t>Data Sampling: Downsampling applied to balance class distribution (80:20 training/test split).</a:t>
            </a:r>
          </a:p>
          <a:p>
            <a:pPr algn="l" marL="507947" indent="-253974" lvl="1">
              <a:lnSpc>
                <a:spcPts val="3176"/>
              </a:lnSpc>
              <a:buFont typeface="Arial"/>
              <a:buChar char="•"/>
            </a:pPr>
            <a:r>
              <a:rPr lang="en-US" b="true" sz="2352" i="true" spc="141" u="sng">
                <a:solidFill>
                  <a:srgbClr val="000000"/>
                </a:solidFill>
                <a:latin typeface="DM Sans Bold Italics"/>
                <a:ea typeface="DM Sans Bold Italics"/>
                <a:cs typeface="DM Sans Bold Italics"/>
                <a:sym typeface="DM Sans Bold Italics"/>
              </a:rPr>
              <a:t>Models Compared:</a:t>
            </a:r>
          </a:p>
          <a:p>
            <a:pPr algn="l" marL="1015895" indent="-338632" lvl="2">
              <a:lnSpc>
                <a:spcPts val="3176"/>
              </a:lnSpc>
              <a:buFont typeface="Arial"/>
              <a:buChar char="⚬"/>
            </a:pPr>
            <a:r>
              <a:rPr lang="en-US" sz="2352" spc="141">
                <a:solidFill>
                  <a:srgbClr val="000000"/>
                </a:solidFill>
                <a:latin typeface="DM Sans"/>
                <a:ea typeface="DM Sans"/>
                <a:cs typeface="DM Sans"/>
                <a:sym typeface="DM Sans"/>
              </a:rPr>
              <a:t>Text Only Model: Baseline using only text data.</a:t>
            </a:r>
          </a:p>
          <a:p>
            <a:pPr algn="l" marL="1015895" indent="-338632" lvl="2">
              <a:lnSpc>
                <a:spcPts val="3176"/>
              </a:lnSpc>
              <a:buFont typeface="Arial"/>
              <a:buChar char="⚬"/>
            </a:pPr>
            <a:r>
              <a:rPr lang="en-US" sz="2352" spc="141">
                <a:solidFill>
                  <a:srgbClr val="000000"/>
                </a:solidFill>
                <a:latin typeface="DM Sans"/>
                <a:ea typeface="DM Sans"/>
                <a:cs typeface="DM Sans"/>
                <a:sym typeface="DM Sans"/>
              </a:rPr>
              <a:t>Multimodal Models:</a:t>
            </a:r>
          </a:p>
          <a:p>
            <a:pPr algn="l" marL="1523842" indent="-380961" lvl="3">
              <a:lnSpc>
                <a:spcPts val="3176"/>
              </a:lnSpc>
              <a:buFont typeface="Arial"/>
              <a:buChar char="￭"/>
            </a:pPr>
            <a:r>
              <a:rPr lang="en-US" sz="2352" spc="141">
                <a:solidFill>
                  <a:srgbClr val="000000"/>
                </a:solidFill>
                <a:latin typeface="DM Sans"/>
                <a:ea typeface="DM Sans"/>
                <a:cs typeface="DM Sans"/>
                <a:sym typeface="DM Sans"/>
              </a:rPr>
              <a:t>FusionNet𝑇𝐼: Text and Image data.</a:t>
            </a:r>
          </a:p>
          <a:p>
            <a:pPr algn="l" marL="1523842" indent="-380961" lvl="3">
              <a:lnSpc>
                <a:spcPts val="3176"/>
              </a:lnSpc>
              <a:buFont typeface="Arial"/>
              <a:buChar char="￭"/>
            </a:pPr>
            <a:r>
              <a:rPr lang="en-US" sz="2352" spc="141">
                <a:solidFill>
                  <a:srgbClr val="000000"/>
                </a:solidFill>
                <a:latin typeface="DM Sans"/>
                <a:ea typeface="DM Sans"/>
                <a:cs typeface="DM Sans"/>
                <a:sym typeface="DM Sans"/>
              </a:rPr>
              <a:t>FusionNet𝑇𝐶: Text and Code data.</a:t>
            </a:r>
          </a:p>
          <a:p>
            <a:pPr algn="l" marL="1523842" indent="-380961" lvl="3">
              <a:lnSpc>
                <a:spcPts val="3176"/>
              </a:lnSpc>
              <a:buFont typeface="Arial"/>
              <a:buChar char="￭"/>
            </a:pPr>
            <a:r>
              <a:rPr lang="en-US" sz="2352" spc="141">
                <a:solidFill>
                  <a:srgbClr val="000000"/>
                </a:solidFill>
                <a:latin typeface="DM Sans"/>
                <a:ea typeface="DM Sans"/>
                <a:cs typeface="DM Sans"/>
                <a:sym typeface="DM Sans"/>
              </a:rPr>
              <a:t>FusionNet𝑇𝐼𝐶: Text, Image, and Code data.</a:t>
            </a:r>
          </a:p>
          <a:p>
            <a:pPr algn="l" marL="507947" indent="-253974" lvl="1">
              <a:lnSpc>
                <a:spcPts val="3176"/>
              </a:lnSpc>
              <a:buFont typeface="Arial"/>
              <a:buChar char="•"/>
            </a:pPr>
            <a:r>
              <a:rPr lang="en-US" b="true" sz="2352" i="true" spc="141" u="sng">
                <a:solidFill>
                  <a:srgbClr val="000000"/>
                </a:solidFill>
                <a:latin typeface="DM Sans Bold Italics"/>
                <a:ea typeface="DM Sans Bold Italics"/>
                <a:cs typeface="DM Sans Bold Italics"/>
                <a:sym typeface="DM Sans Bold Italics"/>
              </a:rPr>
              <a:t>Evaluation Metrics:</a:t>
            </a:r>
          </a:p>
          <a:p>
            <a:pPr algn="l" marL="1015895" indent="-338632" lvl="2">
              <a:lnSpc>
                <a:spcPts val="3176"/>
              </a:lnSpc>
              <a:buFont typeface="Arial"/>
              <a:buChar char="⚬"/>
            </a:pPr>
            <a:r>
              <a:rPr lang="en-US" sz="2352" spc="141">
                <a:solidFill>
                  <a:srgbClr val="000000"/>
                </a:solidFill>
                <a:latin typeface="DM Sans"/>
                <a:ea typeface="DM Sans"/>
                <a:cs typeface="DM Sans"/>
                <a:sym typeface="DM Sans"/>
              </a:rPr>
              <a:t>Precision, Recall, F1-score calculated for each class and averaged based on class distribution.</a:t>
            </a:r>
          </a:p>
          <a:p>
            <a:pPr algn="l" marL="0" indent="0" lvl="0">
              <a:lnSpc>
                <a:spcPts val="3176"/>
              </a:lnSpc>
              <a:spcBef>
                <a:spcPct val="0"/>
              </a:spcBef>
            </a:pPr>
          </a:p>
        </p:txBody>
      </p:sp>
      <p:sp>
        <p:nvSpPr>
          <p:cNvPr name="TextBox 9" id="9"/>
          <p:cNvSpPr txBox="true"/>
          <p:nvPr/>
        </p:nvSpPr>
        <p:spPr>
          <a:xfrm rot="0">
            <a:off x="1286641" y="971550"/>
            <a:ext cx="3621881" cy="481331"/>
          </a:xfrm>
          <a:prstGeom prst="rect">
            <a:avLst/>
          </a:prstGeom>
        </p:spPr>
        <p:txBody>
          <a:bodyPr anchor="t" rtlCol="false" tIns="0" lIns="0" bIns="0" rIns="0">
            <a:spAutoFit/>
          </a:bodyPr>
          <a:lstStyle/>
          <a:p>
            <a:pPr algn="ctr">
              <a:lnSpc>
                <a:spcPts val="3919"/>
              </a:lnSpc>
              <a:spcBef>
                <a:spcPct val="0"/>
              </a:spcBef>
            </a:pPr>
            <a:r>
              <a:rPr lang="en-US" b="true" sz="2799" i="true" u="sng">
                <a:solidFill>
                  <a:srgbClr val="000000"/>
                </a:solidFill>
                <a:latin typeface="Open Sans Bold Italics"/>
                <a:ea typeface="Open Sans Bold Italics"/>
                <a:cs typeface="Open Sans Bold Italics"/>
                <a:sym typeface="Open Sans Bold Italics"/>
              </a:rPr>
              <a:t>EXPERIMENTAL SETUP</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TextBox 15" id="15"/>
          <p:cNvSpPr txBox="true"/>
          <p:nvPr/>
        </p:nvSpPr>
        <p:spPr>
          <a:xfrm rot="0">
            <a:off x="542087" y="2696745"/>
            <a:ext cx="9230965" cy="5912107"/>
          </a:xfrm>
          <a:prstGeom prst="rect">
            <a:avLst/>
          </a:prstGeom>
        </p:spPr>
        <p:txBody>
          <a:bodyPr anchor="t" rtlCol="false" tIns="0" lIns="0" bIns="0" rIns="0">
            <a:spAutoFit/>
          </a:bodyPr>
          <a:lstStyle/>
          <a:p>
            <a:pPr algn="l" marL="403509" indent="-201754" lvl="1">
              <a:lnSpc>
                <a:spcPts val="2523"/>
              </a:lnSpc>
              <a:spcBef>
                <a:spcPct val="0"/>
              </a:spcBef>
              <a:buFont typeface="Arial"/>
              <a:buChar char="•"/>
            </a:pPr>
            <a:r>
              <a:rPr lang="en-US" sz="1868" spc="112">
                <a:solidFill>
                  <a:srgbClr val="000000"/>
                </a:solidFill>
                <a:latin typeface="DM Sans"/>
                <a:ea typeface="DM Sans"/>
                <a:cs typeface="DM Sans"/>
                <a:sym typeface="DM Sans"/>
              </a:rPr>
              <a:t>Ove</a:t>
            </a:r>
            <a:r>
              <a:rPr lang="en-US" sz="1868" spc="112" u="none">
                <a:solidFill>
                  <a:srgbClr val="000000"/>
                </a:solidFill>
                <a:latin typeface="DM Sans"/>
                <a:ea typeface="DM Sans"/>
                <a:cs typeface="DM Sans"/>
                <a:sym typeface="DM Sans"/>
              </a:rPr>
              <a:t>rall Findings:</a:t>
            </a:r>
          </a:p>
          <a:p>
            <a:pPr algn="l" marL="403509" indent="-201754" lvl="1">
              <a:lnSpc>
                <a:spcPts val="2523"/>
              </a:lnSpc>
              <a:spcBef>
                <a:spcPct val="0"/>
              </a:spcBef>
              <a:buFont typeface="Arial"/>
              <a:buChar char="•"/>
            </a:pPr>
            <a:r>
              <a:rPr lang="en-US" sz="1868" spc="112" u="none">
                <a:solidFill>
                  <a:srgbClr val="000000"/>
                </a:solidFill>
                <a:latin typeface="DM Sans"/>
                <a:ea typeface="DM Sans"/>
                <a:cs typeface="DM Sans"/>
                <a:sym typeface="DM Sans"/>
              </a:rPr>
              <a:t>FusionNet𝑇𝐼𝐶 (Text + Image + Code) outperformed other models across all evaluation metrics (Precision, Recall, F1-score).</a:t>
            </a:r>
          </a:p>
          <a:p>
            <a:pPr algn="l" marL="403509" indent="-201754" lvl="1">
              <a:lnSpc>
                <a:spcPts val="2523"/>
              </a:lnSpc>
              <a:spcBef>
                <a:spcPct val="0"/>
              </a:spcBef>
              <a:buFont typeface="Arial"/>
              <a:buChar char="•"/>
            </a:pPr>
            <a:r>
              <a:rPr lang="en-US" sz="1868" spc="112" u="none">
                <a:solidFill>
                  <a:srgbClr val="000000"/>
                </a:solidFill>
                <a:latin typeface="DM Sans"/>
                <a:ea typeface="DM Sans"/>
                <a:cs typeface="DM Sans"/>
                <a:sym typeface="DM Sans"/>
              </a:rPr>
              <a:t>The Text Only model was consistently outperformed by all multimodal models.</a:t>
            </a:r>
          </a:p>
          <a:p>
            <a:pPr algn="l" marL="403509" indent="-201754" lvl="1">
              <a:lnSpc>
                <a:spcPts val="2523"/>
              </a:lnSpc>
              <a:spcBef>
                <a:spcPct val="0"/>
              </a:spcBef>
              <a:buFont typeface="Arial"/>
              <a:buChar char="•"/>
            </a:pPr>
            <a:r>
              <a:rPr lang="en-US" sz="1868" spc="112" u="none">
                <a:solidFill>
                  <a:srgbClr val="000000"/>
                </a:solidFill>
                <a:latin typeface="DM Sans"/>
                <a:ea typeface="DM Sans"/>
                <a:cs typeface="DM Sans"/>
                <a:sym typeface="DM Sans"/>
              </a:rPr>
              <a:t>Key Experiments:</a:t>
            </a:r>
          </a:p>
          <a:p>
            <a:pPr algn="l" marL="403509" indent="-201754" lvl="1">
              <a:lnSpc>
                <a:spcPts val="2523"/>
              </a:lnSpc>
              <a:spcBef>
                <a:spcPct val="0"/>
              </a:spcBef>
              <a:buFont typeface="Arial"/>
              <a:buChar char="•"/>
            </a:pPr>
            <a:r>
              <a:rPr lang="en-US" sz="1868" spc="112" u="none">
                <a:solidFill>
                  <a:srgbClr val="000000"/>
                </a:solidFill>
                <a:latin typeface="DM Sans"/>
                <a:ea typeface="DM Sans"/>
                <a:cs typeface="DM Sans"/>
                <a:sym typeface="DM Sans"/>
              </a:rPr>
              <a:t>Text + Image (FusionNet𝑇𝐼):</a:t>
            </a:r>
          </a:p>
          <a:p>
            <a:pPr algn="l" marL="807018" indent="-269006" lvl="2">
              <a:lnSpc>
                <a:spcPts val="2523"/>
              </a:lnSpc>
              <a:spcBef>
                <a:spcPct val="0"/>
              </a:spcBef>
              <a:buFont typeface="Arial"/>
              <a:buChar char="⚬"/>
            </a:pPr>
            <a:r>
              <a:rPr lang="en-US" sz="1868" spc="112" u="none">
                <a:solidFill>
                  <a:srgbClr val="000000"/>
                </a:solidFill>
                <a:latin typeface="DM Sans"/>
                <a:ea typeface="DM Sans"/>
                <a:cs typeface="DM Sans"/>
                <a:sym typeface="DM Sans"/>
              </a:rPr>
              <a:t>Improved Precision (up to 11.15%), Recall (up to 9.65%), and F1-score (up to 10.39%) compared to the Text Only model.</a:t>
            </a:r>
          </a:p>
          <a:p>
            <a:pPr algn="l" marL="807018" indent="-269006" lvl="2">
              <a:lnSpc>
                <a:spcPts val="2523"/>
              </a:lnSpc>
              <a:spcBef>
                <a:spcPct val="0"/>
              </a:spcBef>
              <a:buFont typeface="Arial"/>
              <a:buChar char="⚬"/>
            </a:pPr>
            <a:r>
              <a:rPr lang="en-US" sz="1868" spc="112" u="none">
                <a:solidFill>
                  <a:srgbClr val="000000"/>
                </a:solidFill>
                <a:latin typeface="DM Sans"/>
                <a:ea typeface="DM Sans"/>
                <a:cs typeface="DM Sans"/>
                <a:sym typeface="DM Sans"/>
              </a:rPr>
              <a:t>Significant improvements seen in VS Code and Roslyn.</a:t>
            </a:r>
          </a:p>
          <a:p>
            <a:pPr algn="l" marL="403509" indent="-201754" lvl="1">
              <a:lnSpc>
                <a:spcPts val="2523"/>
              </a:lnSpc>
              <a:spcBef>
                <a:spcPct val="0"/>
              </a:spcBef>
              <a:buFont typeface="Arial"/>
              <a:buChar char="•"/>
            </a:pPr>
            <a:r>
              <a:rPr lang="en-US" sz="1868" spc="112" u="none">
                <a:solidFill>
                  <a:srgbClr val="000000"/>
                </a:solidFill>
                <a:latin typeface="DM Sans"/>
                <a:ea typeface="DM Sans"/>
                <a:cs typeface="DM Sans"/>
                <a:sym typeface="DM Sans"/>
              </a:rPr>
              <a:t>Text + Code (FusionNet𝑇𝐶):</a:t>
            </a:r>
          </a:p>
          <a:p>
            <a:pPr algn="l" marL="807018" indent="-269006" lvl="2">
              <a:lnSpc>
                <a:spcPts val="2523"/>
              </a:lnSpc>
              <a:spcBef>
                <a:spcPct val="0"/>
              </a:spcBef>
              <a:buFont typeface="Arial"/>
              <a:buChar char="⚬"/>
            </a:pPr>
            <a:r>
              <a:rPr lang="en-US" sz="1868" spc="112" u="none">
                <a:solidFill>
                  <a:srgbClr val="000000"/>
                </a:solidFill>
                <a:latin typeface="DM Sans"/>
                <a:ea typeface="DM Sans"/>
                <a:cs typeface="DM Sans"/>
                <a:sym typeface="DM Sans"/>
              </a:rPr>
              <a:t>Improved Precision (up to 13.06%) and F1-score (up to 12.64%), with VS Code showing slightly lower performance.</a:t>
            </a:r>
          </a:p>
          <a:p>
            <a:pPr algn="l" marL="403509" indent="-201754" lvl="1">
              <a:lnSpc>
                <a:spcPts val="2523"/>
              </a:lnSpc>
              <a:spcBef>
                <a:spcPct val="0"/>
              </a:spcBef>
              <a:buFont typeface="Arial"/>
              <a:buChar char="•"/>
            </a:pPr>
            <a:r>
              <a:rPr lang="en-US" sz="1868" spc="112" u="none">
                <a:solidFill>
                  <a:srgbClr val="000000"/>
                </a:solidFill>
                <a:latin typeface="DM Sans"/>
                <a:ea typeface="DM Sans"/>
                <a:cs typeface="DM Sans"/>
                <a:sym typeface="DM Sans"/>
              </a:rPr>
              <a:t>Text + Image + Code (FusionNet𝑇𝐼𝐶):</a:t>
            </a:r>
          </a:p>
          <a:p>
            <a:pPr algn="l" marL="807018" indent="-269006" lvl="2">
              <a:lnSpc>
                <a:spcPts val="2523"/>
              </a:lnSpc>
              <a:spcBef>
                <a:spcPct val="0"/>
              </a:spcBef>
              <a:buFont typeface="Arial"/>
              <a:buChar char="⚬"/>
            </a:pPr>
            <a:r>
              <a:rPr lang="en-US" sz="1868" spc="112" u="none">
                <a:solidFill>
                  <a:srgbClr val="000000"/>
                </a:solidFill>
                <a:latin typeface="DM Sans"/>
                <a:ea typeface="DM Sans"/>
                <a:cs typeface="DM Sans"/>
                <a:sym typeface="DM Sans"/>
              </a:rPr>
              <a:t>Best performance across all metrics:</a:t>
            </a:r>
          </a:p>
          <a:p>
            <a:pPr algn="l" marL="1210527" indent="-302632" lvl="3">
              <a:lnSpc>
                <a:spcPts val="2523"/>
              </a:lnSpc>
              <a:spcBef>
                <a:spcPct val="0"/>
              </a:spcBef>
              <a:buFont typeface="Arial"/>
              <a:buChar char="￭"/>
            </a:pPr>
            <a:r>
              <a:rPr lang="en-US" sz="1868" spc="112" u="none">
                <a:solidFill>
                  <a:srgbClr val="000000"/>
                </a:solidFill>
                <a:latin typeface="DM Sans"/>
                <a:ea typeface="DM Sans"/>
                <a:cs typeface="DM Sans"/>
                <a:sym typeface="DM Sans"/>
              </a:rPr>
              <a:t>Precision: +14.34% </a:t>
            </a:r>
          </a:p>
          <a:p>
            <a:pPr algn="l" marL="1210527" indent="-302632" lvl="3">
              <a:lnSpc>
                <a:spcPts val="2523"/>
              </a:lnSpc>
              <a:spcBef>
                <a:spcPct val="0"/>
              </a:spcBef>
              <a:buFont typeface="Arial"/>
              <a:buChar char="￭"/>
            </a:pPr>
            <a:r>
              <a:rPr lang="en-US" sz="1868" spc="112" u="none">
                <a:solidFill>
                  <a:srgbClr val="000000"/>
                </a:solidFill>
                <a:latin typeface="DM Sans"/>
                <a:ea typeface="DM Sans"/>
                <a:cs typeface="DM Sans"/>
                <a:sym typeface="DM Sans"/>
              </a:rPr>
              <a:t>Recall: +13.90% </a:t>
            </a:r>
          </a:p>
          <a:p>
            <a:pPr algn="l" marL="1210527" indent="-302632" lvl="3">
              <a:lnSpc>
                <a:spcPts val="2523"/>
              </a:lnSpc>
              <a:spcBef>
                <a:spcPct val="0"/>
              </a:spcBef>
              <a:buFont typeface="Arial"/>
              <a:buChar char="￭"/>
            </a:pPr>
            <a:r>
              <a:rPr lang="en-US" sz="1868" spc="112" u="none">
                <a:solidFill>
                  <a:srgbClr val="000000"/>
                </a:solidFill>
                <a:latin typeface="DM Sans"/>
                <a:ea typeface="DM Sans"/>
                <a:cs typeface="DM Sans"/>
                <a:sym typeface="DM Sans"/>
              </a:rPr>
              <a:t>F1-score: +14.12% </a:t>
            </a:r>
          </a:p>
          <a:p>
            <a:pPr algn="l" marL="0" indent="0" lvl="0">
              <a:lnSpc>
                <a:spcPts val="2523"/>
              </a:lnSpc>
              <a:spcBef>
                <a:spcPct val="0"/>
              </a:spcBef>
            </a:pPr>
          </a:p>
        </p:txBody>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9944439" y="2725320"/>
            <a:ext cx="8541532" cy="4577868"/>
          </a:xfrm>
          <a:custGeom>
            <a:avLst/>
            <a:gdLst/>
            <a:ahLst/>
            <a:cxnLst/>
            <a:rect r="r" b="b" t="t" l="l"/>
            <a:pathLst>
              <a:path h="4577868" w="8541532">
                <a:moveTo>
                  <a:pt x="0" y="0"/>
                </a:moveTo>
                <a:lnTo>
                  <a:pt x="8541532" y="0"/>
                </a:lnTo>
                <a:lnTo>
                  <a:pt x="8541532" y="4577868"/>
                </a:lnTo>
                <a:lnTo>
                  <a:pt x="0" y="4577868"/>
                </a:lnTo>
                <a:lnTo>
                  <a:pt x="0" y="0"/>
                </a:lnTo>
                <a:close/>
              </a:path>
            </a:pathLst>
          </a:custGeom>
          <a:blipFill>
            <a:blip r:embed="rId29"/>
            <a:stretch>
              <a:fillRect l="0" t="0" r="0" b="-826"/>
            </a:stretch>
          </a:blipFill>
        </p:spPr>
      </p:sp>
      <p:sp>
        <p:nvSpPr>
          <p:cNvPr name="TextBox 18" id="18"/>
          <p:cNvSpPr txBox="true"/>
          <p:nvPr/>
        </p:nvSpPr>
        <p:spPr>
          <a:xfrm rot="0">
            <a:off x="-2260986" y="1215558"/>
            <a:ext cx="10014901" cy="909320"/>
          </a:xfrm>
          <a:prstGeom prst="rect">
            <a:avLst/>
          </a:prstGeom>
        </p:spPr>
        <p:txBody>
          <a:bodyPr anchor="t" rtlCol="false" tIns="0" lIns="0" bIns="0" rIns="0">
            <a:spAutoFit/>
          </a:bodyPr>
          <a:lstStyle/>
          <a:p>
            <a:pPr algn="ctr">
              <a:lnSpc>
                <a:spcPts val="6789"/>
              </a:lnSpc>
            </a:pPr>
            <a:r>
              <a:rPr lang="en-US" b="true" sz="6999" i="true" u="sng">
                <a:solidFill>
                  <a:srgbClr val="000000"/>
                </a:solidFill>
                <a:latin typeface="DM Sans Bold Italics"/>
                <a:ea typeface="DM Sans Bold Italics"/>
                <a:cs typeface="DM Sans Bold Italics"/>
                <a:sym typeface="DM Sans Bold Italics"/>
              </a:rPr>
              <a:t>RESULT</a:t>
            </a:r>
          </a:p>
        </p:txBody>
      </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DAGanplC_GQ</dc:identifier>
  <dcterms:modified xsi:type="dcterms:W3CDTF">2011-08-01T06:04:30Z</dcterms:modified>
  <cp:revision>1</cp:revision>
  <dc:title>Blue Doodle Project Presentation</dc:title>
</cp:coreProperties>
</file>