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3" r:id="rId6"/>
    <p:sldId id="258" r:id="rId7"/>
    <p:sldId id="267" r:id="rId8"/>
    <p:sldId id="259" r:id="rId9"/>
    <p:sldId id="262" r:id="rId10"/>
    <p:sldId id="261" r:id="rId11"/>
    <p:sldId id="268" r:id="rId12"/>
    <p:sldId id="269" r:id="rId13"/>
    <p:sldId id="260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6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C0AA-77EC-49AB-AA97-6B702D017313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16050-B84A-4911-91BC-C0353F3B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45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EA21-86C7-99EF-A3FA-6E85FC0B7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757DFC-844D-7E97-7825-7913BD1C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D0526-6C5B-1C6C-6E69-8048A7A3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372-D06D-4D58-BFE4-B6DF07A80388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CD2C2-1142-70F5-7551-BEA6DC8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B21BB-8718-5D0C-27A1-2FF1628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71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3EC5-D2D1-916A-E225-B1D5EB5B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B550E2-8741-6F93-E294-22DB5D45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5EED3-EB12-9023-5CAC-F0FF59EE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B9B8-4158-4A13-9BCC-82EA590E1D44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3315B-233F-4D90-B30F-7033F182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CED9A-A09A-BC5A-C52F-8B1EBF17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1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7A4675-2F5C-DE48-1883-325A58B65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1232C4-23C4-695D-D78C-02D34804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578F4-F690-45B3-7565-C0C6B15D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4BBA-8D93-45F9-8C97-96A39AEA1891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FFD19-5C13-EC94-6578-E6985E67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A9B73-5191-BAE7-8081-10C52B1A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A9625-51DF-5FDA-7129-7582161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46E49-5B8C-284E-4308-69D5BA2E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DECD3-C46B-A23F-2E89-0EE98B0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4A02-FAB6-499B-A04C-DDC4627E2680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4F3AB-42CF-41C4-BC83-792AB468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93FDA-E852-6F83-8DCF-45DD9F4B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FBC6D-5CD4-B8A7-F27F-00ADA761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A840F-F960-1B62-5807-93EFEAC1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B9032-D995-46E0-1FFB-1ECBD105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1E1-5881-4208-8BF2-3935AFB75460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73CBE-CEED-95EB-D94F-5714CAD4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9CA92-FF47-EF40-8D2C-7B4026C6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9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72019-DD17-1554-D2FC-9E29BCA4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C638D-730C-818E-3AE1-035FACD1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C375E-1688-E811-5971-ED876246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72B895-1798-1951-D4F0-88C8E21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29D-983F-4345-9FC1-9EA66AD62C19}" type="datetime1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1CA44-CC15-20E3-5480-2D09C922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D5A61-DD54-DD69-6681-F299A557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2A62-91F2-145B-2E58-E489D39F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9D8F0-2938-9AD7-61BB-ED10D0CB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C7F26B-BD75-A572-BEBD-25444E45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274AB2-CB91-C229-DD54-8B7576B64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5EE8A1-735C-A2E4-A58A-53D77F04A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F89665-998B-59BC-F50A-128F427A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A0B1-5CD6-46D5-A879-2777D2357296}" type="datetime1">
              <a:rPr lang="fr-FR" smtClean="0"/>
              <a:t>06/01/2024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1A7524-2368-0269-43C7-59D5CDEA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E98D0A-5393-0029-27A4-117E033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8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4416F-0A8A-C156-07F6-E4E9BE24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EF046-4FF3-B6E0-BE93-BB8EC463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2ECD-1F2B-4AEE-BF8B-61095F2263F3}" type="datetime1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B080C-187A-621D-102A-C5F514C4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55448E-C551-E2D8-0782-B1A3133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DA0744-B38E-955F-72AA-EA4710D1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D6-F500-4E65-9A66-394592F491C3}" type="datetime1">
              <a:rPr lang="fr-FR" smtClean="0"/>
              <a:t>06/01/2024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C5CDAF-AE5E-133F-F139-B5648C19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1BD5C5-AF5B-BEBD-8DF4-DE425441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F9DFF-5155-4283-F362-A36D6E46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51468-63A4-41B2-B798-81FB5B91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E711A-2679-3040-EA91-9FFDAFA4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9E816-88DA-5405-556C-A5249FE0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2B13-FA5F-4594-994D-03D96BB06441}" type="datetime1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5D0471-599A-7FE1-0992-9A4A2397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D181A9-31D4-DA15-92F0-A0EA89B5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52739-589E-E696-4EE3-8A49B3D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AAEDF4-1EC4-F0B5-F6F8-74AA18CF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881FE-8039-B0E2-0EB4-F398CF37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BC962-428B-EFB6-C0A7-FF420806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2E0-E207-4721-B0CB-6F1365C64B75}" type="datetime1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AA39D-161F-C131-D290-7AFB9B1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41C5C5-79CB-70F4-90BA-7A56B0CD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E9F72A-0A85-A71C-C8EF-943E450E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C6CE91-09E2-E477-309D-F50ACB5B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9CE5A-0CE0-BBDF-07A8-BD1E4DEC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ABE6-34ED-4F46-84C3-5CB530ED43B8}" type="datetime1">
              <a:rPr lang="fr-FR" smtClean="0"/>
              <a:t>06/01/2024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0626B-5B5F-EF41-A69B-677E2CAD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Open Weather App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8AC74-0834-7C60-D096-489CE783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61AE-71B5-48B2-9573-68A77925F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figma.com/file/91ZgQhoo5W1fAfQzZKCaM2/DB_open_weather_app?type=whiteboard&amp;node-id=0-1&amp;t=zuChlPNgSyz0mgCD-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igma.com/file/0TeoqPtUp7gtM74BHsatwW/3WA-Weather-App?type=design&amp;node-id=52-2144&amp;mode=design&amp;t=w79rOfkXLSn6sPa2-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14FC2-7682-E884-F71C-89E64568F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620"/>
            <a:ext cx="9144000" cy="1111879"/>
          </a:xfrm>
        </p:spPr>
        <p:txBody>
          <a:bodyPr/>
          <a:lstStyle/>
          <a:p>
            <a:r>
              <a:rPr lang="fr-FR" dirty="0"/>
              <a:t>Open </a:t>
            </a:r>
            <a:r>
              <a:rPr lang="fr-FR" dirty="0" err="1"/>
              <a:t>Weather</a:t>
            </a:r>
            <a:r>
              <a:rPr lang="fr-FR" dirty="0"/>
              <a:t> App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0F20B7-1099-2BEB-F101-DB4CFCE2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549" y="5735637"/>
            <a:ext cx="2960451" cy="418728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/>
              <a:t>DARDÉ Marina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D222C33-CD90-A8C0-A4D8-13AE6F2F4C8E}"/>
              </a:ext>
            </a:extLst>
          </p:cNvPr>
          <p:cNvSpPr txBox="1">
            <a:spLocks/>
          </p:cNvSpPr>
          <p:nvPr/>
        </p:nvSpPr>
        <p:spPr>
          <a:xfrm>
            <a:off x="6096000" y="5735637"/>
            <a:ext cx="2960451" cy="418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| 3WA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DAD8CE-03CC-2A5E-C1A2-EB4B7A1A3651}"/>
              </a:ext>
            </a:extLst>
          </p:cNvPr>
          <p:cNvSpPr txBox="1"/>
          <p:nvPr/>
        </p:nvSpPr>
        <p:spPr>
          <a:xfrm>
            <a:off x="3293134" y="3429000"/>
            <a:ext cx="560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Application perméante aux donnés météo  courantes, historiques et la  prévision météo</a:t>
            </a:r>
          </a:p>
        </p:txBody>
      </p:sp>
    </p:spTree>
    <p:extLst>
      <p:ext uri="{BB962C8B-B14F-4D97-AF65-F5344CB8AC3E}">
        <p14:creationId xmlns:p14="http://schemas.microsoft.com/office/powerpoint/2010/main" val="70118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0C3C77-B691-D5E4-E388-4F8660F5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5FAAA-F0ED-CC56-FEFC-6D250559B41D}"/>
              </a:ext>
            </a:extLst>
          </p:cNvPr>
          <p:cNvSpPr txBox="1"/>
          <p:nvPr/>
        </p:nvSpPr>
        <p:spPr>
          <a:xfrm>
            <a:off x="4326923" y="371075"/>
            <a:ext cx="34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233E6F"/>
                </a:highlight>
              </a:rPr>
              <a:t>Schéma </a:t>
            </a:r>
            <a:r>
              <a:rPr lang="fr-FR" b="1" dirty="0" err="1">
                <a:solidFill>
                  <a:schemeClr val="bg1"/>
                </a:solidFill>
                <a:highlight>
                  <a:srgbClr val="233E6F"/>
                </a:highlight>
              </a:rPr>
              <a:t>access</a:t>
            </a:r>
            <a:r>
              <a:rPr lang="fr-FR" b="1" dirty="0">
                <a:solidFill>
                  <a:schemeClr val="bg1"/>
                </a:solidFill>
                <a:highlight>
                  <a:srgbClr val="233E6F"/>
                </a:highlight>
              </a:rPr>
              <a:t> JWT et </a:t>
            </a:r>
            <a:r>
              <a:rPr lang="fr-FR" b="1" dirty="0" err="1">
                <a:solidFill>
                  <a:schemeClr val="bg1"/>
                </a:solidFill>
                <a:highlight>
                  <a:srgbClr val="233E6F"/>
                </a:highlight>
              </a:rPr>
              <a:t>Refresh</a:t>
            </a:r>
            <a:r>
              <a:rPr lang="fr-FR" b="1" dirty="0">
                <a:solidFill>
                  <a:schemeClr val="bg1"/>
                </a:solidFill>
                <a:highlight>
                  <a:srgbClr val="233E6F"/>
                </a:highlight>
              </a:rPr>
              <a:t> JWT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B05B67-FF73-5391-7E6B-0DD8A3338F54}"/>
              </a:ext>
            </a:extLst>
          </p:cNvPr>
          <p:cNvCxnSpPr>
            <a:cxnSpLocks/>
          </p:cNvCxnSpPr>
          <p:nvPr/>
        </p:nvCxnSpPr>
        <p:spPr>
          <a:xfrm>
            <a:off x="2415396" y="1173192"/>
            <a:ext cx="0" cy="495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138A1ED-1ECA-1020-AE5E-82FB1BF23BAB}"/>
              </a:ext>
            </a:extLst>
          </p:cNvPr>
          <p:cNvCxnSpPr>
            <a:cxnSpLocks/>
          </p:cNvCxnSpPr>
          <p:nvPr/>
        </p:nvCxnSpPr>
        <p:spPr>
          <a:xfrm>
            <a:off x="9851365" y="1121433"/>
            <a:ext cx="0" cy="500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Utilisateur avec un remplissage uni">
            <a:extLst>
              <a:ext uri="{FF2B5EF4-FFF2-40B4-BE49-F238E27FC236}">
                <a16:creationId xmlns:a16="http://schemas.microsoft.com/office/drawing/2014/main" id="{6936DFC7-C696-214D-9BA7-DDF97928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51" y="453192"/>
            <a:ext cx="720000" cy="720000"/>
          </a:xfrm>
          <a:prstGeom prst="rect">
            <a:avLst/>
          </a:prstGeom>
        </p:spPr>
      </p:pic>
      <p:pic>
        <p:nvPicPr>
          <p:cNvPr id="10" name="Graphique 9" descr="Serveur contour">
            <a:extLst>
              <a:ext uri="{FF2B5EF4-FFF2-40B4-BE49-F238E27FC236}">
                <a16:creationId xmlns:a16="http://schemas.microsoft.com/office/drawing/2014/main" id="{1853C4C5-460E-72D3-CAA6-FC7F365D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6264" y="546975"/>
            <a:ext cx="720000" cy="720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7F71B10-791E-A1BA-60BA-0B1A2CDFFE1A}"/>
              </a:ext>
            </a:extLst>
          </p:cNvPr>
          <p:cNvSpPr txBox="1"/>
          <p:nvPr/>
        </p:nvSpPr>
        <p:spPr>
          <a:xfrm>
            <a:off x="5714254" y="9988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Login</a:t>
            </a:r>
            <a:r>
              <a:rPr lang="fr-FR" dirty="0"/>
              <a:t>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AAE8DD3-8ED0-2A1F-B463-EFCC45C6264C}"/>
              </a:ext>
            </a:extLst>
          </p:cNvPr>
          <p:cNvCxnSpPr/>
          <p:nvPr/>
        </p:nvCxnSpPr>
        <p:spPr>
          <a:xfrm flipH="1">
            <a:off x="2930523" y="1726821"/>
            <a:ext cx="6280030" cy="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44FD511-1139-474B-CED8-B8FB6A003910}"/>
              </a:ext>
            </a:extLst>
          </p:cNvPr>
          <p:cNvSpPr txBox="1"/>
          <p:nvPr/>
        </p:nvSpPr>
        <p:spPr>
          <a:xfrm>
            <a:off x="5174624" y="1391974"/>
            <a:ext cx="1842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Access+refresh</a:t>
            </a:r>
            <a:r>
              <a:rPr lang="fr-FR" sz="1400" dirty="0"/>
              <a:t> </a:t>
            </a:r>
            <a:r>
              <a:rPr lang="fr-FR" sz="1400" dirty="0" err="1"/>
              <a:t>tokens</a:t>
            </a:r>
            <a:r>
              <a:rPr lang="fr-FR" sz="14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1DD00B-68CE-0DA6-78CA-1AE2AA058AF0}"/>
              </a:ext>
            </a:extLst>
          </p:cNvPr>
          <p:cNvSpPr txBox="1"/>
          <p:nvPr/>
        </p:nvSpPr>
        <p:spPr>
          <a:xfrm>
            <a:off x="4743022" y="1899793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Protected</a:t>
            </a:r>
            <a:r>
              <a:rPr lang="fr-FR" sz="1400" dirty="0"/>
              <a:t> </a:t>
            </a:r>
            <a:r>
              <a:rPr lang="fr-FR" sz="1400" dirty="0" err="1"/>
              <a:t>endpoint</a:t>
            </a:r>
            <a:r>
              <a:rPr lang="fr-FR" sz="1400" dirty="0"/>
              <a:t>: </a:t>
            </a:r>
            <a:r>
              <a:rPr lang="fr-FR" sz="1400" dirty="0" err="1"/>
              <a:t>jwt</a:t>
            </a:r>
            <a:r>
              <a:rPr lang="fr-FR" sz="1400" dirty="0"/>
              <a:t> +</a:t>
            </a:r>
            <a:r>
              <a:rPr lang="fr-FR" sz="1400" dirty="0" err="1"/>
              <a:t>refresh</a:t>
            </a:r>
            <a:r>
              <a:rPr lang="fr-FR" sz="1400" dirty="0"/>
              <a:t> 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2524A4-CE9F-B75D-10FA-F3E5C3BB9A3A}"/>
              </a:ext>
            </a:extLst>
          </p:cNvPr>
          <p:cNvCxnSpPr/>
          <p:nvPr/>
        </p:nvCxnSpPr>
        <p:spPr>
          <a:xfrm flipH="1">
            <a:off x="2993365" y="2772386"/>
            <a:ext cx="6280030" cy="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379634F-A9FC-1716-650A-A02217AC73DD}"/>
              </a:ext>
            </a:extLst>
          </p:cNvPr>
          <p:cNvSpPr txBox="1"/>
          <p:nvPr/>
        </p:nvSpPr>
        <p:spPr>
          <a:xfrm>
            <a:off x="4550293" y="2437451"/>
            <a:ext cx="400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Jwt</a:t>
            </a:r>
            <a:r>
              <a:rPr lang="fr-FR" sz="1400" dirty="0"/>
              <a:t> + </a:t>
            </a:r>
            <a:r>
              <a:rPr lang="fr-FR" sz="1400" dirty="0" err="1"/>
              <a:t>refresh</a:t>
            </a:r>
            <a:r>
              <a:rPr lang="fr-FR" sz="1400" dirty="0"/>
              <a:t> </a:t>
            </a:r>
            <a:r>
              <a:rPr lang="fr-FR" sz="1400" dirty="0" err="1"/>
              <a:t>jwt</a:t>
            </a:r>
            <a:r>
              <a:rPr lang="fr-FR" sz="1400" dirty="0"/>
              <a:t> sont  valides ? Les données envoyé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D7D4674-9AC8-6369-8EB6-626E7CD13C9B}"/>
              </a:ext>
            </a:extLst>
          </p:cNvPr>
          <p:cNvCxnSpPr/>
          <p:nvPr/>
        </p:nvCxnSpPr>
        <p:spPr>
          <a:xfrm flipH="1">
            <a:off x="2978070" y="3330319"/>
            <a:ext cx="62800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A73E076-BC0F-6DE7-6B3D-A2E626782B73}"/>
              </a:ext>
            </a:extLst>
          </p:cNvPr>
          <p:cNvSpPr txBox="1"/>
          <p:nvPr/>
        </p:nvSpPr>
        <p:spPr>
          <a:xfrm>
            <a:off x="4532087" y="2945206"/>
            <a:ext cx="374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Jwt</a:t>
            </a:r>
            <a:r>
              <a:rPr lang="fr-FR" sz="1400" dirty="0"/>
              <a:t> n’est pas !valide ? La réponse:  non </a:t>
            </a:r>
            <a:r>
              <a:rPr lang="fr-FR" sz="1400" dirty="0" err="1"/>
              <a:t>authorisé</a:t>
            </a:r>
            <a:endParaRPr lang="fr-FR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DE16F-1A8F-0806-03DF-C053EB85CAAC}"/>
              </a:ext>
            </a:extLst>
          </p:cNvPr>
          <p:cNvCxnSpPr/>
          <p:nvPr/>
        </p:nvCxnSpPr>
        <p:spPr>
          <a:xfrm>
            <a:off x="2993365" y="3817864"/>
            <a:ext cx="628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53F4AF9-5F0B-A005-9729-2A151AF45150}"/>
              </a:ext>
            </a:extLst>
          </p:cNvPr>
          <p:cNvSpPr txBox="1"/>
          <p:nvPr/>
        </p:nvSpPr>
        <p:spPr>
          <a:xfrm>
            <a:off x="4003914" y="3534931"/>
            <a:ext cx="418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 Demande de  nouvel </a:t>
            </a:r>
            <a:r>
              <a:rPr lang="fr-FR" sz="1400" dirty="0" err="1"/>
              <a:t>access</a:t>
            </a:r>
            <a:r>
              <a:rPr lang="fr-FR" sz="1400" dirty="0"/>
              <a:t> </a:t>
            </a:r>
            <a:r>
              <a:rPr lang="fr-FR" sz="1400" dirty="0" err="1"/>
              <a:t>token</a:t>
            </a:r>
            <a:r>
              <a:rPr lang="fr-FR" sz="1400" dirty="0"/>
              <a:t> avec </a:t>
            </a:r>
            <a:r>
              <a:rPr lang="fr-FR" sz="1400" dirty="0" err="1"/>
              <a:t>refresh</a:t>
            </a:r>
            <a:r>
              <a:rPr lang="fr-FR" sz="1400" dirty="0"/>
              <a:t> </a:t>
            </a:r>
            <a:r>
              <a:rPr lang="fr-FR" sz="1400" dirty="0" err="1"/>
              <a:t>token</a:t>
            </a:r>
            <a:endParaRPr lang="fr-FR" sz="14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2D154E0-C451-3025-EF8D-9B66D4EE5597}"/>
              </a:ext>
            </a:extLst>
          </p:cNvPr>
          <p:cNvCxnSpPr/>
          <p:nvPr/>
        </p:nvCxnSpPr>
        <p:spPr>
          <a:xfrm flipH="1">
            <a:off x="2978070" y="5155167"/>
            <a:ext cx="628003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CB0D7EF-1F10-11B0-0C74-6810F623D58F}"/>
              </a:ext>
            </a:extLst>
          </p:cNvPr>
          <p:cNvSpPr txBox="1"/>
          <p:nvPr/>
        </p:nvSpPr>
        <p:spPr>
          <a:xfrm>
            <a:off x="3336135" y="4801846"/>
            <a:ext cx="561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</a:t>
            </a:r>
            <a:r>
              <a:rPr lang="fr-FR" sz="1400" dirty="0" err="1"/>
              <a:t>refresh</a:t>
            </a:r>
            <a:r>
              <a:rPr lang="fr-FR" sz="1400" dirty="0"/>
              <a:t> </a:t>
            </a:r>
            <a:r>
              <a:rPr lang="fr-FR" sz="1400" dirty="0" err="1"/>
              <a:t>Jwt</a:t>
            </a:r>
            <a:r>
              <a:rPr lang="fr-FR" sz="1400" dirty="0"/>
              <a:t> est valide ?  Server génère est envoie un  nouvel </a:t>
            </a:r>
            <a:r>
              <a:rPr lang="fr-FR" sz="1400" dirty="0" err="1"/>
              <a:t>access</a:t>
            </a:r>
            <a:r>
              <a:rPr lang="fr-FR" sz="1400" dirty="0"/>
              <a:t> </a:t>
            </a:r>
            <a:r>
              <a:rPr lang="fr-FR" sz="1400" dirty="0" err="1"/>
              <a:t>token</a:t>
            </a:r>
            <a:endParaRPr lang="fr-FR" sz="14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D0F2599-F2B5-6A7F-E172-5232E0CA7E2D}"/>
              </a:ext>
            </a:extLst>
          </p:cNvPr>
          <p:cNvCxnSpPr/>
          <p:nvPr/>
        </p:nvCxnSpPr>
        <p:spPr>
          <a:xfrm>
            <a:off x="2993365" y="2199269"/>
            <a:ext cx="628003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1B25247-5F42-04AF-577A-CBBC1F6D532E}"/>
              </a:ext>
            </a:extLst>
          </p:cNvPr>
          <p:cNvCxnSpPr/>
          <p:nvPr/>
        </p:nvCxnSpPr>
        <p:spPr>
          <a:xfrm>
            <a:off x="2930523" y="5667556"/>
            <a:ext cx="62800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0664637-A3F3-D328-C145-40314B12C99D}"/>
              </a:ext>
            </a:extLst>
          </p:cNvPr>
          <p:cNvSpPr txBox="1"/>
          <p:nvPr/>
        </p:nvSpPr>
        <p:spPr>
          <a:xfrm>
            <a:off x="3584772" y="5234306"/>
            <a:ext cx="467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requête de  nouveau avec </a:t>
            </a:r>
            <a:r>
              <a:rPr lang="fr-FR" b="1" dirty="0"/>
              <a:t>new</a:t>
            </a:r>
            <a:r>
              <a:rPr lang="fr-FR" dirty="0"/>
              <a:t>  </a:t>
            </a:r>
            <a:r>
              <a:rPr lang="fr-FR" dirty="0" err="1"/>
              <a:t>jwt</a:t>
            </a:r>
            <a:r>
              <a:rPr lang="fr-FR" dirty="0"/>
              <a:t> + </a:t>
            </a:r>
            <a:r>
              <a:rPr lang="fr-FR" dirty="0" err="1"/>
              <a:t>refresh</a:t>
            </a:r>
            <a:r>
              <a:rPr lang="fr-FR" dirty="0"/>
              <a:t> 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41496A1-CB46-E8C5-9BAF-A65479BBD8B3}"/>
              </a:ext>
            </a:extLst>
          </p:cNvPr>
          <p:cNvCxnSpPr/>
          <p:nvPr/>
        </p:nvCxnSpPr>
        <p:spPr>
          <a:xfrm>
            <a:off x="2932290" y="1354347"/>
            <a:ext cx="628003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Base de données avec un remplissage uni">
            <a:extLst>
              <a:ext uri="{FF2B5EF4-FFF2-40B4-BE49-F238E27FC236}">
                <a16:creationId xmlns:a16="http://schemas.microsoft.com/office/drawing/2014/main" id="{2356B8F9-1CEC-DF89-C615-FAD433085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5579" y="3457864"/>
            <a:ext cx="720000" cy="7200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49D42D69-8D9C-3850-AFB5-379CFA81F3DA}"/>
              </a:ext>
            </a:extLst>
          </p:cNvPr>
          <p:cNvSpPr txBox="1"/>
          <p:nvPr/>
        </p:nvSpPr>
        <p:spPr>
          <a:xfrm>
            <a:off x="10199542" y="2881223"/>
            <a:ext cx="180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Vérification de </a:t>
            </a:r>
            <a:r>
              <a:rPr lang="fr-FR" sz="1200" dirty="0" err="1"/>
              <a:t>refresh</a:t>
            </a:r>
            <a:r>
              <a:rPr lang="fr-FR" sz="1200" dirty="0"/>
              <a:t> </a:t>
            </a:r>
            <a:r>
              <a:rPr lang="fr-FR" sz="1200" dirty="0" err="1"/>
              <a:t>jwt</a:t>
            </a:r>
            <a:r>
              <a:rPr lang="fr-FR" sz="1200" dirty="0"/>
              <a:t> dans la </a:t>
            </a:r>
            <a:r>
              <a:rPr lang="fr-FR" sz="1200" dirty="0" err="1"/>
              <a:t>db</a:t>
            </a:r>
            <a:r>
              <a:rPr lang="fr-FR" sz="1200" dirty="0"/>
              <a:t> et sa validité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40E7196-32AC-E4EB-60A3-CD984FB58617}"/>
              </a:ext>
            </a:extLst>
          </p:cNvPr>
          <p:cNvCxnSpPr/>
          <p:nvPr/>
        </p:nvCxnSpPr>
        <p:spPr>
          <a:xfrm flipH="1">
            <a:off x="2978070" y="4230145"/>
            <a:ext cx="62800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2D8B8B0-E180-883C-D14B-F29574BBAE89}"/>
              </a:ext>
            </a:extLst>
          </p:cNvPr>
          <p:cNvSpPr txBox="1"/>
          <p:nvPr/>
        </p:nvSpPr>
        <p:spPr>
          <a:xfrm>
            <a:off x="3866569" y="3910169"/>
            <a:ext cx="495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Refresh</a:t>
            </a:r>
            <a:r>
              <a:rPr lang="fr-FR" sz="1400" dirty="0"/>
              <a:t> </a:t>
            </a:r>
            <a:r>
              <a:rPr lang="fr-FR" sz="1400" dirty="0" err="1"/>
              <a:t>Jwt</a:t>
            </a:r>
            <a:r>
              <a:rPr lang="fr-FR" sz="1400" dirty="0"/>
              <a:t> est  !</a:t>
            </a:r>
            <a:r>
              <a:rPr lang="fr-FR" sz="1400" dirty="0" err="1"/>
              <a:t>valid</a:t>
            </a:r>
            <a:r>
              <a:rPr lang="fr-FR" sz="1400" dirty="0"/>
              <a:t> ? La </a:t>
            </a:r>
            <a:r>
              <a:rPr lang="fr-FR" sz="1400" dirty="0" err="1"/>
              <a:t>reponse</a:t>
            </a:r>
            <a:r>
              <a:rPr lang="fr-FR" sz="1400" dirty="0"/>
              <a:t>:  non </a:t>
            </a:r>
            <a:r>
              <a:rPr lang="fr-FR" sz="1400" dirty="0" err="1"/>
              <a:t>authorisé</a:t>
            </a:r>
            <a:r>
              <a:rPr lang="fr-FR" sz="1400" dirty="0"/>
              <a:t>. </a:t>
            </a:r>
            <a:r>
              <a:rPr lang="fr-FR" sz="1400" dirty="0" err="1"/>
              <a:t>Decconection</a:t>
            </a:r>
            <a:endParaRPr lang="fr-FR" sz="14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073C6F8-7447-7C65-B2CD-DB543EDE9E82}"/>
              </a:ext>
            </a:extLst>
          </p:cNvPr>
          <p:cNvCxnSpPr>
            <a:cxnSpLocks/>
          </p:cNvCxnSpPr>
          <p:nvPr/>
        </p:nvCxnSpPr>
        <p:spPr>
          <a:xfrm flipV="1">
            <a:off x="2639683" y="1354347"/>
            <a:ext cx="0" cy="287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98D08EED-EBA5-A7DF-9B72-9F63F24FF86B}"/>
              </a:ext>
            </a:extLst>
          </p:cNvPr>
          <p:cNvSpPr txBox="1"/>
          <p:nvPr/>
        </p:nvSpPr>
        <p:spPr>
          <a:xfrm>
            <a:off x="4181462" y="5791165"/>
            <a:ext cx="400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Jwt</a:t>
            </a:r>
            <a:r>
              <a:rPr lang="fr-FR" sz="1400" dirty="0"/>
              <a:t> + </a:t>
            </a:r>
            <a:r>
              <a:rPr lang="fr-FR" sz="1400" dirty="0" err="1"/>
              <a:t>refresh</a:t>
            </a:r>
            <a:r>
              <a:rPr lang="fr-FR" sz="1400" dirty="0"/>
              <a:t> </a:t>
            </a:r>
            <a:r>
              <a:rPr lang="fr-FR" sz="1400" dirty="0" err="1"/>
              <a:t>jwt</a:t>
            </a:r>
            <a:r>
              <a:rPr lang="fr-FR" sz="1400" dirty="0"/>
              <a:t> sont  valides ? Les données envoyé 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03A37FC-E35A-96BA-A88B-FF92F9DF79BF}"/>
              </a:ext>
            </a:extLst>
          </p:cNvPr>
          <p:cNvCxnSpPr/>
          <p:nvPr/>
        </p:nvCxnSpPr>
        <p:spPr>
          <a:xfrm flipH="1">
            <a:off x="2934418" y="6128128"/>
            <a:ext cx="628003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D559B624-FB8D-54B3-5530-C291DE6CD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5176"/>
          <a:stretch/>
        </p:blipFill>
        <p:spPr>
          <a:xfrm>
            <a:off x="1013631" y="321734"/>
            <a:ext cx="4313906" cy="290517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85C25-549F-B0B3-97DC-531AE1D2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1" y="6356350"/>
            <a:ext cx="54267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Open Weather App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966993-AD87-004D-1FE5-65947492A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26" b="1"/>
          <a:stretch/>
        </p:blipFill>
        <p:spPr>
          <a:xfrm>
            <a:off x="1501709" y="3631096"/>
            <a:ext cx="3337748" cy="276056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3FCFF72-B4D6-A063-6792-2C32E91E8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64" r="-1" b="12497"/>
          <a:stretch/>
        </p:blipFill>
        <p:spPr>
          <a:xfrm>
            <a:off x="6308034" y="1526663"/>
            <a:ext cx="5426764" cy="3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542E9-9E91-E417-5253-AE2E7D0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FAD07-B6E8-7606-BA38-217D3894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EDE229-5378-CBC4-17F6-EAED67F1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</p:spTree>
    <p:extLst>
      <p:ext uri="{BB962C8B-B14F-4D97-AF65-F5344CB8AC3E}">
        <p14:creationId xmlns:p14="http://schemas.microsoft.com/office/powerpoint/2010/main" val="267649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90883-36C6-E9CF-9A6D-8035CBC8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086" y="307570"/>
            <a:ext cx="3810489" cy="3853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highlight>
                  <a:srgbClr val="233E6F"/>
                </a:highlight>
              </a:rPr>
              <a:t>Base de données: </a:t>
            </a:r>
            <a:r>
              <a:rPr lang="fr-FR" sz="1600" b="1" dirty="0" err="1">
                <a:solidFill>
                  <a:schemeClr val="bg1"/>
                </a:solidFill>
                <a:highlight>
                  <a:srgbClr val="233E6F"/>
                </a:highlight>
              </a:rPr>
              <a:t>MongoDb</a:t>
            </a:r>
            <a:r>
              <a:rPr lang="fr-FR" sz="1600" b="1" dirty="0">
                <a:solidFill>
                  <a:schemeClr val="bg1"/>
                </a:solidFill>
                <a:highlight>
                  <a:srgbClr val="233E6F"/>
                </a:highlight>
              </a:rPr>
              <a:t>  +  </a:t>
            </a:r>
            <a:r>
              <a:rPr lang="fr-FR" sz="1600" b="1" dirty="0" err="1">
                <a:solidFill>
                  <a:schemeClr val="bg1"/>
                </a:solidFill>
                <a:highlight>
                  <a:srgbClr val="233E6F"/>
                </a:highlight>
              </a:rPr>
              <a:t>mongoose</a:t>
            </a:r>
            <a:br>
              <a:rPr lang="fr-FR" sz="1600" b="1" dirty="0">
                <a:solidFill>
                  <a:schemeClr val="bg1"/>
                </a:solidFill>
              </a:rPr>
            </a:br>
            <a:r>
              <a:rPr lang="fr-FR" sz="1600" b="1" dirty="0">
                <a:solidFill>
                  <a:srgbClr val="954F72"/>
                </a:solidFill>
                <a:hlinkClick r:id="rId2" tooltip="Shema plus détaillée sur la plateforme Fig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vers </a:t>
            </a:r>
            <a:r>
              <a:rPr lang="fr-FR" sz="1600" b="1" dirty="0" err="1">
                <a:solidFill>
                  <a:srgbClr val="954F72"/>
                </a:solidFill>
                <a:hlinkClick r:id="rId2" tooltip="Shema plus détaillée sur la plateforme Fig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fr-FR" sz="1600" b="1" dirty="0">
                <a:solidFill>
                  <a:srgbClr val="954F72"/>
                </a:solidFill>
                <a:hlinkClick r:id="rId2" tooltip="Shema plus détaillée sur la plateforme Fig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  <a:hlinkClick r:id="rId2" tooltip="Shema plus détaillée sur la plateforme Fig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Shema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phique 5" descr="Base de données avec un remplissage uni">
            <a:extLst>
              <a:ext uri="{FF2B5EF4-FFF2-40B4-BE49-F238E27FC236}">
                <a16:creationId xmlns:a16="http://schemas.microsoft.com/office/drawing/2014/main" id="{318D387E-839B-C315-77D9-580EE5F77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757" y="126496"/>
            <a:ext cx="747520" cy="747520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F4C70998-0E19-B90C-669F-308973E6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6841"/>
              </p:ext>
            </p:extLst>
          </p:nvPr>
        </p:nvGraphicFramePr>
        <p:xfrm>
          <a:off x="1441357" y="1427167"/>
          <a:ext cx="2628898" cy="10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630222142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3371321586"/>
                    </a:ext>
                  </a:extLst>
                </a:gridCol>
              </a:tblGrid>
              <a:tr h="22941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USER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300" dirty="0"/>
                    </a:p>
                  </a:txBody>
                  <a:tcPr marL="64568" marR="64568" marT="32284" marB="3228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64804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email</a:t>
                      </a:r>
                      <a:endParaRPr lang="fr-FR" sz="11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effectLst/>
                        </a:rPr>
                        <a:t>string unique</a:t>
                      </a:r>
                      <a:endParaRPr lang="fr-FR" sz="11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18066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bookmarks</a:t>
                      </a:r>
                      <a:endParaRPr lang="fr-FR" sz="11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[{</a:t>
                      </a:r>
                      <a:r>
                        <a:rPr lang="en-US" sz="1100" b="1" dirty="0">
                          <a:effectLst/>
                        </a:rPr>
                        <a:t>city: Ref City, </a:t>
                      </a:r>
                      <a:br>
                        <a:rPr lang="en-US" sz="1100" b="1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isFollowHistory</a:t>
                      </a:r>
                      <a:r>
                        <a:rPr lang="en-US" sz="1100" dirty="0">
                          <a:effectLst/>
                        </a:rPr>
                        <a:t>: bool, </a:t>
                      </a:r>
                    </a:p>
                    <a:p>
                      <a:r>
                        <a:rPr lang="en-US" sz="1100" dirty="0" err="1">
                          <a:effectLst/>
                        </a:rPr>
                        <a:t>isActive</a:t>
                      </a:r>
                      <a:r>
                        <a:rPr lang="en-US" sz="1100" dirty="0">
                          <a:effectLst/>
                        </a:rPr>
                        <a:t>: bool}]</a:t>
                      </a:r>
                      <a:endParaRPr lang="fr-FR" sz="11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4395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089AB647-E7F7-9540-78C9-F912EB66D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39933"/>
              </p:ext>
            </p:extLst>
          </p:nvPr>
        </p:nvGraphicFramePr>
        <p:xfrm>
          <a:off x="1561335" y="4412704"/>
          <a:ext cx="2388942" cy="6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96">
                  <a:extLst>
                    <a:ext uri="{9D8B030D-6E8A-4147-A177-3AD203B41FA5}">
                      <a16:colId xmlns:a16="http://schemas.microsoft.com/office/drawing/2014/main" val="630222142"/>
                    </a:ext>
                  </a:extLst>
                </a:gridCol>
                <a:gridCol w="1252246">
                  <a:extLst>
                    <a:ext uri="{9D8B030D-6E8A-4147-A177-3AD203B41FA5}">
                      <a16:colId xmlns:a16="http://schemas.microsoft.com/office/drawing/2014/main" val="33713215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300" dirty="0"/>
                    </a:p>
                  </a:txBody>
                  <a:tcPr marL="64568" marR="64568" marT="32284" marB="3228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64804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Ref</a:t>
                      </a:r>
                      <a:r>
                        <a:rPr lang="fr-FR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: User</a:t>
                      </a: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18066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refreshToken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1379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F8FEE850-1C9D-4A9F-F7BC-B5DFD19F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85210"/>
              </p:ext>
            </p:extLst>
          </p:nvPr>
        </p:nvGraphicFramePr>
        <p:xfrm>
          <a:off x="5104147" y="3123477"/>
          <a:ext cx="238894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04">
                  <a:extLst>
                    <a:ext uri="{9D8B030D-6E8A-4147-A177-3AD203B41FA5}">
                      <a16:colId xmlns:a16="http://schemas.microsoft.com/office/drawing/2014/main" val="630222142"/>
                    </a:ext>
                  </a:extLst>
                </a:gridCol>
                <a:gridCol w="1615238">
                  <a:extLst>
                    <a:ext uri="{9D8B030D-6E8A-4147-A177-3AD203B41FA5}">
                      <a16:colId xmlns:a16="http://schemas.microsoft.com/office/drawing/2014/main" val="3371321586"/>
                    </a:ext>
                  </a:extLst>
                </a:gridCol>
              </a:tblGrid>
              <a:tr h="302398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CITY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300" dirty="0"/>
                    </a:p>
                  </a:txBody>
                  <a:tcPr marL="64568" marR="64568" marT="32284" marB="3228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648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lat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18066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lon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1379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isHistory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7847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6A70E351-D374-A36C-3DB2-3A6BDD7F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89255"/>
              </p:ext>
            </p:extLst>
          </p:nvPr>
        </p:nvGraphicFramePr>
        <p:xfrm>
          <a:off x="8786062" y="1394367"/>
          <a:ext cx="2388942" cy="68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78">
                  <a:extLst>
                    <a:ext uri="{9D8B030D-6E8A-4147-A177-3AD203B41FA5}">
                      <a16:colId xmlns:a16="http://schemas.microsoft.com/office/drawing/2014/main" val="630222142"/>
                    </a:ext>
                  </a:extLst>
                </a:gridCol>
                <a:gridCol w="1444264">
                  <a:extLst>
                    <a:ext uri="{9D8B030D-6E8A-4147-A177-3AD203B41FA5}">
                      <a16:colId xmlns:a16="http://schemas.microsoft.com/office/drawing/2014/main" val="3371321586"/>
                    </a:ext>
                  </a:extLst>
                </a:gridCol>
              </a:tblGrid>
              <a:tr h="22941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HISTORICALWEATHER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300" dirty="0"/>
                    </a:p>
                  </a:txBody>
                  <a:tcPr marL="64568" marR="64568" marT="32284" marB="3228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64804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dt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</a:rPr>
                        <a:t>String UNIX</a:t>
                      </a: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18066"/>
                  </a:ext>
                </a:extLst>
              </a:tr>
              <a:tr h="229411">
                <a:tc>
                  <a:txBody>
                    <a:bodyPr/>
                    <a:lstStyle/>
                    <a:p>
                      <a:r>
                        <a:rPr lang="fr-F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56389" marR="56389" marT="28194" marB="2819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Ref City</a:t>
                      </a:r>
                      <a:endParaRPr lang="fr-FR" sz="1100" dirty="0">
                        <a:ln>
                          <a:noFill/>
                        </a:ln>
                      </a:endParaRPr>
                    </a:p>
                  </a:txBody>
                  <a:tcPr marL="56389" marR="56389" marT="28194" marB="281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1379"/>
                  </a:ext>
                </a:extLst>
              </a:tr>
            </a:tbl>
          </a:graphicData>
        </a:graphic>
      </p:graphicFrame>
      <p:pic>
        <p:nvPicPr>
          <p:cNvPr id="31" name="Graphique 30" descr="Clé avec un remplissage uni">
            <a:extLst>
              <a:ext uri="{FF2B5EF4-FFF2-40B4-BE49-F238E27FC236}">
                <a16:creationId xmlns:a16="http://schemas.microsoft.com/office/drawing/2014/main" id="{5D99B3F9-C32F-45B4-EC7A-0E7190130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82277" y="1974331"/>
            <a:ext cx="259080" cy="259080"/>
          </a:xfrm>
          <a:prstGeom prst="rect">
            <a:avLst/>
          </a:prstGeom>
        </p:spPr>
      </p:pic>
      <p:pic>
        <p:nvPicPr>
          <p:cNvPr id="32" name="Graphique 31" descr="Clé avec un remplissage uni">
            <a:extLst>
              <a:ext uri="{FF2B5EF4-FFF2-40B4-BE49-F238E27FC236}">
                <a16:creationId xmlns:a16="http://schemas.microsoft.com/office/drawing/2014/main" id="{C530401C-D2F4-1025-0AC1-0DD2903C4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75004" y="1806692"/>
            <a:ext cx="259080" cy="259080"/>
          </a:xfrm>
          <a:prstGeom prst="rect">
            <a:avLst/>
          </a:prstGeom>
        </p:spPr>
      </p:pic>
      <p:pic>
        <p:nvPicPr>
          <p:cNvPr id="33" name="Graphique 32" descr="Clé avec un remplissage uni">
            <a:extLst>
              <a:ext uri="{FF2B5EF4-FFF2-40B4-BE49-F238E27FC236}">
                <a16:creationId xmlns:a16="http://schemas.microsoft.com/office/drawing/2014/main" id="{122CB0B1-7498-6053-6A57-9B57EFDE9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311817" y="4624589"/>
            <a:ext cx="259080" cy="25908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158FF2-03A5-F800-3A49-7383D34BC2C1}"/>
              </a:ext>
            </a:extLst>
          </p:cNvPr>
          <p:cNvCxnSpPr>
            <a:cxnSpLocks/>
            <a:stCxn id="21" idx="3"/>
            <a:endCxn id="28" idx="0"/>
          </p:cNvCxnSpPr>
          <p:nvPr/>
        </p:nvCxnSpPr>
        <p:spPr>
          <a:xfrm>
            <a:off x="4070255" y="1936232"/>
            <a:ext cx="2228363" cy="11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43D3E12-2289-11A9-268E-A1B352F02312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298618" y="2082600"/>
            <a:ext cx="3681915" cy="104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1AA94D9-1CAB-E372-0F1E-888305B4218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2755806" y="2445297"/>
            <a:ext cx="0" cy="19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ce réservé du pied de page 45">
            <a:extLst>
              <a:ext uri="{FF2B5EF4-FFF2-40B4-BE49-F238E27FC236}">
                <a16:creationId xmlns:a16="http://schemas.microsoft.com/office/drawing/2014/main" id="{DC40D302-9892-6CEB-3EA9-7336A4C0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Open </a:t>
            </a:r>
            <a:r>
              <a:rPr lang="fr-FR" dirty="0" err="1"/>
              <a:t>Weather</a:t>
            </a:r>
            <a:r>
              <a:rPr lang="fr-FR" dirty="0"/>
              <a:t> App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80136B-25DC-D666-25C5-AFD2C6728BFA}"/>
              </a:ext>
            </a:extLst>
          </p:cNvPr>
          <p:cNvSpPr txBox="1"/>
          <p:nvPr/>
        </p:nvSpPr>
        <p:spPr>
          <a:xfrm>
            <a:off x="9721453" y="2160522"/>
            <a:ext cx="7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0…*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95CD76E-8B7A-99DE-E6AE-955035767BEF}"/>
              </a:ext>
            </a:extLst>
          </p:cNvPr>
          <p:cNvSpPr txBox="1"/>
          <p:nvPr/>
        </p:nvSpPr>
        <p:spPr>
          <a:xfrm>
            <a:off x="7581646" y="2867415"/>
            <a:ext cx="2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C670897-AA37-B70B-D6E1-CFBBCBB18C6B}"/>
              </a:ext>
            </a:extLst>
          </p:cNvPr>
          <p:cNvSpPr txBox="1"/>
          <p:nvPr/>
        </p:nvSpPr>
        <p:spPr>
          <a:xfrm>
            <a:off x="4158812" y="1566900"/>
            <a:ext cx="7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0…*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19AD30-380E-16A5-9B26-EF543CF7F0A1}"/>
              </a:ext>
            </a:extLst>
          </p:cNvPr>
          <p:cNvSpPr txBox="1"/>
          <p:nvPr/>
        </p:nvSpPr>
        <p:spPr>
          <a:xfrm>
            <a:off x="5617065" y="2529854"/>
            <a:ext cx="7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0…*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D9055C-F303-B288-A4D7-D1DE9DADACD3}"/>
              </a:ext>
            </a:extLst>
          </p:cNvPr>
          <p:cNvSpPr txBox="1"/>
          <p:nvPr/>
        </p:nvSpPr>
        <p:spPr>
          <a:xfrm>
            <a:off x="2805974" y="2529854"/>
            <a:ext cx="2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ABB6138-485C-5034-F005-EB3413A07BFC}"/>
              </a:ext>
            </a:extLst>
          </p:cNvPr>
          <p:cNvSpPr txBox="1"/>
          <p:nvPr/>
        </p:nvSpPr>
        <p:spPr>
          <a:xfrm>
            <a:off x="2805974" y="3958815"/>
            <a:ext cx="72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24280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3279C7-940D-5235-0AA5-B16F4AA5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1E91F4-ACC1-AD7E-55EB-1EC4169CE79E}"/>
              </a:ext>
            </a:extLst>
          </p:cNvPr>
          <p:cNvSpPr txBox="1"/>
          <p:nvPr/>
        </p:nvSpPr>
        <p:spPr>
          <a:xfrm>
            <a:off x="1363980" y="830580"/>
            <a:ext cx="10967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Axe d’</a:t>
            </a:r>
            <a:r>
              <a:rPr lang="fr-FR" dirty="0" err="1"/>
              <a:t>amelioration</a:t>
            </a:r>
            <a:r>
              <a:rPr lang="fr-FR" dirty="0"/>
              <a:t> :</a:t>
            </a:r>
          </a:p>
          <a:p>
            <a:r>
              <a:rPr lang="fr-FR" dirty="0" err="1"/>
              <a:t>Functionalité</a:t>
            </a:r>
            <a:r>
              <a:rPr lang="fr-FR" dirty="0"/>
              <a:t> de </a:t>
            </a:r>
            <a:r>
              <a:rPr lang="fr-FR" dirty="0" err="1"/>
              <a:t>deconnexion</a:t>
            </a:r>
            <a:r>
              <a:rPr lang="fr-FR" dirty="0"/>
              <a:t> de user </a:t>
            </a:r>
          </a:p>
          <a:p>
            <a:r>
              <a:rPr lang="fr-FR" dirty="0"/>
              <a:t>Rajout sur carte tous les </a:t>
            </a:r>
            <a:r>
              <a:rPr lang="fr-FR" dirty="0" err="1"/>
              <a:t>btn</a:t>
            </a:r>
            <a:r>
              <a:rPr lang="fr-FR" dirty="0"/>
              <a:t> que j’ai sur graph de </a:t>
            </a:r>
            <a:r>
              <a:rPr lang="fr-FR" dirty="0" err="1"/>
              <a:t>hourly</a:t>
            </a:r>
            <a:r>
              <a:rPr lang="fr-FR" dirty="0"/>
              <a:t>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</a:p>
          <a:p>
            <a:r>
              <a:rPr lang="fr-FR" dirty="0"/>
              <a:t>Affichage de toutes le villes existante</a:t>
            </a:r>
          </a:p>
          <a:p>
            <a:r>
              <a:rPr lang="fr-FR" dirty="0"/>
              <a:t>De tableau des </a:t>
            </a:r>
            <a:r>
              <a:rPr lang="fr-FR" dirty="0" err="1"/>
              <a:t>historical</a:t>
            </a:r>
            <a:r>
              <a:rPr lang="fr-FR" dirty="0"/>
              <a:t>  enregistrements</a:t>
            </a:r>
          </a:p>
          <a:p>
            <a:r>
              <a:rPr lang="fr-FR" dirty="0"/>
              <a:t>Affichage des </a:t>
            </a:r>
            <a:r>
              <a:rPr lang="fr-FR" dirty="0" err="1"/>
              <a:t>users</a:t>
            </a:r>
            <a:r>
              <a:rPr lang="fr-FR" dirty="0"/>
              <a:t> connectés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Problématiques intéressantes rencontrées:</a:t>
            </a:r>
          </a:p>
          <a:p>
            <a:r>
              <a:rPr lang="fr-FR" dirty="0"/>
              <a:t>Implémentation du système des </a:t>
            </a:r>
            <a:r>
              <a:rPr lang="fr-FR" dirty="0" err="1"/>
              <a:t>jwt</a:t>
            </a:r>
            <a:r>
              <a:rPr lang="fr-FR" dirty="0"/>
              <a:t> et </a:t>
            </a:r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jwt</a:t>
            </a:r>
            <a:r>
              <a:rPr lang="fr-FR" dirty="0"/>
              <a:t> </a:t>
            </a:r>
          </a:p>
          <a:p>
            <a:r>
              <a:rPr lang="fr-FR" dirty="0"/>
              <a:t>Création d’</a:t>
            </a:r>
            <a:r>
              <a:rPr lang="fr-FR" dirty="0" err="1"/>
              <a:t>algorithm</a:t>
            </a:r>
            <a:r>
              <a:rPr lang="fr-FR" dirty="0"/>
              <a:t> de </a:t>
            </a:r>
            <a:r>
              <a:rPr lang="fr-FR" dirty="0" err="1"/>
              <a:t>recuperation</a:t>
            </a:r>
            <a:r>
              <a:rPr lang="fr-FR" dirty="0"/>
              <a:t> de data historique: le server de open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laisse </a:t>
            </a:r>
            <a:r>
              <a:rPr lang="fr-FR" dirty="0" err="1"/>
              <a:t>recupere</a:t>
            </a:r>
            <a:r>
              <a:rPr lang="fr-FR" dirty="0"/>
              <a:t> </a:t>
            </a:r>
            <a:r>
              <a:rPr lang="fr-FR" dirty="0" err="1"/>
              <a:t>seulemen</a:t>
            </a:r>
            <a:endParaRPr lang="fr-FR" dirty="0"/>
          </a:p>
          <a:p>
            <a:r>
              <a:rPr lang="fr-FR" dirty="0"/>
              <a:t>7 jour  heur par heur . </a:t>
            </a:r>
            <a:r>
              <a:rPr lang="fr-FR" dirty="0" err="1"/>
              <a:t>Creation</a:t>
            </a:r>
            <a:r>
              <a:rPr lang="fr-FR" dirty="0"/>
              <a:t> la fonction </a:t>
            </a:r>
            <a:r>
              <a:rPr lang="fr-FR" dirty="0" err="1"/>
              <a:t>recurcive</a:t>
            </a:r>
            <a:r>
              <a:rPr lang="fr-FR" dirty="0"/>
              <a:t> que </a:t>
            </a:r>
            <a:r>
              <a:rPr lang="fr-FR" dirty="0" err="1"/>
              <a:t>itere</a:t>
            </a:r>
            <a:r>
              <a:rPr lang="fr-FR" dirty="0"/>
              <a:t> </a:t>
            </a:r>
            <a:r>
              <a:rPr lang="fr-FR" dirty="0" err="1"/>
              <a:t>jusq’au</a:t>
            </a:r>
            <a:r>
              <a:rPr lang="fr-FR" dirty="0"/>
              <a:t> moment que on </a:t>
            </a:r>
            <a:r>
              <a:rPr lang="fr-FR" dirty="0" err="1"/>
              <a:t>faisse</a:t>
            </a:r>
            <a:r>
              <a:rPr lang="fr-FR" dirty="0"/>
              <a:t> appelle pour toute </a:t>
            </a:r>
          </a:p>
          <a:p>
            <a:r>
              <a:rPr lang="fr-FR" dirty="0"/>
              <a:t>l’année </a:t>
            </a:r>
            <a:r>
              <a:rPr lang="fr-FR" dirty="0" err="1"/>
              <a:t>precedente</a:t>
            </a:r>
            <a:r>
              <a:rPr lang="fr-FR" dirty="0"/>
              <a:t> .</a:t>
            </a:r>
          </a:p>
          <a:p>
            <a:r>
              <a:rPr lang="fr-FR" dirty="0" err="1"/>
              <a:t>Affichange</a:t>
            </a:r>
            <a:r>
              <a:rPr lang="fr-FR" dirty="0"/>
              <a:t> de data horaire en prenant en compte la </a:t>
            </a:r>
            <a:r>
              <a:rPr lang="fr-FR" dirty="0" err="1"/>
              <a:t>timezone</a:t>
            </a:r>
            <a:r>
              <a:rPr lang="fr-FR" dirty="0"/>
              <a:t> de la ville en question. Cela est fait avec une librairie </a:t>
            </a:r>
          </a:p>
          <a:p>
            <a:r>
              <a:rPr lang="fr-FR" dirty="0" err="1"/>
              <a:t>tz-lookup</a:t>
            </a:r>
            <a:r>
              <a:rPr lang="fr-FR" dirty="0"/>
              <a:t>  </a:t>
            </a:r>
            <a:r>
              <a:rPr lang="fr-FR" dirty="0" err="1"/>
              <a:t>permetante</a:t>
            </a:r>
            <a:r>
              <a:rPr lang="fr-FR" dirty="0"/>
              <a:t> de trouver l’heure local selon </a:t>
            </a:r>
            <a:r>
              <a:rPr lang="fr-FR" dirty="0" err="1"/>
              <a:t>lat</a:t>
            </a:r>
            <a:r>
              <a:rPr lang="fr-FR" dirty="0"/>
              <a:t> et </a:t>
            </a:r>
            <a:r>
              <a:rPr lang="fr-FR" dirty="0" err="1"/>
              <a:t>lon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79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F843F13-9245-604B-B97D-6726A2ACE242}"/>
              </a:ext>
            </a:extLst>
          </p:cNvPr>
          <p:cNvSpPr txBox="1"/>
          <p:nvPr/>
        </p:nvSpPr>
        <p:spPr>
          <a:xfrm>
            <a:off x="838200" y="886017"/>
            <a:ext cx="103418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  <a:p>
            <a:r>
              <a:rPr lang="fr-FR" sz="1600" dirty="0" err="1">
                <a:solidFill>
                  <a:schemeClr val="bg1"/>
                </a:solidFill>
                <a:highlight>
                  <a:srgbClr val="233E6F"/>
                </a:highlight>
              </a:rPr>
              <a:t>Languages</a:t>
            </a:r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 utilisé : 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/>
              <a:t>JavaScript, CSS + SCSS, HTML </a:t>
            </a:r>
          </a:p>
          <a:p>
            <a:endParaRPr lang="fr-FR" sz="1600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Partie </a:t>
            </a:r>
            <a:r>
              <a:rPr lang="fr-FR" sz="1600" dirty="0" err="1">
                <a:solidFill>
                  <a:schemeClr val="bg1"/>
                </a:solidFill>
                <a:highlight>
                  <a:srgbClr val="233E6F"/>
                </a:highlight>
              </a:rPr>
              <a:t>front-end</a:t>
            </a:r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 : 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/>
              <a:t> et réalisée la librairie </a:t>
            </a:r>
            <a:r>
              <a:rPr lang="fr-FR" sz="1600" dirty="0" err="1"/>
              <a:t>React</a:t>
            </a:r>
            <a:r>
              <a:rPr lang="fr-FR" sz="1600" dirty="0"/>
              <a:t> </a:t>
            </a:r>
            <a:r>
              <a:rPr lang="fr-FR" sz="1600" dirty="0" err="1"/>
              <a:t>js</a:t>
            </a:r>
            <a:r>
              <a:rPr lang="fr-FR" sz="1600" dirty="0"/>
              <a:t>  et Type Script, les statuts sont gérés avec lib </a:t>
            </a:r>
            <a:r>
              <a:rPr lang="fr-FR" sz="1600" dirty="0" err="1"/>
              <a:t>redux-tookit</a:t>
            </a:r>
            <a:r>
              <a:rPr lang="fr-FR" sz="1600" dirty="0"/>
              <a:t>. Tous les appels sont </a:t>
            </a:r>
            <a:r>
              <a:rPr lang="fr-FR" sz="1600" dirty="0" err="1"/>
              <a:t>rélisé</a:t>
            </a:r>
            <a:r>
              <a:rPr lang="fr-FR" sz="1600" dirty="0"/>
              <a:t> avec </a:t>
            </a:r>
            <a:r>
              <a:rPr lang="fr-FR" sz="1600" dirty="0" err="1"/>
              <a:t>redux</a:t>
            </a:r>
            <a:r>
              <a:rPr lang="fr-FR" sz="1600" dirty="0"/>
              <a:t>-toolkit.  Les données sensibles sont rangées dans les variables d’environnement. 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Partie server :</a:t>
            </a:r>
            <a:r>
              <a:rPr lang="fr-FR" sz="1600" dirty="0">
                <a:highlight>
                  <a:srgbClr val="233E6F"/>
                </a:highlight>
              </a:rPr>
              <a:t> </a:t>
            </a:r>
            <a:r>
              <a:rPr lang="fr-FR" sz="1600" dirty="0"/>
              <a:t>et réalisée avec Node.js et express. Les données sensibles sont rangées dans les variables d’environnement. 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Bases de données :</a:t>
            </a:r>
            <a:r>
              <a:rPr lang="fr-FR" sz="1600" dirty="0"/>
              <a:t>  </a:t>
            </a:r>
            <a:r>
              <a:rPr lang="fr-FR" sz="1600" dirty="0" err="1"/>
              <a:t>MongoDb</a:t>
            </a:r>
            <a:r>
              <a:rPr lang="fr-FR" sz="1600" dirty="0"/>
              <a:t> + </a:t>
            </a:r>
            <a:r>
              <a:rPr lang="fr-FR" sz="1600" dirty="0" err="1"/>
              <a:t>mongoose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 err="1">
                <a:solidFill>
                  <a:schemeClr val="bg1"/>
                </a:solidFill>
                <a:highlight>
                  <a:srgbClr val="233E6F"/>
                </a:highlight>
              </a:rPr>
              <a:t>Versionning</a:t>
            </a:r>
            <a:r>
              <a:rPr lang="fr-FR" sz="1600" dirty="0">
                <a:highlight>
                  <a:srgbClr val="233E6F"/>
                </a:highlight>
              </a:rPr>
              <a:t>:</a:t>
            </a:r>
            <a:r>
              <a:rPr lang="fr-FR" sz="1600" dirty="0"/>
              <a:t> GitHub</a:t>
            </a:r>
          </a:p>
          <a:p>
            <a:endParaRPr lang="fr-FR" sz="1600" dirty="0"/>
          </a:p>
          <a:p>
            <a:r>
              <a:rPr lang="fr-FR" sz="1600" dirty="0" err="1">
                <a:solidFill>
                  <a:schemeClr val="bg1"/>
                </a:solidFill>
                <a:highlight>
                  <a:srgbClr val="233E6F"/>
                </a:highlight>
              </a:rPr>
              <a:t>Deploy</a:t>
            </a:r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 server:</a:t>
            </a:r>
            <a:r>
              <a:rPr lang="fr-FR" sz="1600" dirty="0"/>
              <a:t> </a:t>
            </a:r>
            <a:r>
              <a:rPr lang="fr-FR" sz="1600" dirty="0" err="1"/>
              <a:t>AllwaysData</a:t>
            </a:r>
            <a:endParaRPr lang="fr-FR" sz="1600" dirty="0"/>
          </a:p>
          <a:p>
            <a:r>
              <a:rPr lang="fr-FR" sz="1600" dirty="0" err="1">
                <a:solidFill>
                  <a:schemeClr val="bg1"/>
                </a:solidFill>
                <a:highlight>
                  <a:srgbClr val="233E6F"/>
                </a:highlight>
              </a:rPr>
              <a:t>Deploy</a:t>
            </a:r>
            <a:r>
              <a:rPr lang="fr-FR" sz="1600" dirty="0">
                <a:solidFill>
                  <a:schemeClr val="bg1"/>
                </a:solidFill>
                <a:highlight>
                  <a:srgbClr val="233E6F"/>
                </a:highlight>
              </a:rPr>
              <a:t> client:</a:t>
            </a:r>
            <a:r>
              <a:rPr lang="fr-FR" sz="1600" dirty="0"/>
              <a:t> </a:t>
            </a:r>
            <a:r>
              <a:rPr lang="fr-FR" sz="1600" dirty="0" err="1"/>
              <a:t>Netlify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b="1" dirty="0"/>
              <a:t>Maquettes</a:t>
            </a:r>
            <a:r>
              <a:rPr lang="fr-FR" sz="1600" dirty="0"/>
              <a:t>:  </a:t>
            </a:r>
            <a:r>
              <a:rPr lang="fr-FR" sz="1600" dirty="0">
                <a:hlinkClick r:id="rId2" tooltip="Maquettes Open Weather App réalisés  sur plateforme Figma"/>
              </a:rPr>
              <a:t>Maquettes de l'application Open </a:t>
            </a:r>
            <a:r>
              <a:rPr lang="fr-FR" sz="1600" dirty="0" err="1">
                <a:hlinkClick r:id="rId2" tooltip="Maquettes Open Weather App réalisés  sur plateforme Figma"/>
              </a:rPr>
              <a:t>Weather</a:t>
            </a:r>
            <a:r>
              <a:rPr lang="fr-FR" sz="1600" dirty="0">
                <a:hlinkClick r:id="rId2" tooltip="Maquettes Open Weather App réalisés  sur plateforme Figma"/>
              </a:rPr>
              <a:t> App</a:t>
            </a:r>
            <a:endParaRPr lang="fr-FR" sz="1600" dirty="0"/>
          </a:p>
          <a:p>
            <a:endParaRPr lang="fr-FR" sz="10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18A99-F5CC-D9BC-51F3-924BBB91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pic>
        <p:nvPicPr>
          <p:cNvPr id="6" name="Graphique 5" descr="Utilisateur avec un remplissage uni">
            <a:extLst>
              <a:ext uri="{FF2B5EF4-FFF2-40B4-BE49-F238E27FC236}">
                <a16:creationId xmlns:a16="http://schemas.microsoft.com/office/drawing/2014/main" id="{1D36BA1D-8A3A-58A9-42D8-80827DE09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44456"/>
            <a:ext cx="720000" cy="720000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F8B0382B-ECF0-98F6-E305-7077365D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656"/>
          </a:xfrm>
          <a:solidFill>
            <a:srgbClr val="233E6F"/>
          </a:solidFill>
        </p:spPr>
        <p:txBody>
          <a:bodyPr>
            <a:norm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Caractéristiques techniques du projet</a:t>
            </a:r>
          </a:p>
        </p:txBody>
      </p:sp>
    </p:spTree>
    <p:extLst>
      <p:ext uri="{BB962C8B-B14F-4D97-AF65-F5344CB8AC3E}">
        <p14:creationId xmlns:p14="http://schemas.microsoft.com/office/powerpoint/2010/main" val="16693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E32FA2-0115-4205-D5EA-87A8D5B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C4ED11-E149-E3E2-ADF0-2770F2A185AC}"/>
              </a:ext>
            </a:extLst>
          </p:cNvPr>
          <p:cNvSpPr txBox="1"/>
          <p:nvPr/>
        </p:nvSpPr>
        <p:spPr>
          <a:xfrm>
            <a:off x="582630" y="194590"/>
            <a:ext cx="11215992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Schema</a:t>
            </a:r>
            <a:r>
              <a:rPr lang="fr-FR" dirty="0">
                <a:solidFill>
                  <a:schemeClr val="bg1"/>
                </a:solidFill>
              </a:rPr>
              <a:t> de navigation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4D9B3A-6954-BD4B-269E-34075BFF527C}"/>
              </a:ext>
            </a:extLst>
          </p:cNvPr>
          <p:cNvSpPr txBox="1"/>
          <p:nvPr/>
        </p:nvSpPr>
        <p:spPr>
          <a:xfrm>
            <a:off x="6667937" y="7665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FA5A46-B4F9-E18A-641A-55029ACE859C}"/>
              </a:ext>
            </a:extLst>
          </p:cNvPr>
          <p:cNvSpPr/>
          <p:nvPr/>
        </p:nvSpPr>
        <p:spPr>
          <a:xfrm>
            <a:off x="5809264" y="1369387"/>
            <a:ext cx="1583703" cy="466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57D49F-3502-137A-84B0-B5F294427306}"/>
              </a:ext>
            </a:extLst>
          </p:cNvPr>
          <p:cNvSpPr/>
          <p:nvPr/>
        </p:nvSpPr>
        <p:spPr>
          <a:xfrm>
            <a:off x="1315287" y="1369388"/>
            <a:ext cx="1583703" cy="466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0B4744A-7C82-7FE7-DAF0-88AD74FB7654}"/>
              </a:ext>
            </a:extLst>
          </p:cNvPr>
          <p:cNvSpPr/>
          <p:nvPr/>
        </p:nvSpPr>
        <p:spPr>
          <a:xfrm>
            <a:off x="3684479" y="2732575"/>
            <a:ext cx="1944425" cy="466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Forgot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Graphique 11" descr="Enveloppe ouverte avec un remplissage uni">
            <a:extLst>
              <a:ext uri="{FF2B5EF4-FFF2-40B4-BE49-F238E27FC236}">
                <a16:creationId xmlns:a16="http://schemas.microsoft.com/office/drawing/2014/main" id="{8F92B525-2088-B9F3-0C98-90170D50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131" y="2597408"/>
            <a:ext cx="569824" cy="569824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AC09FFD-25B4-FBB4-187F-96C23EA1FDF1}"/>
              </a:ext>
            </a:extLst>
          </p:cNvPr>
          <p:cNvSpPr/>
          <p:nvPr/>
        </p:nvSpPr>
        <p:spPr>
          <a:xfrm>
            <a:off x="1146830" y="4595264"/>
            <a:ext cx="1944425" cy="466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Reset </a:t>
            </a:r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3AC3AC-4BF3-8120-1259-68EEBCCC366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19043" y="3167232"/>
            <a:ext cx="0" cy="142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1DD7EB7-4329-4C44-C999-3CBB168EF226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2403955" y="2882320"/>
            <a:ext cx="1280524" cy="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A979E60-A8C8-84E9-7984-1E9CAFDD90C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656692" y="1835932"/>
            <a:ext cx="1944424" cy="89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9C27AB3-4516-CF2B-5D3C-88F936CDB7C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07139" y="1835933"/>
            <a:ext cx="11904" cy="7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AEB8658-EC26-F56C-6F8F-71474759848B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2403955" y="2882320"/>
            <a:ext cx="2488370" cy="18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DCDA125-D49C-B193-A3A9-51E04E8F0C0C}"/>
              </a:ext>
            </a:extLst>
          </p:cNvPr>
          <p:cNvSpPr txBox="1"/>
          <p:nvPr/>
        </p:nvSpPr>
        <p:spPr>
          <a:xfrm>
            <a:off x="472440" y="766558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highlight>
                  <a:srgbClr val="233E6F"/>
                </a:highlight>
              </a:rPr>
              <a:t>connection</a:t>
            </a:r>
            <a:endParaRPr lang="fr-FR" dirty="0">
              <a:solidFill>
                <a:schemeClr val="bg1"/>
              </a:solidFill>
              <a:highlight>
                <a:srgbClr val="233E6F"/>
              </a:highlight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B70BFC6-97A3-31DA-8D51-F3421E472D18}"/>
              </a:ext>
            </a:extLst>
          </p:cNvPr>
          <p:cNvSpPr txBox="1"/>
          <p:nvPr/>
        </p:nvSpPr>
        <p:spPr>
          <a:xfrm>
            <a:off x="6976675" y="4749285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users</a:t>
            </a:r>
            <a:r>
              <a:rPr lang="fr-FR" dirty="0"/>
              <a:t>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87DB748-75B9-1C44-2320-86A31C41868C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898990" y="1602660"/>
            <a:ext cx="2910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DE8E510-1AE0-4CD5-390E-8BB74F5D225F}"/>
              </a:ext>
            </a:extLst>
          </p:cNvPr>
          <p:cNvSpPr/>
          <p:nvPr/>
        </p:nvSpPr>
        <p:spPr>
          <a:xfrm>
            <a:off x="4892325" y="4450484"/>
            <a:ext cx="1944425" cy="466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Activation </a:t>
            </a:r>
            <a:r>
              <a:rPr lang="fr-FR" dirty="0" err="1">
                <a:solidFill>
                  <a:schemeClr val="tx1"/>
                </a:solidFill>
              </a:rPr>
              <a:t>link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0A514F8-80B0-CBBD-C093-088F29BBB63D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V="1">
            <a:off x="5864538" y="1835932"/>
            <a:ext cx="736578" cy="261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1E0656F-C8FB-4C68-F2F6-DCB01775B04C}"/>
              </a:ext>
            </a:extLst>
          </p:cNvPr>
          <p:cNvSpPr/>
          <p:nvPr/>
        </p:nvSpPr>
        <p:spPr>
          <a:xfrm>
            <a:off x="9489959" y="1369387"/>
            <a:ext cx="1583703" cy="466545"/>
          </a:xfrm>
          <a:prstGeom prst="roundRect">
            <a:avLst/>
          </a:prstGeom>
          <a:solidFill>
            <a:srgbClr val="233E6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Accueil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9E529012-F7D6-D82F-7107-613081B53FD9}"/>
              </a:ext>
            </a:extLst>
          </p:cNvPr>
          <p:cNvCxnSpPr>
            <a:stCxn id="8" idx="3"/>
            <a:endCxn id="60" idx="1"/>
          </p:cNvCxnSpPr>
          <p:nvPr/>
        </p:nvCxnSpPr>
        <p:spPr>
          <a:xfrm>
            <a:off x="7392967" y="1602660"/>
            <a:ext cx="209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rganigramme : Décision 102">
            <a:extLst>
              <a:ext uri="{FF2B5EF4-FFF2-40B4-BE49-F238E27FC236}">
                <a16:creationId xmlns:a16="http://schemas.microsoft.com/office/drawing/2014/main" id="{B4195268-E4B7-6047-B9ED-A6B74316D6AF}"/>
              </a:ext>
            </a:extLst>
          </p:cNvPr>
          <p:cNvSpPr/>
          <p:nvPr/>
        </p:nvSpPr>
        <p:spPr>
          <a:xfrm>
            <a:off x="5818001" y="1369387"/>
            <a:ext cx="414826" cy="44604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0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C4A48F-ED32-11FC-7765-F9178A0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77F2751-053F-6E8C-D0AE-DA998CE84A1E}"/>
              </a:ext>
            </a:extLst>
          </p:cNvPr>
          <p:cNvSpPr txBox="1"/>
          <p:nvPr/>
        </p:nvSpPr>
        <p:spPr>
          <a:xfrm>
            <a:off x="906077" y="2919028"/>
            <a:ext cx="87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Accueil 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7497203-267F-E89E-C141-751EAB834D46}"/>
              </a:ext>
            </a:extLst>
          </p:cNvPr>
          <p:cNvSpPr txBox="1"/>
          <p:nvPr/>
        </p:nvSpPr>
        <p:spPr>
          <a:xfrm>
            <a:off x="5616285" y="1774864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Locations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56B28F8D-FC8B-97A5-7F04-E28FD69ECFF7}"/>
              </a:ext>
            </a:extLst>
          </p:cNvPr>
          <p:cNvSpPr txBox="1"/>
          <p:nvPr/>
        </p:nvSpPr>
        <p:spPr>
          <a:xfrm>
            <a:off x="949372" y="3281730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highlight>
                  <a:srgbClr val="233E6F"/>
                </a:highlight>
              </a:rPr>
              <a:t>Today</a:t>
            </a:r>
            <a:endParaRPr lang="fr-FR" dirty="0">
              <a:solidFill>
                <a:schemeClr val="bg1"/>
              </a:solidFill>
              <a:highlight>
                <a:srgbClr val="233E6F"/>
              </a:highligh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6F62578-B000-56ED-598E-818DBC891A77}"/>
              </a:ext>
            </a:extLst>
          </p:cNvPr>
          <p:cNvSpPr txBox="1"/>
          <p:nvPr/>
        </p:nvSpPr>
        <p:spPr>
          <a:xfrm>
            <a:off x="5697750" y="3206939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highlight>
                  <a:srgbClr val="233E6F"/>
                </a:highlight>
              </a:rPr>
              <a:t>History</a:t>
            </a:r>
            <a:endParaRPr lang="fr-FR" dirty="0">
              <a:solidFill>
                <a:schemeClr val="bg1"/>
              </a:solidFill>
              <a:highlight>
                <a:srgbClr val="233E6F"/>
              </a:highlight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6A4A818-E3F9-0404-C7CE-7ABB453C9BEF}"/>
              </a:ext>
            </a:extLst>
          </p:cNvPr>
          <p:cNvSpPr txBox="1"/>
          <p:nvPr/>
        </p:nvSpPr>
        <p:spPr>
          <a:xfrm>
            <a:off x="10404035" y="3290092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Profile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4905239B-2DE1-8437-6839-1EC520F82532}"/>
              </a:ext>
            </a:extLst>
          </p:cNvPr>
          <p:cNvSpPr txBox="1"/>
          <p:nvPr/>
        </p:nvSpPr>
        <p:spPr>
          <a:xfrm>
            <a:off x="385624" y="1416120"/>
            <a:ext cx="66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85" name="Graphique 84" descr="Utilisateur avec un remplissage uni">
            <a:extLst>
              <a:ext uri="{FF2B5EF4-FFF2-40B4-BE49-F238E27FC236}">
                <a16:creationId xmlns:a16="http://schemas.microsoft.com/office/drawing/2014/main" id="{8FD174A4-0ED8-3DB4-B8FE-85B35FB5F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913" y="800179"/>
            <a:ext cx="720000" cy="72000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B20331E-E194-1909-A308-79618F6B56A1}"/>
              </a:ext>
            </a:extLst>
          </p:cNvPr>
          <p:cNvSpPr txBox="1"/>
          <p:nvPr/>
        </p:nvSpPr>
        <p:spPr>
          <a:xfrm>
            <a:off x="1176082" y="3653434"/>
            <a:ext cx="121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Current</a:t>
            </a:r>
            <a:r>
              <a:rPr lang="fr-FR" sz="1200" dirty="0"/>
              <a:t> </a:t>
            </a:r>
            <a:r>
              <a:rPr lang="fr-FR" sz="1200" dirty="0" err="1"/>
              <a:t>weather</a:t>
            </a:r>
            <a:endParaRPr lang="fr-FR" sz="1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917E458-AB94-D971-0A1B-2BD9874A3BA2}"/>
              </a:ext>
            </a:extLst>
          </p:cNvPr>
          <p:cNvSpPr txBox="1"/>
          <p:nvPr/>
        </p:nvSpPr>
        <p:spPr>
          <a:xfrm>
            <a:off x="1107655" y="4397442"/>
            <a:ext cx="1584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Daily </a:t>
            </a:r>
            <a:r>
              <a:rPr lang="fr-FR" sz="1200" dirty="0" err="1"/>
              <a:t>forecast</a:t>
            </a:r>
            <a:r>
              <a:rPr lang="fr-FR" sz="1200" dirty="0"/>
              <a:t> </a:t>
            </a:r>
            <a:r>
              <a:rPr lang="fr-FR" sz="1200" dirty="0" err="1"/>
              <a:t>weather</a:t>
            </a:r>
            <a:endParaRPr lang="fr-FR" sz="1200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0F0E12E-9191-222B-9B8F-4794FF7BDD23}"/>
              </a:ext>
            </a:extLst>
          </p:cNvPr>
          <p:cNvSpPr txBox="1"/>
          <p:nvPr/>
        </p:nvSpPr>
        <p:spPr>
          <a:xfrm>
            <a:off x="1107655" y="5063432"/>
            <a:ext cx="1691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r>
              <a:rPr lang="fr-FR" sz="1200" dirty="0"/>
              <a:t> </a:t>
            </a:r>
            <a:r>
              <a:rPr lang="fr-FR" sz="1200" dirty="0" err="1"/>
              <a:t>weather</a:t>
            </a:r>
            <a:endParaRPr lang="fr-FR" sz="12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E4725F0-10A3-EF6D-34C4-83C813F62CA1}"/>
              </a:ext>
            </a:extLst>
          </p:cNvPr>
          <p:cNvSpPr txBox="1"/>
          <p:nvPr/>
        </p:nvSpPr>
        <p:spPr>
          <a:xfrm>
            <a:off x="1187776" y="5783586"/>
            <a:ext cx="151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Map</a:t>
            </a:r>
            <a:r>
              <a:rPr lang="fr-FR" sz="1200" dirty="0"/>
              <a:t> </a:t>
            </a:r>
            <a:r>
              <a:rPr lang="fr-FR" sz="1200" dirty="0" err="1"/>
              <a:t>current</a:t>
            </a:r>
            <a:r>
              <a:rPr lang="fr-FR" sz="1200" dirty="0"/>
              <a:t> </a:t>
            </a:r>
            <a:r>
              <a:rPr lang="fr-FR" sz="1200" dirty="0" err="1"/>
              <a:t>weather</a:t>
            </a:r>
            <a:endParaRPr lang="fr-FR" sz="1200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E4D45D9-C92A-96E6-ADD5-4DD93998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57814"/>
              </p:ext>
            </p:extLst>
          </p:nvPr>
        </p:nvGraphicFramePr>
        <p:xfrm>
          <a:off x="4416978" y="3775531"/>
          <a:ext cx="3662370" cy="32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790">
                  <a:extLst>
                    <a:ext uri="{9D8B030D-6E8A-4147-A177-3AD203B41FA5}">
                      <a16:colId xmlns:a16="http://schemas.microsoft.com/office/drawing/2014/main" val="3918210775"/>
                    </a:ext>
                  </a:extLst>
                </a:gridCol>
                <a:gridCol w="1193322">
                  <a:extLst>
                    <a:ext uri="{9D8B030D-6E8A-4147-A177-3AD203B41FA5}">
                      <a16:colId xmlns:a16="http://schemas.microsoft.com/office/drawing/2014/main" val="3508564581"/>
                    </a:ext>
                  </a:extLst>
                </a:gridCol>
                <a:gridCol w="1248258">
                  <a:extLst>
                    <a:ext uri="{9D8B030D-6E8A-4147-A177-3AD203B41FA5}">
                      <a16:colId xmlns:a16="http://schemas.microsoft.com/office/drawing/2014/main" val="777157354"/>
                    </a:ext>
                  </a:extLst>
                </a:gridCol>
              </a:tblGrid>
              <a:tr h="32079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79101" marR="79101" marT="39551" marB="39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79101" marR="79101" marT="39551" marB="39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79101" marR="79101" marT="39551" marB="39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67406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53F90D90-178F-3890-D376-3DE6E33A4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5066"/>
              </p:ext>
            </p:extLst>
          </p:nvPr>
        </p:nvGraphicFramePr>
        <p:xfrm>
          <a:off x="636537" y="3836633"/>
          <a:ext cx="471118" cy="20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18">
                  <a:extLst>
                    <a:ext uri="{9D8B030D-6E8A-4147-A177-3AD203B41FA5}">
                      <a16:colId xmlns:a16="http://schemas.microsoft.com/office/drawing/2014/main" val="1014144627"/>
                    </a:ext>
                  </a:extLst>
                </a:gridCol>
              </a:tblGrid>
              <a:tr h="6951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9424"/>
                  </a:ext>
                </a:extLst>
              </a:tr>
              <a:tr h="6951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2312"/>
                  </a:ext>
                </a:extLst>
              </a:tr>
              <a:tr h="6951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3632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10B3FEA0-DF4D-4DD9-8EF6-189AEB8C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07993"/>
              </p:ext>
            </p:extLst>
          </p:nvPr>
        </p:nvGraphicFramePr>
        <p:xfrm>
          <a:off x="7845272" y="4123697"/>
          <a:ext cx="477742" cy="146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42">
                  <a:extLst>
                    <a:ext uri="{9D8B030D-6E8A-4147-A177-3AD203B41FA5}">
                      <a16:colId xmlns:a16="http://schemas.microsoft.com/office/drawing/2014/main" val="1014144627"/>
                    </a:ext>
                  </a:extLst>
                </a:gridCol>
              </a:tblGrid>
              <a:tr h="26924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2726" marR="92726" marT="46363" marB="463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9424"/>
                  </a:ext>
                </a:extLst>
              </a:tr>
              <a:tr h="26924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2726" marR="92726" marT="46363" marB="463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2312"/>
                  </a:ext>
                </a:extLst>
              </a:tr>
              <a:tr h="26924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2726" marR="92726" marT="46363" marB="463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3632"/>
                  </a:ext>
                </a:extLst>
              </a:tr>
              <a:tr h="26924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2726" marR="92726" marT="46363" marB="463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06632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6276D69-B53F-C4EF-AE74-A7087A17B835}"/>
              </a:ext>
            </a:extLst>
          </p:cNvPr>
          <p:cNvSpPr txBox="1"/>
          <p:nvPr/>
        </p:nvSpPr>
        <p:spPr>
          <a:xfrm>
            <a:off x="8248720" y="3985197"/>
            <a:ext cx="142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</a:t>
            </a:r>
            <a:r>
              <a:rPr lang="fr-FR" sz="1200" dirty="0" err="1"/>
              <a:t>temperature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A4E0D6-8B8F-C79D-8C52-DC5283F0C78A}"/>
              </a:ext>
            </a:extLst>
          </p:cNvPr>
          <p:cNvSpPr txBox="1"/>
          <p:nvPr/>
        </p:nvSpPr>
        <p:spPr>
          <a:xfrm>
            <a:off x="8248720" y="4334625"/>
            <a:ext cx="841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</a:t>
            </a:r>
            <a:r>
              <a:rPr lang="fr-FR" sz="1200" dirty="0" err="1"/>
              <a:t>felt</a:t>
            </a:r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796FA62-E3D5-D085-B354-88A7E14E6C64}"/>
              </a:ext>
            </a:extLst>
          </p:cNvPr>
          <p:cNvSpPr txBox="1"/>
          <p:nvPr/>
        </p:nvSpPr>
        <p:spPr>
          <a:xfrm>
            <a:off x="8248720" y="4672707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</a:t>
            </a:r>
            <a:r>
              <a:rPr lang="fr-FR" sz="1200" dirty="0" err="1"/>
              <a:t>humidity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12D56B8-D02C-7825-5DB1-27AE59BBFA91}"/>
              </a:ext>
            </a:extLst>
          </p:cNvPr>
          <p:cNvSpPr txBox="1"/>
          <p:nvPr/>
        </p:nvSpPr>
        <p:spPr>
          <a:xfrm>
            <a:off x="8248720" y="5071036"/>
            <a:ext cx="1172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pressure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4ADAD0-425A-D86F-2DA5-8C06F25D4BF7}"/>
              </a:ext>
            </a:extLst>
          </p:cNvPr>
          <p:cNvSpPr txBox="1"/>
          <p:nvPr/>
        </p:nvSpPr>
        <p:spPr>
          <a:xfrm>
            <a:off x="8323014" y="541728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Hourly</a:t>
            </a:r>
            <a:r>
              <a:rPr lang="fr-FR" sz="1200" dirty="0"/>
              <a:t> </a:t>
            </a:r>
            <a:r>
              <a:rPr lang="fr-FR" sz="1200" dirty="0" err="1"/>
              <a:t>wind</a:t>
            </a:r>
            <a:endParaRPr lang="fr-FR" sz="1200" dirty="0"/>
          </a:p>
        </p:txBody>
      </p: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77AA7FC7-831A-8B83-1E94-C781165B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38471"/>
              </p:ext>
            </p:extLst>
          </p:nvPr>
        </p:nvGraphicFramePr>
        <p:xfrm>
          <a:off x="10356008" y="3836633"/>
          <a:ext cx="8917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19">
                  <a:extLst>
                    <a:ext uri="{9D8B030D-6E8A-4147-A177-3AD203B41FA5}">
                      <a16:colId xmlns:a16="http://schemas.microsoft.com/office/drawing/2014/main" val="39182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67406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C2CCF4AB-F4CB-3F32-043B-6F839D2FBE34}"/>
              </a:ext>
            </a:extLst>
          </p:cNvPr>
          <p:cNvSpPr txBox="1"/>
          <p:nvPr/>
        </p:nvSpPr>
        <p:spPr>
          <a:xfrm>
            <a:off x="5109754" y="409847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Select  </a:t>
            </a:r>
            <a:r>
              <a:rPr lang="fr-FR" sz="1200" dirty="0" err="1"/>
              <a:t>form</a:t>
            </a:r>
            <a:endParaRPr lang="fr-FR" sz="12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FCD5156-45DC-C3AA-66B1-9481C8CEB023}"/>
              </a:ext>
            </a:extLst>
          </p:cNvPr>
          <p:cNvSpPr txBox="1"/>
          <p:nvPr/>
        </p:nvSpPr>
        <p:spPr>
          <a:xfrm>
            <a:off x="5998966" y="4076301"/>
            <a:ext cx="167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Toggle</a:t>
            </a:r>
            <a:r>
              <a:rPr lang="fr-FR" sz="1200" dirty="0"/>
              <a:t> </a:t>
            </a:r>
            <a:r>
              <a:rPr lang="fr-FR" sz="1200" dirty="0" err="1"/>
              <a:t>search</a:t>
            </a:r>
            <a:r>
              <a:rPr lang="fr-FR" sz="1200" dirty="0"/>
              <a:t> data </a:t>
            </a:r>
            <a:r>
              <a:rPr lang="fr-FR" sz="1200" dirty="0" err="1"/>
              <a:t>form</a:t>
            </a:r>
            <a:endParaRPr lang="fr-FR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E86022E-E072-E6C5-D0F4-76438E49C211}"/>
              </a:ext>
            </a:extLst>
          </p:cNvPr>
          <p:cNvSpPr txBox="1"/>
          <p:nvPr/>
        </p:nvSpPr>
        <p:spPr>
          <a:xfrm>
            <a:off x="4120804" y="4110867"/>
            <a:ext cx="61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Empty</a:t>
            </a:r>
            <a:r>
              <a:rPr lang="fr-FR" sz="1200" dirty="0"/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19E80D1-FCC0-2A0D-9721-B2CACD8E78A4}"/>
              </a:ext>
            </a:extLst>
          </p:cNvPr>
          <p:cNvSpPr txBox="1"/>
          <p:nvPr/>
        </p:nvSpPr>
        <p:spPr>
          <a:xfrm>
            <a:off x="9823833" y="4319252"/>
            <a:ext cx="89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Show profil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4070BB-BDFF-5B0A-98FB-2FDC6EE79AF8}"/>
              </a:ext>
            </a:extLst>
          </p:cNvPr>
          <p:cNvSpPr txBox="1"/>
          <p:nvPr/>
        </p:nvSpPr>
        <p:spPr>
          <a:xfrm>
            <a:off x="10870394" y="4311858"/>
            <a:ext cx="789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Edit profil</a:t>
            </a:r>
          </a:p>
        </p:txBody>
      </p:sp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91FA1F90-59F3-111A-C2BE-BE7D9D4E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99697"/>
              </p:ext>
            </p:extLst>
          </p:nvPr>
        </p:nvGraphicFramePr>
        <p:xfrm>
          <a:off x="6698362" y="1770952"/>
          <a:ext cx="477742" cy="36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42">
                  <a:extLst>
                    <a:ext uri="{9D8B030D-6E8A-4147-A177-3AD203B41FA5}">
                      <a16:colId xmlns:a16="http://schemas.microsoft.com/office/drawing/2014/main" val="1014144627"/>
                    </a:ext>
                  </a:extLst>
                </a:gridCol>
              </a:tblGrid>
              <a:tr h="26924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2726" marR="92726" marT="46363" marB="463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9424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9ED2FD7F-E1AD-8CB0-14C4-72BF95BF3380}"/>
              </a:ext>
            </a:extLst>
          </p:cNvPr>
          <p:cNvSpPr txBox="1"/>
          <p:nvPr/>
        </p:nvSpPr>
        <p:spPr>
          <a:xfrm>
            <a:off x="7176104" y="1669601"/>
            <a:ext cx="1221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Search</a:t>
            </a:r>
            <a:r>
              <a:rPr lang="fr-FR" sz="1200" dirty="0"/>
              <a:t> city input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7B0D7BF-1ADD-2B62-8A67-74AEFA24798F}"/>
              </a:ext>
            </a:extLst>
          </p:cNvPr>
          <p:cNvSpPr txBox="1"/>
          <p:nvPr/>
        </p:nvSpPr>
        <p:spPr>
          <a:xfrm>
            <a:off x="7113513" y="2005696"/>
            <a:ext cx="1544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All bookmarks of user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1B4DA8F-F335-6612-8D37-54BC22A2BB50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1314633" y="2144196"/>
            <a:ext cx="4837601" cy="113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8CA0DF7-AC78-3404-F60B-BD87C1941B45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 flipH="1">
            <a:off x="6123284" y="2144196"/>
            <a:ext cx="28950" cy="106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821449-A633-1F0D-C6C4-24AC21B204C4}"/>
              </a:ext>
            </a:extLst>
          </p:cNvPr>
          <p:cNvCxnSpPr>
            <a:stCxn id="70" idx="2"/>
            <a:endCxn id="74" idx="0"/>
          </p:cNvCxnSpPr>
          <p:nvPr/>
        </p:nvCxnSpPr>
        <p:spPr>
          <a:xfrm>
            <a:off x="6152234" y="2144196"/>
            <a:ext cx="4650051" cy="114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68BEA83-9F40-D212-D31C-13BB8DF08745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V="1">
            <a:off x="1679893" y="3391605"/>
            <a:ext cx="4017857" cy="7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B22D164-39E2-BE12-0B61-106ECA596730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6548817" y="3391605"/>
            <a:ext cx="3855218" cy="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rganigramme : Décision 67">
            <a:extLst>
              <a:ext uri="{FF2B5EF4-FFF2-40B4-BE49-F238E27FC236}">
                <a16:creationId xmlns:a16="http://schemas.microsoft.com/office/drawing/2014/main" id="{AA0D4528-2E42-349A-59B7-5F1762550052}"/>
              </a:ext>
            </a:extLst>
          </p:cNvPr>
          <p:cNvSpPr/>
          <p:nvPr/>
        </p:nvSpPr>
        <p:spPr>
          <a:xfrm>
            <a:off x="457038" y="3251734"/>
            <a:ext cx="414826" cy="44604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5CF33CC-B6C2-9A11-9138-817351F3C6E9}"/>
              </a:ext>
            </a:extLst>
          </p:cNvPr>
          <p:cNvSpPr txBox="1"/>
          <p:nvPr/>
        </p:nvSpPr>
        <p:spPr>
          <a:xfrm>
            <a:off x="515287" y="163318"/>
            <a:ext cx="11215992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Schema</a:t>
            </a:r>
            <a:r>
              <a:rPr lang="fr-FR" dirty="0">
                <a:solidFill>
                  <a:schemeClr val="bg1"/>
                </a:solidFill>
              </a:rPr>
              <a:t> de navigation </a:t>
            </a:r>
          </a:p>
        </p:txBody>
      </p:sp>
    </p:spTree>
    <p:extLst>
      <p:ext uri="{BB962C8B-B14F-4D97-AF65-F5344CB8AC3E}">
        <p14:creationId xmlns:p14="http://schemas.microsoft.com/office/powerpoint/2010/main" val="210621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61C70-5D54-9B69-152C-18D95E2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79E497-B26E-863B-125B-CB76E9A2B087}"/>
              </a:ext>
            </a:extLst>
          </p:cNvPr>
          <p:cNvSpPr txBox="1"/>
          <p:nvPr/>
        </p:nvSpPr>
        <p:spPr>
          <a:xfrm>
            <a:off x="428094" y="1384824"/>
            <a:ext cx="7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pic>
        <p:nvPicPr>
          <p:cNvPr id="84" name="Graphique 83" descr="Homme capitaine contour">
            <a:extLst>
              <a:ext uri="{FF2B5EF4-FFF2-40B4-BE49-F238E27FC236}">
                <a16:creationId xmlns:a16="http://schemas.microsoft.com/office/drawing/2014/main" id="{F1640C2D-293F-DF95-B0BB-E3D03815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22" y="951471"/>
            <a:ext cx="556160" cy="5561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6D1FB7-A373-9DE7-CC47-35D3736C0E43}"/>
              </a:ext>
            </a:extLst>
          </p:cNvPr>
          <p:cNvSpPr txBox="1"/>
          <p:nvPr/>
        </p:nvSpPr>
        <p:spPr>
          <a:xfrm>
            <a:off x="3319468" y="1753412"/>
            <a:ext cx="98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All </a:t>
            </a:r>
            <a:r>
              <a:rPr lang="fr-FR" dirty="0" err="1">
                <a:solidFill>
                  <a:schemeClr val="bg1"/>
                </a:solidFill>
                <a:highlight>
                  <a:srgbClr val="233E6F"/>
                </a:highlight>
              </a:rPr>
              <a:t>users</a:t>
            </a:r>
            <a:endParaRPr lang="fr-FR" dirty="0">
              <a:solidFill>
                <a:schemeClr val="bg1"/>
              </a:solidFill>
              <a:highlight>
                <a:srgbClr val="233E6F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CC057B-46AF-2BAD-D6F7-2C94564F9CC5}"/>
              </a:ext>
            </a:extLst>
          </p:cNvPr>
          <p:cNvSpPr txBox="1"/>
          <p:nvPr/>
        </p:nvSpPr>
        <p:spPr>
          <a:xfrm>
            <a:off x="2894124" y="2955412"/>
            <a:ext cx="18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User Profile</a:t>
            </a: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63458890-0088-7566-B13C-F9083309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37714"/>
              </p:ext>
            </p:extLst>
          </p:nvPr>
        </p:nvGraphicFramePr>
        <p:xfrm>
          <a:off x="3235169" y="3427852"/>
          <a:ext cx="115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9182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67406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D6273588-4883-8603-7FB1-E24A5AB0F227}"/>
              </a:ext>
            </a:extLst>
          </p:cNvPr>
          <p:cNvSpPr txBox="1"/>
          <p:nvPr/>
        </p:nvSpPr>
        <p:spPr>
          <a:xfrm>
            <a:off x="2671824" y="3900652"/>
            <a:ext cx="100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Show profil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2D5C1F-6C9A-6B55-084B-514791F8DADA}"/>
              </a:ext>
            </a:extLst>
          </p:cNvPr>
          <p:cNvSpPr txBox="1"/>
          <p:nvPr/>
        </p:nvSpPr>
        <p:spPr>
          <a:xfrm>
            <a:off x="3721381" y="3916832"/>
            <a:ext cx="14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Edit/</a:t>
            </a:r>
            <a:r>
              <a:rPr lang="fr-FR" sz="1400" dirty="0" err="1"/>
              <a:t>delete</a:t>
            </a:r>
            <a:r>
              <a:rPr lang="fr-FR" sz="1400" dirty="0"/>
              <a:t> profil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76BEA26-EA9B-4063-859F-5D1D4BD8538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814289" y="2122744"/>
            <a:ext cx="0" cy="832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écision 47">
            <a:extLst>
              <a:ext uri="{FF2B5EF4-FFF2-40B4-BE49-F238E27FC236}">
                <a16:creationId xmlns:a16="http://schemas.microsoft.com/office/drawing/2014/main" id="{18841816-4C2D-0717-E058-8E9295EB2EBB}"/>
              </a:ext>
            </a:extLst>
          </p:cNvPr>
          <p:cNvSpPr/>
          <p:nvPr/>
        </p:nvSpPr>
        <p:spPr>
          <a:xfrm>
            <a:off x="2792140" y="1715054"/>
            <a:ext cx="414826" cy="44604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7E87807-5F0D-FD63-D0D3-DC21D1BDF7E8}"/>
              </a:ext>
            </a:extLst>
          </p:cNvPr>
          <p:cNvSpPr txBox="1"/>
          <p:nvPr/>
        </p:nvSpPr>
        <p:spPr>
          <a:xfrm>
            <a:off x="5402028" y="1755561"/>
            <a:ext cx="127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highlight>
                  <a:srgbClr val="233E6F"/>
                </a:highlight>
              </a:rPr>
              <a:t>Create</a:t>
            </a:r>
            <a:r>
              <a:rPr lang="fr-FR" dirty="0">
                <a:solidFill>
                  <a:schemeClr val="bg1"/>
                </a:solidFill>
                <a:highlight>
                  <a:srgbClr val="233E6F"/>
                </a:highlight>
              </a:rPr>
              <a:t> user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1AF2D08-F367-ACC3-ADB3-73AB761D5036}"/>
              </a:ext>
            </a:extLst>
          </p:cNvPr>
          <p:cNvSpPr txBox="1"/>
          <p:nvPr/>
        </p:nvSpPr>
        <p:spPr>
          <a:xfrm>
            <a:off x="5554673" y="2941915"/>
            <a:ext cx="97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Form</a:t>
            </a:r>
            <a:r>
              <a:rPr lang="fr-FR" sz="1400" dirty="0"/>
              <a:t> Edite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CEAE83A-AFFF-4580-3504-1A96BA50BE77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041858" y="2124893"/>
            <a:ext cx="1" cy="755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3C073C6-182E-43B8-7536-728650ADA32F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4309110" y="1938078"/>
            <a:ext cx="1092918" cy="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8B2AD76-63A5-682D-8AED-10EAB7290555}"/>
              </a:ext>
            </a:extLst>
          </p:cNvPr>
          <p:cNvSpPr txBox="1"/>
          <p:nvPr/>
        </p:nvSpPr>
        <p:spPr>
          <a:xfrm>
            <a:off x="659817" y="246678"/>
            <a:ext cx="11215992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Schema</a:t>
            </a:r>
            <a:r>
              <a:rPr lang="fr-FR" dirty="0">
                <a:solidFill>
                  <a:schemeClr val="bg1"/>
                </a:solidFill>
              </a:rPr>
              <a:t> de navigation </a:t>
            </a:r>
          </a:p>
        </p:txBody>
      </p:sp>
    </p:spTree>
    <p:extLst>
      <p:ext uri="{BB962C8B-B14F-4D97-AF65-F5344CB8AC3E}">
        <p14:creationId xmlns:p14="http://schemas.microsoft.com/office/powerpoint/2010/main" val="21056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165D75-0947-DAEE-3FFE-A996D0AB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1E496B9-832A-C64A-E63C-E330E5C71E07}"/>
              </a:ext>
            </a:extLst>
          </p:cNvPr>
          <p:cNvSpPr txBox="1">
            <a:spLocks/>
          </p:cNvSpPr>
          <p:nvPr/>
        </p:nvSpPr>
        <p:spPr>
          <a:xfrm>
            <a:off x="525780" y="870982"/>
            <a:ext cx="11049000" cy="1773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L’application utilise une police définie dans le fichier CSS.</a:t>
            </a:r>
          </a:p>
          <a:p>
            <a:endParaRPr lang="fr-FR" sz="1400" dirty="0"/>
          </a:p>
          <a:p>
            <a:r>
              <a:rPr lang="fr-FR" sz="1200" b="1" dirty="0"/>
              <a:t>L’animation</a:t>
            </a:r>
            <a:r>
              <a:rPr lang="fr-FR" sz="1200" dirty="0"/>
              <a:t> est appliquée au menu latérale est certains boutons ;</a:t>
            </a:r>
          </a:p>
          <a:p>
            <a:r>
              <a:rPr lang="fr-FR" sz="1200" b="1" dirty="0"/>
              <a:t>L’application est Responsive</a:t>
            </a:r>
            <a:r>
              <a:rPr lang="fr-FR" sz="1200" dirty="0"/>
              <a:t>. Media appliqué  avec le CSS et avec les composants </a:t>
            </a:r>
            <a:r>
              <a:rPr lang="fr-FR" sz="1200" dirty="0" err="1"/>
              <a:t>React</a:t>
            </a:r>
            <a:r>
              <a:rPr lang="fr-FR" sz="1200" dirty="0"/>
              <a:t> pour afficher le contenu différemment en fonction de sa taille; </a:t>
            </a:r>
          </a:p>
          <a:p>
            <a:r>
              <a:rPr lang="fr-FR" sz="1200" dirty="0"/>
              <a:t>Lors de la conception on a utilisé le </a:t>
            </a:r>
            <a:r>
              <a:rPr lang="fr-FR" sz="1200" dirty="0" err="1"/>
              <a:t>hook</a:t>
            </a:r>
            <a:r>
              <a:rPr lang="fr-FR" sz="1200" dirty="0"/>
              <a:t> de </a:t>
            </a:r>
            <a:r>
              <a:rPr lang="fr-FR" sz="1200" dirty="0" err="1"/>
              <a:t>react</a:t>
            </a:r>
            <a:r>
              <a:rPr lang="fr-FR" sz="1200" dirty="0"/>
              <a:t> détectant  la taille d’écran. L’apparence   des composants, notamment de la page d’accueil, dépendent de la taille d’écran.</a:t>
            </a:r>
          </a:p>
          <a:p>
            <a:r>
              <a:rPr lang="fr-FR" sz="1200" dirty="0"/>
              <a:t> </a:t>
            </a:r>
          </a:p>
          <a:p>
            <a:r>
              <a:rPr lang="fr-FR" sz="1200" b="1" dirty="0"/>
              <a:t>Navigateurs compatibilité</a:t>
            </a:r>
            <a:r>
              <a:rPr lang="fr-FR" sz="1200" dirty="0"/>
              <a:t>:  Google Chrome, Firefox</a:t>
            </a:r>
            <a:r>
              <a:rPr lang="fr-FR" sz="1200" b="0" i="0" u="none" strike="noStrike" baseline="0" dirty="0"/>
              <a:t>, Edge, Opera</a:t>
            </a:r>
          </a:p>
          <a:p>
            <a:r>
              <a:rPr lang="fr-FR" sz="1200" dirty="0"/>
              <a:t>Application passe la </a:t>
            </a:r>
            <a:r>
              <a:rPr lang="fr-FR" sz="1200" b="1" dirty="0"/>
              <a:t>validation </a:t>
            </a:r>
            <a:r>
              <a:rPr lang="fr-FR" sz="1200" b="1" i="0" u="none" strike="noStrike" baseline="0" dirty="0"/>
              <a:t>W3C</a:t>
            </a:r>
            <a:r>
              <a:rPr lang="fr-FR" sz="1200" b="0" i="0" u="none" strike="noStrike" baseline="0" dirty="0"/>
              <a:t>.</a:t>
            </a:r>
          </a:p>
          <a:p>
            <a:r>
              <a:rPr lang="fr-FR" sz="1200" dirty="0"/>
              <a:t>Utilisation des balises sémantiques telle que section, </a:t>
            </a:r>
            <a:r>
              <a:rPr lang="fr-FR" sz="1200" dirty="0" err="1"/>
              <a:t>nav</a:t>
            </a:r>
            <a:r>
              <a:rPr lang="fr-FR" sz="1200" dirty="0"/>
              <a:t>, main, h3 </a:t>
            </a:r>
            <a:r>
              <a:rPr lang="fr-FR" sz="1200" dirty="0" err="1"/>
              <a:t>etc</a:t>
            </a:r>
            <a:r>
              <a:rPr lang="fr-FR" sz="1200" dirty="0"/>
              <a:t> . La police est changée pour plus d’élégance   </a:t>
            </a:r>
          </a:p>
          <a:p>
            <a:br>
              <a:rPr lang="fr-FR" sz="1400" dirty="0">
                <a:latin typeface="+mn-lt"/>
              </a:rPr>
            </a:br>
            <a:br>
              <a:rPr lang="fr-FR" sz="1400" dirty="0"/>
            </a:b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230EDC-246A-881A-78E5-C0DDBE221551}"/>
              </a:ext>
            </a:extLst>
          </p:cNvPr>
          <p:cNvSpPr txBox="1"/>
          <p:nvPr/>
        </p:nvSpPr>
        <p:spPr>
          <a:xfrm>
            <a:off x="548640" y="457200"/>
            <a:ext cx="11049000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chemeClr val="bg1"/>
                </a:solidFill>
                <a:latin typeface="Calibri-Bold"/>
              </a:rPr>
              <a:t>Intégration des contenus et des effets graphiques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55631B-F322-4DF1-AE5F-88DEB3C16B7B}"/>
              </a:ext>
            </a:extLst>
          </p:cNvPr>
          <p:cNvSpPr txBox="1"/>
          <p:nvPr/>
        </p:nvSpPr>
        <p:spPr>
          <a:xfrm>
            <a:off x="525780" y="2855198"/>
            <a:ext cx="11049000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chemeClr val="bg1"/>
                </a:solidFill>
                <a:latin typeface="Calibri-Bold"/>
              </a:rPr>
              <a:t>Mise en conformité de l’application aux normes d’accès et de référencement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E400C81-A988-E01A-CBD1-5FC357ADBC66}"/>
              </a:ext>
            </a:extLst>
          </p:cNvPr>
          <p:cNvSpPr txBox="1">
            <a:spLocks/>
          </p:cNvSpPr>
          <p:nvPr/>
        </p:nvSpPr>
        <p:spPr>
          <a:xfrm>
            <a:off x="525780" y="3429000"/>
            <a:ext cx="256794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Pour la vérification de l’accessibilité on a utilisé WAWE , Accessible Web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L’animation est appliquée au menu latérale est certains boutons ;</a:t>
            </a:r>
          </a:p>
          <a:p>
            <a:r>
              <a:rPr lang="fr-FR" sz="1400" dirty="0"/>
              <a:t>Pour cela on utilise aria-</a:t>
            </a:r>
            <a:r>
              <a:rPr lang="fr-FR" sz="1400" dirty="0" err="1"/>
              <a:t>labe</a:t>
            </a:r>
            <a:r>
              <a:rPr lang="fr-FR" sz="1400" dirty="0"/>
              <a:t>, tab-index et les évènements du clavier</a:t>
            </a:r>
          </a:p>
          <a:p>
            <a:br>
              <a:rPr lang="fr-FR" sz="1400" dirty="0"/>
            </a:b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EB45F7-441F-C654-4E0D-8463745BF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57"/>
          <a:stretch/>
        </p:blipFill>
        <p:spPr>
          <a:xfrm>
            <a:off x="8153400" y="3447087"/>
            <a:ext cx="3490180" cy="27633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64A0037-3C71-3E0D-D018-FDCFF31E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38" y="3523749"/>
            <a:ext cx="2042382" cy="26867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B4F1473-7A24-6106-7AE6-891D7E97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926" y="3561344"/>
            <a:ext cx="3158717" cy="12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BB060-355B-D94C-68E0-B29F5C00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42365"/>
            <a:ext cx="10515600" cy="732155"/>
          </a:xfrm>
        </p:spPr>
        <p:txBody>
          <a:bodyPr>
            <a:normAutofit/>
          </a:bodyPr>
          <a:lstStyle/>
          <a:p>
            <a:r>
              <a:rPr lang="fr-FR" sz="1400" dirty="0"/>
              <a:t> Pour le but de mieux référencer on utilise les balises </a:t>
            </a:r>
            <a:r>
              <a:rPr lang="fr-FR" sz="1400" dirty="0" err="1"/>
              <a:t>meta</a:t>
            </a:r>
            <a:r>
              <a:rPr lang="fr-FR" sz="1400" dirty="0"/>
              <a:t> avec la description  et le </a:t>
            </a:r>
            <a:r>
              <a:rPr lang="fr-FR" sz="1400" dirty="0" err="1"/>
              <a:t>mot-cles</a:t>
            </a:r>
            <a:r>
              <a:rPr lang="fr-FR" sz="1400" dirty="0"/>
              <a:t> ainsi que </a:t>
            </a:r>
            <a:r>
              <a:rPr lang="fr-FR" sz="1400" dirty="0" err="1"/>
              <a:t>title</a:t>
            </a:r>
            <a:r>
              <a:rPr lang="fr-FR" sz="1400" dirty="0"/>
              <a:t>. Cela change </a:t>
            </a:r>
            <a:r>
              <a:rPr lang="fr-FR" sz="1400" dirty="0" err="1"/>
              <a:t>dinamiquement</a:t>
            </a:r>
            <a:r>
              <a:rPr lang="fr-FR" sz="1400" dirty="0"/>
              <a:t> avec la librairie </a:t>
            </a:r>
            <a:r>
              <a:rPr lang="fr-FR" sz="1400" dirty="0" err="1"/>
              <a:t>react-helmet</a:t>
            </a:r>
            <a:r>
              <a:rPr lang="fr-FR" sz="1400" dirty="0"/>
              <a:t> ; </a:t>
            </a:r>
            <a:br>
              <a:rPr lang="fr-FR" sz="1400" dirty="0"/>
            </a:br>
            <a:endParaRPr lang="fr-FR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BAFA49-6279-44D3-9012-17C4B13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DF010-CF7F-DD2E-FA07-70BEF3A58C3A}"/>
              </a:ext>
            </a:extLst>
          </p:cNvPr>
          <p:cNvSpPr txBox="1"/>
          <p:nvPr/>
        </p:nvSpPr>
        <p:spPr>
          <a:xfrm>
            <a:off x="647700" y="365125"/>
            <a:ext cx="11049000" cy="369332"/>
          </a:xfrm>
          <a:prstGeom prst="rect">
            <a:avLst/>
          </a:prstGeom>
          <a:solidFill>
            <a:srgbClr val="233E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chemeClr val="bg1"/>
                </a:solidFill>
                <a:latin typeface="Calibri-Bold"/>
              </a:rPr>
              <a:t>Mise en conformité de l’application aux normes d’accès et de référencement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AA7269-0316-CA19-D92A-01BB2441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0" y="1752567"/>
            <a:ext cx="2385267" cy="5029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4BA56A-08A5-C6D3-5D6D-BD927117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68" y="1748757"/>
            <a:ext cx="2065199" cy="5105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5C2E24-A6F6-8788-2E68-7D4348813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23" y="1607774"/>
            <a:ext cx="4435224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A9E0A-C85F-4343-F554-FEEE8C9B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760" y="430937"/>
            <a:ext cx="6409426" cy="352413"/>
          </a:xfrm>
        </p:spPr>
        <p:txBody>
          <a:bodyPr>
            <a:norm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chemeClr val="bg1"/>
                </a:solidFill>
                <a:highlight>
                  <a:srgbClr val="233E6F"/>
                </a:highlight>
                <a:latin typeface="Calibri-Bold"/>
              </a:rPr>
              <a:t>Programmation de l’interaction entre l’utilisateur et l’application</a:t>
            </a:r>
            <a:endParaRPr lang="fr-FR" sz="1600" dirty="0">
              <a:solidFill>
                <a:schemeClr val="bg1"/>
              </a:solidFill>
              <a:highlight>
                <a:srgbClr val="233E6F"/>
              </a:highligh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DB6D6B-34A5-2E2B-9C89-38FD8D32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BB68B5B-D47A-A408-5BF5-AD3BE3071EDA}"/>
              </a:ext>
            </a:extLst>
          </p:cNvPr>
          <p:cNvSpPr/>
          <p:nvPr/>
        </p:nvSpPr>
        <p:spPr>
          <a:xfrm>
            <a:off x="2809694" y="3269412"/>
            <a:ext cx="2547310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JWT </a:t>
            </a:r>
            <a:r>
              <a:rPr lang="fr-FR" sz="1200" dirty="0">
                <a:solidFill>
                  <a:schemeClr val="tx1"/>
                </a:solidFill>
              </a:rPr>
              <a:t>courte vie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Refresh</a:t>
            </a:r>
            <a:r>
              <a:rPr lang="fr-FR" dirty="0">
                <a:solidFill>
                  <a:schemeClr val="tx1"/>
                </a:solidFill>
              </a:rPr>
              <a:t> JWT </a:t>
            </a:r>
            <a:r>
              <a:rPr lang="fr-FR" sz="1000" dirty="0">
                <a:solidFill>
                  <a:schemeClr val="tx1"/>
                </a:solidFill>
              </a:rPr>
              <a:t>longue vie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Envoyés chaque requête http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95D6B8-7EF8-3CA1-0226-334D45FED120}"/>
              </a:ext>
            </a:extLst>
          </p:cNvPr>
          <p:cNvSpPr/>
          <p:nvPr/>
        </p:nvSpPr>
        <p:spPr>
          <a:xfrm>
            <a:off x="760562" y="3269412"/>
            <a:ext cx="1857198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Validation des formulaires côté client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6FA6FAF-C2DE-5273-F10C-103DD08CA5CC}"/>
              </a:ext>
            </a:extLst>
          </p:cNvPr>
          <p:cNvSpPr/>
          <p:nvPr/>
        </p:nvSpPr>
        <p:spPr>
          <a:xfrm>
            <a:off x="5548938" y="3284145"/>
            <a:ext cx="2835937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Vérification des   inputs depuis express-</a:t>
            </a:r>
            <a:r>
              <a:rPr lang="fr-FR" dirty="0" err="1">
                <a:solidFill>
                  <a:schemeClr val="tx1"/>
                </a:solidFill>
              </a:rPr>
              <a:t>validator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sanitazer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B85884A-B62B-7CD1-45C2-06E23FF5F20A}"/>
              </a:ext>
            </a:extLst>
          </p:cNvPr>
          <p:cNvSpPr/>
          <p:nvPr/>
        </p:nvSpPr>
        <p:spPr>
          <a:xfrm>
            <a:off x="8476328" y="3269412"/>
            <a:ext cx="3152236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Vérification native de </a:t>
            </a:r>
            <a:r>
              <a:rPr lang="fr-FR" dirty="0" err="1">
                <a:solidFill>
                  <a:schemeClr val="tx1"/>
                </a:solidFill>
              </a:rPr>
              <a:t>MondoDb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Graphique 9" descr="Serveur contour">
            <a:extLst>
              <a:ext uri="{FF2B5EF4-FFF2-40B4-BE49-F238E27FC236}">
                <a16:creationId xmlns:a16="http://schemas.microsoft.com/office/drawing/2014/main" id="{90B6201B-1ECC-9E30-2F99-46E99C78B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906" y="2338576"/>
            <a:ext cx="720000" cy="720000"/>
          </a:xfrm>
          <a:prstGeom prst="rect">
            <a:avLst/>
          </a:prstGeom>
        </p:spPr>
      </p:pic>
      <p:pic>
        <p:nvPicPr>
          <p:cNvPr id="11" name="Graphique 10" descr="Base de données avec un remplissage uni">
            <a:extLst>
              <a:ext uri="{FF2B5EF4-FFF2-40B4-BE49-F238E27FC236}">
                <a16:creationId xmlns:a16="http://schemas.microsoft.com/office/drawing/2014/main" id="{FA1A1722-FB1A-C75B-D805-CB926892D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446" y="2271573"/>
            <a:ext cx="720000" cy="720000"/>
          </a:xfrm>
          <a:prstGeom prst="rect">
            <a:avLst/>
          </a:prstGeom>
        </p:spPr>
      </p:pic>
      <p:pic>
        <p:nvPicPr>
          <p:cNvPr id="12" name="Graphique 11" descr="Serveur contour">
            <a:extLst>
              <a:ext uri="{FF2B5EF4-FFF2-40B4-BE49-F238E27FC236}">
                <a16:creationId xmlns:a16="http://schemas.microsoft.com/office/drawing/2014/main" id="{957118CF-D5DD-B24F-6B07-A063CAE14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3349" y="2343566"/>
            <a:ext cx="720000" cy="720000"/>
          </a:xfrm>
          <a:prstGeom prst="rect">
            <a:avLst/>
          </a:prstGeom>
        </p:spPr>
      </p:pic>
      <p:pic>
        <p:nvPicPr>
          <p:cNvPr id="14" name="Graphique 13" descr="Utilisateur avec un remplissage uni">
            <a:extLst>
              <a:ext uri="{FF2B5EF4-FFF2-40B4-BE49-F238E27FC236}">
                <a16:creationId xmlns:a16="http://schemas.microsoft.com/office/drawing/2014/main" id="{94F9747D-A459-4E9E-49EB-2747A7BE7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9161" y="2271573"/>
            <a:ext cx="720000" cy="720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25A7662-27BF-F60F-35DD-F283BC98A61C}"/>
              </a:ext>
            </a:extLst>
          </p:cNvPr>
          <p:cNvSpPr txBox="1"/>
          <p:nvPr/>
        </p:nvSpPr>
        <p:spPr>
          <a:xfrm>
            <a:off x="3069403" y="4483368"/>
            <a:ext cx="2287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Jwt</a:t>
            </a:r>
            <a:r>
              <a:rPr lang="fr-FR" sz="1200" dirty="0"/>
              <a:t> est </a:t>
            </a:r>
            <a:r>
              <a:rPr lang="fr-FR" sz="1200" dirty="0" err="1"/>
              <a:t>stoqué</a:t>
            </a:r>
            <a:r>
              <a:rPr lang="fr-FR" sz="1200" dirty="0"/>
              <a:t> dans le local  </a:t>
            </a:r>
            <a:r>
              <a:rPr lang="fr-FR" sz="1200" dirty="0" err="1"/>
              <a:t>storage</a:t>
            </a:r>
            <a:r>
              <a:rPr lang="fr-FR" sz="1200" dirty="0"/>
              <a:t> ou session </a:t>
            </a:r>
            <a:r>
              <a:rPr lang="fr-FR" sz="1200" dirty="0" err="1"/>
              <a:t>storage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Refresh</a:t>
            </a:r>
            <a:r>
              <a:rPr lang="fr-FR" sz="1200" dirty="0"/>
              <a:t> </a:t>
            </a:r>
            <a:r>
              <a:rPr lang="fr-FR" sz="1200" dirty="0" err="1"/>
              <a:t>jwt</a:t>
            </a:r>
            <a:r>
              <a:rPr lang="fr-FR" sz="1200" dirty="0"/>
              <a:t> est toujours  dans les cookies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Verification</a:t>
            </a:r>
            <a:r>
              <a:rPr lang="fr-FR" sz="1200" dirty="0"/>
              <a:t> de </a:t>
            </a:r>
            <a:r>
              <a:rPr lang="fr-FR" sz="1200" dirty="0" err="1"/>
              <a:t>athorisation</a:t>
            </a:r>
            <a:r>
              <a:rPr lang="fr-FR" sz="1200" dirty="0"/>
              <a:t> se fait avec id </a:t>
            </a:r>
            <a:r>
              <a:rPr lang="fr-FR" sz="1200" dirty="0" err="1"/>
              <a:t>recuperé</a:t>
            </a:r>
            <a:r>
              <a:rPr lang="fr-FR" sz="1200" dirty="0"/>
              <a:t> depuis </a:t>
            </a:r>
            <a:r>
              <a:rPr lang="fr-FR" sz="1200" dirty="0" err="1"/>
              <a:t>refresh</a:t>
            </a:r>
            <a:r>
              <a:rPr lang="fr-FR" sz="1200" dirty="0"/>
              <a:t> </a:t>
            </a:r>
            <a:r>
              <a:rPr lang="fr-FR" sz="1200" dirty="0" err="1"/>
              <a:t>token</a:t>
            </a:r>
            <a:r>
              <a:rPr lang="fr-FR" sz="1200" dirty="0"/>
              <a:t> qui est </a:t>
            </a:r>
            <a:r>
              <a:rPr lang="fr-FR" sz="1200" dirty="0" err="1"/>
              <a:t>stoqué</a:t>
            </a:r>
            <a:r>
              <a:rPr lang="fr-FR" sz="1200" dirty="0"/>
              <a:t> dans cookie http </a:t>
            </a:r>
            <a:r>
              <a:rPr lang="fr-FR" sz="1200" dirty="0" err="1"/>
              <a:t>only</a:t>
            </a:r>
            <a:r>
              <a:rPr lang="fr-FR" sz="1200" dirty="0"/>
              <a:t> et ne peut pas être altéré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958DCE-EBA1-283D-41A6-C371314A254F}"/>
              </a:ext>
            </a:extLst>
          </p:cNvPr>
          <p:cNvSpPr txBox="1"/>
          <p:nvPr/>
        </p:nvSpPr>
        <p:spPr>
          <a:xfrm>
            <a:off x="5548938" y="4583303"/>
            <a:ext cx="261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Données sont vérifiés et après le «</a:t>
            </a:r>
            <a:r>
              <a:rPr lang="fr-FR" sz="1200" dirty="0" err="1"/>
              <a:t>sanitize</a:t>
            </a:r>
            <a:r>
              <a:rPr lang="fr-FR" sz="1200" dirty="0"/>
              <a:t> » on appelle le </a:t>
            </a:r>
            <a:r>
              <a:rPr lang="fr-FR" sz="1200" dirty="0" err="1"/>
              <a:t>controleur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Controller </a:t>
            </a:r>
            <a:r>
              <a:rPr lang="fr-FR" sz="1200" dirty="0" err="1"/>
              <a:t>re-verifie</a:t>
            </a:r>
            <a:r>
              <a:rPr lang="fr-FR" sz="1200" dirty="0"/>
              <a:t> la </a:t>
            </a:r>
            <a:r>
              <a:rPr lang="fr-FR" sz="1200" dirty="0" err="1"/>
              <a:t>presence</a:t>
            </a:r>
            <a:r>
              <a:rPr lang="fr-FR" sz="1200" dirty="0"/>
              <a:t> de données requises et dans le cas contraire envoie un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Mot de passe est haché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E99A52-4DDA-AD6D-6FB4-1485CD7D0BD6}"/>
              </a:ext>
            </a:extLst>
          </p:cNvPr>
          <p:cNvSpPr txBox="1"/>
          <p:nvPr/>
        </p:nvSpPr>
        <p:spPr>
          <a:xfrm>
            <a:off x="8476328" y="4583303"/>
            <a:ext cx="261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Schémas de mongo </a:t>
            </a:r>
            <a:r>
              <a:rPr lang="fr-FR" sz="1200" dirty="0" err="1"/>
              <a:t>db</a:t>
            </a:r>
            <a:r>
              <a:rPr lang="fr-FR" sz="1200" dirty="0"/>
              <a:t> </a:t>
            </a:r>
            <a:r>
              <a:rPr lang="fr-FR" sz="1200" dirty="0" err="1"/>
              <a:t>pemette</a:t>
            </a:r>
            <a:r>
              <a:rPr lang="fr-FR" sz="1200" dirty="0"/>
              <a:t> de définir le type des donnée et faire manipulation trim, </a:t>
            </a:r>
            <a:r>
              <a:rPr lang="fr-FR" sz="1200" dirty="0" err="1"/>
              <a:t>lowercase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FD0DD9-7E73-1291-7124-9A1A700477CE}"/>
              </a:ext>
            </a:extLst>
          </p:cNvPr>
          <p:cNvSpPr txBox="1"/>
          <p:nvPr/>
        </p:nvSpPr>
        <p:spPr>
          <a:xfrm>
            <a:off x="325390" y="4519019"/>
            <a:ext cx="2443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Coté client il y des validateurs qui vérifient les données saisies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Btn</a:t>
            </a:r>
            <a:r>
              <a:rPr lang="fr-FR" sz="1200" dirty="0"/>
              <a:t> </a:t>
            </a:r>
            <a:r>
              <a:rPr lang="fr-FR" sz="1200" dirty="0" err="1"/>
              <a:t>submit</a:t>
            </a:r>
            <a:r>
              <a:rPr lang="fr-FR" sz="1200" dirty="0"/>
              <a:t>  et activé  quand tous les champs  corrects. Sinon voit les message explicite d'erreur.</a:t>
            </a:r>
          </a:p>
        </p:txBody>
      </p:sp>
    </p:spTree>
    <p:extLst>
      <p:ext uri="{BB962C8B-B14F-4D97-AF65-F5344CB8AC3E}">
        <p14:creationId xmlns:p14="http://schemas.microsoft.com/office/powerpoint/2010/main" val="27969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1E2DFD-09B2-BBDD-F2DA-E4590587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 Weather App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62C78C7-F854-34D2-AB4E-98DFD645016F}"/>
              </a:ext>
            </a:extLst>
          </p:cNvPr>
          <p:cNvSpPr/>
          <p:nvPr/>
        </p:nvSpPr>
        <p:spPr>
          <a:xfrm>
            <a:off x="1798017" y="1148782"/>
            <a:ext cx="2547310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Fonctionnalité d’activation du comte utilisateur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1D4F401-9A96-1921-5224-BEA871DBA813}"/>
              </a:ext>
            </a:extLst>
          </p:cNvPr>
          <p:cNvSpPr/>
          <p:nvPr/>
        </p:nvSpPr>
        <p:spPr>
          <a:xfrm>
            <a:off x="6973132" y="1236331"/>
            <a:ext cx="2547310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Fonctionnalité de reset de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D4282D-E4C8-40CD-034D-D1EAA82B13B6}"/>
              </a:ext>
            </a:extLst>
          </p:cNvPr>
          <p:cNvSpPr txBox="1"/>
          <p:nvPr/>
        </p:nvSpPr>
        <p:spPr>
          <a:xfrm>
            <a:off x="1147864" y="2821021"/>
            <a:ext cx="4260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l’activation de compte on utilise Node Mailer</a:t>
            </a:r>
          </a:p>
          <a:p>
            <a:r>
              <a:rPr lang="fr-FR" dirty="0"/>
              <a:t>Ensuite l’utilisateur est redirigé vers login page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2EFAA8-8EF4-E520-5A05-045A145B88AB}"/>
              </a:ext>
            </a:extLst>
          </p:cNvPr>
          <p:cNvSpPr txBox="1"/>
          <p:nvPr/>
        </p:nvSpPr>
        <p:spPr>
          <a:xfrm>
            <a:off x="6783423" y="2690336"/>
            <a:ext cx="4260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</a:t>
            </a:r>
            <a:r>
              <a:rPr lang="fr-FR" dirty="0" err="1"/>
              <a:t>re-initialisation</a:t>
            </a:r>
            <a:r>
              <a:rPr lang="fr-FR" dirty="0"/>
              <a:t> de mot de passe </a:t>
            </a:r>
          </a:p>
          <a:p>
            <a:r>
              <a:rPr lang="fr-FR" dirty="0"/>
              <a:t>Le mail avec le lien qui a la courte validité est envoyé</a:t>
            </a:r>
          </a:p>
          <a:p>
            <a:r>
              <a:rPr lang="fr-FR" dirty="0"/>
              <a:t>Ensuite l’utilisateur est redirigé vers la page de </a:t>
            </a:r>
            <a:r>
              <a:rPr lang="fr-FR" dirty="0" err="1"/>
              <a:t>reinitialisation</a:t>
            </a:r>
            <a:endParaRPr lang="fr-FR" dirty="0"/>
          </a:p>
          <a:p>
            <a:r>
              <a:rPr lang="fr-FR" dirty="0"/>
              <a:t>Server </a:t>
            </a:r>
            <a:r>
              <a:rPr lang="fr-FR" dirty="0" err="1"/>
              <a:t>compaire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de </a:t>
            </a:r>
            <a:r>
              <a:rPr lang="fr-FR" dirty="0" err="1"/>
              <a:t>reinitialisation</a:t>
            </a:r>
            <a:r>
              <a:rPr lang="fr-FR" dirty="0"/>
              <a:t> avec ses données et ensuite les données sont changées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145FB36-93FF-06C5-0080-34FA7A51DEA2}"/>
              </a:ext>
            </a:extLst>
          </p:cNvPr>
          <p:cNvSpPr/>
          <p:nvPr/>
        </p:nvSpPr>
        <p:spPr>
          <a:xfrm>
            <a:off x="1882646" y="4298349"/>
            <a:ext cx="2547310" cy="116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des route privé </a:t>
            </a:r>
            <a:r>
              <a:rPr lang="fr-FR" dirty="0" err="1">
                <a:solidFill>
                  <a:schemeClr val="tx1"/>
                </a:solidFill>
              </a:rPr>
              <a:t>front-end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36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973</Words>
  <Application>Microsoft Office PowerPoint</Application>
  <PresentationFormat>Grand écran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Calibri-Bold</vt:lpstr>
      <vt:lpstr>Thème Office</vt:lpstr>
      <vt:lpstr>Open Weather App</vt:lpstr>
      <vt:lpstr>Caractéristiques techniques du projet</vt:lpstr>
      <vt:lpstr>Présentation PowerPoint</vt:lpstr>
      <vt:lpstr>Présentation PowerPoint</vt:lpstr>
      <vt:lpstr>Présentation PowerPoint</vt:lpstr>
      <vt:lpstr>Présentation PowerPoint</vt:lpstr>
      <vt:lpstr> Pour le but de mieux référencer on utilise les balises meta avec la description  et le mot-cles ainsi que title. Cela change dinamiquement avec la librairie react-helmet ;  </vt:lpstr>
      <vt:lpstr>Programmation de l’interaction entre l’utilisateur et l’application</vt:lpstr>
      <vt:lpstr>Présentation PowerPoint</vt:lpstr>
      <vt:lpstr>Présentation PowerPoint</vt:lpstr>
      <vt:lpstr>Présentation PowerPoint</vt:lpstr>
      <vt:lpstr>Présentation PowerPoint</vt:lpstr>
      <vt:lpstr>Base de données: MongoDb  +  mongoose Lien vers Figma Shema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Weather App</dc:title>
  <dc:creator>Marina DARDÉ</dc:creator>
  <cp:lastModifiedBy>marina DARDÉ</cp:lastModifiedBy>
  <cp:revision>9</cp:revision>
  <dcterms:created xsi:type="dcterms:W3CDTF">2024-01-04T06:09:39Z</dcterms:created>
  <dcterms:modified xsi:type="dcterms:W3CDTF">2024-01-06T20:48:52Z</dcterms:modified>
</cp:coreProperties>
</file>