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59" r:id="rId5"/>
    <p:sldId id="257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8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44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U:\_FHNW\Vorlagen\Verschiedene Hochschulen RICHTIG\Bilder\HT.png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2736304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Gliederung </a:t>
            </a:r>
            <a:br>
              <a:rPr lang="de-CH" dirty="0" smtClean="0"/>
            </a:b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08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Nun </a:t>
                </a:r>
                <a:r>
                  <a:rPr lang="de-CH" sz="1800" dirty="0">
                    <a:latin typeface="Arial"/>
                    <a:ea typeface="Times New Roman"/>
                    <a:cs typeface="Arial"/>
                  </a:rPr>
                  <a:t>können wir die Einfügungsdämpfung a in dB berechnen: [1]</a:t>
                </a:r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sSubPr>
                        <m:e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𝑎</m:t>
                          </m:r>
                        </m:e>
                        <m:sub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𝐼</m:t>
                          </m:r>
                        </m:sub>
                      </m:sSub>
                      <m:r>
                        <a:rPr lang="de-CH" sz="1800" i="1">
                          <a:latin typeface="Cambria Math"/>
                          <a:ea typeface="Calibri"/>
                          <a:cs typeface="Arial"/>
                        </a:rPr>
                        <m:t>=−20</m:t>
                      </m:r>
                      <m:func>
                        <m:funcPr>
                          <m:ctrlP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1800">
                              <a:latin typeface="Cambria Math"/>
                              <a:ea typeface="Calibri"/>
                              <a:cs typeface="Arial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CH" sz="1800" i="1">
                                      <a:latin typeface="Cambria Math"/>
                                      <a:ea typeface="Calibri"/>
                                      <a:cs typeface="Arial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d>
                          <m:r>
                            <a:rPr lang="de-CH" sz="1800" i="1">
                              <a:latin typeface="Cambria Math"/>
                              <a:ea typeface="Calibri"/>
                              <a:cs typeface="Arial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de-CH" sz="1800" i="1">
                                  <a:latin typeface="Cambria Math"/>
                                  <a:ea typeface="Calibri"/>
                                  <a:cs typeface="Arial"/>
                                </a:rPr>
                                <m:t>𝑑𝐵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r>
                  <a:rPr lang="de-CH" sz="1800" dirty="0">
                    <a:latin typeface="Arial"/>
                    <a:ea typeface="Calibri"/>
                    <a:cs typeface="Arial"/>
                  </a:rPr>
                  <a:t/>
                </a:r>
                <a:br>
                  <a:rPr lang="de-CH" sz="1800" dirty="0">
                    <a:latin typeface="Arial"/>
                    <a:ea typeface="Calibri"/>
                    <a:cs typeface="Arial"/>
                  </a:rPr>
                </a:br>
                <a:r>
                  <a:rPr lang="de-CH" sz="1800" dirty="0">
                    <a:latin typeface="Arial"/>
                    <a:ea typeface="Calibri"/>
                    <a:cs typeface="Arial"/>
                  </a:rPr>
                  <a:t>Dieser Parameter wird mit verschiedenen Frequenzen berechnet, damit man die Einfügungsdämpfung über dem ganzen Spektrum darstellen kann.</a:t>
                </a:r>
                <a:endParaRPr lang="de-CH" sz="180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70" b="-319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2154346"/>
            <a:ext cx="8229600" cy="336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5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34482"/>
          </a:xfrm>
        </p:spPr>
        <p:txBody>
          <a:bodyPr>
            <a:normAutofit/>
          </a:bodyPr>
          <a:lstStyle/>
          <a:p>
            <a:pPr marL="215900" algn="l">
              <a:lnSpc>
                <a:spcPct val="107000"/>
              </a:lnSpc>
              <a:spcAft>
                <a:spcPts val="800"/>
              </a:spcAft>
            </a:pPr>
            <a:endParaRPr lang="de-CH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969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44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1062597"/>
            <a:ext cx="7556376" cy="1368152"/>
          </a:xfrm>
        </p:spPr>
        <p:txBody>
          <a:bodyPr>
            <a:normAutofit fontScale="90000"/>
          </a:bodyPr>
          <a:lstStyle/>
          <a:p>
            <a:r>
              <a:rPr lang="de-CH" b="1" dirty="0"/>
              <a:t> «DJ» EMI Filter für </a:t>
            </a:r>
            <a:r>
              <a:rPr lang="de-CH" b="1" dirty="0" smtClean="0"/>
              <a:t>Netzteil</a:t>
            </a:r>
            <a:r>
              <a:rPr lang="de-CH" b="1" dirty="0"/>
              <a:t> 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Pro2E - Team 5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043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5832648"/>
          </a:xfrm>
        </p:spPr>
        <p:txBody>
          <a:bodyPr>
            <a:normAutofit/>
          </a:bodyPr>
          <a:lstStyle/>
          <a:p>
            <a:r>
              <a:rPr lang="de-CH" b="1" dirty="0" smtClean="0"/>
              <a:t>Projektteam 5 :</a:t>
            </a:r>
            <a:r>
              <a:rPr lang="de-CH" dirty="0" smtClean="0"/>
              <a:t> </a:t>
            </a:r>
            <a:r>
              <a:rPr lang="de-CH" dirty="0"/>
              <a:t>	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Marina </a:t>
            </a:r>
            <a:r>
              <a:rPr lang="de-CH" dirty="0" err="1" smtClean="0"/>
              <a:t>Taborda</a:t>
            </a:r>
            <a:r>
              <a:rPr lang="de-CH" dirty="0" smtClean="0"/>
              <a:t> 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Michel Alt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Frank </a:t>
            </a:r>
            <a:r>
              <a:rPr lang="de-CH" dirty="0"/>
              <a:t>Imhof</a:t>
            </a:r>
            <a:br>
              <a:rPr lang="de-CH" dirty="0"/>
            </a:br>
            <a:r>
              <a:rPr lang="de-CH" dirty="0"/>
              <a:t>	Luca </a:t>
            </a:r>
            <a:r>
              <a:rPr lang="de-CH" dirty="0" smtClean="0"/>
              <a:t>Krummenacher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Richard </a:t>
            </a:r>
            <a:r>
              <a:rPr lang="de-CH" dirty="0"/>
              <a:t>Britt</a:t>
            </a:r>
            <a:br>
              <a:rPr lang="de-CH" dirty="0"/>
            </a:br>
            <a:r>
              <a:rPr lang="de-CH" dirty="0" err="1" smtClean="0"/>
              <a:t>Fady</a:t>
            </a:r>
            <a:r>
              <a:rPr lang="de-CH" dirty="0" smtClean="0"/>
              <a:t> </a:t>
            </a:r>
            <a:r>
              <a:rPr lang="de-CH" dirty="0"/>
              <a:t>Hanna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29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Die Einleitung 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33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 in vier Richtungen 6"/>
          <p:cNvSpPr/>
          <p:nvPr/>
        </p:nvSpPr>
        <p:spPr>
          <a:xfrm>
            <a:off x="3419872" y="2193841"/>
            <a:ext cx="1944216" cy="208823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" name="Gruppieren 17"/>
          <p:cNvGrpSpPr/>
          <p:nvPr/>
        </p:nvGrpSpPr>
        <p:grpSpPr>
          <a:xfrm>
            <a:off x="3229276" y="620688"/>
            <a:ext cx="2448272" cy="1368152"/>
            <a:chOff x="3229276" y="620688"/>
            <a:chExt cx="2448272" cy="1368152"/>
          </a:xfrm>
        </p:grpSpPr>
        <p:sp>
          <p:nvSpPr>
            <p:cNvPr id="11" name="Abgerundetes Rechteck 10"/>
            <p:cNvSpPr/>
            <p:nvPr/>
          </p:nvSpPr>
          <p:spPr>
            <a:xfrm>
              <a:off x="3229276" y="620688"/>
              <a:ext cx="2448272" cy="13681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29276" y="1012376"/>
              <a:ext cx="231768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CH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Projekt Ziele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3095836" y="4437112"/>
            <a:ext cx="2592288" cy="1955239"/>
            <a:chOff x="3095836" y="4437112"/>
            <a:chExt cx="2592288" cy="1955239"/>
          </a:xfrm>
        </p:grpSpPr>
        <p:sp>
          <p:nvSpPr>
            <p:cNvPr id="8" name="Ellipse 7"/>
            <p:cNvSpPr/>
            <p:nvPr/>
          </p:nvSpPr>
          <p:spPr>
            <a:xfrm>
              <a:off x="3095836" y="4437112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203848" y="5153121"/>
              <a:ext cx="23328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b="1" dirty="0"/>
                <a:t>Berechnungen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36988" y="2260337"/>
            <a:ext cx="2592288" cy="1955239"/>
            <a:chOff x="636988" y="2260337"/>
            <a:chExt cx="2592288" cy="1955239"/>
          </a:xfrm>
        </p:grpSpPr>
        <p:sp>
          <p:nvSpPr>
            <p:cNvPr id="13" name="Ellipse 12"/>
            <p:cNvSpPr/>
            <p:nvPr/>
          </p:nvSpPr>
          <p:spPr>
            <a:xfrm>
              <a:off x="636988" y="2260337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2996952"/>
              <a:ext cx="24432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400" b="1" dirty="0"/>
                <a:t>Bedienoberfläche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588496" y="2346241"/>
            <a:ext cx="2592288" cy="1955239"/>
            <a:chOff x="5588496" y="2346241"/>
            <a:chExt cx="2592288" cy="1955239"/>
          </a:xfrm>
        </p:grpSpPr>
        <p:sp>
          <p:nvSpPr>
            <p:cNvPr id="14" name="Ellipse 13"/>
            <p:cNvSpPr/>
            <p:nvPr/>
          </p:nvSpPr>
          <p:spPr>
            <a:xfrm>
              <a:off x="5588496" y="2346241"/>
              <a:ext cx="2592288" cy="1955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6012160" y="3060249"/>
              <a:ext cx="17241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3200" b="1" dirty="0">
                  <a:hlinkClick r:id="rId2" action="ppaction://hlinksldjump"/>
                </a:rPr>
                <a:t>Software</a:t>
              </a:r>
              <a:endParaRPr lang="de-CH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51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Software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smtClean="0"/>
              <a:t>Java Version JDK11</a:t>
            </a:r>
          </a:p>
          <a:p>
            <a:r>
              <a:rPr lang="de-CH" sz="2000" dirty="0"/>
              <a:t>Software ist in der MVC Architektur </a:t>
            </a:r>
            <a:r>
              <a:rPr lang="de-CH" sz="2000" dirty="0" smtClean="0"/>
              <a:t>realisiert</a:t>
            </a:r>
          </a:p>
          <a:p>
            <a:r>
              <a:rPr lang="de-CH" sz="2000" dirty="0"/>
              <a:t>Die Softwarearchitektur ermöglicht es, die Funktionalitäten des Programms beliebig zu erweitern, ohne dass dabei die Komplexität in gleichem Masse zunimmt.</a:t>
            </a:r>
          </a:p>
          <a:p>
            <a:r>
              <a:rPr lang="de-CH" sz="2000" dirty="0"/>
              <a:t>Inhalt, Darstellung und Berechnungsalgorithmen sind im Quellcode wo immer möglich voneinander getrennt. </a:t>
            </a:r>
          </a:p>
          <a:p>
            <a:r>
              <a:rPr lang="de-CH" sz="2000" dirty="0"/>
              <a:t>Für die Darstellung der Bedienoberfläche wird </a:t>
            </a:r>
            <a:r>
              <a:rPr lang="de-CH" sz="2000" dirty="0" smtClean="0"/>
              <a:t>Java FX </a:t>
            </a:r>
            <a:r>
              <a:rPr lang="de-CH" sz="2000" dirty="0"/>
              <a:t>verwendet</a:t>
            </a:r>
          </a:p>
          <a:p>
            <a:r>
              <a:rPr lang="de-CH" sz="2000" dirty="0" err="1"/>
              <a:t>Dimensionelle</a:t>
            </a:r>
            <a:r>
              <a:rPr lang="de-CH" sz="2000" dirty="0"/>
              <a:t> Darstellung der Kurven </a:t>
            </a:r>
          </a:p>
          <a:p>
            <a:r>
              <a:rPr lang="de-CH" sz="2000" dirty="0"/>
              <a:t>das Frequenzverhalten und die Einfügungsverluste von CM und DM des EMI-Filters vorhergesagt werden </a:t>
            </a:r>
            <a:r>
              <a:rPr lang="de-CH" sz="2000" dirty="0" smtClean="0"/>
              <a:t>können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624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Bedienoberfläche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000" dirty="0" err="1" smtClean="0"/>
              <a:t>Dimensionelle</a:t>
            </a:r>
            <a:r>
              <a:rPr lang="de-CH" sz="2000" dirty="0" smtClean="0"/>
              <a:t> </a:t>
            </a:r>
            <a:r>
              <a:rPr lang="de-CH" sz="2000" dirty="0"/>
              <a:t>Darstellung der </a:t>
            </a:r>
            <a:r>
              <a:rPr lang="de-CH" sz="2000" dirty="0" smtClean="0"/>
              <a:t>Kurven</a:t>
            </a:r>
          </a:p>
          <a:p>
            <a:r>
              <a:rPr lang="de-CH" sz="2000" dirty="0"/>
              <a:t>Menüleiste mit gröberen Einstellungen und </a:t>
            </a:r>
            <a:r>
              <a:rPr lang="de-CH" sz="2000" dirty="0" smtClean="0"/>
              <a:t>Funktionen</a:t>
            </a:r>
          </a:p>
          <a:p>
            <a:r>
              <a:rPr lang="de-CH" sz="2000" dirty="0"/>
              <a:t>Werte der parasitären Parameter </a:t>
            </a:r>
            <a:endParaRPr lang="de-CH" sz="2000" dirty="0" smtClean="0"/>
          </a:p>
          <a:p>
            <a:r>
              <a:rPr lang="de-CH" sz="2000" dirty="0"/>
              <a:t>Graphische Darstellung der Einfügungsverluste in Abhängigkeit der Frequenz (CM, DM) in ein Kurvendiagramm.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886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Berechnungen der Einfügungsverluste sind korrekt</a:t>
            </a:r>
          </a:p>
          <a:p>
            <a:r>
              <a:rPr lang="de-DE" sz="2000" dirty="0"/>
              <a:t>Berechnungen sind schnell (weniger als 1s Wartezeit)</a:t>
            </a:r>
          </a:p>
          <a:p>
            <a:r>
              <a:rPr lang="de-DE" sz="2000" dirty="0"/>
              <a:t>Die Schaltung wird mit den relevanten Bauteilen entsprechend der Aufgabenstellung simuliert.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214137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Gliederung  </vt:lpstr>
      <vt:lpstr> «DJ» EMI Filter für Netzteil  Pro2E - Team 5 </vt:lpstr>
      <vt:lpstr>Projektteam 5 :   Marina Taborda  Michel Alt Frank Imhof  Luca Krummenacher Richard Britt Fady Hanna </vt:lpstr>
      <vt:lpstr>Die Einleitung  </vt:lpstr>
      <vt:lpstr>PowerPoint-Präsentation</vt:lpstr>
      <vt:lpstr>Software </vt:lpstr>
      <vt:lpstr>PowerPoint-Präsentation</vt:lpstr>
      <vt:lpstr>Bedienoberfläche</vt:lpstr>
      <vt:lpstr>Berechnungen</vt:lpstr>
      <vt:lpstr>Nun können wir die Einfügungsdämpfung a in dB berechnen: [1] a_I=-20 log⁡〖|S_21 |  [dB]〗 Dieser Parameter wird mit verschiedenen Frequenzen berechnet, damit man die Einfügungsdämpfung über dem ganzen Spektrum darstellen kann.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«DJ» EMI Filter für Netzteil   Pro2E - Team 5 </dc:title>
  <dc:creator>User</dc:creator>
  <cp:lastModifiedBy>Fady Angly</cp:lastModifiedBy>
  <cp:revision>18</cp:revision>
  <dcterms:created xsi:type="dcterms:W3CDTF">2019-04-03T16:33:16Z</dcterms:created>
  <dcterms:modified xsi:type="dcterms:W3CDTF">2019-04-04T15:16:17Z</dcterms:modified>
</cp:coreProperties>
</file>