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7"/>
  </p:notesMasterIdLst>
  <p:sldIdLst>
    <p:sldId id="265" r:id="rId3"/>
    <p:sldId id="267" r:id="rId4"/>
    <p:sldId id="268" r:id="rId5"/>
    <p:sldId id="259" r:id="rId6"/>
    <p:sldId id="276" r:id="rId7"/>
    <p:sldId id="269" r:id="rId8"/>
    <p:sldId id="261" r:id="rId9"/>
    <p:sldId id="278" r:id="rId10"/>
    <p:sldId id="275" r:id="rId11"/>
    <p:sldId id="260" r:id="rId12"/>
    <p:sldId id="262" r:id="rId13"/>
    <p:sldId id="277" r:id="rId14"/>
    <p:sldId id="274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9" autoAdjust="0"/>
    <p:restoredTop sz="97366" autoAdjust="0"/>
  </p:normalViewPr>
  <p:slideViewPr>
    <p:cSldViewPr snapToGrid="0">
      <p:cViewPr varScale="1">
        <p:scale>
          <a:sx n="82" d="100"/>
          <a:sy n="82" d="100"/>
        </p:scale>
        <p:origin x="552" y="58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r>
              <a:rPr lang="hr-HR" sz="2800" b="1" i="0" dirty="0" err="1">
                <a:solidFill>
                  <a:schemeClr val="tx1"/>
                </a:solidFill>
                <a:effectLst/>
                <a:latin typeface="-apple-system"/>
              </a:rPr>
              <a:t>ClassMate</a:t>
            </a:r>
            <a:r>
              <a:rPr lang="hr-HR" sz="2800" b="1" i="0" dirty="0">
                <a:solidFill>
                  <a:schemeClr val="tx1"/>
                </a:solidFill>
                <a:effectLst/>
                <a:latin typeface="-apple-system"/>
              </a:rPr>
              <a:t>: Digitalni školski sustav za upravljanje i komunikaciju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</a:t>
            </a:r>
            <a:r>
              <a:rPr lang="hr-HR" sz="1400" dirty="0"/>
              <a:t>09</a:t>
            </a:r>
            <a:r>
              <a:rPr lang="hr-HR" sz="1400" noProof="0" dirty="0"/>
              <a:t>.</a:t>
            </a:r>
            <a:r>
              <a:rPr lang="hr-HR" sz="1400" dirty="0"/>
              <a:t>1</a:t>
            </a:r>
            <a:r>
              <a:rPr lang="hr-HR" sz="1400" noProof="0" dirty="0"/>
              <a:t> </a:t>
            </a:r>
            <a:r>
              <a:rPr lang="hr-HR" sz="1400" noProof="0" dirty="0" err="1"/>
              <a:t>Pierogi</a:t>
            </a:r>
            <a:endParaRPr lang="hr-HR" sz="1400" noProof="0" dirty="0"/>
          </a:p>
          <a:p>
            <a:r>
              <a:rPr lang="hr-HR" noProof="0" dirty="0"/>
              <a:t>Ak. god. 2024./2025.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Programski jezici: </a:t>
            </a:r>
            <a:r>
              <a:rPr lang="hr-HR" b="1" dirty="0"/>
              <a:t>JavaScript</a:t>
            </a:r>
            <a:r>
              <a:rPr lang="hr-HR" dirty="0"/>
              <a:t> (</a:t>
            </a:r>
            <a:r>
              <a:rPr lang="hr-HR" dirty="0" err="1"/>
              <a:t>ECMAScript</a:t>
            </a:r>
            <a:r>
              <a:rPr lang="hr-HR" dirty="0"/>
              <a:t> 2020), </a:t>
            </a:r>
            <a:r>
              <a:rPr lang="hr-HR" b="1" dirty="0"/>
              <a:t>Java</a:t>
            </a:r>
            <a:r>
              <a:rPr lang="hr-HR" dirty="0"/>
              <a:t> 17.07</a:t>
            </a:r>
          </a:p>
          <a:p>
            <a:r>
              <a:rPr lang="hr-HR" dirty="0"/>
              <a:t>Radni okviri i biblioteke</a:t>
            </a:r>
            <a:r>
              <a:rPr lang="hr-HR" b="1" dirty="0"/>
              <a:t>: </a:t>
            </a:r>
            <a:r>
              <a:rPr lang="hr-HR" b="1" dirty="0" err="1"/>
              <a:t>Spring</a:t>
            </a:r>
            <a:r>
              <a:rPr lang="hr-HR" b="1" dirty="0"/>
              <a:t> </a:t>
            </a:r>
            <a:r>
              <a:rPr lang="hr-HR" b="1" dirty="0" err="1"/>
              <a:t>Boot</a:t>
            </a:r>
            <a:r>
              <a:rPr lang="hr-HR" b="1" dirty="0"/>
              <a:t> </a:t>
            </a:r>
            <a:r>
              <a:rPr lang="hr-HR" dirty="0"/>
              <a:t>3.3.5 (za serverski dio), </a:t>
            </a:r>
            <a:r>
              <a:rPr lang="hr-HR" b="1" dirty="0" err="1"/>
              <a:t>React</a:t>
            </a:r>
            <a:r>
              <a:rPr lang="hr-HR" dirty="0"/>
              <a:t> 18.3.1 (za klijentski dio), </a:t>
            </a:r>
            <a:r>
              <a:rPr lang="hr-HR" b="1" dirty="0"/>
              <a:t>Node.js </a:t>
            </a:r>
            <a:r>
              <a:rPr lang="hr-HR" dirty="0"/>
              <a:t>v20.14.0</a:t>
            </a:r>
          </a:p>
          <a:p>
            <a:r>
              <a:rPr lang="hr-HR" noProof="0" dirty="0"/>
              <a:t>Baza podataka</a:t>
            </a:r>
            <a:r>
              <a:rPr lang="hr-HR" b="1" noProof="0" dirty="0"/>
              <a:t>: </a:t>
            </a:r>
            <a:r>
              <a:rPr lang="hr-HR" b="1" noProof="0" dirty="0" err="1"/>
              <a:t>PostgreSQL</a:t>
            </a:r>
            <a:r>
              <a:rPr lang="hr-HR" b="1" noProof="0" dirty="0"/>
              <a:t> 16</a:t>
            </a:r>
          </a:p>
          <a:p>
            <a:r>
              <a:rPr lang="hr-HR" dirty="0"/>
              <a:t>Razvojni alati</a:t>
            </a:r>
            <a:r>
              <a:rPr lang="hr-HR" b="1" noProof="0" dirty="0"/>
              <a:t>: </a:t>
            </a:r>
            <a:r>
              <a:rPr lang="hr-HR" b="1" dirty="0"/>
              <a:t>VS </a:t>
            </a:r>
            <a:r>
              <a:rPr lang="hr-HR" b="1" dirty="0" err="1"/>
              <a:t>Code</a:t>
            </a:r>
            <a:r>
              <a:rPr lang="hr-HR" b="1" dirty="0"/>
              <a:t>, </a:t>
            </a:r>
            <a:r>
              <a:rPr lang="hr-HR" b="1" dirty="0" err="1"/>
              <a:t>Intellij</a:t>
            </a:r>
            <a:r>
              <a:rPr lang="hr-HR" b="1" dirty="0"/>
              <a:t> IDEA</a:t>
            </a:r>
          </a:p>
          <a:p>
            <a:r>
              <a:rPr lang="hr-HR" noProof="0" dirty="0"/>
              <a:t>Smještaj aplikacije</a:t>
            </a:r>
            <a:r>
              <a:rPr lang="hr-HR" b="1" noProof="0" dirty="0"/>
              <a:t>: </a:t>
            </a:r>
            <a:r>
              <a:rPr lang="hr-HR" b="1" dirty="0" err="1"/>
              <a:t>Docker</a:t>
            </a:r>
            <a:r>
              <a:rPr lang="hr-HR" b="1" dirty="0"/>
              <a:t>, </a:t>
            </a:r>
            <a:r>
              <a:rPr lang="hr-HR" b="1" dirty="0" err="1"/>
              <a:t>Render</a:t>
            </a:r>
            <a:r>
              <a:rPr lang="hr-HR" b="1" dirty="0"/>
              <a:t>, </a:t>
            </a:r>
            <a:r>
              <a:rPr lang="hr-HR" b="1" dirty="0" err="1"/>
              <a:t>Vercel</a:t>
            </a:r>
            <a:endParaRPr lang="hr-HR" b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Neprogramski (organizacijski) zadaci</a:t>
            </a:r>
          </a:p>
          <a:p>
            <a:pPr lvl="1"/>
            <a:r>
              <a:rPr lang="hr-HR" dirty="0"/>
              <a:t>Definiranje funkcijskih zahtjeva na sastancima uživo</a:t>
            </a:r>
          </a:p>
          <a:p>
            <a:pPr lvl="1"/>
            <a:r>
              <a:rPr lang="hr-HR" dirty="0" err="1"/>
              <a:t>Discord</a:t>
            </a:r>
            <a:r>
              <a:rPr lang="hr-HR" dirty="0"/>
              <a:t> za daljnju komunikaciju + online sastanke</a:t>
            </a:r>
            <a:endParaRPr lang="hr-HR" noProof="0" dirty="0"/>
          </a:p>
          <a:p>
            <a:pPr lvl="1"/>
            <a:r>
              <a:rPr lang="hr-HR" noProof="0" dirty="0" err="1"/>
              <a:t>GitHub</a:t>
            </a:r>
            <a:r>
              <a:rPr lang="hr-HR" noProof="0" dirty="0"/>
              <a:t> </a:t>
            </a:r>
            <a:r>
              <a:rPr lang="hr-HR" dirty="0"/>
              <a:t>za </a:t>
            </a:r>
            <a:r>
              <a:rPr lang="hr-HR" dirty="0" err="1"/>
              <a:t>verzioniranje</a:t>
            </a:r>
            <a:r>
              <a:rPr lang="hr-HR" dirty="0"/>
              <a:t> koda</a:t>
            </a:r>
            <a:endParaRPr lang="hr-HR" noProof="0" dirty="0"/>
          </a:p>
          <a:p>
            <a:pPr lvl="1"/>
            <a:r>
              <a:rPr lang="hr-HR" noProof="0" dirty="0" err="1"/>
              <a:t>Vodopadni</a:t>
            </a:r>
            <a:r>
              <a:rPr lang="hr-HR" noProof="0" dirty="0"/>
              <a:t> model razvoja</a:t>
            </a:r>
            <a:endParaRPr lang="hr-HR" dirty="0"/>
          </a:p>
          <a:p>
            <a:pPr lvl="1"/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9733C2-C563-442F-9E3F-71391869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  <a:endParaRPr lang="en-15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D50C017-1DA6-4997-8E54-26FBF07A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57B928E-5A05-4035-87D7-79F88C46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9883ADD-15C4-4B9D-9E8C-C8D345EC0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80" y="983973"/>
            <a:ext cx="8070980" cy="58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2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65EBC26-101C-4C7E-8967-FE7F85F7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953"/>
            <a:ext cx="9144000" cy="44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Iskustvo rada na projektu </a:t>
            </a:r>
            <a:r>
              <a:rPr lang="hr-HR" b="1" dirty="0" err="1"/>
              <a:t>ClassMate</a:t>
            </a:r>
            <a:r>
              <a:rPr lang="hr-HR" dirty="0"/>
              <a:t> bilo je izuzetno korisno, omogućilo nam je stjecanje novih znanja u razvoju aplikacija, timskoj suradnji i upravljanju kompleksnim sustavima. Projekt je pokazao važnost dobre organizacije i sigurni smo da će </a:t>
            </a:r>
            <a:r>
              <a:rPr lang="hr-HR" dirty="0" err="1"/>
              <a:t>doprinjeti</a:t>
            </a:r>
            <a:r>
              <a:rPr lang="hr-HR" dirty="0"/>
              <a:t> budućim projektima.</a:t>
            </a:r>
          </a:p>
          <a:p>
            <a:r>
              <a:rPr lang="hr-HR" dirty="0">
                <a:sym typeface="Wingdings" panose="05000000000000000000" pitchFamily="2" charset="2"/>
              </a:rPr>
              <a:t>Što ne bi ponovili:</a:t>
            </a:r>
          </a:p>
          <a:p>
            <a:pPr lvl="1"/>
            <a:r>
              <a:rPr lang="hr-HR" dirty="0"/>
              <a:t>Nedovoljna procjena kompleksnosti zadataka, što je dovelo do vremenskog pritiska.</a:t>
            </a:r>
            <a:endParaRPr lang="hr-HR" noProof="0" dirty="0">
              <a:sym typeface="Wingdings" panose="05000000000000000000" pitchFamily="2" charset="2"/>
            </a:endParaRPr>
          </a:p>
          <a:p>
            <a:pPr lvl="1"/>
            <a:r>
              <a:rPr lang="hr-HR" dirty="0"/>
              <a:t>Kašnjenja u komunikaciji među članovima tima, što je usporilo donošenje ključnih odluka.</a:t>
            </a:r>
          </a:p>
          <a:p>
            <a:pPr lvl="1"/>
            <a:r>
              <a:rPr lang="hr-HR" dirty="0"/>
              <a:t>Nedostatak rezervnog plana za tehničke izazove, poput optimizacije rasporeda i integracije vanjskih usluga.</a:t>
            </a:r>
          </a:p>
          <a:p>
            <a:pPr lvl="1"/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b="0" i="0" dirty="0">
                <a:effectLst/>
                <a:latin typeface="-apple-system"/>
              </a:rPr>
              <a:t>Brkić Marin – </a:t>
            </a:r>
            <a:r>
              <a:rPr lang="hr-HR" b="0" i="0" dirty="0" err="1">
                <a:effectLst/>
                <a:latin typeface="-apple-system"/>
              </a:rPr>
              <a:t>Backend</a:t>
            </a:r>
            <a:r>
              <a:rPr lang="hr-HR" b="0" i="0" dirty="0">
                <a:effectLst/>
                <a:latin typeface="-apple-system"/>
              </a:rPr>
              <a:t> (Team </a:t>
            </a:r>
            <a:r>
              <a:rPr lang="hr-HR" b="0" i="0" dirty="0" err="1">
                <a:effectLst/>
                <a:latin typeface="-apple-system"/>
              </a:rPr>
              <a:t>Lead</a:t>
            </a:r>
            <a:r>
              <a:rPr lang="hr-HR" b="0" i="0" dirty="0">
                <a:effectLst/>
                <a:latin typeface="-apple-system"/>
              </a:rPr>
              <a:t>)</a:t>
            </a:r>
          </a:p>
          <a:p>
            <a:pPr algn="l"/>
            <a:r>
              <a:rPr lang="hr-HR" b="0" i="0" dirty="0">
                <a:effectLst/>
                <a:latin typeface="-apple-system"/>
              </a:rPr>
              <a:t>Jeličić Lovre – </a:t>
            </a:r>
            <a:r>
              <a:rPr lang="hr-HR" b="0" i="0" dirty="0" err="1">
                <a:effectLst/>
                <a:latin typeface="-apple-system"/>
              </a:rPr>
              <a:t>Backend</a:t>
            </a:r>
            <a:r>
              <a:rPr lang="hr-HR" b="0" i="0" dirty="0">
                <a:effectLst/>
                <a:latin typeface="-apple-system"/>
              </a:rPr>
              <a:t>/Baze podataka</a:t>
            </a:r>
          </a:p>
          <a:p>
            <a:pPr algn="l"/>
            <a:r>
              <a:rPr lang="hr-HR" b="0" i="0" dirty="0">
                <a:effectLst/>
                <a:latin typeface="-apple-system"/>
              </a:rPr>
              <a:t>Bošković Marin – </a:t>
            </a:r>
            <a:r>
              <a:rPr lang="hr-HR" b="0" i="0" dirty="0" err="1">
                <a:effectLst/>
                <a:latin typeface="-apple-system"/>
              </a:rPr>
              <a:t>Backend</a:t>
            </a:r>
            <a:endParaRPr lang="hr-HR" dirty="0">
              <a:latin typeface="-apple-system"/>
            </a:endParaRPr>
          </a:p>
          <a:p>
            <a:pPr algn="l"/>
            <a:r>
              <a:rPr lang="hr-HR" b="0" i="0" dirty="0">
                <a:effectLst/>
                <a:latin typeface="-apple-system"/>
              </a:rPr>
              <a:t>Gabrić Grga – Dokumentacija</a:t>
            </a:r>
          </a:p>
          <a:p>
            <a:pPr algn="l"/>
            <a:r>
              <a:rPr lang="hr-HR" b="0" i="0" dirty="0">
                <a:effectLst/>
                <a:latin typeface="-apple-system"/>
              </a:rPr>
              <a:t>Lovrić Leonarda – UI/UX/</a:t>
            </a:r>
            <a:r>
              <a:rPr lang="hr-HR" b="0" i="0" dirty="0" err="1">
                <a:effectLst/>
                <a:latin typeface="-apple-system"/>
              </a:rPr>
              <a:t>Frontend</a:t>
            </a:r>
            <a:r>
              <a:rPr lang="hr-HR" b="0" i="0" dirty="0">
                <a:effectLst/>
                <a:latin typeface="-apple-system"/>
              </a:rPr>
              <a:t>/Dokumentacija</a:t>
            </a:r>
          </a:p>
          <a:p>
            <a:pPr algn="l"/>
            <a:r>
              <a:rPr lang="hr-HR" b="0" i="0" dirty="0" err="1">
                <a:effectLst/>
                <a:latin typeface="-apple-system"/>
              </a:rPr>
              <a:t>Kuzmanić</a:t>
            </a:r>
            <a:r>
              <a:rPr lang="hr-HR" b="0" i="0" dirty="0">
                <a:effectLst/>
                <a:latin typeface="-apple-system"/>
              </a:rPr>
              <a:t> Roko – </a:t>
            </a:r>
            <a:r>
              <a:rPr lang="hr-HR" b="0" i="0" dirty="0" err="1">
                <a:effectLst/>
                <a:latin typeface="-apple-system"/>
              </a:rPr>
              <a:t>Frontend</a:t>
            </a:r>
            <a:endParaRPr lang="hr-HR" dirty="0">
              <a:latin typeface="-apple-system"/>
            </a:endParaRPr>
          </a:p>
          <a:p>
            <a:pPr algn="l"/>
            <a:r>
              <a:rPr lang="hr-HR" b="0" i="0" dirty="0" err="1">
                <a:effectLst/>
                <a:latin typeface="-apple-system"/>
              </a:rPr>
              <a:t>Sulić</a:t>
            </a:r>
            <a:r>
              <a:rPr lang="hr-HR" b="0" i="0" dirty="0">
                <a:effectLst/>
                <a:latin typeface="-apple-system"/>
              </a:rPr>
              <a:t> Mislav Luka – </a:t>
            </a:r>
            <a:r>
              <a:rPr lang="hr-HR" b="0" i="0" dirty="0" err="1">
                <a:effectLst/>
                <a:latin typeface="-apple-system"/>
              </a:rPr>
              <a:t>Frontend</a:t>
            </a:r>
            <a:endParaRPr lang="hr-HR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r>
              <a:rPr lang="hr-HR" b="1" dirty="0" err="1"/>
              <a:t>ClassMate</a:t>
            </a:r>
            <a:r>
              <a:rPr lang="hr-HR" b="1" dirty="0"/>
              <a:t>: Sveobuhvatno rješenje za digitalizaciju školstva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b="1" dirty="0"/>
              <a:t>Digitalizacija svih školskih procesa;</a:t>
            </a:r>
          </a:p>
          <a:p>
            <a:pPr lvl="1"/>
            <a:r>
              <a:rPr lang="hr-HR" dirty="0"/>
              <a:t>Upravljanje rasporedima i upisima učenika</a:t>
            </a:r>
          </a:p>
          <a:p>
            <a:pPr lvl="1"/>
            <a:r>
              <a:rPr lang="hr-HR" dirty="0"/>
              <a:t>Integrirana platforma za komunikaciju</a:t>
            </a:r>
          </a:p>
          <a:p>
            <a:pPr lvl="1"/>
            <a:r>
              <a:rPr lang="hr-HR" dirty="0"/>
              <a:t>Objavljivanje obavijesti i </a:t>
            </a:r>
            <a:r>
              <a:rPr lang="hr-HR" dirty="0" err="1"/>
              <a:t>dokumenanta</a:t>
            </a:r>
            <a:endParaRPr lang="hr-HR" dirty="0"/>
          </a:p>
          <a:p>
            <a:pPr lvl="1"/>
            <a:r>
              <a:rPr lang="hr-HR" dirty="0"/>
              <a:t>Personalizirani pristup za različite korisničke uloge</a:t>
            </a:r>
          </a:p>
          <a:p>
            <a:endParaRPr lang="hr-HR" dirty="0"/>
          </a:p>
          <a:p>
            <a:r>
              <a:rPr lang="hr-HR" b="1" dirty="0"/>
              <a:t>Konkurentske prednosti: </a:t>
            </a:r>
            <a:r>
              <a:rPr lang="hr-HR" dirty="0"/>
              <a:t>Za razliku od alata poput Google </a:t>
            </a:r>
            <a:r>
              <a:rPr lang="hr-HR" dirty="0" err="1"/>
              <a:t>Classroom</a:t>
            </a:r>
            <a:r>
              <a:rPr lang="hr-HR" dirty="0"/>
              <a:t>, Microsoft </a:t>
            </a:r>
            <a:r>
              <a:rPr lang="hr-HR" dirty="0" err="1"/>
              <a:t>Teams</a:t>
            </a:r>
            <a:r>
              <a:rPr lang="hr-HR" dirty="0"/>
              <a:t> ili </a:t>
            </a:r>
            <a:r>
              <a:rPr lang="hr-HR" dirty="0" err="1"/>
              <a:t>Moodle</a:t>
            </a:r>
            <a:r>
              <a:rPr lang="hr-HR" dirty="0"/>
              <a:t>, </a:t>
            </a:r>
            <a:r>
              <a:rPr lang="hr-HR" dirty="0" err="1"/>
              <a:t>ClassMate</a:t>
            </a:r>
            <a:r>
              <a:rPr lang="hr-HR" dirty="0"/>
              <a:t> nudi cjelovitu podršku za cijelu školu, uključujući administraciju, upis učenika i prilagodljive alate prema potrebama ustanove.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Kreiranje korisničkih računa:</a:t>
            </a:r>
            <a:r>
              <a:rPr lang="hr-HR" dirty="0"/>
              <a:t> Korisnici mogu kreirati račune pomoću Google računa ili e-maila i lozinke (F-001, F-002).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Upravljanje nastavnim materijalima:</a:t>
            </a:r>
            <a:r>
              <a:rPr lang="hr-HR" dirty="0"/>
              <a:t> Nastavnici mogu birati predmete koje predaju, objavljivati materijale za predmete i pratiti statistiku pristupa (F-003, F-004, F-005).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Komunikacija:</a:t>
            </a:r>
            <a:r>
              <a:rPr lang="hr-HR" dirty="0"/>
              <a:t> Privatne poruke dostupne su za nastavnike i učenike (F-006).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Raspored i smjerovi:</a:t>
            </a:r>
            <a:r>
              <a:rPr lang="hr-HR" dirty="0"/>
              <a:t> Sustav prikazuje raspored predavanja svim korisnicima, a učenici biraju nastavni smjer (F-007, F-008).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Potvrde:</a:t>
            </a:r>
            <a:r>
              <a:rPr lang="hr-HR" dirty="0"/>
              <a:t> Djelatnici učeničke službe generiraju i šalju potvrde u PDF formatu, uz analitiku dostupnu ravnatelju (F-009, F-010).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Sekundarne funkcionalnosti:</a:t>
            </a:r>
            <a:r>
              <a:rPr lang="hr-HR" dirty="0"/>
              <a:t> Vremenska prognoza za grad dostupna je svim korisnicima (F-011).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DE8F703-5764-43E6-AB13-1044C760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  <a:endParaRPr lang="en-15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1542D0B-71F2-4982-BCE7-94895E9C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Intuitivno korisničko sučelje:</a:t>
            </a:r>
            <a:r>
              <a:rPr lang="hr-HR" dirty="0"/>
              <a:t> Sustav osigurava prilagođenu i jednostavnu navigaciju za sve korisnike (NF-1.1).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Skalabilnost:</a:t>
            </a:r>
            <a:r>
              <a:rPr lang="hr-HR" dirty="0"/>
              <a:t> Podržava povećanje broja korisnika bez pada performansi (NF-1.2).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Sigurnost:</a:t>
            </a:r>
            <a:r>
              <a:rPr lang="hr-HR" dirty="0"/>
              <a:t> Enkripcija podataka i autentifikacija korisnika osiguravaju zaštitu (NF-1.3).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Dostupnost:</a:t>
            </a:r>
            <a:r>
              <a:rPr lang="hr-HR" dirty="0"/>
              <a:t> Ključne funkcionalnosti dostupne su uz vrijeme odziva ispod 2 sekunde (NF-1.5).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Kompatibilnost:</a:t>
            </a:r>
            <a:r>
              <a:rPr lang="hr-HR" dirty="0"/>
              <a:t> Radi na svim glavnim web preglednicima i mobilnim platformama (NF-1.6). </a:t>
            </a:r>
            <a:r>
              <a:rPr lang="hr-HR" b="1" dirty="0"/>
              <a:t>Plan implementacije:</a:t>
            </a:r>
            <a:r>
              <a:rPr lang="hr-HR" dirty="0"/>
              <a:t> Vodič za postavljanje i integraciju sustava (NF-2.1.5).</a:t>
            </a:r>
          </a:p>
          <a:p>
            <a:endParaRPr lang="en-150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09ED775E-564F-4E4D-B09F-21B7F453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648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/>
              <a:t>UML dijagram obrazaca uporabe</a:t>
            </a: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  <p:pic>
        <p:nvPicPr>
          <p:cNvPr id="1026" name="Picture 2" descr="korisnik i ucenik(1)">
            <a:extLst>
              <a:ext uri="{FF2B5EF4-FFF2-40B4-BE49-F238E27FC236}">
                <a16:creationId xmlns:a16="http://schemas.microsoft.com/office/drawing/2014/main" id="{D72EC570-2DE6-46C8-AE25-DB7840A79A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465" y="1126869"/>
            <a:ext cx="5038530" cy="40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stavnik">
            <a:extLst>
              <a:ext uri="{FF2B5EF4-FFF2-40B4-BE49-F238E27FC236}">
                <a16:creationId xmlns:a16="http://schemas.microsoft.com/office/drawing/2014/main" id="{C7749490-6C90-4F1D-94C5-563A804F4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"/>
          <a:stretch/>
        </p:blipFill>
        <p:spPr bwMode="auto">
          <a:xfrm>
            <a:off x="4524785" y="1000267"/>
            <a:ext cx="4684532" cy="335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tnicar i ravnatelj">
            <a:extLst>
              <a:ext uri="{FF2B5EF4-FFF2-40B4-BE49-F238E27FC236}">
                <a16:creationId xmlns:a16="http://schemas.microsoft.com/office/drawing/2014/main" id="{96D32C39-D31E-4974-AE60-E1879A8C0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" t="4021" b="1"/>
          <a:stretch/>
        </p:blipFill>
        <p:spPr bwMode="auto">
          <a:xfrm>
            <a:off x="4524785" y="4441372"/>
            <a:ext cx="4768508" cy="216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i="1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46EBAE66-A839-4EB0-AD38-BA69C9E0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5781"/>
            <a:ext cx="9144000" cy="55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7E7095-B8EA-4F81-9ACA-E6ADF4DB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  <a:endParaRPr lang="en-15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52D6FF8-A82D-4E89-914C-BCD9B40D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150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B36E8C8-92AB-48C2-AEE7-981DAED9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19AA6EC6-8724-4C4F-824C-BD5E4457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1863"/>
            <a:ext cx="9144000" cy="499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94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  <p:sp>
        <p:nvSpPr>
          <p:cNvPr id="8" name="Rezervirano mjesto sadržaja 7">
            <a:extLst>
              <a:ext uri="{FF2B5EF4-FFF2-40B4-BE49-F238E27FC236}">
                <a16:creationId xmlns:a16="http://schemas.microsoft.com/office/drawing/2014/main" id="{7A27AD85-9F15-42CF-B631-989CFAD8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Register</a:t>
            </a:r>
            <a:r>
              <a:rPr lang="hr-HR" dirty="0"/>
              <a:t>/Login putem Google </a:t>
            </a:r>
            <a:r>
              <a:rPr lang="hr-HR" dirty="0" err="1"/>
              <a:t>OAuth-aRegister</a:t>
            </a:r>
            <a:r>
              <a:rPr lang="hr-HR" dirty="0"/>
              <a:t> </a:t>
            </a:r>
            <a:r>
              <a:rPr lang="hr-HR" dirty="0" err="1"/>
              <a:t>Form</a:t>
            </a:r>
            <a:r>
              <a:rPr lang="hr-HR" dirty="0"/>
              <a:t> (registracija novih korisnika - učenika i nastavnika)</a:t>
            </a:r>
          </a:p>
          <a:p>
            <a:r>
              <a:rPr lang="hr-HR" dirty="0"/>
              <a:t>Glavna stranica i navigacija</a:t>
            </a:r>
          </a:p>
          <a:p>
            <a:r>
              <a:rPr lang="hr-HR" dirty="0"/>
              <a:t>Raspored (prikaz rasporeda po ulogama)</a:t>
            </a:r>
          </a:p>
          <a:p>
            <a:r>
              <a:rPr lang="hr-HR" dirty="0"/>
              <a:t>Obavijesti (sustav za slanje i pregled obavijesti između učenika i nastavnika)</a:t>
            </a:r>
          </a:p>
          <a:p>
            <a:r>
              <a:rPr lang="hr-HR" dirty="0"/>
              <a:t>Razgovori (sustav za razmjenu poruka između korisnika)</a:t>
            </a:r>
          </a:p>
          <a:p>
            <a:r>
              <a:rPr lang="hr-HR" dirty="0"/>
              <a:t>Potvrde (učenik traži potvrdu od djelatnika učeničke službe)</a:t>
            </a:r>
          </a:p>
          <a:p>
            <a:r>
              <a:rPr lang="hr-HR" dirty="0"/>
              <a:t>Datoteke (nastavnik može postaviti datoteku, a učenik ju može pregledati)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1356</TotalTime>
  <Words>629</Words>
  <Application>Microsoft Office PowerPoint</Application>
  <PresentationFormat>Prikaz na zaslonu (4:3)</PresentationFormat>
  <Paragraphs>83</Paragraphs>
  <Slides>14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11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14</vt:i4>
      </vt:variant>
    </vt:vector>
  </HeadingPairs>
  <TitlesOfParts>
    <vt:vector size="27" baseType="lpstr">
      <vt:lpstr>-apple-system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Wingdings</vt:lpstr>
      <vt:lpstr>Wingdings 2</vt:lpstr>
      <vt:lpstr>PROGI-template</vt:lpstr>
      <vt:lpstr>DividendVTI</vt:lpstr>
      <vt:lpstr>ClassMate: Digitalni školski sustav za upravljanje i komunikaciju</vt:lpstr>
      <vt:lpstr>Članovi grupe</vt:lpstr>
      <vt:lpstr>O projektu</vt:lpstr>
      <vt:lpstr>Pregled zahtjeva</vt:lpstr>
      <vt:lpstr>Pregled zahtjeva</vt:lpstr>
      <vt:lpstr>UML dijagram obrazaca uporabe</vt:lpstr>
      <vt:lpstr>Arhitektura sustava</vt:lpstr>
      <vt:lpstr>Arhitektura sustava</vt:lpstr>
      <vt:lpstr>Ispitivanje</vt:lpstr>
      <vt:lpstr>Korišteni alati i tehnologije</vt:lpstr>
      <vt:lpstr>Organizacija rada</vt:lpstr>
      <vt:lpstr>Organizacija rada</vt:lpstr>
      <vt:lpstr>Demonstracija aplikacije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Leonarda Lovric</cp:lastModifiedBy>
  <cp:revision>20</cp:revision>
  <dcterms:created xsi:type="dcterms:W3CDTF">2016-01-18T13:10:52Z</dcterms:created>
  <dcterms:modified xsi:type="dcterms:W3CDTF">2025-01-24T22:54:47Z</dcterms:modified>
</cp:coreProperties>
</file>