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400" u="none">
                <a:solidFill>
                  <a:srgbClr val="000000"/>
                </a:solidFill>
                <a:latin typeface="Helvetica Neue"/>
              </a:defRPr>
            </a:pPr>
            <a:r>
              <a:rPr b="0" i="0" strike="noStrike" sz="3400" u="none">
                <a:solidFill>
                  <a:srgbClr val="000000"/>
                </a:solidFill>
                <a:latin typeface="Helvetica Neue"/>
              </a:rPr>
              <a:t>Stvarni tekst</a:t>
            </a:r>
          </a:p>
        </c:rich>
      </c:tx>
      <c:layout>
        <c:manualLayout>
          <c:xMode val="edge"/>
          <c:yMode val="edge"/>
          <c:x val="0.525902"/>
          <c:y val="0"/>
          <c:w val="0.340006"/>
          <c:h val="0.162782"/>
        </c:manualLayout>
      </c:layout>
      <c:overlay val="1"/>
      <c:spPr>
        <a:noFill/>
        <a:effectLst/>
      </c:spPr>
    </c:title>
    <c:autoTitleDeleted val="1"/>
    <c:plotArea>
      <c:layout>
        <c:manualLayout>
          <c:layoutTarget val="inner"/>
          <c:xMode val="edge"/>
          <c:yMode val="edge"/>
          <c:x val="0.396348"/>
          <c:y val="0.162782"/>
          <c:w val="0.598652"/>
          <c:h val="0.818424"/>
        </c:manualLayout>
      </c:layout>
      <c:pieChart>
        <c:varyColors val="0"/>
        <c:ser>
          <c:idx val="0"/>
          <c:order val="0"/>
          <c:tx>
            <c:strRef>
              <c:f>Sheet1!$A$2</c:f>
              <c:strCache>
                <c:ptCount val="1"/>
                <c:pt idx="0">
                  <c:v>Region 1</c:v>
                </c:pt>
              </c:strCache>
            </c:strRef>
          </c:tx>
          <c:spPr>
            <a:solidFill>
              <a:srgbClr val="2E578C"/>
            </a:solidFill>
            <a:ln w="12700" cap="flat">
              <a:noFill/>
              <a:miter lim="400000"/>
            </a:ln>
            <a:effectLst/>
          </c:spPr>
          <c:explosion val="0"/>
          <c:dPt>
            <c:idx val="0"/>
            <c:explosion val="0"/>
            <c:spPr>
              <a:solidFill>
                <a:srgbClr val="2E578C"/>
              </a:solidFill>
              <a:ln w="12700" cap="flat">
                <a:noFill/>
                <a:miter lim="400000"/>
              </a:ln>
              <a:effectLst/>
            </c:spPr>
          </c:dPt>
          <c:dPt>
            <c:idx val="1"/>
            <c:explosion val="0"/>
            <c:spPr>
              <a:solidFill>
                <a:srgbClr val="5D9648"/>
              </a:solidFill>
              <a:ln w="12700" cap="flat">
                <a:noFill/>
                <a:miter lim="400000"/>
              </a:ln>
              <a:effectLst/>
            </c:spPr>
          </c:dPt>
          <c:dPt>
            <c:idx val="2"/>
            <c:explosion val="0"/>
            <c:spPr>
              <a:solidFill>
                <a:srgbClr val="E7A13D"/>
              </a:solidFill>
              <a:ln w="12700" cap="flat">
                <a:noFill/>
                <a:miter lim="400000"/>
              </a:ln>
              <a:effectLst/>
            </c:spPr>
          </c:dPt>
          <c:dLbls>
            <c:dLbl>
              <c:idx val="0"/>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dLbl>
              <c:idx val="1"/>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dLbl>
              <c:idx val="2"/>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Sheet1!$B$1:$D$1</c:f>
              <c:strCache>
                <c:ptCount val="3"/>
                <c:pt idx="0">
                  <c:v>Robot</c:v>
                </c:pt>
                <c:pt idx="1">
                  <c:v>Nisam siguran/a</c:v>
                </c:pt>
                <c:pt idx="2">
                  <c:v>Judita</c:v>
                </c:pt>
              </c:strCache>
            </c:strRef>
          </c:cat>
          <c:val>
            <c:numRef>
              <c:f>Sheet1!$B$2:$D$2</c:f>
              <c:numCache>
                <c:ptCount val="3"/>
                <c:pt idx="0">
                  <c:v>9.530000</c:v>
                </c:pt>
                <c:pt idx="1">
                  <c:v>9.530000</c:v>
                </c:pt>
                <c:pt idx="2">
                  <c:v>80.930000</c:v>
                </c:pt>
              </c:numCache>
            </c:numRef>
          </c:val>
        </c:ser>
        <c:firstSliceAng val="0"/>
      </c:pieChart>
      <c:spPr>
        <a:noFill/>
        <a:ln w="12700" cap="flat">
          <a:noFill/>
          <a:miter lim="400000"/>
        </a:ln>
        <a:effectLst/>
      </c:spPr>
    </c:plotArea>
    <c:legend>
      <c:legendPos val="r"/>
      <c:layout>
        <c:manualLayout>
          <c:xMode val="edge"/>
          <c:yMode val="edge"/>
          <c:x val="0"/>
          <c:y val="0.173786"/>
          <c:w val="0.397595"/>
          <c:h val="0.221914"/>
        </c:manualLayout>
      </c:layout>
      <c:overlay val="1"/>
      <c:spPr>
        <a:noFill/>
        <a:ln w="12700" cap="flat">
          <a:noFill/>
          <a:miter lim="400000"/>
        </a:ln>
        <a:effectLst/>
      </c:spPr>
      <c:txPr>
        <a:bodyPr rot="0"/>
        <a:lstStyle/>
        <a:p>
          <a:pPr>
            <a:defRPr b="0" i="0" strike="noStrike" sz="22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3400" u="none">
                <a:solidFill>
                  <a:srgbClr val="000000"/>
                </a:solidFill>
                <a:latin typeface="Helvetica Neue"/>
              </a:defRPr>
            </a:pPr>
            <a:r>
              <a:rPr b="0" i="0" strike="noStrike" sz="3400" u="none">
                <a:solidFill>
                  <a:srgbClr val="000000"/>
                </a:solidFill>
                <a:latin typeface="Helvetica Neue"/>
              </a:rPr>
              <a:t>Generirani tekst</a:t>
            </a:r>
          </a:p>
        </c:rich>
      </c:tx>
      <c:layout>
        <c:manualLayout>
          <c:xMode val="edge"/>
          <c:yMode val="edge"/>
          <c:x val="0.140862"/>
          <c:y val="0"/>
          <c:w val="0.718275"/>
          <c:h val="0.163813"/>
        </c:manualLayout>
      </c:layout>
      <c:overlay val="1"/>
      <c:spPr>
        <a:noFill/>
        <a:effectLst/>
      </c:spPr>
    </c:title>
    <c:autoTitleDeleted val="1"/>
    <c:plotArea>
      <c:layout>
        <c:manualLayout>
          <c:layoutTarget val="inner"/>
          <c:xMode val="edge"/>
          <c:yMode val="edge"/>
          <c:x val="0.005"/>
          <c:y val="0.163813"/>
          <c:w val="0.99"/>
          <c:h val="0.823687"/>
        </c:manualLayout>
      </c:layout>
      <c:pieChart>
        <c:varyColors val="0"/>
        <c:ser>
          <c:idx val="0"/>
          <c:order val="0"/>
          <c:tx>
            <c:strRef>
              <c:f>Sheet1!$A$2</c:f>
              <c:strCache>
                <c:ptCount val="1"/>
                <c:pt idx="0">
                  <c:v>Region 1</c:v>
                </c:pt>
              </c:strCache>
            </c:strRef>
          </c:tx>
          <c:spPr>
            <a:solidFill>
              <a:srgbClr val="2E578C"/>
            </a:solidFill>
            <a:ln w="12700" cap="flat">
              <a:noFill/>
              <a:miter lim="400000"/>
            </a:ln>
            <a:effectLst/>
          </c:spPr>
          <c:explosion val="0"/>
          <c:dPt>
            <c:idx val="0"/>
            <c:explosion val="0"/>
            <c:spPr>
              <a:solidFill>
                <a:srgbClr val="2E578C"/>
              </a:solidFill>
              <a:ln w="12700" cap="flat">
                <a:noFill/>
                <a:miter lim="400000"/>
              </a:ln>
              <a:effectLst/>
            </c:spPr>
          </c:dPt>
          <c:dPt>
            <c:idx val="1"/>
            <c:explosion val="0"/>
            <c:spPr>
              <a:solidFill>
                <a:srgbClr val="5D9648"/>
              </a:solidFill>
              <a:ln w="12700" cap="flat">
                <a:noFill/>
                <a:miter lim="400000"/>
              </a:ln>
              <a:effectLst/>
            </c:spPr>
          </c:dPt>
          <c:dPt>
            <c:idx val="2"/>
            <c:explosion val="0"/>
            <c:spPr>
              <a:solidFill>
                <a:srgbClr val="E7A13D"/>
              </a:solidFill>
              <a:ln w="12700" cap="flat">
                <a:noFill/>
                <a:miter lim="400000"/>
              </a:ln>
              <a:effectLst/>
            </c:spPr>
          </c:dPt>
          <c:dLbls>
            <c:dLbl>
              <c:idx val="0"/>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dLbl>
              <c:idx val="1"/>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dLbl>
              <c:idx val="2"/>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dLbl>
            <c:numFmt formatCode="#,##0%" sourceLinked="0"/>
            <c:txPr>
              <a:bodyPr/>
              <a:lstStyle/>
              <a:p>
                <a:pPr>
                  <a:defRPr b="0" i="0" strike="noStrike" sz="3400" u="none">
                    <a:solidFill>
                      <a:srgbClr val="FFFFFF"/>
                    </a:solidFill>
                    <a:latin typeface="Helvetica Neue"/>
                  </a:defRPr>
                </a:pPr>
              </a:p>
            </c:txPr>
            <c:dLblPos val="ctr"/>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Sheet1!$B$1:$D$1</c:f>
              <c:strCache>
                <c:ptCount val="3"/>
                <c:pt idx="0">
                  <c:v>Robot</c:v>
                </c:pt>
                <c:pt idx="1">
                  <c:v>Nisam siguran/a</c:v>
                </c:pt>
                <c:pt idx="2">
                  <c:v>Judita</c:v>
                </c:pt>
              </c:strCache>
            </c:strRef>
          </c:cat>
          <c:val>
            <c:numRef>
              <c:f>Sheet1!$B$2:$D$2</c:f>
              <c:numCache>
                <c:ptCount val="3"/>
                <c:pt idx="0">
                  <c:v>82.130000</c:v>
                </c:pt>
                <c:pt idx="1">
                  <c:v>7.150000</c:v>
                </c:pt>
                <c:pt idx="2">
                  <c:v>10.730000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eneriranje Judite"/>
          <p:cNvSpPr txBox="1"/>
          <p:nvPr>
            <p:ph type="ctrTitle"/>
          </p:nvPr>
        </p:nvSpPr>
        <p:spPr>
          <a:prstGeom prst="rect">
            <a:avLst/>
          </a:prstGeom>
        </p:spPr>
        <p:txBody>
          <a:bodyPr/>
          <a:lstStyle/>
          <a:p>
            <a:pPr/>
            <a:r>
              <a:t>Generiranje Judite</a:t>
            </a:r>
          </a:p>
        </p:txBody>
      </p:sp>
      <p:sp>
        <p:nvSpPr>
          <p:cNvPr id="120" name="pomoću RNN mreže"/>
          <p:cNvSpPr txBox="1"/>
          <p:nvPr>
            <p:ph type="subTitle" sz="quarter" idx="1"/>
          </p:nvPr>
        </p:nvSpPr>
        <p:spPr>
          <a:prstGeom prst="rect">
            <a:avLst/>
          </a:prstGeom>
        </p:spPr>
        <p:txBody>
          <a:bodyPr/>
          <a:lstStyle/>
          <a:p>
            <a:pPr/>
            <a:r>
              <a:t>pomoću RNN mreže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LSTM"/>
          <p:cNvSpPr txBox="1"/>
          <p:nvPr>
            <p:ph type="title"/>
          </p:nvPr>
        </p:nvSpPr>
        <p:spPr>
          <a:xfrm>
            <a:off x="-2489200" y="254000"/>
            <a:ext cx="11099800" cy="2159000"/>
          </a:xfrm>
          <a:prstGeom prst="rect">
            <a:avLst/>
          </a:prstGeom>
        </p:spPr>
        <p:txBody>
          <a:bodyPr/>
          <a:lstStyle/>
          <a:p>
            <a:pPr/>
            <a:r>
              <a:t>LSTM</a:t>
            </a:r>
          </a:p>
        </p:txBody>
      </p:sp>
      <p:pic>
        <p:nvPicPr>
          <p:cNvPr id="152" name="LSTM3-chain.png" descr="LSTM3-chain.png"/>
          <p:cNvPicPr>
            <a:picLocks noChangeAspect="1"/>
          </p:cNvPicPr>
          <p:nvPr/>
        </p:nvPicPr>
        <p:blipFill>
          <a:blip r:embed="rId2">
            <a:extLst/>
          </a:blip>
          <a:srcRect l="18785" t="0" r="23275" b="0"/>
          <a:stretch>
            <a:fillRect/>
          </a:stretch>
        </p:blipFill>
        <p:spPr>
          <a:xfrm>
            <a:off x="-477044" y="3240286"/>
            <a:ext cx="7710584" cy="5000234"/>
          </a:xfrm>
          <a:prstGeom prst="rect">
            <a:avLst/>
          </a:prstGeom>
          <a:ln w="12700">
            <a:miter lim="400000"/>
          </a:ln>
        </p:spPr>
      </p:pic>
      <p:sp>
        <p:nvSpPr>
          <p:cNvPr id="153" name="Rectangle"/>
          <p:cNvSpPr/>
          <p:nvPr/>
        </p:nvSpPr>
        <p:spPr>
          <a:xfrm>
            <a:off x="2324571" y="4711700"/>
            <a:ext cx="751335" cy="2252663"/>
          </a:xfrm>
          <a:prstGeom prst="rect">
            <a:avLst/>
          </a:prstGeom>
          <a:ln w="63500">
            <a:solidFill>
              <a:srgbClr val="FF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4" name="1. vrata zaboravljanja (koji dio stanja zadržati)"/>
          <p:cNvSpPr txBox="1"/>
          <p:nvPr/>
        </p:nvSpPr>
        <p:spPr>
          <a:xfrm>
            <a:off x="7937500" y="1471650"/>
            <a:ext cx="3959657"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1. vrata zaboravljanja</a:t>
            </a:r>
            <a:br/>
            <a:r>
              <a:rPr sz="2700"/>
              <a:t>(koji dio stanja zadržati)</a:t>
            </a:r>
          </a:p>
        </p:txBody>
      </p:sp>
      <p:pic>
        <p:nvPicPr>
          <p:cNvPr id="155" name="LSTM3-focus-f.png" descr="LSTM3-focus-f.png"/>
          <p:cNvPicPr>
            <a:picLocks noChangeAspect="1"/>
          </p:cNvPicPr>
          <p:nvPr/>
        </p:nvPicPr>
        <p:blipFill>
          <a:blip r:embed="rId3">
            <a:extLst/>
          </a:blip>
          <a:srcRect l="53268" t="43628" r="3994" b="38283"/>
          <a:stretch>
            <a:fillRect/>
          </a:stretch>
        </p:blipFill>
        <p:spPr>
          <a:xfrm>
            <a:off x="7925119" y="2527300"/>
            <a:ext cx="4382513" cy="572911"/>
          </a:xfrm>
          <a:prstGeom prst="rect">
            <a:avLst/>
          </a:prstGeom>
          <a:ln w="12700">
            <a:miter lim="400000"/>
          </a:ln>
        </p:spPr>
      </p:pic>
      <p:sp>
        <p:nvSpPr>
          <p:cNvPr id="156" name="2. vrata ulaza (koji dio stanja promijeniti)"/>
          <p:cNvSpPr txBox="1"/>
          <p:nvPr/>
        </p:nvSpPr>
        <p:spPr>
          <a:xfrm>
            <a:off x="7935671" y="3376650"/>
            <a:ext cx="4083711"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2. vrata ulaza</a:t>
            </a:r>
            <a:br/>
            <a:r>
              <a:rPr sz="2700"/>
              <a:t>(koji dio stanja promijeniti)</a:t>
            </a:r>
          </a:p>
        </p:txBody>
      </p:sp>
      <p:pic>
        <p:nvPicPr>
          <p:cNvPr id="157" name="LSTM3-focus-i.png" descr="LSTM3-focus-i.png"/>
          <p:cNvPicPr>
            <a:picLocks noChangeAspect="1"/>
          </p:cNvPicPr>
          <p:nvPr/>
        </p:nvPicPr>
        <p:blipFill>
          <a:blip r:embed="rId4">
            <a:extLst/>
          </a:blip>
          <a:srcRect l="54122" t="37238" r="6365" b="50000"/>
          <a:stretch>
            <a:fillRect/>
          </a:stretch>
        </p:blipFill>
        <p:spPr>
          <a:xfrm>
            <a:off x="7999930" y="4525962"/>
            <a:ext cx="4233207" cy="4223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STM"/>
          <p:cNvSpPr txBox="1"/>
          <p:nvPr>
            <p:ph type="title"/>
          </p:nvPr>
        </p:nvSpPr>
        <p:spPr>
          <a:xfrm>
            <a:off x="-2489200" y="254000"/>
            <a:ext cx="11099800" cy="2159000"/>
          </a:xfrm>
          <a:prstGeom prst="rect">
            <a:avLst/>
          </a:prstGeom>
        </p:spPr>
        <p:txBody>
          <a:bodyPr/>
          <a:lstStyle/>
          <a:p>
            <a:pPr/>
            <a:r>
              <a:t>LSTM</a:t>
            </a:r>
          </a:p>
        </p:txBody>
      </p:sp>
      <p:pic>
        <p:nvPicPr>
          <p:cNvPr id="160" name="LSTM3-chain.png" descr="LSTM3-chain.png"/>
          <p:cNvPicPr>
            <a:picLocks noChangeAspect="1"/>
          </p:cNvPicPr>
          <p:nvPr/>
        </p:nvPicPr>
        <p:blipFill>
          <a:blip r:embed="rId2">
            <a:extLst/>
          </a:blip>
          <a:srcRect l="18785" t="0" r="23275" b="0"/>
          <a:stretch>
            <a:fillRect/>
          </a:stretch>
        </p:blipFill>
        <p:spPr>
          <a:xfrm>
            <a:off x="-477044" y="3240286"/>
            <a:ext cx="7710584" cy="5000234"/>
          </a:xfrm>
          <a:prstGeom prst="rect">
            <a:avLst/>
          </a:prstGeom>
          <a:ln w="12700">
            <a:miter lim="400000"/>
          </a:ln>
        </p:spPr>
      </p:pic>
      <p:sp>
        <p:nvSpPr>
          <p:cNvPr id="161" name="Rectangle"/>
          <p:cNvSpPr/>
          <p:nvPr/>
        </p:nvSpPr>
        <p:spPr>
          <a:xfrm>
            <a:off x="2921471" y="4711700"/>
            <a:ext cx="751335" cy="2252663"/>
          </a:xfrm>
          <a:prstGeom prst="rect">
            <a:avLst/>
          </a:prstGeom>
          <a:ln w="63500">
            <a:solidFill>
              <a:srgbClr val="FF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2" name="1. vrata zaboravljanja (koji dio stanja zadržati)"/>
          <p:cNvSpPr txBox="1"/>
          <p:nvPr/>
        </p:nvSpPr>
        <p:spPr>
          <a:xfrm>
            <a:off x="7937500" y="1471650"/>
            <a:ext cx="3959657"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1. vrata zaboravljanja</a:t>
            </a:r>
            <a:br/>
            <a:r>
              <a:rPr sz="2700"/>
              <a:t>(koji dio stanja zadržati)</a:t>
            </a:r>
          </a:p>
        </p:txBody>
      </p:sp>
      <p:pic>
        <p:nvPicPr>
          <p:cNvPr id="163" name="LSTM3-focus-f.png" descr="LSTM3-focus-f.png"/>
          <p:cNvPicPr>
            <a:picLocks noChangeAspect="1"/>
          </p:cNvPicPr>
          <p:nvPr/>
        </p:nvPicPr>
        <p:blipFill>
          <a:blip r:embed="rId3">
            <a:extLst/>
          </a:blip>
          <a:srcRect l="53268" t="43628" r="3994" b="38283"/>
          <a:stretch>
            <a:fillRect/>
          </a:stretch>
        </p:blipFill>
        <p:spPr>
          <a:xfrm>
            <a:off x="7925119" y="2527300"/>
            <a:ext cx="4382513" cy="572911"/>
          </a:xfrm>
          <a:prstGeom prst="rect">
            <a:avLst/>
          </a:prstGeom>
          <a:ln w="12700">
            <a:miter lim="400000"/>
          </a:ln>
        </p:spPr>
      </p:pic>
      <p:sp>
        <p:nvSpPr>
          <p:cNvPr id="164" name="2. vrata ulaza (koji dio stanja promijeniti)"/>
          <p:cNvSpPr txBox="1"/>
          <p:nvPr/>
        </p:nvSpPr>
        <p:spPr>
          <a:xfrm>
            <a:off x="7935671" y="3376650"/>
            <a:ext cx="4083711"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2. vrata ulaza</a:t>
            </a:r>
            <a:br/>
            <a:r>
              <a:rPr sz="2700"/>
              <a:t>(koji dio stanja promijeniti)</a:t>
            </a:r>
          </a:p>
        </p:txBody>
      </p:sp>
      <p:pic>
        <p:nvPicPr>
          <p:cNvPr id="165" name="LSTM3-focus-i.png" descr="LSTM3-focus-i.png"/>
          <p:cNvPicPr>
            <a:picLocks noChangeAspect="1"/>
          </p:cNvPicPr>
          <p:nvPr/>
        </p:nvPicPr>
        <p:blipFill>
          <a:blip r:embed="rId4">
            <a:extLst/>
          </a:blip>
          <a:srcRect l="54122" t="37238" r="6365" b="50000"/>
          <a:stretch>
            <a:fillRect/>
          </a:stretch>
        </p:blipFill>
        <p:spPr>
          <a:xfrm>
            <a:off x="7999930" y="4525962"/>
            <a:ext cx="4233207" cy="422301"/>
          </a:xfrm>
          <a:prstGeom prst="rect">
            <a:avLst/>
          </a:prstGeom>
          <a:ln w="12700">
            <a:miter lim="400000"/>
          </a:ln>
        </p:spPr>
      </p:pic>
      <p:sp>
        <p:nvSpPr>
          <p:cNvPr id="166" name="3. promjena stanja"/>
          <p:cNvSpPr txBox="1"/>
          <p:nvPr/>
        </p:nvSpPr>
        <p:spPr>
          <a:xfrm>
            <a:off x="7935671" y="5314289"/>
            <a:ext cx="3464663"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3. promjena stanja</a:t>
            </a:r>
          </a:p>
        </p:txBody>
      </p:sp>
      <p:pic>
        <p:nvPicPr>
          <p:cNvPr id="167" name="LSTM3-focus-i.png" descr="LSTM3-focus-i.png"/>
          <p:cNvPicPr>
            <a:picLocks noChangeAspect="1"/>
          </p:cNvPicPr>
          <p:nvPr/>
        </p:nvPicPr>
        <p:blipFill>
          <a:blip r:embed="rId4">
            <a:extLst/>
          </a:blip>
          <a:srcRect l="52591" t="55413" r="0" b="31825"/>
          <a:stretch>
            <a:fillRect/>
          </a:stretch>
        </p:blipFill>
        <p:spPr>
          <a:xfrm>
            <a:off x="7994963" y="5990991"/>
            <a:ext cx="4242949" cy="352773"/>
          </a:xfrm>
          <a:prstGeom prst="rect">
            <a:avLst/>
          </a:prstGeom>
          <a:ln w="12700">
            <a:miter lim="400000"/>
          </a:ln>
        </p:spPr>
      </p:pic>
      <p:pic>
        <p:nvPicPr>
          <p:cNvPr id="168" name="LSTM3-focus-C.png" descr="LSTM3-focus-C.png"/>
          <p:cNvPicPr>
            <a:picLocks noChangeAspect="1"/>
          </p:cNvPicPr>
          <p:nvPr/>
        </p:nvPicPr>
        <p:blipFill>
          <a:blip r:embed="rId5">
            <a:extLst/>
          </a:blip>
          <a:srcRect l="52794" t="45719" r="11911" b="37165"/>
          <a:stretch>
            <a:fillRect/>
          </a:stretch>
        </p:blipFill>
        <p:spPr>
          <a:xfrm>
            <a:off x="8026535" y="6447693"/>
            <a:ext cx="3318078" cy="497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STM"/>
          <p:cNvSpPr txBox="1"/>
          <p:nvPr>
            <p:ph type="title"/>
          </p:nvPr>
        </p:nvSpPr>
        <p:spPr>
          <a:xfrm>
            <a:off x="-2489200" y="254000"/>
            <a:ext cx="11099800" cy="2159000"/>
          </a:xfrm>
          <a:prstGeom prst="rect">
            <a:avLst/>
          </a:prstGeom>
        </p:spPr>
        <p:txBody>
          <a:bodyPr/>
          <a:lstStyle/>
          <a:p>
            <a:pPr/>
            <a:r>
              <a:t>LSTM</a:t>
            </a:r>
          </a:p>
        </p:txBody>
      </p:sp>
      <p:pic>
        <p:nvPicPr>
          <p:cNvPr id="171" name="LSTM3-chain.png" descr="LSTM3-chain.png"/>
          <p:cNvPicPr>
            <a:picLocks noChangeAspect="1"/>
          </p:cNvPicPr>
          <p:nvPr/>
        </p:nvPicPr>
        <p:blipFill>
          <a:blip r:embed="rId2">
            <a:extLst/>
          </a:blip>
          <a:srcRect l="18785" t="0" r="23275" b="0"/>
          <a:stretch>
            <a:fillRect/>
          </a:stretch>
        </p:blipFill>
        <p:spPr>
          <a:xfrm>
            <a:off x="-477044" y="3240286"/>
            <a:ext cx="7710584" cy="5000234"/>
          </a:xfrm>
          <a:prstGeom prst="rect">
            <a:avLst/>
          </a:prstGeom>
          <a:ln w="12700">
            <a:miter lim="400000"/>
          </a:ln>
        </p:spPr>
      </p:pic>
      <p:sp>
        <p:nvSpPr>
          <p:cNvPr id="172" name="Rectangle"/>
          <p:cNvSpPr/>
          <p:nvPr/>
        </p:nvSpPr>
        <p:spPr>
          <a:xfrm>
            <a:off x="3696171" y="4702968"/>
            <a:ext cx="2407494" cy="2252664"/>
          </a:xfrm>
          <a:prstGeom prst="rect">
            <a:avLst/>
          </a:prstGeom>
          <a:ln w="63500">
            <a:solidFill>
              <a:srgbClr val="FF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3" name="1. vrata zaboravljanja (koji dio stanja zadržati)"/>
          <p:cNvSpPr txBox="1"/>
          <p:nvPr/>
        </p:nvSpPr>
        <p:spPr>
          <a:xfrm>
            <a:off x="7937500" y="1471650"/>
            <a:ext cx="3959657"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1. vrata zaboravljanja</a:t>
            </a:r>
            <a:br/>
            <a:r>
              <a:rPr sz="2700"/>
              <a:t>(koji dio stanja zadržati)</a:t>
            </a:r>
          </a:p>
        </p:txBody>
      </p:sp>
      <p:pic>
        <p:nvPicPr>
          <p:cNvPr id="174" name="LSTM3-focus-f.png" descr="LSTM3-focus-f.png"/>
          <p:cNvPicPr>
            <a:picLocks noChangeAspect="1"/>
          </p:cNvPicPr>
          <p:nvPr/>
        </p:nvPicPr>
        <p:blipFill>
          <a:blip r:embed="rId3">
            <a:extLst/>
          </a:blip>
          <a:srcRect l="53268" t="43628" r="3994" b="38283"/>
          <a:stretch>
            <a:fillRect/>
          </a:stretch>
        </p:blipFill>
        <p:spPr>
          <a:xfrm>
            <a:off x="7925119" y="2527300"/>
            <a:ext cx="4382513" cy="572911"/>
          </a:xfrm>
          <a:prstGeom prst="rect">
            <a:avLst/>
          </a:prstGeom>
          <a:ln w="12700">
            <a:miter lim="400000"/>
          </a:ln>
        </p:spPr>
      </p:pic>
      <p:sp>
        <p:nvSpPr>
          <p:cNvPr id="175" name="2. vrata ulaza (koji dio stanja promijeniti)"/>
          <p:cNvSpPr txBox="1"/>
          <p:nvPr/>
        </p:nvSpPr>
        <p:spPr>
          <a:xfrm>
            <a:off x="7935671" y="3376650"/>
            <a:ext cx="4083711"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2. vrata ulaza</a:t>
            </a:r>
            <a:br/>
            <a:r>
              <a:rPr sz="2700"/>
              <a:t>(koji dio stanja promijeniti)</a:t>
            </a:r>
          </a:p>
        </p:txBody>
      </p:sp>
      <p:pic>
        <p:nvPicPr>
          <p:cNvPr id="176" name="LSTM3-focus-i.png" descr="LSTM3-focus-i.png"/>
          <p:cNvPicPr>
            <a:picLocks noChangeAspect="1"/>
          </p:cNvPicPr>
          <p:nvPr/>
        </p:nvPicPr>
        <p:blipFill>
          <a:blip r:embed="rId4">
            <a:extLst/>
          </a:blip>
          <a:srcRect l="54122" t="37238" r="6365" b="50000"/>
          <a:stretch>
            <a:fillRect/>
          </a:stretch>
        </p:blipFill>
        <p:spPr>
          <a:xfrm>
            <a:off x="7999930" y="4525962"/>
            <a:ext cx="4233207" cy="422301"/>
          </a:xfrm>
          <a:prstGeom prst="rect">
            <a:avLst/>
          </a:prstGeom>
          <a:ln w="12700">
            <a:miter lim="400000"/>
          </a:ln>
        </p:spPr>
      </p:pic>
      <p:sp>
        <p:nvSpPr>
          <p:cNvPr id="177" name="3. promjena stanja"/>
          <p:cNvSpPr txBox="1"/>
          <p:nvPr/>
        </p:nvSpPr>
        <p:spPr>
          <a:xfrm>
            <a:off x="7935671" y="5314289"/>
            <a:ext cx="3464663"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3. promjena stanja</a:t>
            </a:r>
          </a:p>
        </p:txBody>
      </p:sp>
      <p:pic>
        <p:nvPicPr>
          <p:cNvPr id="178" name="LSTM3-focus-i.png" descr="LSTM3-focus-i.png"/>
          <p:cNvPicPr>
            <a:picLocks noChangeAspect="1"/>
          </p:cNvPicPr>
          <p:nvPr/>
        </p:nvPicPr>
        <p:blipFill>
          <a:blip r:embed="rId4">
            <a:extLst/>
          </a:blip>
          <a:srcRect l="52591" t="55413" r="0" b="31825"/>
          <a:stretch>
            <a:fillRect/>
          </a:stretch>
        </p:blipFill>
        <p:spPr>
          <a:xfrm>
            <a:off x="7994963" y="5990991"/>
            <a:ext cx="4242949" cy="352773"/>
          </a:xfrm>
          <a:prstGeom prst="rect">
            <a:avLst/>
          </a:prstGeom>
          <a:ln w="12700">
            <a:miter lim="400000"/>
          </a:ln>
        </p:spPr>
      </p:pic>
      <p:pic>
        <p:nvPicPr>
          <p:cNvPr id="179" name="LSTM3-focus-C.png" descr="LSTM3-focus-C.png"/>
          <p:cNvPicPr>
            <a:picLocks noChangeAspect="1"/>
          </p:cNvPicPr>
          <p:nvPr/>
        </p:nvPicPr>
        <p:blipFill>
          <a:blip r:embed="rId5">
            <a:extLst/>
          </a:blip>
          <a:srcRect l="52794" t="45719" r="11911" b="37165"/>
          <a:stretch>
            <a:fillRect/>
          </a:stretch>
        </p:blipFill>
        <p:spPr>
          <a:xfrm>
            <a:off x="8026535" y="6447693"/>
            <a:ext cx="3318078" cy="497000"/>
          </a:xfrm>
          <a:prstGeom prst="rect">
            <a:avLst/>
          </a:prstGeom>
          <a:ln w="12700">
            <a:miter lim="400000"/>
          </a:ln>
        </p:spPr>
      </p:pic>
      <p:sp>
        <p:nvSpPr>
          <p:cNvPr id="180" name="4. izlaz"/>
          <p:cNvSpPr txBox="1"/>
          <p:nvPr/>
        </p:nvSpPr>
        <p:spPr>
          <a:xfrm>
            <a:off x="7935671" y="7155789"/>
            <a:ext cx="1355040"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4. izlaz</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LSTM"/>
          <p:cNvSpPr txBox="1"/>
          <p:nvPr>
            <p:ph type="title"/>
          </p:nvPr>
        </p:nvSpPr>
        <p:spPr>
          <a:xfrm>
            <a:off x="-2489200" y="254000"/>
            <a:ext cx="11099800" cy="2159000"/>
          </a:xfrm>
          <a:prstGeom prst="rect">
            <a:avLst/>
          </a:prstGeom>
        </p:spPr>
        <p:txBody>
          <a:bodyPr/>
          <a:lstStyle/>
          <a:p>
            <a:pPr/>
            <a:r>
              <a:t>LSTM</a:t>
            </a:r>
          </a:p>
        </p:txBody>
      </p:sp>
      <p:pic>
        <p:nvPicPr>
          <p:cNvPr id="183" name="LSTM3-chain.png" descr="LSTM3-chain.png"/>
          <p:cNvPicPr>
            <a:picLocks noChangeAspect="1"/>
          </p:cNvPicPr>
          <p:nvPr/>
        </p:nvPicPr>
        <p:blipFill>
          <a:blip r:embed="rId2">
            <a:extLst/>
          </a:blip>
          <a:srcRect l="0" t="0" r="0" b="0"/>
          <a:stretch>
            <a:fillRect/>
          </a:stretch>
        </p:blipFill>
        <p:spPr>
          <a:xfrm>
            <a:off x="1686256" y="3844712"/>
            <a:ext cx="10091032" cy="379148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Implementacija"/>
          <p:cNvSpPr txBox="1"/>
          <p:nvPr>
            <p:ph type="title"/>
          </p:nvPr>
        </p:nvSpPr>
        <p:spPr>
          <a:prstGeom prst="rect">
            <a:avLst/>
          </a:prstGeom>
        </p:spPr>
        <p:txBody>
          <a:bodyPr/>
          <a:lstStyle/>
          <a:p>
            <a:pPr/>
            <a:r>
              <a:t>Implementacija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kup podataka: Judita"/>
          <p:cNvSpPr txBox="1"/>
          <p:nvPr>
            <p:ph type="title"/>
          </p:nvPr>
        </p:nvSpPr>
        <p:spPr>
          <a:prstGeom prst="rect">
            <a:avLst/>
          </a:prstGeom>
        </p:spPr>
        <p:txBody>
          <a:bodyPr/>
          <a:lstStyle/>
          <a:p>
            <a:pPr/>
            <a:r>
              <a:t>Skup podataka: Judita</a:t>
            </a:r>
          </a:p>
        </p:txBody>
      </p:sp>
      <p:sp>
        <p:nvSpPr>
          <p:cNvPr id="188" name="Djelo Marka Marulića…"/>
          <p:cNvSpPr txBox="1"/>
          <p:nvPr>
            <p:ph type="body" sz="half" idx="1"/>
          </p:nvPr>
        </p:nvSpPr>
        <p:spPr>
          <a:xfrm>
            <a:off x="6055022" y="2590800"/>
            <a:ext cx="5997278" cy="6286500"/>
          </a:xfrm>
          <a:prstGeom prst="rect">
            <a:avLst/>
          </a:prstGeom>
        </p:spPr>
        <p:txBody>
          <a:bodyPr/>
          <a:lstStyle/>
          <a:p>
            <a:pPr/>
            <a:r>
              <a:t>Djelo Marka Marulića</a:t>
            </a:r>
          </a:p>
          <a:p>
            <a:pPr/>
            <a:r>
              <a:t>Bez sadržaja, predgovora i sl.</a:t>
            </a:r>
          </a:p>
          <a:p>
            <a:pPr/>
            <a:r>
              <a:t>81,119 slova, 66 unikatnih</a:t>
            </a:r>
          </a:p>
        </p:txBody>
      </p:sp>
      <p:pic>
        <p:nvPicPr>
          <p:cNvPr id="189" name="Screenshot 2019-02-03 at 14.44.54.png" descr="Screenshot 2019-02-03 at 14.44.54.png"/>
          <p:cNvPicPr>
            <a:picLocks noChangeAspect="1"/>
          </p:cNvPicPr>
          <p:nvPr/>
        </p:nvPicPr>
        <p:blipFill>
          <a:blip r:embed="rId2">
            <a:extLst/>
          </a:blip>
          <a:stretch>
            <a:fillRect/>
          </a:stretch>
        </p:blipFill>
        <p:spPr>
          <a:xfrm>
            <a:off x="673049" y="4257445"/>
            <a:ext cx="4810873" cy="295321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Obrada podataka"/>
          <p:cNvSpPr txBox="1"/>
          <p:nvPr>
            <p:ph type="title"/>
          </p:nvPr>
        </p:nvSpPr>
        <p:spPr>
          <a:prstGeom prst="rect">
            <a:avLst/>
          </a:prstGeom>
        </p:spPr>
        <p:txBody>
          <a:bodyPr/>
          <a:lstStyle/>
          <a:p>
            <a:pPr/>
            <a:r>
              <a:t>Obrada podataka</a:t>
            </a:r>
          </a:p>
        </p:txBody>
      </p:sp>
      <p:graphicFrame>
        <p:nvGraphicFramePr>
          <p:cNvPr id="192" name="Table"/>
          <p:cNvGraphicFramePr/>
          <p:nvPr/>
        </p:nvGraphicFramePr>
        <p:xfrm>
          <a:off x="5359400" y="2603500"/>
          <a:ext cx="5334000" cy="6286500"/>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2660650"/>
                <a:gridCol w="2660650"/>
              </a:tblGrid>
              <a:tr h="1254760">
                <a:tc>
                  <a:txBody>
                    <a:bodyPr/>
                    <a:lstStyle/>
                    <a:p>
                      <a:pPr defTabSz="914400">
                        <a:defRPr sz="1800"/>
                      </a:pPr>
                      <a:r>
                        <a:rPr sz="2200">
                          <a:sym typeface="Helvetica Neue"/>
                        </a:rPr>
                        <a:t>ulaz</a:t>
                      </a:r>
                    </a:p>
                  </a:txBody>
                  <a:tcPr marL="50800" marR="50800" marT="50800" marB="50800" anchor="ctr" anchorCtr="0"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izlaz</a:t>
                      </a:r>
                    </a:p>
                  </a:txBody>
                  <a:tcPr marL="50800" marR="50800" marT="50800" marB="50800" anchor="ctr" anchorCtr="0" horzOverflow="overflow">
                    <a:lnR w="12700">
                      <a:solidFill>
                        <a:srgbClr val="606060"/>
                      </a:solidFill>
                      <a:miter lim="400000"/>
                    </a:lnR>
                    <a:lnT w="12700">
                      <a:solidFill>
                        <a:srgbClr val="606060"/>
                      </a:solidFill>
                      <a:miter lim="400000"/>
                    </a:lnT>
                  </a:tcPr>
                </a:tc>
              </a:tr>
              <a:tr h="1254760">
                <a:tc>
                  <a:txBody>
                    <a:bodyPr/>
                    <a:lstStyle/>
                    <a:p>
                      <a:pPr defTabSz="914400">
                        <a:defRPr sz="1800"/>
                      </a:pPr>
                      <a:r>
                        <a:rPr sz="2200">
                          <a:sym typeface="Helvetica Neue"/>
                        </a:rPr>
                        <a:t>“Dike t”</a:t>
                      </a:r>
                    </a:p>
                  </a:txBody>
                  <a:tcPr marL="50800" marR="50800" marT="50800" marB="50800" anchor="ctr" anchorCtr="0" horzOverflow="overflow">
                    <a:lnL w="12700">
                      <a:solidFill>
                        <a:srgbClr val="606060"/>
                      </a:solidFill>
                      <a:miter lim="400000"/>
                    </a:lnL>
                    <a:solidFill>
                      <a:srgbClr val="FFFFFF"/>
                    </a:solidFill>
                  </a:tcPr>
                </a:tc>
                <a:tc>
                  <a:txBody>
                    <a:bodyPr/>
                    <a:lstStyle/>
                    <a:p>
                      <a:pPr defTabSz="914400">
                        <a:defRPr sz="1800"/>
                      </a:pPr>
                      <a:r>
                        <a:rPr sz="2200">
                          <a:sym typeface="Helvetica Neue"/>
                        </a:rPr>
                        <a:t>“e”</a:t>
                      </a:r>
                    </a:p>
                  </a:txBody>
                  <a:tcPr marL="50800" marR="50800" marT="50800" marB="50800" anchor="ctr" anchorCtr="0" horzOverflow="overflow">
                    <a:lnR w="12700">
                      <a:solidFill>
                        <a:srgbClr val="606060"/>
                      </a:solidFill>
                      <a:miter lim="400000"/>
                    </a:lnR>
                    <a:solidFill>
                      <a:srgbClr val="FFFFFF"/>
                    </a:solidFill>
                  </a:tcPr>
                </a:tc>
              </a:tr>
              <a:tr h="1254760">
                <a:tc>
                  <a:txBody>
                    <a:bodyPr/>
                    <a:lstStyle/>
                    <a:p>
                      <a:pPr defTabSz="914400">
                        <a:defRPr sz="1800"/>
                      </a:pPr>
                      <a:r>
                        <a:rPr sz="2200">
                          <a:sym typeface="Helvetica Neue"/>
                        </a:rPr>
                        <a:t>“ike te”</a:t>
                      </a:r>
                    </a:p>
                  </a:txBody>
                  <a:tcPr marL="50800" marR="50800" marT="50800" marB="50800" anchor="ctr" anchorCtr="0" horzOverflow="overflow">
                    <a:lnL w="12700">
                      <a:solidFill>
                        <a:srgbClr val="606060"/>
                      </a:solidFill>
                      <a:miter lim="400000"/>
                    </a:lnL>
                    <a:solidFill>
                      <a:srgbClr val="FFFFFF"/>
                    </a:solidFill>
                  </a:tcPr>
                </a:tc>
                <a:tc>
                  <a:txBody>
                    <a:bodyPr/>
                    <a:lstStyle/>
                    <a:p>
                      <a:pPr defTabSz="914400">
                        <a:defRPr sz="1800"/>
                      </a:pPr>
                      <a:r>
                        <a:rPr sz="2200">
                          <a:sym typeface="Helvetica Neue"/>
                        </a:rPr>
                        <a:t>“r”</a:t>
                      </a:r>
                    </a:p>
                  </a:txBody>
                  <a:tcPr marL="50800" marR="50800" marT="50800" marB="50800" anchor="ctr" anchorCtr="0" horzOverflow="overflow">
                    <a:lnR w="12700">
                      <a:solidFill>
                        <a:srgbClr val="606060"/>
                      </a:solidFill>
                      <a:miter lim="400000"/>
                    </a:lnR>
                    <a:solidFill>
                      <a:srgbClr val="FFFFFF"/>
                    </a:solidFill>
                  </a:tcPr>
                </a:tc>
              </a:tr>
              <a:tr h="1254760">
                <a:tc>
                  <a:txBody>
                    <a:bodyPr/>
                    <a:lstStyle/>
                    <a:p>
                      <a:pPr defTabSz="914400">
                        <a:defRPr sz="1800"/>
                      </a:pPr>
                      <a:r>
                        <a:rPr sz="2200">
                          <a:sym typeface="Helvetica Neue"/>
                        </a:rPr>
                        <a:t>“ke ter”</a:t>
                      </a:r>
                    </a:p>
                  </a:txBody>
                  <a:tcPr marL="50800" marR="50800" marT="50800" marB="50800" anchor="ctr" anchorCtr="0" horzOverflow="overflow">
                    <a:lnL w="12700">
                      <a:solidFill>
                        <a:srgbClr val="606060"/>
                      </a:solidFill>
                      <a:miter lim="400000"/>
                    </a:lnL>
                    <a:solidFill>
                      <a:srgbClr val="FFFFFF"/>
                    </a:solidFill>
                  </a:tcPr>
                </a:tc>
                <a:tc>
                  <a:txBody>
                    <a:bodyPr/>
                    <a:lstStyle/>
                    <a:p>
                      <a:pPr defTabSz="914400">
                        <a:defRPr sz="1800"/>
                      </a:pPr>
                      <a:r>
                        <a:rPr sz="2200">
                          <a:sym typeface="Helvetica Neue"/>
                        </a:rPr>
                        <a:t>“ “</a:t>
                      </a:r>
                    </a:p>
                  </a:txBody>
                  <a:tcPr marL="50800" marR="50800" marT="50800" marB="50800" anchor="ctr" anchorCtr="0" horzOverflow="overflow">
                    <a:lnR w="12700">
                      <a:solidFill>
                        <a:srgbClr val="606060"/>
                      </a:solidFill>
                      <a:miter lim="400000"/>
                    </a:lnR>
                    <a:solidFill>
                      <a:srgbClr val="FFFFFF"/>
                    </a:solidFill>
                  </a:tcPr>
                </a:tc>
              </a:tr>
              <a:tr h="1254760">
                <a:tc>
                  <a:txBody>
                    <a:bodyPr/>
                    <a:lstStyle/>
                    <a:p>
                      <a:pPr defTabSz="914400">
                        <a:defRPr sz="1800"/>
                      </a:pPr>
                      <a:r>
                        <a:rPr sz="2200">
                          <a:sym typeface="Helvetica Neue"/>
                        </a:rPr>
                        <a:t>“ike ter “</a:t>
                      </a:r>
                    </a:p>
                  </a:txBody>
                  <a:tcPr marL="50800" marR="50800" marT="50800" marB="50800" anchor="ctr" anchorCtr="0" horzOverflow="overflow">
                    <a:lnL w="12700">
                      <a:solidFill>
                        <a:srgbClr val="606060"/>
                      </a:solidFill>
                      <a:miter lim="400000"/>
                    </a:lnL>
                    <a:lnB w="12700">
                      <a:solidFill>
                        <a:srgbClr val="606060"/>
                      </a:solidFill>
                      <a:miter lim="400000"/>
                    </a:lnB>
                    <a:solidFill>
                      <a:srgbClr val="FFFFFF"/>
                    </a:solidFill>
                  </a:tcPr>
                </a:tc>
                <a:tc>
                  <a:txBody>
                    <a:bodyPr/>
                    <a:lstStyle/>
                    <a:p>
                      <a:pPr defTabSz="914400">
                        <a:defRPr sz="1800"/>
                      </a:pPr>
                      <a:r>
                        <a:rPr sz="2200">
                          <a:sym typeface="Helvetica Neue"/>
                        </a:rPr>
                        <a:t>“h”</a:t>
                      </a:r>
                    </a:p>
                  </a:txBody>
                  <a:tcPr marL="50800" marR="50800" marT="50800" marB="50800" anchor="ctr" anchorCtr="0" horzOverflow="overflow">
                    <a:lnR w="12700">
                      <a:solidFill>
                        <a:srgbClr val="606060"/>
                      </a:solidFill>
                      <a:miter lim="400000"/>
                    </a:lnR>
                    <a:lnB w="12700">
                      <a:solidFill>
                        <a:srgbClr val="606060"/>
                      </a:solidFill>
                      <a:miter lim="400000"/>
                    </a:lnB>
                    <a:solidFill>
                      <a:srgbClr val="FFFFFF"/>
                    </a:solidFill>
                  </a:tcPr>
                </a:tc>
              </a:tr>
            </a:tbl>
          </a:graphicData>
        </a:graphic>
      </p:graphicFrame>
      <p:sp>
        <p:nvSpPr>
          <p:cNvPr id="193" name="“Dike ter hvaljenja…”"/>
          <p:cNvSpPr txBox="1"/>
          <p:nvPr/>
        </p:nvSpPr>
        <p:spPr>
          <a:xfrm>
            <a:off x="1425803" y="2976220"/>
            <a:ext cx="32189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“Dike ter hvaljenja…”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Obrada podataka"/>
          <p:cNvSpPr txBox="1"/>
          <p:nvPr>
            <p:ph type="title"/>
          </p:nvPr>
        </p:nvSpPr>
        <p:spPr>
          <a:prstGeom prst="rect">
            <a:avLst/>
          </a:prstGeom>
        </p:spPr>
        <p:txBody>
          <a:bodyPr/>
          <a:lstStyle/>
          <a:p>
            <a:pPr/>
            <a:r>
              <a:t>Obrada podataka</a:t>
            </a:r>
          </a:p>
        </p:txBody>
      </p:sp>
      <p:pic>
        <p:nvPicPr>
          <p:cNvPr id="196" name="Screenshot 2019-02-03 at 15.42.54.png" descr="Screenshot 2019-02-03 at 15.42.54.png"/>
          <p:cNvPicPr>
            <a:picLocks noChangeAspect="1"/>
          </p:cNvPicPr>
          <p:nvPr/>
        </p:nvPicPr>
        <p:blipFill>
          <a:blip r:embed="rId2">
            <a:extLst/>
          </a:blip>
          <a:stretch>
            <a:fillRect/>
          </a:stretch>
        </p:blipFill>
        <p:spPr>
          <a:xfrm>
            <a:off x="1128979" y="3206070"/>
            <a:ext cx="10746842" cy="506866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Obrada podataka"/>
          <p:cNvSpPr txBox="1"/>
          <p:nvPr>
            <p:ph type="title"/>
          </p:nvPr>
        </p:nvSpPr>
        <p:spPr>
          <a:prstGeom prst="rect">
            <a:avLst/>
          </a:prstGeom>
        </p:spPr>
        <p:txBody>
          <a:bodyPr/>
          <a:lstStyle/>
          <a:p>
            <a:pPr/>
            <a:r>
              <a:t>Obrada podataka</a:t>
            </a:r>
          </a:p>
        </p:txBody>
      </p:sp>
      <p:sp>
        <p:nvSpPr>
          <p:cNvPr id="199" name="one hot encoding"/>
          <p:cNvSpPr txBox="1"/>
          <p:nvPr/>
        </p:nvSpPr>
        <p:spPr>
          <a:xfrm>
            <a:off x="2371344" y="2455520"/>
            <a:ext cx="264871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one hot encoding</a:t>
            </a:r>
          </a:p>
        </p:txBody>
      </p:sp>
      <p:pic>
        <p:nvPicPr>
          <p:cNvPr id="200" name="Screenshot 2019-02-03 at 15.44.11.png" descr="Screenshot 2019-02-03 at 15.44.11.png"/>
          <p:cNvPicPr>
            <a:picLocks noChangeAspect="1"/>
          </p:cNvPicPr>
          <p:nvPr/>
        </p:nvPicPr>
        <p:blipFill>
          <a:blip r:embed="rId2">
            <a:extLst/>
          </a:blip>
          <a:stretch>
            <a:fillRect/>
          </a:stretch>
        </p:blipFill>
        <p:spPr>
          <a:xfrm>
            <a:off x="952500" y="3375892"/>
            <a:ext cx="11099800" cy="472901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odel"/>
          <p:cNvSpPr txBox="1"/>
          <p:nvPr>
            <p:ph type="title"/>
          </p:nvPr>
        </p:nvSpPr>
        <p:spPr>
          <a:prstGeom prst="rect">
            <a:avLst/>
          </a:prstGeom>
        </p:spPr>
        <p:txBody>
          <a:bodyPr/>
          <a:lstStyle/>
          <a:p>
            <a:pPr/>
            <a:r>
              <a:t>Model</a:t>
            </a:r>
          </a:p>
        </p:txBody>
      </p:sp>
      <p:sp>
        <p:nvSpPr>
          <p:cNvPr id="203" name="LSTM (256)"/>
          <p:cNvSpPr/>
          <p:nvPr/>
        </p:nvSpPr>
        <p:spPr>
          <a:xfrm>
            <a:off x="5400402" y="2933699"/>
            <a:ext cx="2203996" cy="846288"/>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LSTM (256)</a:t>
            </a:r>
          </a:p>
        </p:txBody>
      </p:sp>
      <p:sp>
        <p:nvSpPr>
          <p:cNvPr id="204" name="Dropout 20%"/>
          <p:cNvSpPr/>
          <p:nvPr/>
        </p:nvSpPr>
        <p:spPr>
          <a:xfrm>
            <a:off x="5400402" y="4292600"/>
            <a:ext cx="2203996" cy="84628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Dropout 20%</a:t>
            </a:r>
          </a:p>
        </p:txBody>
      </p:sp>
      <p:sp>
        <p:nvSpPr>
          <p:cNvPr id="205" name="LSTM (256)"/>
          <p:cNvSpPr/>
          <p:nvPr/>
        </p:nvSpPr>
        <p:spPr>
          <a:xfrm>
            <a:off x="5400402" y="5651500"/>
            <a:ext cx="2203996" cy="84628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LSTM (256)</a:t>
            </a:r>
          </a:p>
        </p:txBody>
      </p:sp>
      <p:sp>
        <p:nvSpPr>
          <p:cNvPr id="206" name="Dense (66) (softmax)"/>
          <p:cNvSpPr/>
          <p:nvPr/>
        </p:nvSpPr>
        <p:spPr>
          <a:xfrm>
            <a:off x="5400402" y="7010400"/>
            <a:ext cx="2203996" cy="1063576"/>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solidFill>
                  <a:srgbClr val="FFFFFF"/>
                </a:solidFill>
                <a:latin typeface="+mn-lt"/>
                <a:ea typeface="+mn-ea"/>
                <a:cs typeface="+mn-cs"/>
                <a:sym typeface="Helvetica Neue Medium"/>
              </a:defRPr>
            </a:pPr>
            <a:r>
              <a:t>Dense (66)</a:t>
            </a:r>
            <a:br/>
            <a:r>
              <a:t>(softmax)</a:t>
            </a:r>
          </a:p>
        </p:txBody>
      </p:sp>
      <p:sp>
        <p:nvSpPr>
          <p:cNvPr id="207" name="Line"/>
          <p:cNvSpPr/>
          <p:nvPr/>
        </p:nvSpPr>
        <p:spPr>
          <a:xfrm>
            <a:off x="6405314" y="3846082"/>
            <a:ext cx="1" cy="37233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8" name="Line"/>
          <p:cNvSpPr/>
          <p:nvPr/>
        </p:nvSpPr>
        <p:spPr>
          <a:xfrm>
            <a:off x="6405314" y="5213068"/>
            <a:ext cx="1" cy="37233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9" name="Line"/>
          <p:cNvSpPr/>
          <p:nvPr/>
        </p:nvSpPr>
        <p:spPr>
          <a:xfrm>
            <a:off x="6405314" y="6563882"/>
            <a:ext cx="1" cy="37233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RNN mreže"/>
          <p:cNvSpPr txBox="1"/>
          <p:nvPr>
            <p:ph type="title"/>
          </p:nvPr>
        </p:nvSpPr>
        <p:spPr>
          <a:prstGeom prst="rect">
            <a:avLst/>
          </a:prstGeom>
        </p:spPr>
        <p:txBody>
          <a:bodyPr/>
          <a:lstStyle/>
          <a:p>
            <a:pPr/>
            <a:r>
              <a:t>RNN mreže</a:t>
            </a:r>
          </a:p>
        </p:txBody>
      </p:sp>
      <p:pic>
        <p:nvPicPr>
          <p:cNvPr id="123" name="srn_elman.png" descr="srn_elman.png"/>
          <p:cNvPicPr>
            <a:picLocks noChangeAspect="1"/>
          </p:cNvPicPr>
          <p:nvPr/>
        </p:nvPicPr>
        <p:blipFill>
          <a:blip r:embed="rId2">
            <a:extLst/>
          </a:blip>
          <a:srcRect l="0" t="0" r="0" b="0"/>
          <a:stretch>
            <a:fillRect/>
          </a:stretch>
        </p:blipFill>
        <p:spPr>
          <a:xfrm>
            <a:off x="1835218" y="3419078"/>
            <a:ext cx="7956620" cy="464257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odel"/>
          <p:cNvSpPr txBox="1"/>
          <p:nvPr>
            <p:ph type="title"/>
          </p:nvPr>
        </p:nvSpPr>
        <p:spPr>
          <a:prstGeom prst="rect">
            <a:avLst/>
          </a:prstGeom>
        </p:spPr>
        <p:txBody>
          <a:bodyPr/>
          <a:lstStyle/>
          <a:p>
            <a:pPr/>
            <a:r>
              <a:t>Model</a:t>
            </a:r>
          </a:p>
        </p:txBody>
      </p:sp>
      <p:pic>
        <p:nvPicPr>
          <p:cNvPr id="212" name="Screenshot 2019-02-03 at 17.49.39.png" descr="Screenshot 2019-02-03 at 17.49.39.png"/>
          <p:cNvPicPr>
            <a:picLocks noChangeAspect="1"/>
          </p:cNvPicPr>
          <p:nvPr/>
        </p:nvPicPr>
        <p:blipFill>
          <a:blip r:embed="rId2">
            <a:extLst/>
          </a:blip>
          <a:stretch>
            <a:fillRect/>
          </a:stretch>
        </p:blipFill>
        <p:spPr>
          <a:xfrm>
            <a:off x="857820" y="4419809"/>
            <a:ext cx="11289160" cy="264118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eneriranje teksta"/>
          <p:cNvSpPr txBox="1"/>
          <p:nvPr>
            <p:ph type="title"/>
          </p:nvPr>
        </p:nvSpPr>
        <p:spPr>
          <a:prstGeom prst="rect">
            <a:avLst/>
          </a:prstGeom>
        </p:spPr>
        <p:txBody>
          <a:bodyPr/>
          <a:lstStyle/>
          <a:p>
            <a:pPr/>
            <a:r>
              <a:t>Generiranje teksta</a:t>
            </a:r>
          </a:p>
        </p:txBody>
      </p:sp>
      <p:pic>
        <p:nvPicPr>
          <p:cNvPr id="215" name="Screenshot 2019-02-03 at 18.11.08.png" descr="Screenshot 2019-02-03 at 18.11.08.png"/>
          <p:cNvPicPr>
            <a:picLocks noChangeAspect="1"/>
          </p:cNvPicPr>
          <p:nvPr/>
        </p:nvPicPr>
        <p:blipFill>
          <a:blip r:embed="rId2">
            <a:extLst/>
          </a:blip>
          <a:stretch>
            <a:fillRect/>
          </a:stretch>
        </p:blipFill>
        <p:spPr>
          <a:xfrm>
            <a:off x="553216" y="2976399"/>
            <a:ext cx="5494226" cy="5528002"/>
          </a:xfrm>
          <a:prstGeom prst="rect">
            <a:avLst/>
          </a:prstGeom>
          <a:ln w="12700">
            <a:miter lim="400000"/>
          </a:ln>
        </p:spPr>
      </p:pic>
      <p:pic>
        <p:nvPicPr>
          <p:cNvPr id="216" name="Screenshot 2019-02-14 at 07.28.30.png" descr="Screenshot 2019-02-14 at 07.28.30.png"/>
          <p:cNvPicPr>
            <a:picLocks noChangeAspect="1"/>
          </p:cNvPicPr>
          <p:nvPr/>
        </p:nvPicPr>
        <p:blipFill>
          <a:blip r:embed="rId3">
            <a:extLst/>
          </a:blip>
          <a:stretch>
            <a:fillRect/>
          </a:stretch>
        </p:blipFill>
        <p:spPr>
          <a:xfrm>
            <a:off x="6195657" y="2996961"/>
            <a:ext cx="6255927" cy="3146769"/>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Rezultati"/>
          <p:cNvSpPr txBox="1"/>
          <p:nvPr>
            <p:ph type="title"/>
          </p:nvPr>
        </p:nvSpPr>
        <p:spPr>
          <a:prstGeom prst="rect">
            <a:avLst/>
          </a:prstGeom>
        </p:spPr>
        <p:txBody>
          <a:bodyPr/>
          <a:lstStyle/>
          <a:p>
            <a:pPr/>
            <a:r>
              <a:t>Rezultati</a:t>
            </a:r>
          </a:p>
        </p:txBody>
      </p:sp>
      <p:sp>
        <p:nvSpPr>
          <p:cNvPr id="219" name="O misi sm pastilu kriza nese u gori,…"/>
          <p:cNvSpPr txBox="1"/>
          <p:nvPr/>
        </p:nvSpPr>
        <p:spPr>
          <a:xfrm>
            <a:off x="683273" y="2428910"/>
            <a:ext cx="11638254" cy="6622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defTabSz="457200">
              <a:defRPr b="0" sz="3200">
                <a:latin typeface="Courier"/>
                <a:ea typeface="Courier"/>
                <a:cs typeface="Courier"/>
                <a:sym typeface="Courier"/>
              </a:defRPr>
            </a:pPr>
            <a:r>
              <a:t>O misi sm pastilu kriza nese u gori,</a:t>
            </a:r>
          </a:p>
          <a:p>
            <a:pPr algn="l" defTabSz="457200">
              <a:defRPr b="0" sz="3200">
                <a:latin typeface="Courier"/>
                <a:ea typeface="Courier"/>
                <a:cs typeface="Courier"/>
                <a:sym typeface="Courier"/>
              </a:defRPr>
            </a:pPr>
            <a:r>
              <a:t>  a ne konja ti sten zlača te prede mnidi</a:t>
            </a:r>
          </a:p>
          <a:p>
            <a:pPr algn="l" defTabSz="457200">
              <a:defRPr b="0" sz="3200">
                <a:latin typeface="Courier"/>
                <a:ea typeface="Courier"/>
                <a:cs typeface="Courier"/>
                <a:sym typeface="Courier"/>
              </a:defRPr>
            </a:pPr>
            <a:r>
              <a:t>  i pri(j)a za njim poparva gu pukiti;</a:t>
            </a:r>
          </a:p>
          <a:p>
            <a:pPr algn="l" defTabSz="457200">
              <a:defRPr b="0" sz="3200">
                <a:latin typeface="Courier"/>
                <a:ea typeface="Courier"/>
                <a:cs typeface="Courier"/>
                <a:sym typeface="Courier"/>
              </a:defRPr>
            </a:pPr>
            <a:r>
              <a:t>  dostoje neseći: Da te pez ukvarist.</a:t>
            </a:r>
          </a:p>
          <a:p>
            <a:pPr algn="l" defTabSz="457200">
              <a:defRPr b="0" sz="3200">
                <a:latin typeface="Courier"/>
                <a:ea typeface="Courier"/>
                <a:cs typeface="Courier"/>
                <a:sym typeface="Courier"/>
              </a:defRPr>
            </a:pPr>
            <a:r>
              <a:t>Ni bi je zavaše sert si budi praviti</a:t>
            </a:r>
          </a:p>
          <a:p>
            <a:pPr algn="l" defTabSz="457200">
              <a:defRPr b="0" sz="3200">
                <a:latin typeface="Courier"/>
                <a:ea typeface="Courier"/>
                <a:cs typeface="Courier"/>
                <a:sym typeface="Courier"/>
              </a:defRPr>
            </a:pPr>
            <a:r>
              <a:t>  i parazvaru sarbi pukali gavoriti</a:t>
            </a:r>
          </a:p>
          <a:p>
            <a:pPr algn="l" defTabSz="457200">
              <a:defRPr b="0" sz="3200">
                <a:latin typeface="Courier"/>
                <a:ea typeface="Courier"/>
                <a:cs typeface="Courier"/>
                <a:sym typeface="Courier"/>
              </a:defRPr>
            </a:pPr>
            <a:r>
              <a:t>  ne s tubi(j)aše ki po da napodi!</a:t>
            </a:r>
          </a:p>
          <a:p>
            <a:pPr algn="l" defTabSz="457200">
              <a:defRPr b="0" sz="3200">
                <a:latin typeface="Courier"/>
                <a:ea typeface="Courier"/>
                <a:cs typeface="Courier"/>
                <a:sym typeface="Courier"/>
              </a:defRPr>
            </a:pPr>
            <a:r>
              <a:t>  jer ju bi sidaje razskki, viši pamo,</a:t>
            </a:r>
          </a:p>
          <a:p>
            <a:pPr algn="l" defTabSz="457200">
              <a:defRPr b="0" sz="3200">
                <a:latin typeface="Courier"/>
                <a:ea typeface="Courier"/>
                <a:cs typeface="Courier"/>
                <a:sym typeface="Courier"/>
              </a:defRPr>
            </a:pPr>
            <a:r>
              <a:t>  kako ki da ne hode, kin slaga vladu</a:t>
            </a:r>
          </a:p>
          <a:p>
            <a:pPr algn="l" defTabSz="457200">
              <a:defRPr b="0" sz="3200">
                <a:latin typeface="Courier"/>
                <a:ea typeface="Courier"/>
                <a:cs typeface="Courier"/>
                <a:sym typeface="Courier"/>
              </a:defRPr>
            </a:pPr>
            <a:r>
              <a:t>  gdi loviv: ne kar na poglepu privini,</a:t>
            </a:r>
          </a:p>
          <a:p>
            <a:pPr algn="l" defTabSz="457200">
              <a:defRPr b="0" sz="3200">
                <a:latin typeface="Courier"/>
                <a:ea typeface="Courier"/>
                <a:cs typeface="Courier"/>
                <a:sym typeface="Courier"/>
              </a:defRPr>
            </a:pPr>
            <a:r>
              <a:t>  i lapad prižjnima da pridavšene pom.</a:t>
            </a:r>
          </a:p>
          <a:p>
            <a:pPr algn="l" defTabSz="457200">
              <a:defRPr b="0" sz="3200">
                <a:latin typeface="Courier"/>
                <a:ea typeface="Courier"/>
                <a:cs typeface="Courier"/>
                <a:sym typeface="Courier"/>
              </a:defRPr>
            </a:pPr>
            <a:r>
              <a:t>  Vičar nji posom m ljubi prilavami mogam.</a:t>
            </a:r>
          </a:p>
          <a:p>
            <a:pPr algn="l" defTabSz="457200">
              <a:defRPr b="0" sz="3200">
                <a:latin typeface="Courier"/>
                <a:ea typeface="Courier"/>
                <a:cs typeface="Courier"/>
                <a:sym typeface="Courier"/>
              </a:defRPr>
            </a:pPr>
            <a:r>
              <a:t>Ka bi poz pripiše u znam ti priditi</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Rezultati"/>
          <p:cNvSpPr txBox="1"/>
          <p:nvPr>
            <p:ph type="title"/>
          </p:nvPr>
        </p:nvSpPr>
        <p:spPr>
          <a:prstGeom prst="rect">
            <a:avLst/>
          </a:prstGeom>
        </p:spPr>
        <p:txBody>
          <a:bodyPr/>
          <a:lstStyle/>
          <a:p>
            <a:pPr/>
            <a:r>
              <a:t>Rezultati</a:t>
            </a:r>
          </a:p>
        </p:txBody>
      </p:sp>
      <p:graphicFrame>
        <p:nvGraphicFramePr>
          <p:cNvPr id="222" name="Table"/>
          <p:cNvGraphicFramePr/>
          <p:nvPr/>
        </p:nvGraphicFramePr>
        <p:xfrm>
          <a:off x="719843" y="2230040"/>
          <a:ext cx="6019801" cy="36957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995207"/>
                <a:gridCol w="5569906"/>
              </a:tblGrid>
              <a:tr h="288925">
                <a:tc>
                  <a:txBody>
                    <a:bodyPr/>
                    <a:lstStyle/>
                    <a:p>
                      <a:pPr algn="l" defTabSz="457200">
                        <a:defRPr sz="1800"/>
                      </a:pPr>
                      <a:r>
                        <a:rPr b="1" sz="2100">
                          <a:sym typeface="Helvetica Neue"/>
                        </a:rPr>
                        <a:t>temp = 0.5 </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l" defTabSz="457200">
                        <a:defRPr sz="1800"/>
                      </a:pPr>
                      <a:r>
                        <a:rPr b="1" sz="2100">
                          <a:sym typeface="Helvetica Neue"/>
                        </a:rPr>
                        <a:t>temp = 0.8</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1434942">
                <a:tc>
                  <a:txBody>
                    <a:bodyPr/>
                    <a:lstStyle/>
                    <a:p>
                      <a:pPr algn="l" defTabSz="457200">
                        <a:lnSpc>
                          <a:spcPct val="130000"/>
                        </a:lnSpc>
                        <a:defRPr sz="1800"/>
                      </a:pPr>
                      <a:r>
                        <a:rPr sz="2100">
                          <a:sym typeface="Helvetica Neue"/>
                        </a:rPr>
                        <a:t>Toj strose opriti, same zaspodit.
  Zlubavi moći pom,, virti bilu puliti,
  jer glavu, timi svitu da je je reza
  ner svita zapilu uzenitu, s tveju.
Čada sva da po stih nesobosi svahu,
  u plavom mojuh bih kuše po vemom hvoje,
  gdi se naš njih potaj prost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lnSpc>
                          <a:spcPct val="130000"/>
                        </a:lnSpc>
                        <a:defRPr sz="1800"/>
                      </a:pPr>
                      <a:r>
                        <a:rPr sz="2100">
                          <a:sym typeface="Helvetica Neue"/>
                        </a:rPr>
                        <a:t>Ni moći, prigniti dokor uzihciti,
  s trubim poloče, nimdi gdi (j)e pili,
  svit od poslišuti, da se modu razsi.
  Svako se pretazsve da stagu na svori,
  njugu ti pred toj mor starti vrabla nastov.
Tu samsti vakasa svarži ki pritil,
  i naš ubih pohliti, alima si slogoš.</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288925">
                <a:tc>
                  <a:txBody>
                    <a:bodyPr/>
                    <a:lstStyle/>
                    <a:p>
                      <a:pPr algn="l" defTabSz="457200">
                        <a:defRPr sz="1800"/>
                      </a:pPr>
                      <a:r>
                        <a:rPr b="1" sz="2100">
                          <a:sym typeface="Helvetica Neue"/>
                        </a:rPr>
                        <a:t>temp = 1.0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algn="l" defTabSz="457200">
                        <a:defRPr sz="1800"/>
                      </a:pPr>
                      <a:r>
                        <a:rPr b="1" sz="2100">
                          <a:sym typeface="Helvetica Neue"/>
                        </a:rPr>
                        <a:t>temp = 1.2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288925">
                <a:tc>
                  <a:txBody>
                    <a:bodyPr/>
                    <a:lstStyle/>
                    <a:p>
                      <a:pPr algn="l" defTabSz="457200">
                        <a:lnSpc>
                          <a:spcPct val="130000"/>
                        </a:lnSpc>
                        <a:defRPr sz="1800"/>
                      </a:pPr>
                      <a:r>
                        <a:rPr sz="2100">
                          <a:sym typeface="Helvetica Neue"/>
                        </a:rPr>
                        <a:t>j pataj prostvol neskori,
  ne bih gonji zlabom poklopu tij
  kako ni ci smanje čajpo meća bim.
  Paka ju da pri rumo litarće da svita,
  za svit za priduje da ponom pohuće,
  kad priča njegavi ovol ne priti,
  s prevavim zlobda Jer si Jerosili
  i smata gradpvi na , nece se potiti.</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lnSpc>
                          <a:spcPct val="130000"/>
                        </a:lnSpc>
                        <a:defRPr sz="1800"/>
                      </a:pPr>
                      <a:r>
                        <a:rPr sz="2100">
                          <a:sym typeface="Helvetica Neue"/>
                        </a:rPr>
                        <a:t>ina tajme ozvajaliti
  svituji, ca pložtav zlatiše prosuti,
  naprad, čarvi se on kralje od Bogu,
  izide narubi svit postaju nogor.
Jude Zahul')aro se prativiti
  zato se veslaši, li da nje prikučti,
  svu reli, pistita, ne ker od njeuči.
I s nimim gospori od tica či se mone.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Evaluacija"/>
          <p:cNvSpPr txBox="1"/>
          <p:nvPr>
            <p:ph type="title"/>
          </p:nvPr>
        </p:nvSpPr>
        <p:spPr>
          <a:prstGeom prst="rect">
            <a:avLst/>
          </a:prstGeom>
        </p:spPr>
        <p:txBody>
          <a:bodyPr/>
          <a:lstStyle/>
          <a:p>
            <a:pPr/>
            <a:r>
              <a:t>Evaluacija</a:t>
            </a:r>
          </a:p>
        </p:txBody>
      </p:sp>
      <p:pic>
        <p:nvPicPr>
          <p:cNvPr id="225" name="Screenshot 2019-02-14 at 14.29.14.png" descr="Screenshot 2019-02-14 at 14.29.14.png"/>
          <p:cNvPicPr>
            <a:picLocks noChangeAspect="1"/>
          </p:cNvPicPr>
          <p:nvPr/>
        </p:nvPicPr>
        <p:blipFill>
          <a:blip r:embed="rId2">
            <a:extLst/>
          </a:blip>
          <a:stretch>
            <a:fillRect/>
          </a:stretch>
        </p:blipFill>
        <p:spPr>
          <a:xfrm>
            <a:off x="3410156" y="2584712"/>
            <a:ext cx="6184488" cy="665044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Evaluacija"/>
          <p:cNvSpPr txBox="1"/>
          <p:nvPr>
            <p:ph type="title"/>
          </p:nvPr>
        </p:nvSpPr>
        <p:spPr>
          <a:prstGeom prst="rect">
            <a:avLst/>
          </a:prstGeom>
        </p:spPr>
        <p:txBody>
          <a:bodyPr/>
          <a:lstStyle/>
          <a:p>
            <a:pPr/>
            <a:r>
              <a:t>Evaluacija</a:t>
            </a:r>
          </a:p>
        </p:txBody>
      </p:sp>
      <p:graphicFrame>
        <p:nvGraphicFramePr>
          <p:cNvPr id="228" name="Stvarni tekst"/>
          <p:cNvGraphicFramePr/>
          <p:nvPr/>
        </p:nvGraphicFramePr>
        <p:xfrm>
          <a:off x="254506" y="3455117"/>
          <a:ext cx="7080126" cy="5104919"/>
        </p:xfrm>
        <a:graphic xmlns:a="http://schemas.openxmlformats.org/drawingml/2006/main">
          <a:graphicData uri="http://schemas.openxmlformats.org/drawingml/2006/chart">
            <c:chart xmlns:c="http://schemas.openxmlformats.org/drawingml/2006/chart" r:id="rId2"/>
          </a:graphicData>
        </a:graphic>
      </p:graphicFrame>
      <p:graphicFrame>
        <p:nvGraphicFramePr>
          <p:cNvPr id="229" name="Generirani tekst"/>
          <p:cNvGraphicFramePr/>
          <p:nvPr/>
        </p:nvGraphicFramePr>
        <p:xfrm>
          <a:off x="7962900" y="3455117"/>
          <a:ext cx="4241800" cy="5072788"/>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NN mreže"/>
          <p:cNvSpPr txBox="1"/>
          <p:nvPr>
            <p:ph type="title"/>
          </p:nvPr>
        </p:nvSpPr>
        <p:spPr>
          <a:prstGeom prst="rect">
            <a:avLst/>
          </a:prstGeom>
        </p:spPr>
        <p:txBody>
          <a:bodyPr/>
          <a:lstStyle/>
          <a:p>
            <a:pPr/>
            <a:r>
              <a:t>RNN mreže</a:t>
            </a:r>
          </a:p>
        </p:txBody>
      </p:sp>
      <p:sp>
        <p:nvSpPr>
          <p:cNvPr id="126" name="recurrent neural network…"/>
          <p:cNvSpPr txBox="1"/>
          <p:nvPr>
            <p:ph type="body" idx="1"/>
          </p:nvPr>
        </p:nvSpPr>
        <p:spPr>
          <a:xfrm>
            <a:off x="952500" y="2597150"/>
            <a:ext cx="11099800" cy="6286500"/>
          </a:xfrm>
          <a:prstGeom prst="rect">
            <a:avLst/>
          </a:prstGeom>
        </p:spPr>
        <p:txBody>
          <a:bodyPr/>
          <a:lstStyle/>
          <a:p>
            <a:pPr/>
          </a:p>
          <a:p>
            <a:pPr/>
            <a:r>
              <a:t>recurrent neural network </a:t>
            </a:r>
          </a:p>
          <a:p>
            <a:pPr/>
            <a:r>
              <a:t>povratna veza</a:t>
            </a:r>
          </a:p>
          <a:p>
            <a:pPr/>
            <a:r>
              <a:t>prikladna za sljedove podataka</a:t>
            </a:r>
          </a:p>
          <a:p>
            <a:pPr/>
            <a:r>
              <a:t>pronalazi vremensku korelaciju među podacima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NN mreže"/>
          <p:cNvSpPr txBox="1"/>
          <p:nvPr>
            <p:ph type="title"/>
          </p:nvPr>
        </p:nvSpPr>
        <p:spPr>
          <a:prstGeom prst="rect">
            <a:avLst/>
          </a:prstGeom>
        </p:spPr>
        <p:txBody>
          <a:bodyPr/>
          <a:lstStyle/>
          <a:p>
            <a:pPr/>
            <a:r>
              <a:t>RNN mreže</a:t>
            </a:r>
          </a:p>
        </p:txBody>
      </p:sp>
      <p:sp>
        <p:nvSpPr>
          <p:cNvPr id="129" name="skriveno stanje:"/>
          <p:cNvSpPr txBox="1"/>
          <p:nvPr>
            <p:ph type="body" idx="1"/>
          </p:nvPr>
        </p:nvSpPr>
        <p:spPr>
          <a:xfrm>
            <a:off x="952500" y="2597150"/>
            <a:ext cx="11099800" cy="6286500"/>
          </a:xfrm>
          <a:prstGeom prst="rect">
            <a:avLst/>
          </a:prstGeom>
        </p:spPr>
        <p:txBody>
          <a:bodyPr/>
          <a:lstStyle/>
          <a:p>
            <a:pPr/>
            <a:r>
              <a:t>skriveno stanje:</a:t>
            </a:r>
            <a:br/>
            <a:br/>
            <a:br/>
          </a:p>
        </p:txBody>
      </p:sp>
      <p:pic>
        <p:nvPicPr>
          <p:cNvPr id="130" name="recurrent_equation.png" descr="recurrent_equation.png"/>
          <p:cNvPicPr>
            <a:picLocks noChangeAspect="1"/>
          </p:cNvPicPr>
          <p:nvPr/>
        </p:nvPicPr>
        <p:blipFill>
          <a:blip r:embed="rId2">
            <a:extLst/>
          </a:blip>
          <a:srcRect l="26777" t="0" r="25442" b="0"/>
          <a:stretch>
            <a:fillRect/>
          </a:stretch>
        </p:blipFill>
        <p:spPr>
          <a:xfrm>
            <a:off x="4779892" y="4424013"/>
            <a:ext cx="4615302" cy="131720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NN mreže"/>
          <p:cNvSpPr txBox="1"/>
          <p:nvPr>
            <p:ph type="title"/>
          </p:nvPr>
        </p:nvSpPr>
        <p:spPr>
          <a:prstGeom prst="rect">
            <a:avLst/>
          </a:prstGeom>
        </p:spPr>
        <p:txBody>
          <a:bodyPr/>
          <a:lstStyle/>
          <a:p>
            <a:pPr/>
            <a:r>
              <a:t>RNN mreže</a:t>
            </a:r>
          </a:p>
        </p:txBody>
      </p:sp>
      <p:sp>
        <p:nvSpPr>
          <p:cNvPr id="133" name="Body"/>
          <p:cNvSpPr txBox="1"/>
          <p:nvPr>
            <p:ph type="body" idx="1"/>
          </p:nvPr>
        </p:nvSpPr>
        <p:spPr>
          <a:prstGeom prst="rect">
            <a:avLst/>
          </a:prstGeom>
        </p:spPr>
        <p:txBody>
          <a:bodyPr/>
          <a:lstStyle/>
          <a:p>
            <a:pPr/>
          </a:p>
        </p:txBody>
      </p:sp>
      <p:pic>
        <p:nvPicPr>
          <p:cNvPr id="134" name="charseq-2.jpeg" descr="charseq-2.jpeg"/>
          <p:cNvPicPr>
            <a:picLocks noChangeAspect="1"/>
          </p:cNvPicPr>
          <p:nvPr/>
        </p:nvPicPr>
        <p:blipFill>
          <a:blip r:embed="rId2">
            <a:extLst/>
          </a:blip>
          <a:stretch>
            <a:fillRect/>
          </a:stretch>
        </p:blipFill>
        <p:spPr>
          <a:xfrm>
            <a:off x="2685482" y="2666128"/>
            <a:ext cx="7633836" cy="61358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STM"/>
          <p:cNvSpPr txBox="1"/>
          <p:nvPr>
            <p:ph type="title"/>
          </p:nvPr>
        </p:nvSpPr>
        <p:spPr>
          <a:prstGeom prst="rect">
            <a:avLst/>
          </a:prstGeom>
        </p:spPr>
        <p:txBody>
          <a:bodyPr/>
          <a:lstStyle/>
          <a:p>
            <a:pPr/>
            <a:r>
              <a:t>LSTM</a:t>
            </a:r>
          </a:p>
        </p:txBody>
      </p:sp>
      <p:sp>
        <p:nvSpPr>
          <p:cNvPr id="137" name="Long Short Term Memory…"/>
          <p:cNvSpPr txBox="1"/>
          <p:nvPr>
            <p:ph type="body" idx="1"/>
          </p:nvPr>
        </p:nvSpPr>
        <p:spPr>
          <a:prstGeom prst="rect">
            <a:avLst/>
          </a:prstGeom>
        </p:spPr>
        <p:txBody>
          <a:bodyPr/>
          <a:lstStyle/>
          <a:p>
            <a:pPr/>
            <a:r>
              <a:t>Long Short Term Memory</a:t>
            </a:r>
          </a:p>
          <a:p>
            <a:pPr/>
            <a:r>
              <a:t>jedinica RNN mreže</a:t>
            </a:r>
          </a:p>
          <a:p>
            <a:pPr/>
            <a:r>
              <a:t>dugoročno (i selektivno) pamćenje podataka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LSTM"/>
          <p:cNvSpPr txBox="1"/>
          <p:nvPr>
            <p:ph type="title"/>
          </p:nvPr>
        </p:nvSpPr>
        <p:spPr>
          <a:prstGeom prst="rect">
            <a:avLst/>
          </a:prstGeom>
        </p:spPr>
        <p:txBody>
          <a:bodyPr/>
          <a:lstStyle/>
          <a:p>
            <a:pPr/>
            <a:r>
              <a:t>LSTM</a:t>
            </a:r>
          </a:p>
        </p:txBody>
      </p:sp>
      <p:pic>
        <p:nvPicPr>
          <p:cNvPr id="140" name="LSTM3-chain.png" descr="LSTM3-chain.png"/>
          <p:cNvPicPr>
            <a:picLocks noChangeAspect="1"/>
          </p:cNvPicPr>
          <p:nvPr/>
        </p:nvPicPr>
        <p:blipFill>
          <a:blip r:embed="rId2">
            <a:extLst/>
          </a:blip>
          <a:srcRect l="18785" t="0" r="23275" b="0"/>
          <a:stretch>
            <a:fillRect/>
          </a:stretch>
        </p:blipFill>
        <p:spPr>
          <a:xfrm>
            <a:off x="2647156" y="3240285"/>
            <a:ext cx="7710584" cy="500023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LSTM"/>
          <p:cNvSpPr txBox="1"/>
          <p:nvPr>
            <p:ph type="title"/>
          </p:nvPr>
        </p:nvSpPr>
        <p:spPr>
          <a:xfrm>
            <a:off x="-2489200" y="254000"/>
            <a:ext cx="11099800" cy="2159000"/>
          </a:xfrm>
          <a:prstGeom prst="rect">
            <a:avLst/>
          </a:prstGeom>
        </p:spPr>
        <p:txBody>
          <a:bodyPr/>
          <a:lstStyle/>
          <a:p>
            <a:pPr/>
            <a:r>
              <a:t>LSTM</a:t>
            </a:r>
          </a:p>
        </p:txBody>
      </p:sp>
      <p:pic>
        <p:nvPicPr>
          <p:cNvPr id="143" name="LSTM3-chain.png" descr="LSTM3-chain.png"/>
          <p:cNvPicPr>
            <a:picLocks noChangeAspect="1"/>
          </p:cNvPicPr>
          <p:nvPr/>
        </p:nvPicPr>
        <p:blipFill>
          <a:blip r:embed="rId2">
            <a:extLst/>
          </a:blip>
          <a:srcRect l="18785" t="0" r="23275" b="0"/>
          <a:stretch>
            <a:fillRect/>
          </a:stretch>
        </p:blipFill>
        <p:spPr>
          <a:xfrm>
            <a:off x="-477044" y="3240286"/>
            <a:ext cx="7710584" cy="500023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LSTM"/>
          <p:cNvSpPr txBox="1"/>
          <p:nvPr>
            <p:ph type="title"/>
          </p:nvPr>
        </p:nvSpPr>
        <p:spPr>
          <a:xfrm>
            <a:off x="-2489200" y="254000"/>
            <a:ext cx="11099800" cy="2159000"/>
          </a:xfrm>
          <a:prstGeom prst="rect">
            <a:avLst/>
          </a:prstGeom>
        </p:spPr>
        <p:txBody>
          <a:bodyPr/>
          <a:lstStyle/>
          <a:p>
            <a:pPr/>
            <a:r>
              <a:t>LSTM</a:t>
            </a:r>
          </a:p>
        </p:txBody>
      </p:sp>
      <p:pic>
        <p:nvPicPr>
          <p:cNvPr id="146" name="LSTM3-chain.png" descr="LSTM3-chain.png"/>
          <p:cNvPicPr>
            <a:picLocks noChangeAspect="1"/>
          </p:cNvPicPr>
          <p:nvPr/>
        </p:nvPicPr>
        <p:blipFill>
          <a:blip r:embed="rId2">
            <a:extLst/>
          </a:blip>
          <a:srcRect l="18785" t="0" r="23275" b="0"/>
          <a:stretch>
            <a:fillRect/>
          </a:stretch>
        </p:blipFill>
        <p:spPr>
          <a:xfrm>
            <a:off x="-477044" y="3240286"/>
            <a:ext cx="7710584" cy="5000234"/>
          </a:xfrm>
          <a:prstGeom prst="rect">
            <a:avLst/>
          </a:prstGeom>
          <a:ln w="12700">
            <a:miter lim="400000"/>
          </a:ln>
        </p:spPr>
      </p:pic>
      <p:sp>
        <p:nvSpPr>
          <p:cNvPr id="147" name="Rectangle"/>
          <p:cNvSpPr/>
          <p:nvPr/>
        </p:nvSpPr>
        <p:spPr>
          <a:xfrm>
            <a:off x="1676871" y="4711700"/>
            <a:ext cx="751335" cy="2252663"/>
          </a:xfrm>
          <a:prstGeom prst="rect">
            <a:avLst/>
          </a:prstGeom>
          <a:ln w="63500">
            <a:solidFill>
              <a:srgbClr val="FF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8" name="1. vrata zaboravljanja (koji dio stanja zadržati)"/>
          <p:cNvSpPr txBox="1"/>
          <p:nvPr/>
        </p:nvSpPr>
        <p:spPr>
          <a:xfrm>
            <a:off x="7937500" y="1471650"/>
            <a:ext cx="3959657" cy="9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1. vrata zaboravljanja</a:t>
            </a:r>
            <a:br/>
            <a:r>
              <a:rPr sz="2700"/>
              <a:t>(koji dio stanja zadržati)</a:t>
            </a:r>
          </a:p>
        </p:txBody>
      </p:sp>
      <p:pic>
        <p:nvPicPr>
          <p:cNvPr id="149" name="LSTM3-focus-f.png" descr="LSTM3-focus-f.png"/>
          <p:cNvPicPr>
            <a:picLocks noChangeAspect="1"/>
          </p:cNvPicPr>
          <p:nvPr/>
        </p:nvPicPr>
        <p:blipFill>
          <a:blip r:embed="rId3">
            <a:extLst/>
          </a:blip>
          <a:srcRect l="53268" t="43628" r="3994" b="38283"/>
          <a:stretch>
            <a:fillRect/>
          </a:stretch>
        </p:blipFill>
        <p:spPr>
          <a:xfrm>
            <a:off x="7925119" y="2527300"/>
            <a:ext cx="4382513" cy="57291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