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3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91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9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7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4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1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0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4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FC59-1921-485C-820F-1E71D841A66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2ED9-C479-4171-8B46-FEE41F94E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8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xmlns.jcp.org/xml/ns/javaee/web-app_3_1.xsd" TargetMode="External"/><Relationship Id="rId4" Type="http://schemas.openxmlformats.org/officeDocument/2006/relationships/hyperlink" Target="http://xmlns.jcp.org/xml/ns/javae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727" y="4184284"/>
            <a:ext cx="2298207" cy="2554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4" name="그룹 13"/>
          <p:cNvGrpSpPr/>
          <p:nvPr/>
        </p:nvGrpSpPr>
        <p:grpSpPr>
          <a:xfrm>
            <a:off x="135255" y="162838"/>
            <a:ext cx="5477769" cy="3939540"/>
            <a:chOff x="5588538" y="2836221"/>
            <a:chExt cx="5160476" cy="3966504"/>
          </a:xfrm>
        </p:grpSpPr>
        <p:sp>
          <p:nvSpPr>
            <p:cNvPr id="10" name="TextBox 9"/>
            <p:cNvSpPr txBox="1"/>
            <p:nvPr/>
          </p:nvSpPr>
          <p:spPr>
            <a:xfrm>
              <a:off x="5588538" y="2836221"/>
              <a:ext cx="5160476" cy="39665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&lt;?xml version=</a:t>
              </a:r>
              <a:r>
                <a:rPr lang="en-US" altLang="ko-KR" sz="1000" i="1" dirty="0"/>
                <a:t>"1.0" encoding="UTF-8"?&gt;</a:t>
              </a:r>
            </a:p>
            <a:p>
              <a:r>
                <a:rPr lang="en-US" altLang="ko-KR" sz="1000" dirty="0"/>
                <a:t>&lt;</a:t>
              </a:r>
              <a:r>
                <a:rPr lang="en-US" altLang="ko-KR" sz="1000" dirty="0" smtClean="0"/>
                <a:t>web-app</a:t>
              </a:r>
            </a:p>
            <a:p>
              <a:r>
                <a:rPr lang="en-US" altLang="ko-KR" sz="1000" dirty="0" smtClean="0"/>
                <a:t>    </a:t>
              </a:r>
              <a:r>
                <a:rPr lang="en-US" altLang="ko-KR" sz="1000" dirty="0" err="1" smtClean="0"/>
                <a:t>xmlns:xsi</a:t>
              </a:r>
              <a:r>
                <a:rPr lang="en-US" altLang="ko-KR" sz="1000" dirty="0" smtClean="0"/>
                <a:t>=</a:t>
              </a:r>
              <a:r>
                <a:rPr lang="en-US" altLang="ko-KR" sz="1000" i="1" dirty="0" smtClean="0">
                  <a:hlinkClick r:id="rId3"/>
                </a:rPr>
                <a:t>http</a:t>
              </a:r>
              <a:r>
                <a:rPr lang="en-US" altLang="ko-KR" sz="1000" i="1" dirty="0">
                  <a:hlinkClick r:id="rId3"/>
                </a:rPr>
                <a:t>://</a:t>
              </a:r>
              <a:r>
                <a:rPr lang="en-US" altLang="ko-KR" sz="1000" i="1" dirty="0" smtClean="0">
                  <a:hlinkClick r:id="rId3"/>
                </a:rPr>
                <a:t>www.w3.org/2001/XMLSchema-instance</a:t>
              </a:r>
              <a:endParaRPr lang="en-US" altLang="ko-KR" sz="1000" i="1" dirty="0" smtClean="0"/>
            </a:p>
            <a:p>
              <a:r>
                <a:rPr lang="en-US" altLang="ko-KR" sz="1000" i="1" dirty="0" smtClean="0"/>
                <a:t>    </a:t>
              </a:r>
              <a:r>
                <a:rPr lang="en-US" altLang="ko-KR" sz="1000" i="1" dirty="0" err="1" smtClean="0"/>
                <a:t>xmlns</a:t>
              </a:r>
              <a:r>
                <a:rPr lang="en-US" altLang="ko-KR" sz="1000" i="1" dirty="0" smtClean="0"/>
                <a:t>=</a:t>
              </a:r>
              <a:r>
                <a:rPr lang="en-US" altLang="ko-KR" sz="1000" i="1" dirty="0" smtClean="0">
                  <a:hlinkClick r:id="rId4"/>
                </a:rPr>
                <a:t>http</a:t>
              </a:r>
              <a:r>
                <a:rPr lang="en-US" altLang="ko-KR" sz="1000" i="1" dirty="0">
                  <a:hlinkClick r:id="rId4"/>
                </a:rPr>
                <a:t>://</a:t>
              </a:r>
              <a:r>
                <a:rPr lang="en-US" altLang="ko-KR" sz="1000" i="1" dirty="0" smtClean="0">
                  <a:hlinkClick r:id="rId4"/>
                </a:rPr>
                <a:t>xmlns.jcp.org/xml/ns/javaee</a:t>
              </a:r>
              <a:endParaRPr lang="en-US" altLang="ko-KR" sz="1000" i="1" dirty="0" smtClean="0"/>
            </a:p>
            <a:p>
              <a:r>
                <a:rPr lang="en-US" altLang="ko-KR" sz="1000" i="1" dirty="0" smtClean="0"/>
                <a:t>    </a:t>
              </a:r>
              <a:r>
                <a:rPr lang="en-US" altLang="ko-KR" sz="1000" i="1" dirty="0" err="1" smtClean="0"/>
                <a:t>xsi:schemaLocation</a:t>
              </a:r>
              <a:r>
                <a:rPr lang="en-US" altLang="ko-KR" sz="1000" i="1" dirty="0" smtClean="0"/>
                <a:t>=“</a:t>
              </a:r>
            </a:p>
            <a:p>
              <a:r>
                <a:rPr lang="en-US" altLang="ko-KR" sz="1000" i="1" dirty="0" smtClean="0"/>
                <a:t>        http</a:t>
              </a:r>
              <a:r>
                <a:rPr lang="en-US" altLang="ko-KR" sz="1000" i="1" dirty="0"/>
                <a:t>://</a:t>
              </a:r>
              <a:r>
                <a:rPr lang="en-US" altLang="ko-KR" sz="1000" i="1" dirty="0" smtClean="0"/>
                <a:t>xmlns.jcp.org/xml/ns/javaee </a:t>
              </a:r>
            </a:p>
            <a:p>
              <a:r>
                <a:rPr lang="en-US" altLang="ko-KR" sz="1000" i="1" dirty="0"/>
                <a:t> </a:t>
              </a:r>
              <a:r>
                <a:rPr lang="en-US" altLang="ko-KR" sz="1000" i="1" dirty="0" smtClean="0"/>
                <a:t>       </a:t>
              </a:r>
              <a:r>
                <a:rPr lang="en-US" altLang="ko-KR" sz="1000" i="1" dirty="0" smtClean="0">
                  <a:hlinkClick r:id="rId5"/>
                </a:rPr>
                <a:t>http</a:t>
              </a:r>
              <a:r>
                <a:rPr lang="en-US" altLang="ko-KR" sz="1000" i="1" dirty="0">
                  <a:hlinkClick r:id="rId5"/>
                </a:rPr>
                <a:t>://</a:t>
              </a:r>
              <a:r>
                <a:rPr lang="en-US" altLang="ko-KR" sz="1000" i="1" dirty="0" smtClean="0">
                  <a:hlinkClick r:id="rId5"/>
                </a:rPr>
                <a:t>xmlns.jcp.org/xml/ns/</a:t>
              </a:r>
              <a:r>
                <a:rPr lang="en-US" altLang="ko-KR" sz="1000" i="1" dirty="0" err="1" smtClean="0">
                  <a:hlinkClick r:id="rId5"/>
                </a:rPr>
                <a:t>javaee</a:t>
              </a:r>
              <a:r>
                <a:rPr lang="en-US" altLang="ko-KR" sz="1000" i="1" dirty="0" smtClean="0">
                  <a:hlinkClick r:id="rId5"/>
                </a:rPr>
                <a:t>/web-app_3_1.xsd</a:t>
              </a:r>
              <a:r>
                <a:rPr lang="en-US" altLang="ko-KR" sz="1000" i="1" dirty="0" smtClean="0"/>
                <a:t>“</a:t>
              </a:r>
            </a:p>
            <a:p>
              <a:r>
                <a:rPr lang="en-US" altLang="ko-KR" sz="1000" i="1" dirty="0"/>
                <a:t> </a:t>
              </a:r>
              <a:r>
                <a:rPr lang="en-US" altLang="ko-KR" sz="1000" i="1" dirty="0" smtClean="0"/>
                <a:t>   id</a:t>
              </a:r>
              <a:r>
                <a:rPr lang="en-US" altLang="ko-KR" sz="1000" i="1" dirty="0"/>
                <a:t>="</a:t>
              </a:r>
              <a:r>
                <a:rPr lang="en-US" altLang="ko-KR" sz="1000" i="1" dirty="0" err="1"/>
                <a:t>WebApp_ID</a:t>
              </a:r>
              <a:r>
                <a:rPr lang="en-US" altLang="ko-KR" sz="1000" i="1" dirty="0"/>
                <a:t>" </a:t>
              </a:r>
              <a:endParaRPr lang="en-US" altLang="ko-KR" sz="1000" i="1" dirty="0" smtClean="0"/>
            </a:p>
            <a:p>
              <a:r>
                <a:rPr lang="en-US" altLang="ko-KR" sz="1000" i="1" dirty="0"/>
                <a:t> </a:t>
              </a:r>
              <a:r>
                <a:rPr lang="en-US" altLang="ko-KR" sz="1000" i="1" dirty="0" smtClean="0"/>
                <a:t>   version</a:t>
              </a:r>
              <a:r>
                <a:rPr lang="en-US" altLang="ko-KR" sz="1000" i="1" dirty="0"/>
                <a:t>="3.1</a:t>
              </a:r>
              <a:r>
                <a:rPr lang="en-US" altLang="ko-KR" sz="1000" i="1" dirty="0" smtClean="0"/>
                <a:t>"&gt;</a:t>
              </a:r>
            </a:p>
            <a:p>
              <a:endParaRPr lang="en-US" altLang="ko-KR" sz="1000" b="1" i="1" dirty="0"/>
            </a:p>
            <a:p>
              <a:r>
                <a:rPr lang="en-US" altLang="ko-KR" sz="1000" b="1" dirty="0"/>
                <a:t>   &lt;servlet&gt;</a:t>
              </a:r>
            </a:p>
            <a:p>
              <a:r>
                <a:rPr lang="en-US" altLang="ko-KR" sz="1000" b="1" dirty="0"/>
                <a:t>      &lt;servlet-name&gt;action&lt;/servlet-name&gt;</a:t>
              </a:r>
            </a:p>
            <a:p>
              <a:r>
                <a:rPr lang="en-US" altLang="ko-KR" sz="1000" b="1" dirty="0"/>
                <a:t>      </a:t>
              </a:r>
              <a:r>
                <a:rPr lang="en-US" altLang="ko-KR" sz="1000" b="1" dirty="0">
                  <a:solidFill>
                    <a:srgbClr val="00B0F0"/>
                  </a:solidFill>
                </a:rPr>
                <a:t>&lt;servlet-class&gt;</a:t>
              </a:r>
              <a:r>
                <a:rPr lang="en-US" altLang="ko-KR" sz="1000" b="1" dirty="0" err="1">
                  <a:solidFill>
                    <a:srgbClr val="C00000"/>
                  </a:solidFill>
                </a:rPr>
                <a:t>org.springframework.web.servlet.DispatcherServlet</a:t>
              </a:r>
              <a:r>
                <a:rPr lang="en-US" altLang="ko-KR" sz="1000" b="1" dirty="0">
                  <a:solidFill>
                    <a:srgbClr val="00B0F0"/>
                  </a:solidFill>
                </a:rPr>
                <a:t>&lt;/servlet-class&gt;</a:t>
              </a:r>
            </a:p>
            <a:p>
              <a:r>
                <a:rPr lang="en-US" altLang="ko-KR" sz="1000" b="1" dirty="0"/>
                <a:t>      </a:t>
              </a:r>
              <a:r>
                <a:rPr lang="en-US" altLang="ko-KR" sz="1000" b="1" dirty="0">
                  <a:solidFill>
                    <a:srgbClr val="00B0F0"/>
                  </a:solidFill>
                </a:rPr>
                <a:t>&lt;load-on-startup&gt;1&lt;/load-on-startup&gt;</a:t>
              </a:r>
            </a:p>
            <a:p>
              <a:r>
                <a:rPr lang="en-US" altLang="ko-KR" sz="1000" b="1" dirty="0"/>
                <a:t>   &lt;/servlet&gt;</a:t>
              </a:r>
            </a:p>
            <a:p>
              <a:endParaRPr lang="ko-KR" altLang="en-US" sz="1000" b="1" dirty="0"/>
            </a:p>
            <a:p>
              <a:r>
                <a:rPr lang="en-US" altLang="ko-KR" sz="1000" b="1" dirty="0"/>
                <a:t>   &lt;servlet-mapping&gt;</a:t>
              </a:r>
            </a:p>
            <a:p>
              <a:r>
                <a:rPr lang="en-US" altLang="ko-KR" sz="1000" b="1" dirty="0"/>
                <a:t>      &lt;servlet-name&gt;action&lt;/servlet-name&gt;</a:t>
              </a:r>
            </a:p>
            <a:p>
              <a:r>
                <a:rPr lang="en-US" altLang="ko-KR" sz="1000" b="1" dirty="0"/>
                <a:t>      </a:t>
              </a:r>
              <a:r>
                <a:rPr lang="en-US" altLang="ko-KR" sz="1000" b="1" dirty="0">
                  <a:solidFill>
                    <a:srgbClr val="00B0F0"/>
                  </a:solidFill>
                </a:rPr>
                <a:t>&lt;</a:t>
              </a:r>
              <a:r>
                <a:rPr lang="en-US" altLang="ko-KR" sz="1000" b="1" dirty="0" err="1">
                  <a:solidFill>
                    <a:srgbClr val="00B0F0"/>
                  </a:solidFill>
                </a:rPr>
                <a:t>url</a:t>
              </a:r>
              <a:r>
                <a:rPr lang="en-US" altLang="ko-KR" sz="1000" b="1" dirty="0">
                  <a:solidFill>
                    <a:srgbClr val="00B0F0"/>
                  </a:solidFill>
                </a:rPr>
                <a:t>-pattern&gt;*.do&lt;/</a:t>
              </a:r>
              <a:r>
                <a:rPr lang="en-US" altLang="ko-KR" sz="1000" b="1" dirty="0" err="1">
                  <a:solidFill>
                    <a:srgbClr val="00B0F0"/>
                  </a:solidFill>
                </a:rPr>
                <a:t>url</a:t>
              </a:r>
              <a:r>
                <a:rPr lang="en-US" altLang="ko-KR" sz="1000" b="1" dirty="0">
                  <a:solidFill>
                    <a:srgbClr val="00B0F0"/>
                  </a:solidFill>
                </a:rPr>
                <a:t>-pattern&gt;</a:t>
              </a:r>
            </a:p>
            <a:p>
              <a:r>
                <a:rPr lang="en-US" altLang="ko-KR" sz="1000" b="1" dirty="0"/>
                <a:t>   &lt;/servlet-mapping&gt;</a:t>
              </a:r>
            </a:p>
            <a:p>
              <a:r>
                <a:rPr lang="en-US" altLang="ko-KR" sz="1000" b="1" dirty="0"/>
                <a:t>&lt;/web-app&gt;</a:t>
              </a:r>
            </a:p>
            <a:p>
              <a:endParaRPr lang="en-US" altLang="ko-KR" sz="1000" b="1" dirty="0" smtClean="0"/>
            </a:p>
            <a:p>
              <a:endParaRPr lang="en-US" altLang="ko-KR" sz="1000" b="1" dirty="0"/>
            </a:p>
            <a:p>
              <a:endParaRPr lang="en-US" altLang="ko-KR" sz="1000" b="1" dirty="0" smtClean="0"/>
            </a:p>
            <a:p>
              <a:endParaRPr lang="ko-KR" altLang="en-US" sz="10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084697" y="2917035"/>
              <a:ext cx="2595267" cy="1727772"/>
            </a:xfrm>
            <a:prstGeom prst="rect">
              <a:avLst/>
            </a:prstGeom>
            <a:solidFill>
              <a:srgbClr val="FFFF00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rgbClr val="C00000"/>
                  </a:solidFill>
                </a:rPr>
                <a:t>1. web.xml </a:t>
              </a:r>
              <a:r>
                <a:rPr lang="ko-KR" altLang="en-US" sz="1100" b="1" dirty="0" smtClean="0">
                  <a:solidFill>
                    <a:srgbClr val="C00000"/>
                  </a:solidFill>
                </a:rPr>
                <a:t>의 </a:t>
              </a:r>
              <a:r>
                <a:rPr lang="en-US" altLang="ko-KR" sz="1100" b="1" dirty="0" smtClean="0">
                  <a:solidFill>
                    <a:srgbClr val="C00000"/>
                  </a:solidFill>
                </a:rPr>
                <a:t>servlet </a:t>
              </a:r>
              <a:r>
                <a:rPr lang="ko-KR" altLang="en-US" sz="1100" b="1" dirty="0" err="1" smtClean="0">
                  <a:solidFill>
                    <a:srgbClr val="C00000"/>
                  </a:solidFill>
                </a:rPr>
                <a:t>생성자</a:t>
              </a:r>
              <a:r>
                <a:rPr lang="ko-KR" altLang="en-US" sz="1100" b="1" dirty="0" smtClean="0">
                  <a:solidFill>
                    <a:srgbClr val="C00000"/>
                  </a:solidFill>
                </a:rPr>
                <a:t> 법</a:t>
              </a:r>
              <a:endParaRPr lang="en-US" altLang="ko-KR" sz="1100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b="1" dirty="0">
                <a:solidFill>
                  <a:srgbClr val="C00000"/>
                </a:solidFill>
              </a:endParaRPr>
            </a:p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Tomcat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이 </a:t>
              </a:r>
              <a:r>
                <a:rPr lang="ko-KR" altLang="en-US" sz="1100" b="1" dirty="0" err="1" smtClean="0">
                  <a:solidFill>
                    <a:srgbClr val="0070C0"/>
                  </a:solidFill>
                </a:rPr>
                <a:t>요청받는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 모든 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*.do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의</a:t>
              </a:r>
              <a:endParaRPr lang="en-US" altLang="ko-KR" sz="1100" b="1" dirty="0" smtClean="0">
                <a:solidFill>
                  <a:srgbClr val="0070C0"/>
                </a:solidFill>
              </a:endParaRPr>
            </a:p>
            <a:p>
              <a:endParaRPr lang="en-US" altLang="ko-KR" sz="1100" b="1" dirty="0" smtClean="0">
                <a:solidFill>
                  <a:srgbClr val="0070C0"/>
                </a:solidFill>
              </a:endParaRPr>
            </a:p>
            <a:p>
              <a:r>
                <a:rPr lang="en-US" altLang="ko-KR" sz="1100" b="1" dirty="0" err="1" smtClean="0">
                  <a:solidFill>
                    <a:srgbClr val="0070C0"/>
                  </a:solidFill>
                </a:rPr>
                <a:t>url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 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요청은 </a:t>
              </a:r>
              <a:r>
                <a:rPr lang="en-US" altLang="ko-KR" sz="1100" b="1" dirty="0" err="1" smtClean="0">
                  <a:solidFill>
                    <a:srgbClr val="0070C0"/>
                  </a:solidFill>
                </a:rPr>
                <a:t>springframework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100" b="1" dirty="0" err="1" smtClean="0">
                  <a:solidFill>
                    <a:srgbClr val="0070C0"/>
                  </a:solidFill>
                </a:rPr>
                <a:t>url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의</a:t>
              </a:r>
              <a:endParaRPr lang="en-US" altLang="ko-KR" sz="1100" b="1" dirty="0" smtClean="0">
                <a:solidFill>
                  <a:srgbClr val="0070C0"/>
                </a:solidFill>
              </a:endParaRPr>
            </a:p>
            <a:p>
              <a:endParaRPr lang="en-US" altLang="ko-KR" sz="1100" b="1" dirty="0" smtClean="0">
                <a:solidFill>
                  <a:srgbClr val="0070C0"/>
                </a:solidFill>
              </a:endParaRPr>
            </a:p>
            <a:p>
              <a:r>
                <a:rPr lang="en-US" altLang="ko-KR" sz="1100" b="1" dirty="0" err="1" smtClean="0">
                  <a:solidFill>
                    <a:srgbClr val="0070C0"/>
                  </a:solidFill>
                </a:rPr>
                <a:t>DispatcherServlet</a:t>
              </a:r>
              <a:r>
                <a:rPr lang="ko-KR" altLang="en-US" sz="1100" b="1" dirty="0">
                  <a:solidFill>
                    <a:srgbClr val="0070C0"/>
                  </a:solidFill>
                </a:rPr>
                <a:t> 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객체로 받아라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.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37753" y="136057"/>
            <a:ext cx="5892181" cy="3939540"/>
            <a:chOff x="6755847" y="98479"/>
            <a:chExt cx="5336717" cy="3939540"/>
          </a:xfrm>
        </p:grpSpPr>
        <p:sp>
          <p:nvSpPr>
            <p:cNvPr id="9" name="TextBox 8"/>
            <p:cNvSpPr txBox="1"/>
            <p:nvPr/>
          </p:nvSpPr>
          <p:spPr>
            <a:xfrm>
              <a:off x="6755847" y="98479"/>
              <a:ext cx="5336717" cy="39395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&lt;?xml version=</a:t>
              </a:r>
              <a:r>
                <a:rPr lang="en-US" altLang="ko-KR" sz="1000" i="1" dirty="0"/>
                <a:t>"1.0" encoding="UTF-8" ?&gt;</a:t>
              </a:r>
            </a:p>
            <a:p>
              <a:r>
                <a:rPr lang="en-US" altLang="ko-KR" sz="1000" dirty="0"/>
                <a:t>&lt;beans </a:t>
              </a:r>
              <a:r>
                <a:rPr lang="en-US" altLang="ko-KR" sz="1000" dirty="0" err="1"/>
                <a:t>xmlns</a:t>
              </a:r>
              <a:r>
                <a:rPr lang="en-US" altLang="ko-KR" sz="1000" dirty="0"/>
                <a:t>=</a:t>
              </a:r>
              <a:r>
                <a:rPr lang="en-US" altLang="ko-KR" sz="1000" i="1" dirty="0"/>
                <a:t>"http://www.springframework.org/schema/beans"</a:t>
              </a:r>
            </a:p>
            <a:p>
              <a:r>
                <a:rPr lang="en-US" altLang="ko-KR" sz="1000" dirty="0" err="1"/>
                <a:t>xmlns:p</a:t>
              </a:r>
              <a:r>
                <a:rPr lang="en-US" altLang="ko-KR" sz="1000" dirty="0"/>
                <a:t>=</a:t>
              </a:r>
              <a:r>
                <a:rPr lang="en-US" altLang="ko-KR" sz="1000" i="1" dirty="0"/>
                <a:t>"http://www.springframework.org/schema/p"</a:t>
              </a:r>
            </a:p>
            <a:p>
              <a:r>
                <a:rPr lang="en-US" altLang="ko-KR" sz="1000" dirty="0" err="1"/>
                <a:t>xmlns:aop</a:t>
              </a:r>
              <a:r>
                <a:rPr lang="en-US" altLang="ko-KR" sz="1000" dirty="0"/>
                <a:t>=</a:t>
              </a:r>
              <a:r>
                <a:rPr lang="en-US" altLang="ko-KR" sz="1000" i="1" dirty="0"/>
                <a:t>"http://www.springframework.org/schema/aop"</a:t>
              </a:r>
            </a:p>
            <a:p>
              <a:r>
                <a:rPr lang="en-US" altLang="ko-KR" sz="1000" dirty="0" err="1"/>
                <a:t>xmlns:context</a:t>
              </a:r>
              <a:r>
                <a:rPr lang="en-US" altLang="ko-KR" sz="1000" dirty="0"/>
                <a:t>=</a:t>
              </a:r>
              <a:r>
                <a:rPr lang="en-US" altLang="ko-KR" sz="1000" i="1" dirty="0"/>
                <a:t>"http://www.springframework.org/schema/context"</a:t>
              </a:r>
            </a:p>
            <a:p>
              <a:r>
                <a:rPr lang="en-US" altLang="ko-KR" sz="1000" dirty="0" err="1"/>
                <a:t>xmlns:xsi</a:t>
              </a:r>
              <a:r>
                <a:rPr lang="en-US" altLang="ko-KR" sz="1000" dirty="0"/>
                <a:t>=</a:t>
              </a:r>
              <a:r>
                <a:rPr lang="en-US" altLang="ko-KR" sz="1000" i="1" dirty="0"/>
                <a:t>"http://www.w3.org/2001/XMLSchema-instance"</a:t>
              </a:r>
            </a:p>
            <a:p>
              <a:r>
                <a:rPr lang="en-US" altLang="ko-KR" sz="1000" dirty="0" err="1"/>
                <a:t>xsi:schemaLocation</a:t>
              </a:r>
              <a:r>
                <a:rPr lang="en-US" altLang="ko-KR" sz="1000" dirty="0"/>
                <a:t>=</a:t>
              </a:r>
              <a:r>
                <a:rPr lang="en-US" altLang="ko-KR" sz="1000" i="1" dirty="0"/>
                <a:t>"http://www.springframework.org/schema/beans   </a:t>
              </a:r>
            </a:p>
            <a:p>
              <a:r>
                <a:rPr lang="en-US" altLang="ko-KR" sz="1000" i="1" dirty="0"/>
                <a:t>http://www.springframework.org/schema/beans/spring-beans-3.0.xsd</a:t>
              </a:r>
            </a:p>
            <a:p>
              <a:r>
                <a:rPr lang="en-US" altLang="ko-KR" sz="1000" i="1" dirty="0"/>
                <a:t>http://www.springframework.org/schema/aop</a:t>
              </a:r>
            </a:p>
            <a:p>
              <a:r>
                <a:rPr lang="en-US" altLang="ko-KR" sz="1000" i="1" dirty="0"/>
                <a:t>http://www.springframework.org/schema/aop/spring-aop-3.0.xsd</a:t>
              </a:r>
            </a:p>
            <a:p>
              <a:r>
                <a:rPr lang="en-US" altLang="ko-KR" sz="1000" i="1" dirty="0"/>
                <a:t>http://www.springframework.org/schema/context</a:t>
              </a:r>
            </a:p>
            <a:p>
              <a:r>
                <a:rPr lang="en-US" altLang="ko-KR" sz="1000" i="1" dirty="0"/>
                <a:t>http://www.springframework.org/schema/context/spring-context-3.0.xsd"&gt;</a:t>
              </a:r>
            </a:p>
            <a:p>
              <a:endParaRPr lang="ko-KR" altLang="en-US" sz="1000" b="1" dirty="0"/>
            </a:p>
            <a:p>
              <a:r>
                <a:rPr lang="ko-KR" altLang="en-US" sz="1000" b="1" dirty="0"/>
                <a:t> </a:t>
              </a:r>
            </a:p>
            <a:p>
              <a:r>
                <a:rPr lang="en-US" altLang="ko-KR" sz="1000" b="1" dirty="0">
                  <a:solidFill>
                    <a:srgbClr val="00B0F0"/>
                  </a:solidFill>
                </a:rPr>
                <a:t>&lt;bean id=</a:t>
              </a:r>
              <a:r>
                <a:rPr lang="en-US" altLang="ko-KR" sz="1000" b="1" i="1" dirty="0">
                  <a:solidFill>
                    <a:srgbClr val="00B0F0"/>
                  </a:solidFill>
                </a:rPr>
                <a:t>"</a:t>
              </a:r>
              <a:r>
                <a:rPr lang="en-US" altLang="ko-KR" sz="1000" b="1" i="1" dirty="0" err="1">
                  <a:solidFill>
                    <a:srgbClr val="00B0F0"/>
                  </a:solidFill>
                </a:rPr>
                <a:t>simpleUrlController</a:t>
              </a:r>
              <a:r>
                <a:rPr lang="en-US" altLang="ko-KR" sz="1000" b="1" i="1" dirty="0">
                  <a:solidFill>
                    <a:srgbClr val="00B0F0"/>
                  </a:solidFill>
                </a:rPr>
                <a:t>" class="pro21_re.spring.ex01.SimpleUrlController"/&gt;</a:t>
              </a:r>
            </a:p>
            <a:p>
              <a:r>
                <a:rPr lang="en-US" altLang="ko-KR" sz="1000" b="1" dirty="0"/>
                <a:t>&lt;bean id=</a:t>
              </a:r>
              <a:r>
                <a:rPr lang="en-US" altLang="ko-KR" sz="1000" b="1" i="1" dirty="0"/>
                <a:t>"</a:t>
              </a:r>
              <a:r>
                <a:rPr lang="en-US" altLang="ko-KR" sz="1000" b="1" i="1" dirty="0" err="1">
                  <a:solidFill>
                    <a:srgbClr val="C00000"/>
                  </a:solidFill>
                </a:rPr>
                <a:t>urlMapping</a:t>
              </a:r>
              <a:r>
                <a:rPr lang="en-US" altLang="ko-KR" sz="1000" b="1" i="1" dirty="0"/>
                <a:t>"</a:t>
              </a:r>
            </a:p>
            <a:p>
              <a:r>
                <a:rPr lang="en-US" altLang="ko-KR" sz="1000" b="1" dirty="0">
                  <a:solidFill>
                    <a:srgbClr val="00B0F0"/>
                  </a:solidFill>
                </a:rPr>
                <a:t>  class=</a:t>
              </a:r>
              <a:r>
                <a:rPr lang="en-US" altLang="ko-KR" sz="1000" b="1" i="1" dirty="0">
                  <a:solidFill>
                    <a:srgbClr val="00B0F0"/>
                  </a:solidFill>
                </a:rPr>
                <a:t>"</a:t>
              </a:r>
              <a:r>
                <a:rPr lang="en-US" altLang="ko-KR" sz="1000" b="1" i="1" dirty="0">
                  <a:solidFill>
                    <a:srgbClr val="C00000"/>
                  </a:solidFill>
                </a:rPr>
                <a:t>org.springframework.web.servlet.handler.SimpleUrlHandlerMapping</a:t>
              </a:r>
              <a:r>
                <a:rPr lang="en-US" altLang="ko-KR" sz="1000" b="1" i="1" dirty="0">
                  <a:solidFill>
                    <a:srgbClr val="00B0F0"/>
                  </a:solidFill>
                </a:rPr>
                <a:t>"&gt;</a:t>
              </a:r>
            </a:p>
            <a:p>
              <a:r>
                <a:rPr lang="en-US" altLang="ko-KR" sz="1000" b="1" dirty="0"/>
                <a:t>  &lt;property  name=</a:t>
              </a:r>
              <a:r>
                <a:rPr lang="en-US" altLang="ko-KR" sz="1000" b="1" i="1" dirty="0"/>
                <a:t>"</a:t>
              </a:r>
              <a:r>
                <a:rPr lang="en-US" altLang="ko-KR" sz="1000" b="1" i="1" dirty="0">
                  <a:solidFill>
                    <a:srgbClr val="C00000"/>
                  </a:solidFill>
                </a:rPr>
                <a:t>mappings</a:t>
              </a:r>
              <a:r>
                <a:rPr lang="en-US" altLang="ko-KR" sz="1000" b="1" i="1" dirty="0"/>
                <a:t>"&gt;</a:t>
              </a:r>
            </a:p>
            <a:p>
              <a:r>
                <a:rPr lang="en-US" altLang="ko-KR" sz="1000" b="1" dirty="0"/>
                <a:t>    &lt;props&gt;</a:t>
              </a:r>
            </a:p>
            <a:p>
              <a:r>
                <a:rPr lang="en-US" altLang="ko-KR" sz="1000" b="1" dirty="0"/>
                <a:t>      </a:t>
              </a:r>
              <a:r>
                <a:rPr lang="en-US" altLang="ko-KR" sz="1000" b="1" dirty="0">
                  <a:solidFill>
                    <a:srgbClr val="00B0F0"/>
                  </a:solidFill>
                </a:rPr>
                <a:t>&lt;prop key=</a:t>
              </a:r>
              <a:r>
                <a:rPr lang="en-US" altLang="ko-KR" sz="1000" b="1" i="1" dirty="0">
                  <a:solidFill>
                    <a:srgbClr val="00B0F0"/>
                  </a:solidFill>
                </a:rPr>
                <a:t>"/test/index.do"&gt;</a:t>
              </a:r>
              <a:r>
                <a:rPr lang="en-US" altLang="ko-KR" sz="1000" b="1" i="1" dirty="0" err="1">
                  <a:solidFill>
                    <a:srgbClr val="00B0F0"/>
                  </a:solidFill>
                </a:rPr>
                <a:t>simpleUrlController</a:t>
              </a:r>
              <a:r>
                <a:rPr lang="en-US" altLang="ko-KR" sz="1000" b="1" i="1" dirty="0">
                  <a:solidFill>
                    <a:srgbClr val="00B0F0"/>
                  </a:solidFill>
                </a:rPr>
                <a:t>&lt;/prop&gt;</a:t>
              </a:r>
            </a:p>
            <a:p>
              <a:r>
                <a:rPr lang="en-US" altLang="ko-KR" sz="1000" b="1" dirty="0"/>
                <a:t>    &lt;/props&gt;</a:t>
              </a:r>
            </a:p>
            <a:p>
              <a:r>
                <a:rPr lang="en-US" altLang="ko-KR" sz="1000" b="1" dirty="0"/>
                <a:t>  &lt;/property&gt;  </a:t>
              </a:r>
            </a:p>
            <a:p>
              <a:r>
                <a:rPr lang="en-US" altLang="ko-KR" sz="1000" b="1" dirty="0"/>
                <a:t>&lt;/bean&gt;</a:t>
              </a:r>
            </a:p>
            <a:p>
              <a:r>
                <a:rPr lang="ko-KR" altLang="en-US" sz="1000" b="1" dirty="0"/>
                <a:t> </a:t>
              </a:r>
            </a:p>
            <a:p>
              <a:r>
                <a:rPr lang="en-US" altLang="ko-KR" sz="1000" b="1" dirty="0"/>
                <a:t>&lt;/beans&gt;</a:t>
              </a:r>
              <a:endParaRPr lang="ko-KR" altLang="en-US" sz="10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15646" y="180822"/>
              <a:ext cx="3808085" cy="1891432"/>
            </a:xfrm>
            <a:prstGeom prst="rect">
              <a:avLst/>
            </a:prstGeom>
            <a:solidFill>
              <a:srgbClr val="FFFF00">
                <a:alpha val="8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rgbClr val="C00000"/>
                  </a:solidFill>
                </a:rPr>
                <a:t>2. action-servlet.xml </a:t>
              </a:r>
              <a:r>
                <a:rPr lang="ko-KR" altLang="en-US" sz="1100" b="1" dirty="0" smtClean="0">
                  <a:solidFill>
                    <a:srgbClr val="C00000"/>
                  </a:solidFill>
                </a:rPr>
                <a:t>의</a:t>
              </a:r>
              <a:r>
                <a:rPr lang="en-US" altLang="ko-KR" sz="1100" b="1" dirty="0">
                  <a:solidFill>
                    <a:srgbClr val="C00000"/>
                  </a:solidFill>
                </a:rPr>
                <a:t> </a:t>
              </a:r>
              <a:r>
                <a:rPr lang="en-US" altLang="ko-KR" sz="1100" b="1" dirty="0" err="1" smtClean="0">
                  <a:solidFill>
                    <a:srgbClr val="C00000"/>
                  </a:solidFill>
                </a:rPr>
                <a:t>HandlerMapping</a:t>
              </a:r>
              <a:r>
                <a:rPr lang="ko-KR" altLang="en-US" sz="1100" b="1" dirty="0" smtClean="0">
                  <a:solidFill>
                    <a:srgbClr val="C00000"/>
                  </a:solidFill>
                </a:rPr>
                <a:t>법</a:t>
              </a:r>
              <a:endParaRPr lang="en-US" altLang="ko-KR" sz="1100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100" b="1" dirty="0">
                <a:solidFill>
                  <a:srgbClr val="C00000"/>
                </a:solidFill>
              </a:endParaRPr>
            </a:p>
            <a:p>
              <a:r>
                <a:rPr lang="en-US" altLang="ko-KR" sz="1100" b="1" dirty="0" err="1" smtClean="0">
                  <a:solidFill>
                    <a:srgbClr val="0070C0"/>
                  </a:solidFill>
                </a:rPr>
                <a:t>Springframework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100" b="1" dirty="0" err="1" smtClean="0">
                  <a:solidFill>
                    <a:srgbClr val="0070C0"/>
                  </a:solidFill>
                </a:rPr>
                <a:t>url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의 </a:t>
              </a:r>
              <a:r>
                <a:rPr lang="en-US" altLang="ko-KR" sz="1100" b="1" dirty="0" err="1" smtClean="0">
                  <a:solidFill>
                    <a:srgbClr val="0070C0"/>
                  </a:solidFill>
                </a:rPr>
                <a:t>SimpleUrlHandleMapping</a:t>
              </a:r>
              <a:endParaRPr lang="en-US" altLang="ko-KR" sz="1100" b="1" dirty="0" smtClean="0">
                <a:solidFill>
                  <a:srgbClr val="0070C0"/>
                </a:solidFill>
              </a:endParaRPr>
            </a:p>
            <a:p>
              <a:endParaRPr lang="en-US" altLang="ko-KR" sz="1100" b="1" dirty="0">
                <a:solidFill>
                  <a:srgbClr val="0070C0"/>
                </a:solidFill>
              </a:endParaRPr>
            </a:p>
            <a:p>
              <a:r>
                <a:rPr lang="ko-KR" altLang="en-US" sz="1100" b="1" dirty="0" smtClean="0">
                  <a:solidFill>
                    <a:srgbClr val="0070C0"/>
                  </a:solidFill>
                </a:rPr>
                <a:t>객체를 이용하여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,</a:t>
              </a:r>
            </a:p>
            <a:p>
              <a:endParaRPr lang="en-US" altLang="ko-KR" sz="1100" b="1" dirty="0" smtClean="0">
                <a:solidFill>
                  <a:srgbClr val="0070C0"/>
                </a:solidFill>
              </a:endParaRPr>
            </a:p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/test/index.do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로 들어오는 요청은</a:t>
              </a:r>
              <a:endParaRPr lang="en-US" altLang="ko-KR" sz="1100" b="1" dirty="0" smtClean="0">
                <a:solidFill>
                  <a:srgbClr val="0070C0"/>
                </a:solidFill>
              </a:endParaRPr>
            </a:p>
            <a:p>
              <a:endParaRPr lang="en-US" altLang="ko-KR" sz="1100" b="1" dirty="0" smtClean="0">
                <a:solidFill>
                  <a:srgbClr val="0070C0"/>
                </a:solidFill>
              </a:endParaRPr>
            </a:p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SimpleUrlController.java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파일이 처리하게 하라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.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47791" y="4184721"/>
            <a:ext cx="9447146" cy="2554545"/>
            <a:chOff x="2555310" y="173541"/>
            <a:chExt cx="8511010" cy="2554545"/>
          </a:xfrm>
        </p:grpSpPr>
        <p:sp>
          <p:nvSpPr>
            <p:cNvPr id="8" name="TextBox 7"/>
            <p:cNvSpPr txBox="1"/>
            <p:nvPr/>
          </p:nvSpPr>
          <p:spPr>
            <a:xfrm>
              <a:off x="2555310" y="173541"/>
              <a:ext cx="8511010" cy="25545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package pro21_re.spring.ex01;</a:t>
              </a:r>
            </a:p>
            <a:p>
              <a:endParaRPr lang="en-US" altLang="ko-KR" sz="1000" dirty="0" smtClean="0"/>
            </a:p>
            <a:p>
              <a:r>
                <a:rPr lang="en-US" altLang="ko-KR" sz="1000" dirty="0" smtClean="0"/>
                <a:t>import </a:t>
              </a:r>
              <a:r>
                <a:rPr lang="en-US" altLang="ko-KR" sz="1000" dirty="0" err="1" smtClean="0"/>
                <a:t>javax.servlet.http.HttpServletRequest</a:t>
              </a:r>
              <a:r>
                <a:rPr lang="en-US" altLang="ko-KR" sz="1000" dirty="0" smtClean="0"/>
                <a:t>;  </a:t>
              </a:r>
            </a:p>
            <a:p>
              <a:r>
                <a:rPr lang="en-US" altLang="ko-KR" sz="1000" dirty="0" smtClean="0"/>
                <a:t>import </a:t>
              </a:r>
              <a:r>
                <a:rPr lang="en-US" altLang="ko-KR" sz="1000" dirty="0" err="1" smtClean="0"/>
                <a:t>javax.servlet.http.HttpServletResponse</a:t>
              </a:r>
              <a:r>
                <a:rPr lang="en-US" altLang="ko-KR" sz="1000" dirty="0" smtClean="0"/>
                <a:t>;</a:t>
              </a:r>
            </a:p>
            <a:p>
              <a:endParaRPr lang="en-US" altLang="ko-KR" sz="1000" dirty="0" smtClean="0"/>
            </a:p>
            <a:p>
              <a:r>
                <a:rPr lang="en-US" altLang="ko-KR" sz="1000" dirty="0" smtClean="0"/>
                <a:t>import </a:t>
              </a:r>
              <a:r>
                <a:rPr lang="en-US" altLang="ko-KR" sz="1000" dirty="0" err="1" smtClean="0"/>
                <a:t>org.springframework.web.servlet.ModelAndView</a:t>
              </a:r>
              <a:r>
                <a:rPr lang="en-US" altLang="ko-KR" sz="1000" dirty="0" smtClean="0"/>
                <a:t>;</a:t>
              </a:r>
            </a:p>
            <a:p>
              <a:r>
                <a:rPr lang="en-US" altLang="ko-KR" sz="1000" dirty="0" smtClean="0"/>
                <a:t>import </a:t>
              </a:r>
              <a:r>
                <a:rPr lang="en-US" altLang="ko-KR" sz="1000" dirty="0" err="1" smtClean="0"/>
                <a:t>org.springframework.web.servlet.mvc.Controller</a:t>
              </a:r>
              <a:r>
                <a:rPr lang="en-US" altLang="ko-KR" sz="1000" dirty="0" smtClean="0"/>
                <a:t>;</a:t>
              </a:r>
            </a:p>
            <a:p>
              <a:endParaRPr lang="en-US" altLang="ko-KR" sz="1000" b="1" dirty="0" smtClean="0"/>
            </a:p>
            <a:p>
              <a:r>
                <a:rPr lang="en-US" altLang="ko-KR" sz="1000" b="1" dirty="0" smtClean="0"/>
                <a:t>public class </a:t>
              </a:r>
              <a:r>
                <a:rPr lang="en-US" altLang="ko-KR" sz="1000" b="1" dirty="0" err="1" smtClean="0"/>
                <a:t>SimpleUrlController</a:t>
              </a:r>
              <a:r>
                <a:rPr lang="en-US" altLang="ko-KR" sz="1000" b="1" dirty="0" smtClean="0"/>
                <a:t> </a:t>
              </a:r>
              <a:r>
                <a:rPr lang="en-US" altLang="ko-KR" sz="1000" b="1" dirty="0" smtClean="0">
                  <a:solidFill>
                    <a:srgbClr val="00B0F0"/>
                  </a:solidFill>
                </a:rPr>
                <a:t>implements Controller </a:t>
              </a:r>
              <a:r>
                <a:rPr lang="en-US" altLang="ko-KR" sz="1000" b="1" dirty="0" smtClean="0"/>
                <a:t>{</a:t>
              </a:r>
            </a:p>
            <a:p>
              <a:r>
                <a:rPr lang="en-US" altLang="ko-KR" sz="1000" b="1" dirty="0" smtClean="0"/>
                <a:t>	</a:t>
              </a:r>
              <a:r>
                <a:rPr lang="en-US" altLang="ko-KR" sz="1000" b="1" dirty="0" smtClean="0">
                  <a:solidFill>
                    <a:srgbClr val="00B0F0"/>
                  </a:solidFill>
                </a:rPr>
                <a:t>@Override</a:t>
              </a:r>
            </a:p>
            <a:p>
              <a:r>
                <a:rPr lang="en-US" altLang="ko-KR" sz="1000" b="1" dirty="0" smtClean="0"/>
                <a:t>	public </a:t>
              </a:r>
              <a:r>
                <a:rPr lang="en-US" altLang="ko-KR" sz="1000" b="1" dirty="0" err="1" smtClean="0">
                  <a:solidFill>
                    <a:srgbClr val="00B0F0"/>
                  </a:solidFill>
                </a:rPr>
                <a:t>ModelAndView</a:t>
              </a:r>
              <a:r>
                <a:rPr lang="en-US" altLang="ko-KR" sz="1000" b="1" dirty="0" smtClean="0"/>
                <a:t> </a:t>
              </a:r>
              <a:r>
                <a:rPr lang="en-US" altLang="ko-KR" sz="1000" b="1" dirty="0" err="1" smtClean="0"/>
                <a:t>handleRequest</a:t>
              </a:r>
              <a:r>
                <a:rPr lang="en-US" altLang="ko-KR" sz="1000" b="1" dirty="0" smtClean="0"/>
                <a:t>(</a:t>
              </a:r>
              <a:r>
                <a:rPr lang="en-US" altLang="ko-KR" sz="1000" b="1" dirty="0" err="1" smtClean="0"/>
                <a:t>HttpServletRequest</a:t>
              </a:r>
              <a:r>
                <a:rPr lang="en-US" altLang="ko-KR" sz="1000" b="1" dirty="0" smtClean="0"/>
                <a:t> request, </a:t>
              </a:r>
              <a:r>
                <a:rPr lang="en-US" altLang="ko-KR" sz="1000" b="1" dirty="0" err="1" smtClean="0"/>
                <a:t>HttpServletResponse</a:t>
              </a:r>
              <a:r>
                <a:rPr lang="en-US" altLang="ko-KR" sz="1000" b="1" dirty="0" smtClean="0"/>
                <a:t> response)</a:t>
              </a:r>
            </a:p>
            <a:p>
              <a:r>
                <a:rPr lang="en-US" altLang="ko-KR" sz="1000" b="1" dirty="0" smtClean="0"/>
                <a:t>			throws Exception {</a:t>
              </a:r>
            </a:p>
            <a:p>
              <a:r>
                <a:rPr lang="en-US" altLang="ko-KR" sz="1000" b="1" dirty="0" smtClean="0"/>
                <a:t>		</a:t>
              </a:r>
              <a:r>
                <a:rPr lang="en-US" altLang="ko-KR" sz="1000" b="1" dirty="0" smtClean="0">
                  <a:solidFill>
                    <a:srgbClr val="00B0F0"/>
                  </a:solidFill>
                </a:rPr>
                <a:t>return new </a:t>
              </a:r>
              <a:r>
                <a:rPr lang="en-US" altLang="ko-KR" sz="1000" b="1" dirty="0" err="1" smtClean="0">
                  <a:solidFill>
                    <a:srgbClr val="00B0F0"/>
                  </a:solidFill>
                </a:rPr>
                <a:t>ModelAndView</a:t>
              </a:r>
              <a:r>
                <a:rPr lang="en-US" altLang="ko-KR" sz="1000" b="1" dirty="0" smtClean="0">
                  <a:solidFill>
                    <a:srgbClr val="00B0F0"/>
                  </a:solidFill>
                </a:rPr>
                <a:t>("</a:t>
              </a:r>
              <a:r>
                <a:rPr lang="en-US" altLang="ko-KR" sz="1000" b="1" dirty="0" err="1" smtClean="0">
                  <a:solidFill>
                    <a:srgbClr val="00B0F0"/>
                  </a:solidFill>
                </a:rPr>
                <a:t>index.jsp</a:t>
              </a:r>
              <a:r>
                <a:rPr lang="en-US" altLang="ko-KR" sz="1000" b="1" dirty="0" smtClean="0">
                  <a:solidFill>
                    <a:srgbClr val="00B0F0"/>
                  </a:solidFill>
                </a:rPr>
                <a:t>");</a:t>
              </a:r>
            </a:p>
            <a:p>
              <a:r>
                <a:rPr lang="en-US" altLang="ko-KR" sz="1000" b="1" dirty="0" smtClean="0"/>
                <a:t>	}</a:t>
              </a:r>
            </a:p>
            <a:p>
              <a:r>
                <a:rPr lang="en-US" altLang="ko-KR" sz="1000" b="1" dirty="0" smtClean="0"/>
                <a:t>}</a:t>
              </a:r>
            </a:p>
            <a:p>
              <a:endParaRPr lang="ko-KR" altLang="en-US" sz="10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81536" y="250520"/>
              <a:ext cx="4828359" cy="1365337"/>
            </a:xfrm>
            <a:prstGeom prst="rect">
              <a:avLst/>
            </a:prstGeom>
            <a:solidFill>
              <a:srgbClr val="FFFF00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rgbClr val="C00000"/>
                  </a:solidFill>
                </a:rPr>
                <a:t>3. SimpleUrlController.java</a:t>
              </a:r>
            </a:p>
            <a:p>
              <a:pPr algn="ctr"/>
              <a:endParaRPr lang="en-US" altLang="ko-KR" sz="1100" b="1" dirty="0">
                <a:solidFill>
                  <a:srgbClr val="C00000"/>
                </a:solidFill>
              </a:endParaRPr>
            </a:p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1. web.xml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을 통해 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dispatch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로 받음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.</a:t>
              </a:r>
            </a:p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2. action-servlet.xml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에서 </a:t>
              </a:r>
              <a:r>
                <a:rPr lang="en-US" altLang="ko-KR" sz="1100" b="1" dirty="0" err="1" smtClean="0">
                  <a:solidFill>
                    <a:srgbClr val="0070C0"/>
                  </a:solidFill>
                </a:rPr>
                <a:t>HanlderMapping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으로 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Controller </a:t>
              </a:r>
              <a:r>
                <a:rPr lang="ko-KR" altLang="en-US" sz="1100" b="1" dirty="0" err="1" smtClean="0">
                  <a:solidFill>
                    <a:srgbClr val="0070C0"/>
                  </a:solidFill>
                </a:rPr>
                <a:t>지목받았음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.</a:t>
              </a:r>
            </a:p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3. </a:t>
              </a:r>
              <a:r>
                <a:rPr lang="en-US" altLang="ko-KR" sz="1100" b="1" dirty="0" err="1" smtClean="0">
                  <a:solidFill>
                    <a:srgbClr val="0070C0"/>
                  </a:solidFill>
                </a:rPr>
                <a:t>ModelAndView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객체에 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View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로 보낼 </a:t>
              </a:r>
              <a:r>
                <a:rPr lang="en-US" altLang="ko-KR" sz="1100" b="1" dirty="0" err="1" smtClean="0">
                  <a:solidFill>
                    <a:srgbClr val="0070C0"/>
                  </a:solidFill>
                </a:rPr>
                <a:t>index.jsp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를 설정해서 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return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함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.</a:t>
              </a:r>
            </a:p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4. 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이제 자동으로 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web.xml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에서 생성한 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dispatcher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객체로 들어감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.</a:t>
              </a:r>
            </a:p>
            <a:p>
              <a:r>
                <a:rPr lang="en-US" altLang="ko-KR" sz="1100" b="1" dirty="0" smtClean="0">
                  <a:solidFill>
                    <a:srgbClr val="0070C0"/>
                  </a:solidFill>
                </a:rPr>
                <a:t>5. Client</a:t>
              </a:r>
              <a:r>
                <a:rPr lang="ko-KR" altLang="en-US" sz="1100" b="1" dirty="0" smtClean="0">
                  <a:solidFill>
                    <a:srgbClr val="0070C0"/>
                  </a:solidFill>
                </a:rPr>
                <a:t>의 웹브라우저에 보여줌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7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313" y="158485"/>
            <a:ext cx="6088526" cy="661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출처 </a:t>
            </a:r>
            <a:r>
              <a:rPr lang="en-US" altLang="ko-KR" sz="800" dirty="0" smtClean="0"/>
              <a:t>: http://jwlee1728.egloos.com/v/1805102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Spring xml bean property </a:t>
            </a:r>
            <a:r>
              <a:rPr lang="ko-KR" altLang="en-US" sz="800" dirty="0" smtClean="0"/>
              <a:t>정리</a:t>
            </a:r>
          </a:p>
          <a:p>
            <a:r>
              <a:rPr lang="en-US" altLang="ko-KR" sz="800" dirty="0" smtClean="0"/>
              <a:t>jwlee1728.egloos.com/1805102</a:t>
            </a:r>
          </a:p>
          <a:p>
            <a:r>
              <a:rPr lang="ko-KR" altLang="en-US" sz="800" dirty="0" smtClean="0"/>
              <a:t>일반적인 </a:t>
            </a:r>
            <a:r>
              <a:rPr lang="en-US" altLang="ko-KR" sz="800" dirty="0" smtClean="0"/>
              <a:t>bean </a:t>
            </a:r>
            <a:r>
              <a:rPr lang="ko-KR" altLang="en-US" sz="800" dirty="0" smtClean="0"/>
              <a:t>선언</a:t>
            </a:r>
          </a:p>
          <a:p>
            <a:r>
              <a:rPr lang="en-US" altLang="ko-KR" sz="800" dirty="0" smtClean="0"/>
              <a:t>&lt;bean id="</a:t>
            </a:r>
            <a:r>
              <a:rPr lang="en-US" altLang="ko-KR" sz="800" dirty="0" err="1" smtClean="0"/>
              <a:t>testBean</a:t>
            </a:r>
            <a:r>
              <a:rPr lang="en-US" altLang="ko-KR" sz="800" dirty="0" smtClean="0"/>
              <a:t>" class="</a:t>
            </a:r>
            <a:r>
              <a:rPr lang="en-US" altLang="ko-KR" sz="800" dirty="0" err="1" smtClean="0"/>
              <a:t>com.ljw.TestBean</a:t>
            </a:r>
            <a:r>
              <a:rPr lang="en-US" altLang="ko-KR" sz="800" dirty="0" smtClean="0"/>
              <a:t>" /&gt;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id : spring container </a:t>
            </a:r>
            <a:r>
              <a:rPr lang="ko-KR" altLang="en-US" sz="800" dirty="0" smtClean="0"/>
              <a:t>에서 유일하게 </a:t>
            </a:r>
            <a:r>
              <a:rPr lang="ko-KR" altLang="en-US" sz="800" dirty="0" err="1" smtClean="0"/>
              <a:t>실별할수</a:t>
            </a:r>
            <a:r>
              <a:rPr lang="ko-KR" altLang="en-US" sz="800" dirty="0" smtClean="0"/>
              <a:t> 있는 이름</a:t>
            </a:r>
          </a:p>
          <a:p>
            <a:r>
              <a:rPr lang="en-US" altLang="ko-KR" sz="800" dirty="0" smtClean="0"/>
              <a:t>class : </a:t>
            </a:r>
            <a:r>
              <a:rPr lang="ko-KR" altLang="en-US" sz="800" dirty="0" smtClean="0"/>
              <a:t>해당 </a:t>
            </a:r>
            <a:r>
              <a:rPr lang="en-US" altLang="ko-KR" sz="800" dirty="0" smtClean="0"/>
              <a:t>bean</a:t>
            </a:r>
            <a:r>
              <a:rPr lang="ko-KR" altLang="en-US" sz="800" dirty="0" smtClean="0"/>
              <a:t>의 </a:t>
            </a:r>
            <a:r>
              <a:rPr lang="en-US" altLang="ko-KR" sz="800" dirty="0" smtClean="0"/>
              <a:t>full path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id </a:t>
            </a:r>
            <a:r>
              <a:rPr lang="ko-KR" altLang="en-US" sz="800" dirty="0" smtClean="0"/>
              <a:t>대신 </a:t>
            </a:r>
            <a:r>
              <a:rPr lang="en-US" altLang="ko-KR" sz="800" dirty="0" smtClean="0"/>
              <a:t>name </a:t>
            </a:r>
            <a:r>
              <a:rPr lang="ko-KR" altLang="en-US" sz="800" dirty="0" smtClean="0"/>
              <a:t>속성을 </a:t>
            </a:r>
            <a:r>
              <a:rPr lang="ko-KR" altLang="en-US" sz="800" dirty="0" err="1" smtClean="0"/>
              <a:t>사용할수</a:t>
            </a:r>
            <a:r>
              <a:rPr lang="ko-KR" altLang="en-US" sz="800" dirty="0" smtClean="0"/>
              <a:t> 있음</a:t>
            </a:r>
          </a:p>
          <a:p>
            <a:r>
              <a:rPr lang="en-US" altLang="ko-KR" sz="800" dirty="0" smtClean="0"/>
              <a:t>&lt;bean name="</a:t>
            </a:r>
            <a:r>
              <a:rPr lang="en-US" altLang="ko-KR" sz="800" dirty="0" err="1" smtClean="0"/>
              <a:t>testBean</a:t>
            </a:r>
            <a:r>
              <a:rPr lang="en-US" altLang="ko-KR" sz="800" dirty="0" smtClean="0"/>
              <a:t>" class="</a:t>
            </a:r>
            <a:r>
              <a:rPr lang="en-US" altLang="ko-KR" sz="800" dirty="0" err="1" smtClean="0"/>
              <a:t>com.ljw.TestBean</a:t>
            </a:r>
            <a:r>
              <a:rPr lang="en-US" altLang="ko-KR" sz="800" dirty="0" smtClean="0"/>
              <a:t>" /&gt;</a:t>
            </a:r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err="1" smtClean="0"/>
              <a:t>facotry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클래스의 </a:t>
            </a:r>
            <a:r>
              <a:rPr lang="en-US" altLang="ko-KR" sz="800" dirty="0" err="1" smtClean="0"/>
              <a:t>getInstace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를 통한 </a:t>
            </a:r>
            <a:r>
              <a:rPr lang="en-US" altLang="ko-KR" sz="800" dirty="0" smtClean="0"/>
              <a:t>bean </a:t>
            </a:r>
            <a:r>
              <a:rPr lang="ko-KR" altLang="en-US" sz="800" dirty="0" smtClean="0"/>
              <a:t>설정</a:t>
            </a:r>
          </a:p>
          <a:p>
            <a:r>
              <a:rPr lang="en-US" altLang="ko-KR" sz="800" dirty="0" smtClean="0"/>
              <a:t>&lt;bean id="</a:t>
            </a:r>
            <a:r>
              <a:rPr lang="en-US" altLang="ko-KR" sz="800" dirty="0" err="1" smtClean="0"/>
              <a:t>testFactory</a:t>
            </a:r>
            <a:r>
              <a:rPr lang="en-US" altLang="ko-KR" sz="800" dirty="0" smtClean="0"/>
              <a:t>" class="</a:t>
            </a:r>
            <a:r>
              <a:rPr lang="en-US" altLang="ko-KR" sz="800" dirty="0" err="1" smtClean="0"/>
              <a:t>com.ljw.TestFactory</a:t>
            </a:r>
            <a:r>
              <a:rPr lang="en-US" altLang="ko-KR" sz="800" dirty="0" smtClean="0"/>
              <a:t>"</a:t>
            </a:r>
          </a:p>
          <a:p>
            <a:r>
              <a:rPr lang="en-US" altLang="ko-KR" sz="800" dirty="0" smtClean="0"/>
              <a:t>          factory-method="</a:t>
            </a:r>
            <a:r>
              <a:rPr lang="en-US" altLang="ko-KR" sz="800" dirty="0" err="1" smtClean="0"/>
              <a:t>getInstance</a:t>
            </a:r>
            <a:r>
              <a:rPr lang="en-US" altLang="ko-KR" sz="800" dirty="0" smtClean="0"/>
              <a:t>"/&gt;</a:t>
            </a:r>
          </a:p>
          <a:p>
            <a:r>
              <a:rPr lang="en-US" altLang="ko-KR" sz="800" dirty="0" smtClean="0"/>
              <a:t>factory-method : </a:t>
            </a:r>
            <a:r>
              <a:rPr lang="ko-KR" altLang="en-US" sz="800" dirty="0" smtClean="0"/>
              <a:t>해당 클래스의 객체를 반환해주는 </a:t>
            </a:r>
            <a:r>
              <a:rPr lang="ko-KR" altLang="en-US" sz="800" dirty="0" err="1" smtClean="0"/>
              <a:t>메소드</a:t>
            </a:r>
            <a:r>
              <a:rPr lang="en-US" altLang="ko-KR" sz="800" dirty="0" smtClean="0"/>
              <a:t>(singleton</a:t>
            </a:r>
            <a:r>
              <a:rPr lang="ko-KR" altLang="en-US" sz="800" dirty="0" smtClean="0"/>
              <a:t>에서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err="1" smtClean="0"/>
              <a:t>생성자를</a:t>
            </a:r>
            <a:r>
              <a:rPr lang="ko-KR" altLang="en-US" sz="800" dirty="0" smtClean="0"/>
              <a:t> 통한 </a:t>
            </a:r>
            <a:r>
              <a:rPr lang="en-US" altLang="ko-KR" sz="800" dirty="0" smtClean="0"/>
              <a:t>bean </a:t>
            </a:r>
            <a:r>
              <a:rPr lang="ko-KR" altLang="en-US" sz="800" dirty="0" smtClean="0"/>
              <a:t>설정</a:t>
            </a:r>
          </a:p>
          <a:p>
            <a:r>
              <a:rPr lang="en-US" altLang="ko-KR" sz="800" dirty="0" smtClean="0"/>
              <a:t>&lt;bean id="</a:t>
            </a:r>
            <a:r>
              <a:rPr lang="en-US" altLang="ko-KR" sz="800" dirty="0" err="1" smtClean="0"/>
              <a:t>testService</a:t>
            </a:r>
            <a:r>
              <a:rPr lang="en-US" altLang="ko-KR" sz="800" dirty="0" smtClean="0"/>
              <a:t>" class="</a:t>
            </a:r>
            <a:r>
              <a:rPr lang="en-US" altLang="ko-KR" sz="800" dirty="0" err="1" smtClean="0"/>
              <a:t>com.ljw.Service</a:t>
            </a:r>
            <a:r>
              <a:rPr lang="en-US" altLang="ko-KR" sz="800" dirty="0" smtClean="0"/>
              <a:t>"&gt;</a:t>
            </a:r>
          </a:p>
          <a:p>
            <a:r>
              <a:rPr lang="en-US" altLang="ko-KR" sz="800" dirty="0" smtClean="0"/>
              <a:t>    &lt;constructor-</a:t>
            </a:r>
            <a:r>
              <a:rPr lang="en-US" altLang="ko-KR" sz="800" dirty="0" err="1" smtClean="0"/>
              <a:t>arg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        &lt;ref bean="</a:t>
            </a:r>
            <a:r>
              <a:rPr lang="en-US" altLang="ko-KR" sz="800" dirty="0" err="1" smtClean="0"/>
              <a:t>testDao</a:t>
            </a:r>
            <a:r>
              <a:rPr lang="en-US" altLang="ko-KR" sz="800" dirty="0" smtClean="0"/>
              <a:t>"/&gt;</a:t>
            </a:r>
          </a:p>
          <a:p>
            <a:r>
              <a:rPr lang="en-US" altLang="ko-KR" sz="800" dirty="0" smtClean="0"/>
              <a:t>    &lt;/constructor-</a:t>
            </a:r>
            <a:r>
              <a:rPr lang="en-US" altLang="ko-KR" sz="800" dirty="0" err="1" smtClean="0"/>
              <a:t>arg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&lt;/bean&gt;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&lt;bean id="</a:t>
            </a:r>
            <a:r>
              <a:rPr lang="en-US" altLang="ko-KR" sz="800" dirty="0" err="1" smtClean="0"/>
              <a:t>testDao</a:t>
            </a:r>
            <a:r>
              <a:rPr lang="en-US" altLang="ko-KR" sz="800" dirty="0" smtClean="0"/>
              <a:t>" class="</a:t>
            </a:r>
            <a:r>
              <a:rPr lang="en-US" altLang="ko-KR" sz="800" dirty="0" err="1" smtClean="0"/>
              <a:t>com.ljw.TestDao</a:t>
            </a:r>
            <a:r>
              <a:rPr lang="en-US" altLang="ko-KR" sz="800" dirty="0" smtClean="0"/>
              <a:t>"/&gt;</a:t>
            </a:r>
          </a:p>
          <a:p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ref : reference, </a:t>
            </a:r>
            <a:r>
              <a:rPr lang="ko-KR" altLang="en-US" sz="800" dirty="0" smtClean="0"/>
              <a:t>즉 </a:t>
            </a:r>
            <a:r>
              <a:rPr lang="en-US" altLang="ko-KR" sz="800" dirty="0" err="1" smtClean="0"/>
              <a:t>testDao</a:t>
            </a:r>
            <a:r>
              <a:rPr lang="en-US" altLang="ko-KR" sz="800" dirty="0" smtClean="0"/>
              <a:t> id(</a:t>
            </a:r>
            <a:r>
              <a:rPr lang="ko-KR" altLang="en-US" sz="800" dirty="0" smtClean="0"/>
              <a:t>혹은 </a:t>
            </a:r>
            <a:r>
              <a:rPr lang="en-US" altLang="ko-KR" sz="800" dirty="0" smtClean="0"/>
              <a:t>name)</a:t>
            </a:r>
            <a:r>
              <a:rPr lang="ko-KR" altLang="en-US" sz="800" dirty="0" smtClean="0"/>
              <a:t>를 갖는 </a:t>
            </a:r>
            <a:r>
              <a:rPr lang="en-US" altLang="ko-KR" sz="800" dirty="0" smtClean="0"/>
              <a:t>bean</a:t>
            </a:r>
            <a:r>
              <a:rPr lang="ko-KR" altLang="en-US" sz="800" dirty="0" smtClean="0"/>
              <a:t>을 생성자의 인자로 넘겨주겠다는 의미   </a:t>
            </a:r>
          </a:p>
          <a:p>
            <a:endParaRPr lang="ko-KR" altLang="en-US" sz="800" dirty="0" smtClean="0"/>
          </a:p>
          <a:p>
            <a:r>
              <a:rPr lang="en-US" altLang="ko-KR" sz="800" dirty="0" smtClean="0"/>
              <a:t>&lt;bean id="</a:t>
            </a:r>
            <a:r>
              <a:rPr lang="en-US" altLang="ko-KR" sz="800" dirty="0" err="1" smtClean="0"/>
              <a:t>testService</a:t>
            </a:r>
            <a:r>
              <a:rPr lang="en-US" altLang="ko-KR" sz="800" dirty="0" smtClean="0"/>
              <a:t>" class="</a:t>
            </a:r>
            <a:r>
              <a:rPr lang="en-US" altLang="ko-KR" sz="800" dirty="0" err="1" smtClean="0"/>
              <a:t>com.ljw.Service</a:t>
            </a:r>
            <a:r>
              <a:rPr lang="en-US" altLang="ko-KR" sz="800" dirty="0" smtClean="0"/>
              <a:t>"&gt;</a:t>
            </a:r>
          </a:p>
          <a:p>
            <a:r>
              <a:rPr lang="en-US" altLang="ko-KR" sz="800" dirty="0" smtClean="0"/>
              <a:t>    &lt;constructor-</a:t>
            </a:r>
            <a:r>
              <a:rPr lang="en-US" altLang="ko-KR" sz="800" dirty="0" err="1" smtClean="0"/>
              <a:t>arg</a:t>
            </a:r>
            <a:r>
              <a:rPr lang="en-US" altLang="ko-KR" sz="800" dirty="0" smtClean="0"/>
              <a:t> ref="</a:t>
            </a:r>
            <a:r>
              <a:rPr lang="en-US" altLang="ko-KR" sz="800" dirty="0" err="1" smtClean="0"/>
              <a:t>testDao</a:t>
            </a:r>
            <a:r>
              <a:rPr lang="en-US" altLang="ko-KR" sz="800" dirty="0" smtClean="0"/>
              <a:t>"/&gt;</a:t>
            </a:r>
          </a:p>
          <a:p>
            <a:r>
              <a:rPr lang="en-US" altLang="ko-KR" sz="800" dirty="0" smtClean="0"/>
              <a:t>&lt;/bean&gt;</a:t>
            </a:r>
          </a:p>
          <a:p>
            <a:r>
              <a:rPr lang="ko-KR" altLang="en-US" sz="800" dirty="0" smtClean="0"/>
              <a:t>이것 역시 위와 같은 의미</a:t>
            </a:r>
          </a:p>
          <a:p>
            <a:endParaRPr lang="ko-KR" altLang="en-US" sz="800" dirty="0" smtClean="0"/>
          </a:p>
          <a:p>
            <a:r>
              <a:rPr lang="ko-KR" altLang="en-US" sz="800" dirty="0" err="1" smtClean="0"/>
              <a:t>생성자에</a:t>
            </a:r>
            <a:r>
              <a:rPr lang="ko-KR" altLang="en-US" sz="800" dirty="0" smtClean="0"/>
              <a:t> 특정 값을 </a:t>
            </a:r>
            <a:r>
              <a:rPr lang="ko-KR" altLang="en-US" sz="800" dirty="0" err="1" smtClean="0"/>
              <a:t>넣우줄</a:t>
            </a:r>
            <a:r>
              <a:rPr lang="ko-KR" altLang="en-US" sz="800" dirty="0" smtClean="0"/>
              <a:t> 때</a:t>
            </a:r>
          </a:p>
          <a:p>
            <a:r>
              <a:rPr lang="en-US" altLang="ko-KR" sz="800" dirty="0" smtClean="0"/>
              <a:t>&lt;bean id="</a:t>
            </a:r>
            <a:r>
              <a:rPr lang="en-US" altLang="ko-KR" sz="800" dirty="0" err="1" smtClean="0"/>
              <a:t>testService</a:t>
            </a:r>
            <a:r>
              <a:rPr lang="en-US" altLang="ko-KR" sz="800" dirty="0" smtClean="0"/>
              <a:t>" class="</a:t>
            </a:r>
            <a:r>
              <a:rPr lang="en-US" altLang="ko-KR" sz="800" dirty="0" err="1" smtClean="0"/>
              <a:t>com.ljw.Service</a:t>
            </a:r>
            <a:r>
              <a:rPr lang="en-US" altLang="ko-KR" sz="800" dirty="0" smtClean="0"/>
              <a:t>"&gt;</a:t>
            </a:r>
          </a:p>
          <a:p>
            <a:r>
              <a:rPr lang="en-US" altLang="ko-KR" sz="800" dirty="0" smtClean="0"/>
              <a:t>    &lt;constructor-</a:t>
            </a:r>
            <a:r>
              <a:rPr lang="en-US" altLang="ko-KR" sz="800" dirty="0" err="1" smtClean="0"/>
              <a:t>arg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        &lt;value&gt; 10  &lt;/value&gt;</a:t>
            </a:r>
          </a:p>
          <a:p>
            <a:r>
              <a:rPr lang="en-US" altLang="ko-KR" sz="800" dirty="0" smtClean="0"/>
              <a:t>     &lt;/constructor-</a:t>
            </a:r>
            <a:r>
              <a:rPr lang="en-US" altLang="ko-KR" sz="800" dirty="0" err="1" smtClean="0"/>
              <a:t>arg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&lt;/bean&gt;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혹은 다음과 같이 </a:t>
            </a:r>
            <a:r>
              <a:rPr lang="ko-KR" altLang="en-US" sz="800" dirty="0" err="1" smtClean="0"/>
              <a:t>작성가능</a:t>
            </a:r>
            <a:endParaRPr lang="ko-KR" altLang="en-US" sz="800" dirty="0" smtClean="0"/>
          </a:p>
          <a:p>
            <a:r>
              <a:rPr lang="en-US" altLang="ko-KR" sz="800" dirty="0" smtClean="0"/>
              <a:t>&lt;bean id="</a:t>
            </a:r>
            <a:r>
              <a:rPr lang="en-US" altLang="ko-KR" sz="800" dirty="0" err="1" smtClean="0"/>
              <a:t>testService</a:t>
            </a:r>
            <a:r>
              <a:rPr lang="en-US" altLang="ko-KR" sz="800" dirty="0" smtClean="0"/>
              <a:t>" class="</a:t>
            </a:r>
            <a:r>
              <a:rPr lang="en-US" altLang="ko-KR" sz="800" dirty="0" err="1" smtClean="0"/>
              <a:t>com.ljw.Service</a:t>
            </a:r>
            <a:r>
              <a:rPr lang="en-US" altLang="ko-KR" sz="800" dirty="0" smtClean="0"/>
              <a:t>"&gt;</a:t>
            </a:r>
          </a:p>
          <a:p>
            <a:r>
              <a:rPr lang="en-US" altLang="ko-KR" sz="800" dirty="0" smtClean="0"/>
              <a:t>    &lt;constructor-</a:t>
            </a:r>
            <a:r>
              <a:rPr lang="en-US" altLang="ko-KR" sz="800" dirty="0" err="1" smtClean="0"/>
              <a:t>arg</a:t>
            </a:r>
            <a:r>
              <a:rPr lang="en-US" altLang="ko-KR" sz="800" dirty="0" smtClean="0"/>
              <a:t> value="10"/&gt;</a:t>
            </a:r>
          </a:p>
          <a:p>
            <a:r>
              <a:rPr lang="en-US" altLang="ko-KR" sz="800" dirty="0" smtClean="0"/>
              <a:t>&lt;/bean&gt;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&lt;value type="long"&gt; 3000 &lt;/value&gt; </a:t>
            </a:r>
            <a:r>
              <a:rPr lang="ko-KR" altLang="en-US" sz="800" dirty="0" smtClean="0"/>
              <a:t>같이 </a:t>
            </a:r>
            <a:r>
              <a:rPr lang="en-US" altLang="ko-KR" sz="800" dirty="0" smtClean="0"/>
              <a:t>value </a:t>
            </a:r>
            <a:r>
              <a:rPr lang="ko-KR" altLang="en-US" sz="800" dirty="0" smtClean="0"/>
              <a:t>값의 </a:t>
            </a:r>
            <a:r>
              <a:rPr lang="en-US" altLang="ko-KR" sz="800" dirty="0" smtClean="0"/>
              <a:t>type</a:t>
            </a:r>
            <a:r>
              <a:rPr lang="ko-KR" altLang="en-US" sz="800" dirty="0" smtClean="0"/>
              <a:t>을 지정해줄수도 있다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기본적으로 </a:t>
            </a:r>
            <a:r>
              <a:rPr lang="en-US" altLang="ko-KR" sz="800" dirty="0" smtClean="0"/>
              <a:t>string</a:t>
            </a:r>
            <a:r>
              <a:rPr lang="ko-KR" altLang="en-US" sz="800" dirty="0" smtClean="0"/>
              <a:t>으로 인식</a:t>
            </a:r>
            <a:r>
              <a:rPr lang="en-US" altLang="ko-KR" sz="800" dirty="0" smtClean="0"/>
              <a:t>)</a:t>
            </a:r>
          </a:p>
          <a:p>
            <a:r>
              <a:rPr lang="ko-KR" altLang="en-US" sz="800" dirty="0" smtClean="0"/>
              <a:t>즉 생성자가 여러가지 유형이 </a:t>
            </a:r>
            <a:r>
              <a:rPr lang="ko-KR" altLang="en-US" sz="800" dirty="0" err="1" smtClean="0"/>
              <a:t>있을경우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위와같이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type</a:t>
            </a:r>
            <a:r>
              <a:rPr lang="ko-KR" altLang="en-US" sz="800" dirty="0" smtClean="0"/>
              <a:t>을 설정해주지 않으면 기본적으로 </a:t>
            </a:r>
            <a:r>
              <a:rPr lang="en-US" altLang="ko-KR" sz="800" dirty="0" smtClean="0"/>
              <a:t>string type</a:t>
            </a:r>
            <a:r>
              <a:rPr lang="ko-KR" altLang="en-US" sz="800" dirty="0" smtClean="0"/>
              <a:t>의 </a:t>
            </a:r>
            <a:r>
              <a:rPr lang="ko-KR" altLang="en-US" sz="800" dirty="0" err="1" smtClean="0"/>
              <a:t>생성자를</a:t>
            </a:r>
            <a:r>
              <a:rPr lang="ko-KR" altLang="en-US" sz="800" dirty="0" smtClean="0"/>
              <a:t> 먼저 </a:t>
            </a:r>
            <a:r>
              <a:rPr lang="ko-KR" altLang="en-US" sz="800" dirty="0" err="1" smtClean="0"/>
              <a:t>고려하게됨</a:t>
            </a:r>
            <a:endParaRPr lang="ko-KR" altLang="en-US" sz="800" dirty="0" smtClean="0"/>
          </a:p>
          <a:p>
            <a:endParaRPr lang="ko-KR" altLang="en-US" sz="800" dirty="0" smtClean="0"/>
          </a:p>
          <a:p>
            <a:endParaRPr lang="ko-KR" altLang="en-US" sz="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38839" y="158485"/>
            <a:ext cx="5666936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property bean </a:t>
            </a:r>
            <a:r>
              <a:rPr lang="ko-KR" altLang="en-US" sz="800" dirty="0"/>
              <a:t>설정 방식</a:t>
            </a:r>
            <a:r>
              <a:rPr lang="en-US" altLang="ko-KR" sz="800" dirty="0"/>
              <a:t>(</a:t>
            </a:r>
            <a:r>
              <a:rPr lang="en-US" altLang="ko-KR" sz="800" dirty="0" err="1"/>
              <a:t>setXXX</a:t>
            </a:r>
            <a:r>
              <a:rPr lang="en-US" altLang="ko-KR" sz="800" dirty="0"/>
              <a:t> </a:t>
            </a:r>
            <a:r>
              <a:rPr lang="ko-KR" altLang="en-US" sz="800" dirty="0"/>
              <a:t>함수 를 이용하여 </a:t>
            </a:r>
            <a:r>
              <a:rPr lang="en-US" altLang="ko-KR" sz="800" dirty="0"/>
              <a:t>bean </a:t>
            </a:r>
            <a:r>
              <a:rPr lang="ko-KR" altLang="en-US" sz="800" dirty="0"/>
              <a:t>설정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&lt;bean id="</a:t>
            </a:r>
            <a:r>
              <a:rPr lang="en-US" altLang="ko-KR" sz="800" dirty="0" err="1"/>
              <a:t>testServcie</a:t>
            </a:r>
            <a:r>
              <a:rPr lang="en-US" altLang="ko-KR" sz="800" dirty="0"/>
              <a:t>" class="</a:t>
            </a:r>
            <a:r>
              <a:rPr lang="en-US" altLang="ko-KR" sz="800" dirty="0" err="1"/>
              <a:t>con.ljw.TestService</a:t>
            </a:r>
            <a:r>
              <a:rPr lang="en-US" altLang="ko-KR" sz="800" dirty="0"/>
              <a:t>" &gt;</a:t>
            </a:r>
          </a:p>
          <a:p>
            <a:r>
              <a:rPr lang="en-US" altLang="ko-KR" sz="800" dirty="0"/>
              <a:t>    &lt;property name="</a:t>
            </a:r>
            <a:r>
              <a:rPr lang="en-US" altLang="ko-KR" sz="800" dirty="0" err="1"/>
              <a:t>testDao</a:t>
            </a:r>
            <a:r>
              <a:rPr lang="en-US" altLang="ko-KR" sz="800" dirty="0"/>
              <a:t>"&gt;</a:t>
            </a:r>
          </a:p>
          <a:p>
            <a:r>
              <a:rPr lang="en-US" altLang="ko-KR" sz="800" dirty="0"/>
              <a:t>        &lt;ref bean="</a:t>
            </a:r>
            <a:r>
              <a:rPr lang="en-US" altLang="ko-KR" sz="800" dirty="0" err="1"/>
              <a:t>implTestDao</a:t>
            </a:r>
            <a:r>
              <a:rPr lang="en-US" altLang="ko-KR" sz="800" dirty="0"/>
              <a:t>"/&gt;</a:t>
            </a:r>
          </a:p>
          <a:p>
            <a:r>
              <a:rPr lang="en-US" altLang="ko-KR" sz="800" dirty="0"/>
              <a:t>    &lt;/property&gt;</a:t>
            </a:r>
          </a:p>
          <a:p>
            <a:r>
              <a:rPr lang="en-US" altLang="ko-KR" sz="800" dirty="0"/>
              <a:t>&lt;/bean&gt;</a:t>
            </a:r>
          </a:p>
          <a:p>
            <a:endParaRPr lang="en-US" altLang="ko-KR" sz="800" dirty="0"/>
          </a:p>
          <a:p>
            <a:r>
              <a:rPr lang="en-US" altLang="ko-KR" sz="800" dirty="0"/>
              <a:t>&lt;bean id="</a:t>
            </a:r>
            <a:r>
              <a:rPr lang="en-US" altLang="ko-KR" sz="800" dirty="0" err="1"/>
              <a:t>implTestDao</a:t>
            </a:r>
            <a:r>
              <a:rPr lang="en-US" altLang="ko-KR" sz="800" dirty="0"/>
              <a:t>" class="</a:t>
            </a:r>
            <a:r>
              <a:rPr lang="en-US" altLang="ko-KR" sz="800" dirty="0" err="1"/>
              <a:t>con.ljw.ImplTestDao</a:t>
            </a:r>
            <a:r>
              <a:rPr lang="en-US" altLang="ko-KR" sz="800" dirty="0"/>
              <a:t>" /&gt;</a:t>
            </a:r>
          </a:p>
          <a:p>
            <a:endParaRPr lang="en-US" altLang="ko-KR" sz="800" dirty="0"/>
          </a:p>
          <a:p>
            <a:r>
              <a:rPr lang="en-US" altLang="ko-KR" sz="800" dirty="0"/>
              <a:t>property : </a:t>
            </a:r>
            <a:r>
              <a:rPr lang="en-US" altLang="ko-KR" sz="800" dirty="0" err="1"/>
              <a:t>TestService</a:t>
            </a:r>
            <a:r>
              <a:rPr lang="en-US" altLang="ko-KR" sz="800" dirty="0"/>
              <a:t> class</a:t>
            </a:r>
            <a:r>
              <a:rPr lang="ko-KR" altLang="en-US" sz="800" dirty="0"/>
              <a:t>의 </a:t>
            </a:r>
            <a:r>
              <a:rPr lang="en-US" altLang="ko-KR" sz="800" dirty="0" err="1"/>
              <a:t>setTestDao</a:t>
            </a:r>
            <a:r>
              <a:rPr lang="en-US" altLang="ko-KR" sz="800" dirty="0"/>
              <a:t> method</a:t>
            </a:r>
            <a:r>
              <a:rPr lang="ko-KR" altLang="en-US" sz="800" dirty="0"/>
              <a:t>를 의미</a:t>
            </a:r>
          </a:p>
          <a:p>
            <a:endParaRPr lang="ko-KR" altLang="en-US" sz="800" dirty="0"/>
          </a:p>
          <a:p>
            <a:r>
              <a:rPr lang="ko-KR" altLang="en-US" sz="800" dirty="0"/>
              <a:t>즉 위의 설정은 </a:t>
            </a:r>
            <a:r>
              <a:rPr lang="en-US" altLang="ko-KR" sz="800" dirty="0" err="1"/>
              <a:t>TestService</a:t>
            </a:r>
            <a:r>
              <a:rPr lang="en-US" altLang="ko-KR" sz="800" dirty="0"/>
              <a:t> class</a:t>
            </a:r>
            <a:r>
              <a:rPr lang="ko-KR" altLang="en-US" sz="800" dirty="0"/>
              <a:t>의 </a:t>
            </a:r>
            <a:r>
              <a:rPr lang="en-US" altLang="ko-KR" sz="800" dirty="0" err="1"/>
              <a:t>setTestDao</a:t>
            </a:r>
            <a:r>
              <a:rPr lang="en-US" altLang="ko-KR" sz="800" dirty="0"/>
              <a:t> </a:t>
            </a:r>
            <a:r>
              <a:rPr lang="ko-KR" altLang="en-US" sz="800" dirty="0" err="1"/>
              <a:t>메소드를</a:t>
            </a:r>
            <a:r>
              <a:rPr lang="ko-KR" altLang="en-US" sz="800" dirty="0"/>
              <a:t> 호출하면서 인자 값으로 </a:t>
            </a:r>
            <a:r>
              <a:rPr lang="en-US" altLang="ko-KR" sz="800" dirty="0" err="1"/>
              <a:t>ImplTestDao</a:t>
            </a:r>
            <a:r>
              <a:rPr lang="en-US" altLang="ko-KR" sz="800" dirty="0"/>
              <a:t> </a:t>
            </a:r>
            <a:r>
              <a:rPr lang="ko-KR" altLang="en-US" sz="800" dirty="0"/>
              <a:t>객체를 넘겨준다는 의미</a:t>
            </a:r>
          </a:p>
          <a:p>
            <a:endParaRPr lang="ko-KR" altLang="en-US" sz="800" dirty="0"/>
          </a:p>
          <a:p>
            <a:endParaRPr lang="ko-KR" altLang="en-US" sz="800" dirty="0"/>
          </a:p>
          <a:p>
            <a:r>
              <a:rPr lang="en-US" altLang="ko-KR" sz="800" dirty="0">
                <a:solidFill>
                  <a:srgbClr val="C00000"/>
                </a:solidFill>
              </a:rPr>
              <a:t>&lt;bean id="</a:t>
            </a:r>
            <a:r>
              <a:rPr lang="en-US" altLang="ko-KR" sz="800" dirty="0" err="1">
                <a:solidFill>
                  <a:srgbClr val="C00000"/>
                </a:solidFill>
              </a:rPr>
              <a:t>urlMapping</a:t>
            </a:r>
            <a:r>
              <a:rPr lang="en-US" altLang="ko-KR" sz="800" dirty="0">
                <a:solidFill>
                  <a:srgbClr val="C00000"/>
                </a:solidFill>
              </a:rPr>
              <a:t>" class="org.springframework.web.servlet.handler.SimpleUrlHandlerMapping"&gt;</a:t>
            </a:r>
          </a:p>
          <a:p>
            <a:r>
              <a:rPr lang="en-US" altLang="ko-KR" sz="800" dirty="0">
                <a:solidFill>
                  <a:srgbClr val="C00000"/>
                </a:solidFill>
              </a:rPr>
              <a:t>        &lt;property name="mappings"&gt;</a:t>
            </a:r>
          </a:p>
          <a:p>
            <a:r>
              <a:rPr lang="en-US" altLang="ko-KR" sz="800" dirty="0">
                <a:solidFill>
                  <a:srgbClr val="C00000"/>
                </a:solidFill>
              </a:rPr>
              <a:t>            &lt;props&gt;</a:t>
            </a:r>
          </a:p>
          <a:p>
            <a:r>
              <a:rPr lang="en-US" altLang="ko-KR" sz="800" dirty="0">
                <a:solidFill>
                  <a:srgbClr val="C00000"/>
                </a:solidFill>
              </a:rPr>
              <a:t>                &lt;prop key="/login/login.mw"&gt;</a:t>
            </a:r>
            <a:r>
              <a:rPr lang="en-US" altLang="ko-KR" sz="800" dirty="0" err="1">
                <a:solidFill>
                  <a:srgbClr val="C00000"/>
                </a:solidFill>
              </a:rPr>
              <a:t>loginController</a:t>
            </a:r>
            <a:r>
              <a:rPr lang="en-US" altLang="ko-KR" sz="800" dirty="0">
                <a:solidFill>
                  <a:srgbClr val="C00000"/>
                </a:solidFill>
              </a:rPr>
              <a:t>&lt;/prop&gt;</a:t>
            </a:r>
          </a:p>
          <a:p>
            <a:r>
              <a:rPr lang="en-US" altLang="ko-KR" sz="800" dirty="0">
                <a:solidFill>
                  <a:srgbClr val="C00000"/>
                </a:solidFill>
              </a:rPr>
              <a:t>            &lt;/props&gt;</a:t>
            </a:r>
          </a:p>
          <a:p>
            <a:r>
              <a:rPr lang="en-US" altLang="ko-KR" sz="800" dirty="0">
                <a:solidFill>
                  <a:srgbClr val="C00000"/>
                </a:solidFill>
              </a:rPr>
              <a:t>        &lt;/property&gt;</a:t>
            </a:r>
          </a:p>
          <a:p>
            <a:r>
              <a:rPr lang="en-US" altLang="ko-KR" sz="800" dirty="0">
                <a:solidFill>
                  <a:srgbClr val="C00000"/>
                </a:solidFill>
              </a:rPr>
              <a:t>    &lt;/bean&gt;</a:t>
            </a:r>
          </a:p>
          <a:p>
            <a:endParaRPr lang="en-US" altLang="ko-KR" sz="800" dirty="0">
              <a:solidFill>
                <a:srgbClr val="C00000"/>
              </a:solidFill>
            </a:endParaRPr>
          </a:p>
          <a:p>
            <a:r>
              <a:rPr lang="en-US" altLang="ko-KR" sz="800" dirty="0">
                <a:solidFill>
                  <a:srgbClr val="C00000"/>
                </a:solidFill>
              </a:rPr>
              <a:t>props : </a:t>
            </a:r>
            <a:r>
              <a:rPr lang="en-US" altLang="ko-KR" sz="800" dirty="0" err="1">
                <a:solidFill>
                  <a:srgbClr val="C00000"/>
                </a:solidFill>
              </a:rPr>
              <a:t>java.util.properties</a:t>
            </a:r>
            <a:r>
              <a:rPr lang="en-US" altLang="ko-KR" sz="800" dirty="0">
                <a:solidFill>
                  <a:srgbClr val="C00000"/>
                </a:solidFill>
              </a:rPr>
              <a:t> </a:t>
            </a:r>
            <a:r>
              <a:rPr lang="ko-KR" altLang="en-US" sz="800" dirty="0">
                <a:solidFill>
                  <a:srgbClr val="C00000"/>
                </a:solidFill>
              </a:rPr>
              <a:t>클래스로 </a:t>
            </a:r>
            <a:r>
              <a:rPr lang="en-US" altLang="ko-KR" sz="800" dirty="0">
                <a:solidFill>
                  <a:srgbClr val="C00000"/>
                </a:solidFill>
              </a:rPr>
              <a:t>key, value</a:t>
            </a:r>
            <a:r>
              <a:rPr lang="ko-KR" altLang="en-US" sz="800" dirty="0">
                <a:solidFill>
                  <a:srgbClr val="C00000"/>
                </a:solidFill>
              </a:rPr>
              <a:t>를 </a:t>
            </a:r>
            <a:r>
              <a:rPr lang="en-US" altLang="ko-KR" sz="800" dirty="0">
                <a:solidFill>
                  <a:srgbClr val="C00000"/>
                </a:solidFill>
              </a:rPr>
              <a:t>string type</a:t>
            </a:r>
            <a:r>
              <a:rPr lang="ko-KR" altLang="en-US" sz="800" dirty="0">
                <a:solidFill>
                  <a:srgbClr val="C00000"/>
                </a:solidFill>
              </a:rPr>
              <a:t>으로만 갖는다</a:t>
            </a:r>
            <a:r>
              <a:rPr lang="en-US" altLang="ko-KR" sz="800" dirty="0">
                <a:solidFill>
                  <a:srgbClr val="C00000"/>
                </a:solidFill>
              </a:rPr>
              <a:t>.</a:t>
            </a:r>
          </a:p>
          <a:p>
            <a:r>
              <a:rPr lang="ko-KR" altLang="en-US" sz="800" dirty="0">
                <a:solidFill>
                  <a:srgbClr val="C00000"/>
                </a:solidFill>
              </a:rPr>
              <a:t>즉 위의 예는 </a:t>
            </a:r>
            <a:r>
              <a:rPr lang="en-US" altLang="ko-KR" sz="800" dirty="0" err="1">
                <a:solidFill>
                  <a:srgbClr val="C00000"/>
                </a:solidFill>
              </a:rPr>
              <a:t>SimpleUrlHandlerMapping</a:t>
            </a:r>
            <a:r>
              <a:rPr lang="en-US" altLang="ko-KR" sz="800" dirty="0">
                <a:solidFill>
                  <a:srgbClr val="C00000"/>
                </a:solidFill>
              </a:rPr>
              <a:t> </a:t>
            </a:r>
            <a:r>
              <a:rPr lang="ko-KR" altLang="en-US" sz="800" dirty="0" err="1">
                <a:solidFill>
                  <a:srgbClr val="C00000"/>
                </a:solidFill>
              </a:rPr>
              <a:t>클랙스의</a:t>
            </a:r>
            <a:r>
              <a:rPr lang="ko-KR" altLang="en-US" sz="800" dirty="0">
                <a:solidFill>
                  <a:srgbClr val="C00000"/>
                </a:solidFill>
              </a:rPr>
              <a:t>  </a:t>
            </a:r>
            <a:r>
              <a:rPr lang="en-US" altLang="ko-KR" sz="800" dirty="0" err="1">
                <a:solidFill>
                  <a:srgbClr val="C00000"/>
                </a:solidFill>
              </a:rPr>
              <a:t>setMappings</a:t>
            </a:r>
            <a:r>
              <a:rPr lang="en-US" altLang="ko-KR" sz="800" dirty="0">
                <a:solidFill>
                  <a:srgbClr val="C00000"/>
                </a:solidFill>
              </a:rPr>
              <a:t> </a:t>
            </a:r>
            <a:r>
              <a:rPr lang="ko-KR" altLang="en-US" sz="800" dirty="0" err="1">
                <a:solidFill>
                  <a:srgbClr val="C00000"/>
                </a:solidFill>
              </a:rPr>
              <a:t>메소드를통해</a:t>
            </a:r>
            <a:r>
              <a:rPr lang="ko-KR" altLang="en-US" sz="800" dirty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properties </a:t>
            </a:r>
            <a:r>
              <a:rPr lang="ko-KR" altLang="en-US" sz="800" dirty="0">
                <a:solidFill>
                  <a:srgbClr val="C00000"/>
                </a:solidFill>
              </a:rPr>
              <a:t>객체를 생성하고</a:t>
            </a:r>
          </a:p>
          <a:p>
            <a:r>
              <a:rPr lang="ko-KR" altLang="en-US" sz="800" dirty="0">
                <a:solidFill>
                  <a:srgbClr val="C00000"/>
                </a:solidFill>
              </a:rPr>
              <a:t>해당 </a:t>
            </a:r>
            <a:r>
              <a:rPr lang="en-US" altLang="ko-KR" sz="800" dirty="0">
                <a:solidFill>
                  <a:srgbClr val="C00000"/>
                </a:solidFill>
              </a:rPr>
              <a:t>properties </a:t>
            </a:r>
            <a:r>
              <a:rPr lang="ko-KR" altLang="en-US" sz="800" dirty="0">
                <a:solidFill>
                  <a:srgbClr val="C00000"/>
                </a:solidFill>
              </a:rPr>
              <a:t>객체는 </a:t>
            </a:r>
            <a:r>
              <a:rPr lang="en-US" altLang="ko-KR" sz="800" dirty="0">
                <a:solidFill>
                  <a:srgbClr val="C00000"/>
                </a:solidFill>
              </a:rPr>
              <a:t>key="/login/login.mw", value = </a:t>
            </a:r>
            <a:r>
              <a:rPr lang="en-US" altLang="ko-KR" sz="800" dirty="0" err="1">
                <a:solidFill>
                  <a:srgbClr val="C00000"/>
                </a:solidFill>
              </a:rPr>
              <a:t>loginController</a:t>
            </a:r>
            <a:r>
              <a:rPr lang="ko-KR" altLang="en-US" sz="800" dirty="0">
                <a:solidFill>
                  <a:srgbClr val="C00000"/>
                </a:solidFill>
              </a:rPr>
              <a:t>를 갖고 </a:t>
            </a:r>
            <a:r>
              <a:rPr lang="ko-KR" altLang="en-US" sz="800" dirty="0" err="1">
                <a:solidFill>
                  <a:srgbClr val="C00000"/>
                </a:solidFill>
              </a:rPr>
              <a:t>있게된다</a:t>
            </a:r>
            <a:r>
              <a:rPr lang="en-US" altLang="ko-KR" sz="800" dirty="0">
                <a:solidFill>
                  <a:srgbClr val="C00000"/>
                </a:solidFill>
              </a:rPr>
              <a:t>.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Bean </a:t>
            </a:r>
            <a:r>
              <a:rPr lang="ko-KR" altLang="en-US" sz="800" dirty="0"/>
              <a:t>객체 범위</a:t>
            </a:r>
          </a:p>
          <a:p>
            <a:r>
              <a:rPr lang="en-US" altLang="ko-KR" sz="800" dirty="0"/>
              <a:t>&lt;bean name="</a:t>
            </a:r>
            <a:r>
              <a:rPr lang="en-US" altLang="ko-KR" sz="800" dirty="0" err="1"/>
              <a:t>testDao</a:t>
            </a:r>
            <a:r>
              <a:rPr lang="en-US" altLang="ko-KR" sz="800" dirty="0"/>
              <a:t>" class="</a:t>
            </a:r>
            <a:r>
              <a:rPr lang="en-US" altLang="ko-KR" sz="800" dirty="0" err="1"/>
              <a:t>com.ljw.TestDao</a:t>
            </a:r>
            <a:r>
              <a:rPr lang="en-US" altLang="ko-KR" sz="800" dirty="0"/>
              <a:t>"/&gt;</a:t>
            </a:r>
          </a:p>
          <a:p>
            <a:endParaRPr lang="en-US" altLang="ko-KR" sz="800" dirty="0"/>
          </a:p>
          <a:p>
            <a:r>
              <a:rPr lang="en-US" altLang="ko-KR" sz="800" dirty="0" err="1"/>
              <a:t>TestDao</a:t>
            </a:r>
            <a:r>
              <a:rPr lang="en-US" altLang="ko-KR" sz="800" dirty="0"/>
              <a:t> testDao1 = (</a:t>
            </a:r>
            <a:r>
              <a:rPr lang="en-US" altLang="ko-KR" sz="800" dirty="0" err="1"/>
              <a:t>TestDao</a:t>
            </a:r>
            <a:r>
              <a:rPr lang="en-US" altLang="ko-KR" sz="800" dirty="0"/>
              <a:t>)</a:t>
            </a:r>
            <a:r>
              <a:rPr lang="en-US" altLang="ko-KR" sz="800" dirty="0" err="1"/>
              <a:t>applicationContext.getBean</a:t>
            </a:r>
            <a:r>
              <a:rPr lang="en-US" altLang="ko-KR" sz="800" dirty="0"/>
              <a:t>("</a:t>
            </a:r>
            <a:r>
              <a:rPr lang="en-US" altLang="ko-KR" sz="800" dirty="0" err="1"/>
              <a:t>testDao</a:t>
            </a:r>
            <a:r>
              <a:rPr lang="en-US" altLang="ko-KR" sz="800" dirty="0"/>
              <a:t>");</a:t>
            </a:r>
          </a:p>
          <a:p>
            <a:r>
              <a:rPr lang="en-US" altLang="ko-KR" sz="800" dirty="0" err="1"/>
              <a:t>TestDao</a:t>
            </a:r>
            <a:r>
              <a:rPr lang="en-US" altLang="ko-KR" sz="800" dirty="0"/>
              <a:t> testDao2 = (</a:t>
            </a:r>
            <a:r>
              <a:rPr lang="en-US" altLang="ko-KR" sz="800" dirty="0" err="1"/>
              <a:t>TestDao</a:t>
            </a:r>
            <a:r>
              <a:rPr lang="en-US" altLang="ko-KR" sz="800" dirty="0"/>
              <a:t>)</a:t>
            </a:r>
            <a:r>
              <a:rPr lang="en-US" altLang="ko-KR" sz="800" dirty="0" err="1"/>
              <a:t>applicationContext.getBean</a:t>
            </a:r>
            <a:r>
              <a:rPr lang="en-US" altLang="ko-KR" sz="800" dirty="0"/>
              <a:t>("</a:t>
            </a:r>
            <a:r>
              <a:rPr lang="en-US" altLang="ko-KR" sz="800" dirty="0" err="1"/>
              <a:t>testDao</a:t>
            </a:r>
            <a:r>
              <a:rPr lang="en-US" altLang="ko-KR" sz="800" dirty="0"/>
              <a:t>");</a:t>
            </a:r>
          </a:p>
          <a:p>
            <a:r>
              <a:rPr lang="ko-KR" altLang="en-US" sz="800" dirty="0"/>
              <a:t>위 코드를 통해 생성된 </a:t>
            </a:r>
            <a:r>
              <a:rPr lang="en-US" altLang="ko-KR" sz="800" dirty="0" err="1"/>
              <a:t>testDao</a:t>
            </a:r>
            <a:r>
              <a:rPr lang="ko-KR" altLang="en-US" sz="800" dirty="0"/>
              <a:t>는 동일한 객체이다</a:t>
            </a:r>
            <a:r>
              <a:rPr lang="en-US" altLang="ko-KR" sz="800" dirty="0"/>
              <a:t>(</a:t>
            </a:r>
            <a:r>
              <a:rPr lang="ko-KR" altLang="en-US" sz="800" dirty="0"/>
              <a:t>스프링 컨테이너 내에서 빈 객체는 </a:t>
            </a:r>
            <a:r>
              <a:rPr lang="ko-KR" altLang="en-US" sz="800" dirty="0" err="1"/>
              <a:t>싱글턴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bean scope</a:t>
            </a:r>
            <a:r>
              <a:rPr lang="ko-KR" altLang="en-US" sz="800" dirty="0"/>
              <a:t>를 명시하여 </a:t>
            </a:r>
            <a:r>
              <a:rPr lang="ko-KR" altLang="en-US" sz="800" dirty="0" err="1"/>
              <a:t>서로다른</a:t>
            </a:r>
            <a:r>
              <a:rPr lang="ko-KR" altLang="en-US" sz="800" dirty="0"/>
              <a:t> 객체로 생성이 가능한데 다음과 같다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scope="</a:t>
            </a:r>
            <a:r>
              <a:rPr lang="en-US" altLang="ko-KR" sz="800" dirty="0" err="1"/>
              <a:t>singleon</a:t>
            </a:r>
            <a:r>
              <a:rPr lang="en-US" altLang="ko-KR" sz="800" dirty="0"/>
              <a:t>"  : </a:t>
            </a:r>
            <a:r>
              <a:rPr lang="ko-KR" altLang="en-US" sz="800" dirty="0"/>
              <a:t>기본값이며 스프링 컨테이너당 하나의 빈 객체 생성</a:t>
            </a:r>
          </a:p>
          <a:p>
            <a:r>
              <a:rPr lang="en-US" altLang="ko-KR" sz="800" dirty="0"/>
              <a:t>scope="prototype" : </a:t>
            </a:r>
            <a:r>
              <a:rPr lang="ko-KR" altLang="en-US" sz="800" dirty="0"/>
              <a:t>빈은 </a:t>
            </a:r>
            <a:r>
              <a:rPr lang="ko-KR" altLang="en-US" sz="800" dirty="0" err="1"/>
              <a:t>사용할때마다</a:t>
            </a:r>
            <a:r>
              <a:rPr lang="ko-KR" altLang="en-US" sz="800" dirty="0"/>
              <a:t> 새로운 객체 생성</a:t>
            </a:r>
          </a:p>
          <a:p>
            <a:r>
              <a:rPr lang="en-US" altLang="ko-KR" sz="800" dirty="0"/>
              <a:t>scope="request"    :  http </a:t>
            </a:r>
            <a:r>
              <a:rPr lang="ko-KR" altLang="en-US" sz="800" dirty="0" err="1"/>
              <a:t>요청마다</a:t>
            </a:r>
            <a:r>
              <a:rPr lang="ko-KR" altLang="en-US" sz="800" dirty="0"/>
              <a:t> 새로운 객체 생성</a:t>
            </a:r>
            <a:r>
              <a:rPr lang="en-US" altLang="ko-KR" sz="800" dirty="0"/>
              <a:t>(</a:t>
            </a:r>
            <a:r>
              <a:rPr lang="en-US" altLang="ko-KR" sz="800" dirty="0" err="1"/>
              <a:t>WebApplicationContext</a:t>
            </a:r>
            <a:r>
              <a:rPr lang="ko-KR" altLang="en-US" sz="800" dirty="0"/>
              <a:t>에서 사용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scope="session"    :  </a:t>
            </a:r>
            <a:r>
              <a:rPr lang="ko-KR" altLang="en-US" sz="800" dirty="0"/>
              <a:t>세션마다 새로운 객체 생성</a:t>
            </a:r>
            <a:r>
              <a:rPr lang="en-US" altLang="ko-KR" sz="800" dirty="0"/>
              <a:t>(</a:t>
            </a:r>
            <a:r>
              <a:rPr lang="en-US" altLang="ko-KR" sz="800" dirty="0" err="1"/>
              <a:t>WebApplicationContext</a:t>
            </a:r>
            <a:r>
              <a:rPr lang="ko-KR" altLang="en-US" sz="800" dirty="0"/>
              <a:t>에서 사용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&lt;bean name="</a:t>
            </a:r>
            <a:r>
              <a:rPr lang="en-US" altLang="ko-KR" sz="800" dirty="0" err="1"/>
              <a:t>testDao</a:t>
            </a:r>
            <a:r>
              <a:rPr lang="en-US" altLang="ko-KR" sz="800" dirty="0"/>
              <a:t>" class="</a:t>
            </a:r>
            <a:r>
              <a:rPr lang="en-US" altLang="ko-KR" sz="800" dirty="0" err="1"/>
              <a:t>com.ljw.TestDao</a:t>
            </a:r>
            <a:r>
              <a:rPr lang="en-US" altLang="ko-KR" sz="800" dirty="0"/>
              <a:t>" scope="</a:t>
            </a:r>
            <a:r>
              <a:rPr lang="en-US" altLang="ko-KR" sz="800" dirty="0" err="1"/>
              <a:t>protytype</a:t>
            </a:r>
            <a:r>
              <a:rPr lang="en-US" altLang="ko-KR" sz="800" dirty="0"/>
              <a:t>" /&gt;</a:t>
            </a:r>
          </a:p>
          <a:p>
            <a:r>
              <a:rPr lang="en-US" altLang="ko-KR" sz="800" dirty="0"/>
              <a:t>--&gt; bean</a:t>
            </a:r>
            <a:r>
              <a:rPr lang="ko-KR" altLang="en-US" sz="800" dirty="0"/>
              <a:t>의 </a:t>
            </a:r>
            <a:r>
              <a:rPr lang="en-US" altLang="ko-KR" sz="800" dirty="0"/>
              <a:t>scope </a:t>
            </a:r>
            <a:r>
              <a:rPr lang="ko-KR" altLang="en-US" sz="800" dirty="0"/>
              <a:t>속성값에 설정 하여 사용</a:t>
            </a:r>
          </a:p>
          <a:p>
            <a:endParaRPr lang="ko-KR" altLang="en-US" sz="800" dirty="0"/>
          </a:p>
          <a:p>
            <a:endParaRPr lang="ko-KR" altLang="en-US" sz="800" dirty="0"/>
          </a:p>
          <a:p>
            <a:r>
              <a:rPr lang="en-US" altLang="ko-KR" sz="800" dirty="0"/>
              <a:t>list, map </a:t>
            </a:r>
            <a:r>
              <a:rPr lang="ko-KR" altLang="en-US" sz="800" dirty="0"/>
              <a:t>등의 컬렉션 </a:t>
            </a:r>
            <a:r>
              <a:rPr lang="ko-KR" altLang="en-US" sz="800" dirty="0" err="1"/>
              <a:t>에대한</a:t>
            </a:r>
            <a:r>
              <a:rPr lang="ko-KR" altLang="en-US" sz="800" dirty="0"/>
              <a:t> </a:t>
            </a:r>
            <a:r>
              <a:rPr lang="en-US" altLang="ko-KR" sz="800" dirty="0"/>
              <a:t>xml </a:t>
            </a:r>
            <a:r>
              <a:rPr lang="ko-KR" altLang="en-US" sz="800" dirty="0" err="1"/>
              <a:t>태크가</a:t>
            </a:r>
            <a:r>
              <a:rPr lang="ko-KR" altLang="en-US" sz="800" dirty="0"/>
              <a:t> </a:t>
            </a:r>
            <a:r>
              <a:rPr lang="ko-KR" altLang="en-US" sz="800" dirty="0" err="1"/>
              <a:t>있긴하지만</a:t>
            </a:r>
            <a:r>
              <a:rPr lang="ko-KR" altLang="en-US" sz="800" dirty="0"/>
              <a:t> 위에 정리된 부분만 봐도</a:t>
            </a:r>
          </a:p>
          <a:p>
            <a:r>
              <a:rPr lang="en-US" altLang="ko-KR" sz="800" dirty="0"/>
              <a:t>spring xml</a:t>
            </a:r>
            <a:r>
              <a:rPr lang="ko-KR" altLang="en-US" sz="800" dirty="0"/>
              <a:t>에 대해 이해가 </a:t>
            </a:r>
            <a:r>
              <a:rPr lang="ko-KR" altLang="en-US" sz="800" dirty="0" err="1"/>
              <a:t>될거라</a:t>
            </a:r>
            <a:r>
              <a:rPr lang="ko-KR" altLang="en-US" sz="800" dirty="0"/>
              <a:t> 판단됨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239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922</Words>
  <Application>Microsoft Office PowerPoint</Application>
  <PresentationFormat>와이드스크린</PresentationFormat>
  <Paragraphs>186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510-26</dc:creator>
  <cp:lastModifiedBy>510-26</cp:lastModifiedBy>
  <cp:revision>20</cp:revision>
  <dcterms:created xsi:type="dcterms:W3CDTF">2022-11-16T04:19:09Z</dcterms:created>
  <dcterms:modified xsi:type="dcterms:W3CDTF">2022-11-16T05:22:30Z</dcterms:modified>
</cp:coreProperties>
</file>