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3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1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9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1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4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531" y="101323"/>
            <a:ext cx="4690708" cy="3016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"1.0" encoding="UTF-8"?&gt;</a:t>
            </a:r>
          </a:p>
          <a:p>
            <a:r>
              <a:rPr lang="de-DE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&lt;web-app xmlns:xsi=</a:t>
            </a:r>
            <a:r>
              <a:rPr lang="de-DE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"http://www.w3.org/2001/XMLSchema-instance" </a:t>
            </a:r>
            <a:endParaRPr lang="de-DE" altLang="ko-KR" sz="1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ko-KR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xmlns</a:t>
            </a:r>
            <a:r>
              <a:rPr lang="de-DE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="http://xmlns.jcp.org/xml/ns/javaee" </a:t>
            </a:r>
            <a:endParaRPr lang="de-DE" altLang="ko-KR" sz="1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xsi:schemaLocation</a:t>
            </a:r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"http://xmlns.jcp.org/xml/ns/</a:t>
            </a:r>
            <a:r>
              <a:rPr lang="en-US" altLang="ko-K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javaee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://xmlns.jcp.org/xml/ns/javaee/web-app_3_1.xsd" 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id=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WebApp_ID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version=</a:t>
            </a:r>
            <a:r>
              <a:rPr lang="en-US" altLang="ko-KR" sz="1000" i="1" dirty="0">
                <a:latin typeface="Calibri" panose="020F0502020204030204" pitchFamily="34" charset="0"/>
                <a:cs typeface="Calibri" panose="020F0502020204030204" pitchFamily="34" charset="0"/>
              </a:rPr>
              <a:t>"3.1"&gt;</a:t>
            </a:r>
          </a:p>
          <a:p>
            <a:endParaRPr lang="ko-KR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&lt;servlet&gt;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   &lt;servlet-name&gt;action&lt;/servlet-name&gt;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   &lt;servl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et-class&gt;</a:t>
            </a:r>
            <a:r>
              <a:rPr lang="en-US" altLang="ko-KR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org.springframework.web.servlet.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DispatcherServlet</a:t>
            </a:r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&lt;/servlet-class&gt;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   &lt;load-on-startup&gt;1&lt;/load-on-startup&gt;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&lt;/servlet&gt;</a:t>
            </a:r>
          </a:p>
          <a:p>
            <a:endParaRPr lang="ko-KR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&lt;servlet-mapping&gt;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   &lt;servlet-name&gt;action&lt;/servlet-name&gt;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ko-KR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ko-KR" sz="1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altLang="ko-KR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-pattern&gt;*.do&lt;/</a:t>
            </a:r>
            <a:r>
              <a:rPr lang="en-US" altLang="ko-KR" sz="1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altLang="ko-KR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-pattern&gt;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   &lt;/servlet-mapping&gt;</a:t>
            </a:r>
          </a:p>
          <a:p>
            <a:r>
              <a:rPr lang="en-US" altLang="ko-KR" sz="1000" dirty="0">
                <a:latin typeface="Calibri" panose="020F0502020204030204" pitchFamily="34" charset="0"/>
                <a:cs typeface="Calibri" panose="020F0502020204030204" pitchFamily="34" charset="0"/>
              </a:rPr>
              <a:t>&lt;/web-app&gt;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5368" y="140062"/>
            <a:ext cx="5534742" cy="6186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"1.0" encoding="UTF-8" ?&gt;</a:t>
            </a:r>
          </a:p>
          <a:p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&lt;beans </a:t>
            </a:r>
            <a:r>
              <a:rPr lang="en-US" altLang="ko-KR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xmlns</a:t>
            </a:r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US" altLang="ko-KR" sz="900" i="1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www.springframework.org/schema/beans</a:t>
            </a:r>
            <a:r>
              <a:rPr lang="en-US" altLang="ko-KR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ko-KR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xmlns:p</a:t>
            </a:r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"http://www.springframework.org/schema/p"</a:t>
            </a:r>
          </a:p>
          <a:p>
            <a:r>
              <a:rPr lang="en-US" altLang="ko-KR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xmlns:aop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"http://www.springframework.org/schema/aop"</a:t>
            </a:r>
          </a:p>
          <a:p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xmlns:context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"http://www.springframework.org/schema/context"</a:t>
            </a:r>
          </a:p>
          <a:p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xmlns:xsi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"http://www.w3.org/2001/XMLSchema-instance"</a:t>
            </a:r>
          </a:p>
          <a:p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xsi:schemaLocation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"http://www.springframework.org/schema/beans   </a:t>
            </a:r>
          </a:p>
          <a:p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http://www.springframework.org/schema/beans/spring-beans-3.0.xsd</a:t>
            </a:r>
          </a:p>
          <a:p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http://www.springframework.org/schema/aop</a:t>
            </a:r>
          </a:p>
          <a:p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http://www.springframework.org/schema/aop/spring-aop-3.0.xsd</a:t>
            </a:r>
          </a:p>
          <a:p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http://www.springframework.org/schema/context</a:t>
            </a:r>
          </a:p>
          <a:p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http://www.springframework.org/schema/context/spring-context-3.0.xsd"&gt;</a:t>
            </a:r>
          </a:p>
          <a:p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&lt;bean id=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viewResolver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lvl="1"/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class=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"org.springframework.web.servlet.view.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InternalResource</a:t>
            </a:r>
            <a:r>
              <a:rPr lang="en-US" altLang="ko-KR" sz="900" b="1" i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ViewResolver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lvl="1"/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viewClass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 value="</a:t>
            </a:r>
            <a:r>
              <a:rPr lang="en-US" altLang="ko-KR" sz="9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org.springframework.web.servlet.</a:t>
            </a:r>
            <a:r>
              <a:rPr lang="en-US" altLang="ko-KR" sz="900" b="1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view.JstlView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"/&gt;</a:t>
            </a:r>
          </a:p>
          <a:p>
            <a:pPr lvl="1"/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9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 name=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"prefix" value="/test/"/&gt;</a:t>
            </a:r>
          </a:p>
          <a:p>
            <a:pPr lvl="1"/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ko-KR" sz="9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 name=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"suffix" value=".</a:t>
            </a:r>
            <a:r>
              <a:rPr lang="en-US" altLang="ko-KR" sz="900" i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jsp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"/&gt;</a:t>
            </a: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&lt;/bean&gt;</a:t>
            </a:r>
          </a:p>
          <a:p>
            <a:pPr lvl="1"/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&lt;bean id=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i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userController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 class="pro21_rere.spring.ex01.UserController"&gt;</a:t>
            </a:r>
          </a:p>
          <a:p>
            <a:pPr lvl="1"/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&lt;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property name=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methodNameResolver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lvl="1"/>
            <a:r>
              <a:rPr lang="en-US" altLang="ko-KR" sz="9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9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ko-KR" sz="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 local</a:t>
            </a:r>
            <a:r>
              <a:rPr lang="en-US" altLang="ko-KR" sz="9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b="1" i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900" b="1" i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en-US" altLang="ko-KR" sz="900" b="1" i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"/&gt;</a:t>
            </a:r>
            <a:endParaRPr lang="en-US" altLang="ko-KR" sz="900" b="1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&lt;/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property&gt;</a:t>
            </a: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&lt;/bean&gt;</a:t>
            </a:r>
          </a:p>
          <a:p>
            <a:pPr lvl="1"/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&lt;bean id=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userUrlMapping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class=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org.springframework.web.servlet.handler.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SimpleUrlHandlerMapping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lvl="2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&lt;property  name=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mappings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lvl="3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  &lt;props&gt;</a:t>
            </a:r>
          </a:p>
          <a:p>
            <a:pPr lvl="3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9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 key=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"/test/*.do"&gt;</a:t>
            </a:r>
            <a:r>
              <a:rPr lang="en-US" altLang="ko-KR" sz="900" i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userController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&lt;/prop&gt;</a:t>
            </a:r>
          </a:p>
          <a:p>
            <a:pPr lvl="3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  &lt;/props&gt;</a:t>
            </a:r>
          </a:p>
          <a:p>
            <a:pPr lvl="2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&lt;/property&gt;  </a:t>
            </a: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&lt;/bean&gt;</a:t>
            </a:r>
          </a:p>
          <a:p>
            <a:pPr lvl="1"/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&lt;bean id</a:t>
            </a:r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900" b="1" i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en-US" altLang="ko-KR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US" altLang="ko-KR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     class=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org.springframework.web.servlet.mvc.multiaction.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PropertiesMethod</a:t>
            </a:r>
            <a:r>
              <a:rPr lang="en-US" altLang="ko-KR" sz="900" b="1" i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NameResolver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lvl="2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sz="9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mappings</a:t>
            </a:r>
            <a:r>
              <a:rPr lang="en-US" altLang="ko-KR" sz="900" i="1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lvl="3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&lt;props&gt;</a:t>
            </a:r>
          </a:p>
          <a:p>
            <a:pPr lvl="3"/>
            <a:r>
              <a:rPr lang="en-US" altLang="ko-KR" sz="9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ko-KR" sz="9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ko-KR" sz="9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 key=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"/test/second.do"&gt;</a:t>
            </a:r>
            <a:r>
              <a:rPr lang="en-US" altLang="ko-KR" sz="9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goSecond</a:t>
            </a:r>
            <a:r>
              <a:rPr lang="en-US" altLang="ko-KR" sz="9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&lt;/prop&gt;</a:t>
            </a:r>
          </a:p>
          <a:p>
            <a:pPr lvl="3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&lt;/props&gt;</a:t>
            </a:r>
          </a:p>
          <a:p>
            <a:pPr lvl="2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&lt;/bean&gt;</a:t>
            </a:r>
          </a:p>
          <a:p>
            <a:r>
              <a:rPr lang="en-US" altLang="ko-KR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beans&gt;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531" y="3465152"/>
            <a:ext cx="6072496" cy="327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package pro21_rere.spring.ex01;</a:t>
            </a:r>
          </a:p>
          <a:p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altLang="ko-KR" sz="9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javax.servlet.http.HttpServletRequest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altLang="ko-KR" sz="9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javax.servlet.http.HttpServletResponse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org.springframework.web.servlet.</a:t>
            </a:r>
            <a:r>
              <a:rPr lang="en-US" altLang="ko-KR" sz="9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ModelAndView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org.springframework.web.servlet.</a:t>
            </a:r>
            <a:r>
              <a:rPr lang="en-US" altLang="ko-KR" sz="9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mvc.multiaction.MultiActionController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altLang="ko-KR" sz="9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UserController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 </a:t>
            </a:r>
            <a:r>
              <a:rPr lang="en-US" altLang="ko-KR" sz="9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MultiActionController</a:t>
            </a:r>
            <a:r>
              <a:rPr lang="en-US" altLang="ko-KR" sz="9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altLang="ko-KR" sz="9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ModelAndView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goSecond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9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HttpServletRequest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 request, </a:t>
            </a:r>
            <a:r>
              <a:rPr lang="en-US" altLang="ko-KR" sz="9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HttpServletResponse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 response) throws Exception {</a:t>
            </a:r>
          </a:p>
          <a:p>
            <a:pPr lvl="2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= "";</a:t>
            </a:r>
          </a:p>
          <a:p>
            <a:pPr lvl="2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passwd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= "";</a:t>
            </a:r>
          </a:p>
          <a:p>
            <a:pPr lvl="2"/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ModelAndView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altLang="ko-KR" sz="9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ModelAndView</a:t>
            </a:r>
            <a:r>
              <a:rPr lang="en-US" altLang="ko-KR" sz="900" b="1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2"/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request.setCharacterEncoding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("utf-8");</a:t>
            </a:r>
          </a:p>
          <a:p>
            <a:pPr lvl="2"/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request.getParameter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lvl="2"/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passwd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request.getParameter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passwd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lvl="2"/>
            <a:endParaRPr lang="ko-KR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mav.addObject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mav.addObject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passwd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altLang="ko-K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passwd</a:t>
            </a:r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en-US" altLang="ko-KR" sz="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mav.setViewName</a:t>
            </a:r>
            <a:r>
              <a:rPr lang="en-US" altLang="ko-KR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("second");</a:t>
            </a:r>
          </a:p>
          <a:p>
            <a:pPr lvl="2"/>
            <a:r>
              <a:rPr lang="en-US" altLang="ko-KR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altLang="ko-KR" sz="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</a:t>
            </a:r>
            <a:r>
              <a:rPr lang="en-US" altLang="ko-KR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92" y="1891432"/>
            <a:ext cx="2077503" cy="274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2615498" y="140062"/>
            <a:ext cx="2119618" cy="1352941"/>
          </a:xfrm>
          <a:prstGeom prst="rect">
            <a:avLst/>
          </a:prstGeom>
          <a:solidFill>
            <a:srgbClr val="FFFF00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1. web.xml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의 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servlet </a:t>
            </a:r>
            <a:r>
              <a:rPr lang="ko-KR" altLang="en-US" sz="9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 법</a:t>
            </a:r>
            <a:endParaRPr lang="en-US" altLang="ko-KR" sz="900" b="1" dirty="0" smtClean="0">
              <a:solidFill>
                <a:srgbClr val="C00000"/>
              </a:solidFill>
            </a:endParaRPr>
          </a:p>
          <a:p>
            <a:pPr algn="ctr"/>
            <a:endParaRPr lang="en-US" altLang="ko-KR" sz="900" b="1" dirty="0">
              <a:solidFill>
                <a:srgbClr val="C00000"/>
              </a:solidFill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Tomcat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이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요청받는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모든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*.do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의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err="1" smtClean="0">
                <a:solidFill>
                  <a:srgbClr val="0070C0"/>
                </a:solidFill>
              </a:rPr>
              <a:t>url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요청은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springframework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url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의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err="1" smtClean="0">
                <a:solidFill>
                  <a:srgbClr val="0070C0"/>
                </a:solidFill>
              </a:rPr>
              <a:t>DispatcherServlet</a:t>
            </a:r>
            <a:r>
              <a:rPr lang="ko-KR" altLang="en-US" sz="900" b="1" dirty="0">
                <a:solidFill>
                  <a:srgbClr val="0070C0"/>
                </a:solidFill>
              </a:rPr>
              <a:t>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객체로 받아라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91484" y="248622"/>
            <a:ext cx="5302509" cy="1642810"/>
          </a:xfrm>
          <a:prstGeom prst="rect">
            <a:avLst/>
          </a:prstGeom>
          <a:solidFill>
            <a:srgbClr val="FFFF0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2. action-servlet.xml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의</a:t>
            </a:r>
            <a:r>
              <a:rPr lang="en-US" altLang="ko-KR" sz="900" b="1" dirty="0">
                <a:solidFill>
                  <a:srgbClr val="C0000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C00000"/>
                </a:solidFill>
              </a:rPr>
              <a:t>HandlerMapping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 + </a:t>
            </a:r>
            <a:r>
              <a:rPr lang="en-US" altLang="ko-KR" sz="900" b="1" dirty="0" err="1" smtClean="0">
                <a:solidFill>
                  <a:srgbClr val="C00000"/>
                </a:solidFill>
              </a:rPr>
              <a:t>ViewResolver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 + </a:t>
            </a:r>
            <a:r>
              <a:rPr lang="en-US" altLang="ko-KR" sz="900" b="1" dirty="0" err="1">
                <a:solidFill>
                  <a:srgbClr val="C00000"/>
                </a:solidFill>
              </a:rPr>
              <a:t>N</a:t>
            </a:r>
            <a:r>
              <a:rPr lang="en-US" altLang="ko-KR" sz="900" b="1" dirty="0" err="1" smtClean="0">
                <a:solidFill>
                  <a:srgbClr val="C00000"/>
                </a:solidFill>
              </a:rPr>
              <a:t>ameResolver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법</a:t>
            </a:r>
            <a:endParaRPr lang="en-US" altLang="ko-KR" sz="900" b="1" dirty="0" smtClean="0">
              <a:solidFill>
                <a:srgbClr val="C00000"/>
              </a:solidFill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1.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veiwResolver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로 경로 세팅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pPr marL="228600" indent="-228600">
              <a:buAutoNum type="arabicPeriod"/>
            </a:pP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2.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userController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id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인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bean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생성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 - </a:t>
            </a:r>
            <a:r>
              <a:rPr lang="en-US" altLang="ko-KR" sz="9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methodNameResolver</a:t>
            </a:r>
            <a:r>
              <a:rPr lang="en-US" altLang="ko-KR" sz="9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9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900" dirty="0" smtClean="0">
                <a:solidFill>
                  <a:srgbClr val="0070C0"/>
                </a:solidFill>
              </a:rPr>
              <a:t>속성에 </a:t>
            </a:r>
            <a:r>
              <a:rPr lang="en-US" altLang="ko-KR" sz="900" u="sng" dirty="0" smtClean="0">
                <a:solidFill>
                  <a:srgbClr val="0070C0"/>
                </a:solidFill>
              </a:rPr>
              <a:t>/test/seconde.do </a:t>
            </a:r>
            <a:r>
              <a:rPr lang="ko-KR" altLang="en-US" sz="900" u="sng" dirty="0" smtClean="0">
                <a:solidFill>
                  <a:srgbClr val="0070C0"/>
                </a:solidFill>
              </a:rPr>
              <a:t>로 오는 요청</a:t>
            </a:r>
            <a:r>
              <a:rPr lang="ko-KR" altLang="en-US" sz="900" dirty="0" smtClean="0">
                <a:solidFill>
                  <a:srgbClr val="0070C0"/>
                </a:solidFill>
              </a:rPr>
              <a:t>은 </a:t>
            </a:r>
            <a:r>
              <a:rPr lang="en-US" altLang="ko-KR" sz="900" dirty="0" err="1" smtClean="0">
                <a:solidFill>
                  <a:srgbClr val="0070C0"/>
                </a:solidFill>
              </a:rPr>
              <a:t>goSecond</a:t>
            </a:r>
            <a:r>
              <a:rPr lang="en-US" altLang="ko-KR" sz="900" dirty="0" smtClean="0">
                <a:solidFill>
                  <a:srgbClr val="0070C0"/>
                </a:solidFill>
              </a:rPr>
              <a:t> </a:t>
            </a:r>
            <a:r>
              <a:rPr lang="ko-KR" altLang="en-US" sz="900" dirty="0" smtClean="0">
                <a:solidFill>
                  <a:srgbClr val="0070C0"/>
                </a:solidFill>
              </a:rPr>
              <a:t>메서드 </a:t>
            </a:r>
            <a:r>
              <a:rPr lang="ko-KR" altLang="en-US" sz="900" dirty="0" err="1" smtClean="0">
                <a:solidFill>
                  <a:srgbClr val="0070C0"/>
                </a:solidFill>
              </a:rPr>
              <a:t>실행토록</a:t>
            </a:r>
            <a:r>
              <a:rPr lang="ko-KR" altLang="en-US" sz="900" dirty="0" smtClean="0">
                <a:solidFill>
                  <a:srgbClr val="0070C0"/>
                </a:solidFill>
              </a:rPr>
              <a:t> 세팅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en-US" altLang="ko-KR" sz="900" dirty="0">
                <a:solidFill>
                  <a:srgbClr val="0070C0"/>
                </a:solidFill>
              </a:rPr>
              <a:t> </a:t>
            </a:r>
            <a:r>
              <a:rPr lang="en-US" altLang="ko-KR" sz="900" dirty="0" smtClean="0">
                <a:solidFill>
                  <a:srgbClr val="0070C0"/>
                </a:solidFill>
              </a:rPr>
              <a:t>- </a:t>
            </a:r>
            <a:r>
              <a:rPr lang="ko-KR" altLang="en-US" sz="900" dirty="0" smtClean="0">
                <a:solidFill>
                  <a:srgbClr val="0070C0"/>
                </a:solidFill>
              </a:rPr>
              <a:t>이를</a:t>
            </a:r>
            <a:r>
              <a:rPr lang="en-US" altLang="ko-KR" sz="900" dirty="0" smtClean="0">
                <a:solidFill>
                  <a:srgbClr val="0070C0"/>
                </a:solidFill>
              </a:rPr>
              <a:t> </a:t>
            </a:r>
            <a:r>
              <a:rPr lang="ko-KR" altLang="en-US" sz="900" dirty="0" smtClean="0">
                <a:solidFill>
                  <a:srgbClr val="0070C0"/>
                </a:solidFill>
              </a:rPr>
              <a:t>위해 </a:t>
            </a:r>
            <a:r>
              <a:rPr lang="en-US" altLang="ko-KR" sz="900" dirty="0" err="1" smtClean="0">
                <a:solidFill>
                  <a:srgbClr val="0070C0"/>
                </a:solidFill>
              </a:rPr>
              <a:t>aaa</a:t>
            </a:r>
            <a:r>
              <a:rPr lang="ko-KR" altLang="en-US" sz="900" dirty="0" smtClean="0">
                <a:solidFill>
                  <a:srgbClr val="0070C0"/>
                </a:solidFill>
              </a:rPr>
              <a:t>가</a:t>
            </a:r>
            <a:r>
              <a:rPr lang="en-US" altLang="ko-KR" sz="900" dirty="0" smtClean="0">
                <a:solidFill>
                  <a:srgbClr val="0070C0"/>
                </a:solidFill>
              </a:rPr>
              <a:t> id</a:t>
            </a:r>
            <a:r>
              <a:rPr lang="ko-KR" altLang="en-US" sz="900" dirty="0" smtClean="0">
                <a:solidFill>
                  <a:srgbClr val="0070C0"/>
                </a:solidFill>
              </a:rPr>
              <a:t>인 </a:t>
            </a:r>
            <a:r>
              <a:rPr lang="en-US" altLang="ko-KR" sz="900" dirty="0" smtClean="0">
                <a:solidFill>
                  <a:srgbClr val="0070C0"/>
                </a:solidFill>
              </a:rPr>
              <a:t>bean</a:t>
            </a:r>
            <a:r>
              <a:rPr lang="ko-KR" altLang="en-US" sz="900" dirty="0" smtClean="0">
                <a:solidFill>
                  <a:srgbClr val="0070C0"/>
                </a:solidFill>
              </a:rPr>
              <a:t>을 </a:t>
            </a:r>
            <a:r>
              <a:rPr lang="en-US" altLang="ko-KR" sz="900" dirty="0" smtClean="0">
                <a:solidFill>
                  <a:srgbClr val="0070C0"/>
                </a:solidFill>
              </a:rPr>
              <a:t>&lt;ref&gt;</a:t>
            </a:r>
            <a:r>
              <a:rPr lang="ko-KR" altLang="en-US" sz="900" dirty="0" smtClean="0">
                <a:solidFill>
                  <a:srgbClr val="0070C0"/>
                </a:solidFill>
              </a:rPr>
              <a:t>로 검색해서 주입</a:t>
            </a:r>
            <a:r>
              <a:rPr lang="en-US" altLang="ko-KR" sz="9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900" dirty="0">
                <a:solidFill>
                  <a:srgbClr val="0070C0"/>
                </a:solidFill>
              </a:rPr>
              <a:t> </a:t>
            </a:r>
            <a:r>
              <a:rPr lang="en-US" altLang="ko-KR" sz="900" dirty="0" smtClean="0">
                <a:solidFill>
                  <a:srgbClr val="0070C0"/>
                </a:solidFill>
              </a:rPr>
              <a:t>- </a:t>
            </a:r>
            <a:r>
              <a:rPr lang="ko-KR" altLang="en-US" sz="900" dirty="0" smtClean="0">
                <a:solidFill>
                  <a:srgbClr val="0070C0"/>
                </a:solidFill>
              </a:rPr>
              <a:t>즉</a:t>
            </a:r>
            <a:r>
              <a:rPr lang="en-US" altLang="ko-KR" sz="900" dirty="0" smtClean="0">
                <a:solidFill>
                  <a:srgbClr val="0070C0"/>
                </a:solidFill>
              </a:rPr>
              <a:t>, </a:t>
            </a:r>
            <a:r>
              <a:rPr lang="en-US" altLang="ko-KR" sz="900" dirty="0" err="1" smtClean="0">
                <a:solidFill>
                  <a:srgbClr val="0070C0"/>
                </a:solidFill>
              </a:rPr>
              <a:t>userController</a:t>
            </a:r>
            <a:r>
              <a:rPr lang="ko-KR" altLang="en-US" sz="900" dirty="0" smtClean="0">
                <a:solidFill>
                  <a:srgbClr val="0070C0"/>
                </a:solidFill>
              </a:rPr>
              <a:t>의 새로운 </a:t>
            </a:r>
            <a:r>
              <a:rPr lang="en-US" altLang="ko-KR" sz="900" dirty="0" err="1" smtClean="0">
                <a:solidFill>
                  <a:srgbClr val="0070C0"/>
                </a:solidFill>
              </a:rPr>
              <a:t>methodNameResolver</a:t>
            </a:r>
            <a:r>
              <a:rPr lang="en-US" altLang="ko-KR" sz="900" dirty="0" smtClean="0">
                <a:solidFill>
                  <a:srgbClr val="0070C0"/>
                </a:solidFill>
              </a:rPr>
              <a:t> </a:t>
            </a:r>
            <a:r>
              <a:rPr lang="ko-KR" altLang="en-US" sz="900" dirty="0" err="1" smtClean="0">
                <a:solidFill>
                  <a:srgbClr val="0070C0"/>
                </a:solidFill>
              </a:rPr>
              <a:t>참조형</a:t>
            </a:r>
            <a:r>
              <a:rPr lang="ko-KR" altLang="en-US" sz="900" dirty="0" smtClean="0">
                <a:solidFill>
                  <a:srgbClr val="0070C0"/>
                </a:solidFill>
              </a:rPr>
              <a:t> 속성에 </a:t>
            </a:r>
            <a:r>
              <a:rPr lang="en-US" altLang="ko-KR" sz="900" dirty="0" err="1" smtClean="0">
                <a:solidFill>
                  <a:srgbClr val="0070C0"/>
                </a:solidFill>
              </a:rPr>
              <a:t>aaa</a:t>
            </a:r>
            <a:r>
              <a:rPr lang="ko-KR" altLang="en-US" sz="900" dirty="0" smtClean="0">
                <a:solidFill>
                  <a:srgbClr val="0070C0"/>
                </a:solidFill>
              </a:rPr>
              <a:t>를 넣는 것임</a:t>
            </a:r>
            <a:r>
              <a:rPr lang="en-US" altLang="ko-KR" sz="9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900" dirty="0">
                <a:solidFill>
                  <a:srgbClr val="0070C0"/>
                </a:solidFill>
              </a:rPr>
              <a:t> </a:t>
            </a:r>
            <a:r>
              <a:rPr lang="en-US" altLang="ko-KR" sz="900" dirty="0" smtClean="0">
                <a:solidFill>
                  <a:srgbClr val="0070C0"/>
                </a:solidFill>
              </a:rPr>
              <a:t>- dispatcher</a:t>
            </a:r>
            <a:r>
              <a:rPr lang="ko-KR" altLang="en-US" sz="900" dirty="0" smtClean="0">
                <a:solidFill>
                  <a:srgbClr val="0070C0"/>
                </a:solidFill>
              </a:rPr>
              <a:t>가 알아서 </a:t>
            </a:r>
            <a:r>
              <a:rPr lang="ko-KR" altLang="en-US" sz="900" dirty="0" err="1" smtClean="0">
                <a:solidFill>
                  <a:srgbClr val="0070C0"/>
                </a:solidFill>
              </a:rPr>
              <a:t>동작시키겠지</a:t>
            </a:r>
            <a:r>
              <a:rPr lang="en-US" altLang="ko-KR" sz="9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3. /test/*.do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로 오는 요청은 모두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userController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id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인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bean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으로 연결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4.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NameResolver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로 경로에 해당하는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goSecond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메서드 지정한 후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id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가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aaa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인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bean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생성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>
                <a:solidFill>
                  <a:srgbClr val="0070C0"/>
                </a:solidFill>
              </a:rPr>
              <a:t> </a:t>
            </a:r>
            <a:r>
              <a:rPr lang="en-US" altLang="ko-KR" sz="900" b="1" dirty="0">
                <a:solidFill>
                  <a:srgbClr val="0070C0"/>
                </a:solidFill>
              </a:rPr>
              <a:t>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- 2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번에서 이놈을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가져감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</a:t>
            </a:r>
            <a:endParaRPr lang="en-US" altLang="ko-KR" sz="900" b="1" dirty="0">
              <a:solidFill>
                <a:srgbClr val="0070C0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 rot="10800000">
            <a:off x="2192868" y="4935905"/>
            <a:ext cx="7941735" cy="770631"/>
          </a:xfrm>
          <a:prstGeom prst="bentConnector3">
            <a:avLst>
              <a:gd name="adj1" fmla="val 57249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74814"/>
            <a:ext cx="3637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http://ojc.asia/bbs/board.php?bo_table=LecSpring&amp;wr_id=865</a:t>
            </a:r>
            <a:endParaRPr lang="ko-KR" altLang="en-US" sz="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3659" y="763878"/>
            <a:ext cx="28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&lt;ref bean = “some id”/&gt;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659" y="1359578"/>
            <a:ext cx="3930884" cy="10618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가장 일반적인 </a:t>
            </a:r>
            <a:r>
              <a:rPr lang="ko-KR" altLang="en-US" sz="900" dirty="0" smtClean="0"/>
              <a:t>형태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동일한 </a:t>
            </a:r>
            <a:r>
              <a:rPr lang="en-US" altLang="ko-KR" sz="900" dirty="0" smtClean="0"/>
              <a:t>/</a:t>
            </a:r>
            <a:r>
              <a:rPr lang="ko-KR" altLang="en-US" sz="900" dirty="0"/>
              <a:t>상위 </a:t>
            </a:r>
            <a:r>
              <a:rPr lang="en-US" altLang="ko-KR" sz="900" dirty="0" err="1"/>
              <a:t>BeanFactory</a:t>
            </a:r>
            <a:r>
              <a:rPr lang="en-US" altLang="ko-KR" sz="900" dirty="0"/>
              <a:t> or </a:t>
            </a:r>
            <a:r>
              <a:rPr lang="en-US" altLang="ko-KR" sz="900" dirty="0" err="1"/>
              <a:t>ApplicationContext</a:t>
            </a:r>
            <a:r>
              <a:rPr lang="en-US" altLang="ko-KR" sz="900" dirty="0"/>
              <a:t> </a:t>
            </a:r>
            <a:r>
              <a:rPr lang="ko-KR" altLang="en-US" sz="900" dirty="0"/>
              <a:t>내에서 자바 빈을 </a:t>
            </a:r>
            <a:r>
              <a:rPr lang="ko-KR" altLang="en-US" sz="900" dirty="0" smtClean="0"/>
              <a:t>검색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물론 </a:t>
            </a:r>
            <a:r>
              <a:rPr lang="ko-KR" altLang="en-US" sz="900" dirty="0"/>
              <a:t>동일한 </a:t>
            </a:r>
            <a:r>
              <a:rPr lang="en-US" altLang="ko-KR" sz="900" dirty="0"/>
              <a:t>XML </a:t>
            </a:r>
            <a:r>
              <a:rPr lang="ko-KR" altLang="en-US" sz="900" dirty="0"/>
              <a:t>설정 파일 내부가 아니더라도 관계 없다</a:t>
            </a:r>
            <a:r>
              <a:rPr lang="en-US" altLang="ko-KR" sz="900" dirty="0"/>
              <a:t>. 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찾고자 </a:t>
            </a:r>
            <a:r>
              <a:rPr lang="ko-KR" altLang="en-US" sz="900" dirty="0"/>
              <a:t>하는 </a:t>
            </a:r>
            <a:r>
              <a:rPr lang="en-US" altLang="ko-KR" sz="900" b="1" dirty="0" smtClean="0"/>
              <a:t>some id</a:t>
            </a:r>
            <a:r>
              <a:rPr lang="ko-KR" altLang="en-US" sz="900" dirty="0" smtClean="0"/>
              <a:t>는</a:t>
            </a:r>
            <a:r>
              <a:rPr lang="ko-KR" altLang="en-US" sz="900" dirty="0"/>
              <a:t> </a:t>
            </a:r>
            <a:r>
              <a:rPr lang="en-US" altLang="ko-KR" sz="900" dirty="0"/>
              <a:t>id, name </a:t>
            </a:r>
            <a:r>
              <a:rPr lang="ko-KR" altLang="en-US" sz="900" dirty="0"/>
              <a:t>어느 것이나 정의되어 있으면 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213659" y="2827977"/>
            <a:ext cx="277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ref local= </a:t>
            </a:r>
            <a:r>
              <a:rPr lang="en-US" altLang="ko-KR" dirty="0" smtClean="0"/>
              <a:t>“some id” </a:t>
            </a:r>
            <a:r>
              <a:rPr lang="en-US" altLang="ko-KR" dirty="0"/>
              <a:t>/&gt;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3659" y="3487637"/>
            <a:ext cx="3930884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XML</a:t>
            </a:r>
            <a:r>
              <a:rPr lang="en-US" altLang="ko-KR" sz="900" dirty="0"/>
              <a:t> </a:t>
            </a:r>
            <a:r>
              <a:rPr lang="ko-KR" altLang="en-US" sz="900" dirty="0"/>
              <a:t>설정 </a:t>
            </a:r>
            <a:r>
              <a:rPr lang="ko-KR" altLang="en-US" sz="900" dirty="0" smtClean="0"/>
              <a:t>파일 안에서</a:t>
            </a:r>
            <a:r>
              <a:rPr lang="ko-KR" altLang="en-US" sz="900" dirty="0"/>
              <a:t> </a:t>
            </a:r>
            <a:r>
              <a:rPr lang="en-US" altLang="ko-KR" sz="900" dirty="0" smtClean="0"/>
              <a:t>some id</a:t>
            </a:r>
            <a:r>
              <a:rPr lang="ko-KR" altLang="en-US" sz="900" dirty="0" smtClean="0"/>
              <a:t>인 </a:t>
            </a:r>
            <a:r>
              <a:rPr lang="en-US" altLang="ko-KR" sz="900" dirty="0" smtClean="0"/>
              <a:t>bean</a:t>
            </a:r>
            <a:r>
              <a:rPr lang="ko-KR" altLang="en-US" sz="900" dirty="0" smtClean="0"/>
              <a:t>을 검색한다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900" b="1" dirty="0" smtClean="0"/>
              <a:t>Spring4</a:t>
            </a:r>
            <a:r>
              <a:rPr lang="ko-KR" altLang="en-US" sz="900" b="1" dirty="0"/>
              <a:t>에서 </a:t>
            </a:r>
            <a:r>
              <a:rPr lang="en-US" altLang="ko-KR" sz="900" b="1" dirty="0"/>
              <a:t>local</a:t>
            </a:r>
            <a:r>
              <a:rPr lang="ko-KR" altLang="en-US" sz="900" b="1" dirty="0"/>
              <a:t>을 더 이상 사용하지 않는다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스프링</a:t>
            </a:r>
            <a:r>
              <a:rPr lang="en-US" altLang="ko-KR" sz="900" b="1" dirty="0"/>
              <a:t>4 </a:t>
            </a:r>
            <a:r>
              <a:rPr lang="ko-KR" altLang="en-US" sz="900" b="1" dirty="0"/>
              <a:t>이상이라면 </a:t>
            </a:r>
            <a:r>
              <a:rPr lang="en-US" altLang="ko-KR" sz="900" b="1" dirty="0"/>
              <a:t>&lt;ref bean=“”/&gt;</a:t>
            </a:r>
            <a:r>
              <a:rPr lang="ko-KR" altLang="en-US" sz="900" b="1" dirty="0"/>
              <a:t>을 사용하자</a:t>
            </a:r>
            <a:r>
              <a:rPr lang="en-US" altLang="ko-KR" sz="900" b="1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6313" y="758382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빈 </a:t>
            </a:r>
            <a:r>
              <a:rPr lang="ko-KR" altLang="en-US" dirty="0" err="1"/>
              <a:t>정의시</a:t>
            </a:r>
            <a:r>
              <a:rPr lang="ko-KR" altLang="en-US" dirty="0">
                <a:solidFill>
                  <a:srgbClr val="C00000"/>
                </a:solidFill>
              </a:rPr>
              <a:t> </a:t>
            </a:r>
            <a:r>
              <a:rPr lang="en-US" altLang="ko-KR" dirty="0">
                <a:solidFill>
                  <a:srgbClr val="C00000"/>
                </a:solidFill>
              </a:rPr>
              <a:t>id </a:t>
            </a:r>
            <a:r>
              <a:rPr lang="ko-KR" altLang="en-US" dirty="0">
                <a:solidFill>
                  <a:srgbClr val="C00000"/>
                </a:solidFill>
              </a:rPr>
              <a:t>와 </a:t>
            </a:r>
            <a:r>
              <a:rPr lang="en-US" altLang="ko-KR" dirty="0">
                <a:solidFill>
                  <a:srgbClr val="C00000"/>
                </a:solidFill>
              </a:rPr>
              <a:t>name</a:t>
            </a:r>
            <a:r>
              <a:rPr lang="ko-KR" altLang="en-US" dirty="0">
                <a:solidFill>
                  <a:srgbClr val="C00000"/>
                </a:solidFill>
              </a:rPr>
              <a:t>의 </a:t>
            </a:r>
            <a:r>
              <a:rPr lang="ko-KR" altLang="en-US" dirty="0" smtClean="0">
                <a:solidFill>
                  <a:srgbClr val="C00000"/>
                </a:solidFill>
              </a:rPr>
              <a:t>차이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6313" y="1354082"/>
            <a:ext cx="3629520" cy="10618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하나만 정의 가능</a:t>
            </a:r>
            <a:r>
              <a:rPr lang="en-US" altLang="ko-KR" sz="900" dirty="0"/>
              <a:t>(</a:t>
            </a:r>
            <a:r>
              <a:rPr lang="ko-KR" altLang="en-US" sz="900" dirty="0"/>
              <a:t>유일</a:t>
            </a:r>
            <a:r>
              <a:rPr lang="en-US" altLang="ko-KR" sz="900" dirty="0" smtClean="0"/>
              <a:t>)</a:t>
            </a:r>
          </a:p>
          <a:p>
            <a:endParaRPr lang="en-US" altLang="ko-KR" sz="900" dirty="0" smtClean="0"/>
          </a:p>
          <a:p>
            <a:r>
              <a:rPr lang="en-US" altLang="ko-KR" sz="900" dirty="0"/>
              <a:t>bean</a:t>
            </a:r>
            <a:r>
              <a:rPr lang="ko-KR" altLang="en-US" sz="900" dirty="0" smtClean="0"/>
              <a:t>정의에</a:t>
            </a:r>
            <a:r>
              <a:rPr lang="ko-KR" altLang="en-US" sz="900" dirty="0"/>
              <a:t> </a:t>
            </a:r>
            <a:r>
              <a:rPr lang="en-US" altLang="ko-KR" sz="900" dirty="0"/>
              <a:t>id, </a:t>
            </a:r>
            <a:r>
              <a:rPr lang="en-US" altLang="ko-KR" sz="900" dirty="0" smtClean="0"/>
              <a:t>name</a:t>
            </a:r>
            <a:r>
              <a:rPr lang="ko-KR" altLang="en-US" sz="900" dirty="0" smtClean="0"/>
              <a:t>은 중복 허용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900" dirty="0"/>
              <a:t>XML </a:t>
            </a:r>
            <a:r>
              <a:rPr lang="ko-KR" altLang="en-US" sz="900" dirty="0"/>
              <a:t>파일이 다르면 </a:t>
            </a:r>
            <a:r>
              <a:rPr lang="en-US" altLang="ko-KR" sz="900" dirty="0"/>
              <a:t>id, name </a:t>
            </a:r>
            <a:r>
              <a:rPr lang="ko-KR" altLang="en-US" sz="900" dirty="0"/>
              <a:t>중복 </a:t>
            </a:r>
            <a:r>
              <a:rPr lang="ko-KR" altLang="en-US" sz="900" dirty="0" smtClean="0"/>
              <a:t>정의가 능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단 나중 것을 불러옴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id</a:t>
            </a:r>
            <a:r>
              <a:rPr lang="ko-KR" altLang="en-US" sz="900" dirty="0"/>
              <a:t>는 오로지 하나</a:t>
            </a:r>
            <a:r>
              <a:rPr lang="en-US" altLang="ko-KR" sz="900" dirty="0"/>
              <a:t>, name</a:t>
            </a:r>
            <a:r>
              <a:rPr lang="ko-KR" altLang="en-US" sz="900" dirty="0"/>
              <a:t>은 여러 개 정의 </a:t>
            </a:r>
            <a:r>
              <a:rPr lang="ko-KR" altLang="en-US" sz="900" dirty="0" smtClean="0"/>
              <a:t>가능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3044" y="2776315"/>
            <a:ext cx="4382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&lt;bean id=</a:t>
            </a:r>
            <a:r>
              <a:rPr lang="en-US" altLang="ko-KR" sz="900" b="1" i="1" dirty="0"/>
              <a:t>"</a:t>
            </a:r>
            <a:r>
              <a:rPr lang="en-US" altLang="ko-KR" sz="900" b="1" i="1" dirty="0">
                <a:solidFill>
                  <a:schemeClr val="accent6">
                    <a:lumMod val="75000"/>
                  </a:schemeClr>
                </a:solidFill>
              </a:rPr>
              <a:t>designer</a:t>
            </a:r>
            <a:r>
              <a:rPr lang="en-US" altLang="ko-KR" sz="900" b="1" i="1" dirty="0"/>
              <a:t>" </a:t>
            </a:r>
            <a:r>
              <a:rPr lang="en-US" altLang="ko-KR" sz="900" b="1" dirty="0"/>
              <a:t>name=</a:t>
            </a:r>
            <a:r>
              <a:rPr lang="en-US" altLang="ko-KR" sz="900" b="1" i="1" dirty="0"/>
              <a:t>"</a:t>
            </a:r>
            <a:r>
              <a:rPr lang="en-US" altLang="ko-KR" sz="900" b="1" i="1" dirty="0" err="1"/>
              <a:t>emp</a:t>
            </a:r>
            <a:r>
              <a:rPr lang="en-US" altLang="ko-KR" sz="900" b="1" i="1" dirty="0" smtClean="0"/>
              <a:t>, </a:t>
            </a:r>
            <a:r>
              <a:rPr lang="en-US" altLang="ko-KR" sz="900" b="1" i="1" dirty="0" smtClean="0">
                <a:solidFill>
                  <a:schemeClr val="accent6">
                    <a:lumMod val="75000"/>
                  </a:schemeClr>
                </a:solidFill>
              </a:rPr>
              <a:t>designer</a:t>
            </a:r>
            <a:r>
              <a:rPr lang="en-US" altLang="ko-KR" sz="900" b="1" i="1" dirty="0"/>
              <a:t>"</a:t>
            </a:r>
            <a:r>
              <a:rPr lang="en-US" altLang="ko-KR" sz="900" b="1" dirty="0"/>
              <a:t> class=</a:t>
            </a:r>
            <a:r>
              <a:rPr lang="en-US" altLang="ko-KR" sz="900" b="1" i="1" dirty="0"/>
              <a:t>"</a:t>
            </a:r>
            <a:r>
              <a:rPr lang="en-US" altLang="ko-KR" sz="900" b="1" i="1" dirty="0" err="1"/>
              <a:t>idnametest.Designer</a:t>
            </a:r>
            <a:r>
              <a:rPr lang="en-US" altLang="ko-KR" sz="900" b="1" i="1" dirty="0"/>
              <a:t>"</a:t>
            </a:r>
            <a:r>
              <a:rPr lang="en-US" altLang="ko-KR" sz="900" b="1" dirty="0"/>
              <a:t>/&gt;</a:t>
            </a:r>
            <a:endParaRPr lang="ko-KR" alt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3044" y="3229051"/>
            <a:ext cx="47660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Foo </a:t>
            </a:r>
            <a:r>
              <a:rPr lang="en-US" altLang="ko-KR" sz="900" dirty="0"/>
              <a:t>f1 = (Foo) </a:t>
            </a:r>
            <a:r>
              <a:rPr lang="en-US" altLang="ko-KR" sz="900" dirty="0" err="1"/>
              <a:t>context.getBean</a:t>
            </a:r>
            <a:r>
              <a:rPr lang="en-US" altLang="ko-KR" sz="900" dirty="0"/>
              <a:t>("foo");</a:t>
            </a:r>
          </a:p>
          <a:p>
            <a:r>
              <a:rPr lang="en-US" altLang="ko-KR" sz="900" dirty="0" smtClean="0"/>
              <a:t>Foo </a:t>
            </a:r>
            <a:r>
              <a:rPr lang="en-US" altLang="ko-KR" sz="900" dirty="0"/>
              <a:t>f2 = (Foo) </a:t>
            </a:r>
            <a:r>
              <a:rPr lang="en-US" altLang="ko-KR" sz="900" dirty="0" err="1"/>
              <a:t>context.getBean</a:t>
            </a:r>
            <a:r>
              <a:rPr lang="en-US" altLang="ko-KR" sz="900" dirty="0"/>
              <a:t>("foo1");</a:t>
            </a:r>
          </a:p>
          <a:p>
            <a:r>
              <a:rPr lang="en-US" altLang="ko-KR" sz="900" dirty="0" smtClean="0"/>
              <a:t>Foo </a:t>
            </a:r>
            <a:r>
              <a:rPr lang="en-US" altLang="ko-KR" sz="900" dirty="0"/>
              <a:t>f3 = (Foo) </a:t>
            </a:r>
            <a:r>
              <a:rPr lang="en-US" altLang="ko-KR" sz="900" dirty="0" err="1"/>
              <a:t>context.getBean</a:t>
            </a:r>
            <a:r>
              <a:rPr lang="en-US" altLang="ko-KR" sz="900" dirty="0"/>
              <a:t>("foo2");</a:t>
            </a:r>
          </a:p>
          <a:p>
            <a:r>
              <a:rPr lang="en-US" altLang="ko-KR" sz="900" dirty="0"/>
              <a:t> </a:t>
            </a:r>
          </a:p>
          <a:p>
            <a:r>
              <a:rPr lang="ko-KR" altLang="en-US" sz="900" dirty="0" smtClean="0"/>
              <a:t>다른 설정 파일에</a:t>
            </a:r>
            <a:r>
              <a:rPr lang="ko-KR" altLang="en-US" sz="900" dirty="0"/>
              <a:t> </a:t>
            </a:r>
            <a:r>
              <a:rPr lang="en-US" altLang="ko-KR" sz="900" dirty="0"/>
              <a:t>id, name</a:t>
            </a:r>
            <a:r>
              <a:rPr lang="ko-KR" altLang="en-US" sz="900" dirty="0"/>
              <a:t>이 </a:t>
            </a:r>
            <a:r>
              <a:rPr lang="ko-KR" altLang="en-US" sz="900" dirty="0" smtClean="0"/>
              <a:t>동일한 </a:t>
            </a:r>
            <a:r>
              <a:rPr lang="en-US" altLang="ko-KR" sz="900" dirty="0" smtClean="0"/>
              <a:t>bean</a:t>
            </a:r>
            <a:r>
              <a:rPr lang="ko-KR" altLang="en-US" sz="900" dirty="0" smtClean="0"/>
              <a:t>을 </a:t>
            </a:r>
            <a:r>
              <a:rPr lang="ko-KR" altLang="en-US" sz="900" dirty="0"/>
              <a:t>정의할 수 있다</a:t>
            </a:r>
            <a:r>
              <a:rPr lang="en-US" altLang="ko-KR" sz="900" dirty="0" smtClean="0"/>
              <a:t>.</a:t>
            </a:r>
          </a:p>
          <a:p>
            <a:endParaRPr lang="ko-KR" altLang="en-US" sz="900" dirty="0"/>
          </a:p>
          <a:p>
            <a:r>
              <a:rPr lang="en-US" altLang="ko-KR" sz="900" b="1" dirty="0"/>
              <a:t>[bean1.xml]</a:t>
            </a:r>
            <a:endParaRPr lang="en-US" altLang="ko-KR" sz="900" dirty="0"/>
          </a:p>
          <a:p>
            <a:r>
              <a:rPr lang="en-US" altLang="ko-KR" sz="900" dirty="0"/>
              <a:t>&lt;bean id="foo" name = "</a:t>
            </a:r>
            <a:r>
              <a:rPr lang="en-US" altLang="ko-KR" sz="900" b="1" dirty="0"/>
              <a:t>king</a:t>
            </a:r>
            <a:r>
              <a:rPr lang="en-US" altLang="ko-KR" sz="900" dirty="0"/>
              <a:t>, queen" class="</a:t>
            </a:r>
            <a:r>
              <a:rPr lang="en-US" altLang="ko-KR" sz="900" b="1" dirty="0" err="1"/>
              <a:t>ojc.Foo</a:t>
            </a:r>
            <a:r>
              <a:rPr lang="en-US" altLang="ko-KR" sz="900" dirty="0"/>
              <a:t>"/&gt;</a:t>
            </a:r>
          </a:p>
          <a:p>
            <a:r>
              <a:rPr lang="en-US" altLang="ko-KR" sz="900" dirty="0"/>
              <a:t> </a:t>
            </a:r>
          </a:p>
          <a:p>
            <a:r>
              <a:rPr lang="en-US" altLang="ko-KR" sz="900" b="1" dirty="0"/>
              <a:t>[bean2.xml]</a:t>
            </a:r>
            <a:endParaRPr lang="en-US" altLang="ko-KR" sz="900" dirty="0"/>
          </a:p>
          <a:p>
            <a:r>
              <a:rPr lang="en-US" altLang="ko-KR" sz="900" dirty="0"/>
              <a:t>&lt;bean id="bar" name = "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king</a:t>
            </a:r>
            <a:r>
              <a:rPr lang="en-US" altLang="ko-KR" sz="900" dirty="0"/>
              <a:t>" class="</a:t>
            </a:r>
            <a:r>
              <a:rPr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ojc.Bar</a:t>
            </a:r>
            <a:r>
              <a:rPr lang="en-US" altLang="ko-KR" sz="900" dirty="0"/>
              <a:t>"/&gt;</a:t>
            </a:r>
          </a:p>
          <a:p>
            <a:r>
              <a:rPr lang="en-US" altLang="ko-KR" sz="900" dirty="0"/>
              <a:t> </a:t>
            </a:r>
          </a:p>
          <a:p>
            <a:r>
              <a:rPr lang="en-US" altLang="ko-KR" sz="900" dirty="0" err="1"/>
              <a:t>FileSystemXmlApplicationContext</a:t>
            </a:r>
            <a:r>
              <a:rPr lang="en-US" altLang="ko-KR" sz="900" dirty="0"/>
              <a:t> context =</a:t>
            </a:r>
          </a:p>
          <a:p>
            <a:r>
              <a:rPr lang="en-US" altLang="ko-KR" sz="900" dirty="0"/>
              <a:t>   new </a:t>
            </a:r>
            <a:r>
              <a:rPr lang="en-US" altLang="ko-KR" sz="900" dirty="0" err="1"/>
              <a:t>FileSystemXmlApplicationContext</a:t>
            </a:r>
            <a:r>
              <a:rPr lang="en-US" altLang="ko-KR" sz="900" dirty="0"/>
              <a:t>(new String[] </a:t>
            </a:r>
            <a:r>
              <a:rPr lang="en-US" altLang="ko-KR" sz="900" b="1" dirty="0"/>
              <a:t>{ "beans2.xml", "beans1.xml" }</a:t>
            </a:r>
            <a:r>
              <a:rPr lang="en-US" altLang="ko-KR" sz="900" dirty="0"/>
              <a:t>);</a:t>
            </a:r>
          </a:p>
          <a:p>
            <a:r>
              <a:rPr lang="en-US" altLang="ko-KR" sz="900" b="1" dirty="0">
                <a:solidFill>
                  <a:srgbClr val="C00000"/>
                </a:solidFill>
              </a:rPr>
              <a:t>Foo f = (Foo) </a:t>
            </a:r>
            <a:r>
              <a:rPr lang="en-US" altLang="ko-KR" sz="900" b="1" dirty="0" err="1">
                <a:solidFill>
                  <a:srgbClr val="C00000"/>
                </a:solidFill>
              </a:rPr>
              <a:t>context.getBean</a:t>
            </a:r>
            <a:r>
              <a:rPr lang="en-US" altLang="ko-KR" sz="900" b="1" dirty="0">
                <a:solidFill>
                  <a:srgbClr val="C00000"/>
                </a:solidFill>
              </a:rPr>
              <a:t>("king");</a:t>
            </a:r>
          </a:p>
          <a:p>
            <a:r>
              <a:rPr lang="en-US" altLang="ko-KR" sz="900" dirty="0"/>
              <a:t> </a:t>
            </a:r>
          </a:p>
          <a:p>
            <a:r>
              <a:rPr lang="en-US" altLang="ko-KR" sz="900" b="1" dirty="0"/>
              <a:t>bean1.xml </a:t>
            </a:r>
            <a:r>
              <a:rPr lang="ko-KR" altLang="en-US" sz="900" b="1" dirty="0"/>
              <a:t>파일이 나중에 로딩되므로 </a:t>
            </a:r>
            <a:r>
              <a:rPr lang="en-US" altLang="ko-KR" sz="900" b="1" dirty="0"/>
              <a:t>bean1.xml</a:t>
            </a:r>
            <a:r>
              <a:rPr lang="ko-KR" altLang="en-US" sz="900" b="1" dirty="0"/>
              <a:t>의 </a:t>
            </a:r>
            <a:r>
              <a:rPr lang="en-US" altLang="ko-KR" sz="900" b="1" dirty="0"/>
              <a:t>king</a:t>
            </a:r>
            <a:r>
              <a:rPr lang="ko-KR" altLang="en-US" sz="900" b="1" dirty="0"/>
              <a:t>이 </a:t>
            </a:r>
            <a:r>
              <a:rPr lang="ko-KR" altLang="en-US" sz="900" b="1" dirty="0" err="1"/>
              <a:t>로드된다</a:t>
            </a:r>
            <a:r>
              <a:rPr lang="en-US" altLang="ko-KR" sz="900" b="1" dirty="0"/>
              <a:t>.</a:t>
            </a:r>
            <a:endParaRPr lang="ko-KR" altLang="en-US" sz="900" b="1" dirty="0"/>
          </a:p>
          <a:p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043353" y="216130"/>
            <a:ext cx="0" cy="63426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3" y="166255"/>
            <a:ext cx="10985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https://whakscjs.tistory.com/entry/%EC%84%A4%EC%A0%95%EC%9D%84-%ED%86%B5%ED%95%9C-%EA%B0%9D%EC%B2%B4-%EC%A3%BC%EC%9E%85-Property%EB%A5%BC-%EC%9D%B4%EC%9A%A9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15884" y="784167"/>
            <a:ext cx="554671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* 설정을 </a:t>
            </a:r>
            <a:r>
              <a:rPr lang="ko-KR" altLang="en-US" sz="900" b="1" dirty="0"/>
              <a:t>통한 객체 주입 </a:t>
            </a:r>
            <a:r>
              <a:rPr lang="en-US" altLang="ko-KR" sz="900" b="1" dirty="0"/>
              <a:t>- Property</a:t>
            </a:r>
            <a:r>
              <a:rPr lang="ko-KR" altLang="en-US" sz="900" b="1" dirty="0"/>
              <a:t>를 </a:t>
            </a:r>
            <a:r>
              <a:rPr lang="ko-KR" altLang="en-US" sz="900" b="1" dirty="0" smtClean="0"/>
              <a:t>이용</a:t>
            </a:r>
            <a:endParaRPr lang="en-US" altLang="ko-KR" sz="900" b="1" dirty="0" smtClean="0"/>
          </a:p>
          <a:p>
            <a:endParaRPr lang="ko-KR" altLang="en-US" sz="900" dirty="0"/>
          </a:p>
          <a:p>
            <a:r>
              <a:rPr lang="en-US" altLang="ko-KR" sz="900" b="1" dirty="0" smtClean="0"/>
              <a:t>1. property</a:t>
            </a:r>
            <a:r>
              <a:rPr lang="ko-KR" altLang="en-US" sz="900" b="1" dirty="0"/>
              <a:t>를 통해 객체 또는 값을 주입 받는다</a:t>
            </a:r>
            <a:r>
              <a:rPr lang="en-US" altLang="ko-KR" sz="900" b="1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/>
              <a:t> </a:t>
            </a:r>
            <a:r>
              <a:rPr lang="en-US" altLang="ko-KR" sz="900" dirty="0"/>
              <a:t>- </a:t>
            </a:r>
            <a:r>
              <a:rPr lang="ko-KR" altLang="en-US" sz="900" dirty="0"/>
              <a:t>주의 </a:t>
            </a:r>
            <a:r>
              <a:rPr lang="en-US" altLang="ko-KR" sz="900" dirty="0"/>
              <a:t>: setter</a:t>
            </a:r>
            <a:r>
              <a:rPr lang="ko-KR" altLang="en-US" sz="900" dirty="0"/>
              <a:t>를 통해서는 하나의 값만 받을 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b="1" dirty="0"/>
              <a:t>2. &lt;property&gt; : &lt;bean&gt;</a:t>
            </a:r>
            <a:r>
              <a:rPr lang="ko-KR" altLang="en-US" sz="900" b="1" dirty="0"/>
              <a:t>의 </a:t>
            </a:r>
            <a:r>
              <a:rPr lang="ko-KR" altLang="en-US" sz="900" b="1" dirty="0" err="1"/>
              <a:t>하위태그로</a:t>
            </a:r>
            <a:r>
              <a:rPr lang="ko-KR" altLang="en-US" sz="900" b="1" dirty="0"/>
              <a:t> 설정한 </a:t>
            </a:r>
            <a:r>
              <a:rPr lang="en-US" altLang="ko-KR" sz="900" b="1" dirty="0"/>
              <a:t>bean </a:t>
            </a:r>
            <a:r>
              <a:rPr lang="ko-KR" altLang="en-US" sz="900" b="1" dirty="0"/>
              <a:t>객체 또는 값을 </a:t>
            </a:r>
            <a:r>
              <a:rPr lang="en-US" altLang="ko-KR" sz="900" b="1" dirty="0"/>
              <a:t>property</a:t>
            </a:r>
            <a:r>
              <a:rPr lang="ko-KR" altLang="en-US" sz="900" b="1" dirty="0"/>
              <a:t>를 통해 주입하도록 설정</a:t>
            </a:r>
            <a:br>
              <a:rPr lang="ko-KR" altLang="en-US" sz="900" b="1" dirty="0"/>
            </a:br>
            <a:r>
              <a:rPr lang="ko-KR" altLang="en-US" sz="900" dirty="0"/>
              <a:t> </a:t>
            </a:r>
            <a:r>
              <a:rPr lang="en-US" altLang="ko-KR" sz="900" dirty="0"/>
              <a:t>- </a:t>
            </a:r>
            <a:r>
              <a:rPr lang="ko-KR" altLang="en-US" sz="900" dirty="0"/>
              <a:t>속성 </a:t>
            </a:r>
            <a:r>
              <a:rPr lang="en-US" altLang="ko-KR" sz="900" dirty="0"/>
              <a:t>: name - </a:t>
            </a:r>
            <a:r>
              <a:rPr lang="ko-KR" altLang="en-US" sz="900" dirty="0"/>
              <a:t>값을 주입할 </a:t>
            </a:r>
            <a:r>
              <a:rPr lang="en-US" altLang="ko-KR" sz="900" b="1" dirty="0">
                <a:solidFill>
                  <a:srgbClr val="C00000"/>
                </a:solidFill>
              </a:rPr>
              <a:t>property </a:t>
            </a:r>
            <a:r>
              <a:rPr lang="ko-KR" altLang="en-US" sz="900" b="1" dirty="0">
                <a:solidFill>
                  <a:srgbClr val="C00000"/>
                </a:solidFill>
              </a:rPr>
              <a:t>이름</a:t>
            </a:r>
            <a:r>
              <a:rPr lang="en-US" altLang="ko-KR" sz="900" b="1" dirty="0">
                <a:solidFill>
                  <a:srgbClr val="C00000"/>
                </a:solidFill>
              </a:rPr>
              <a:t>(setter</a:t>
            </a:r>
            <a:r>
              <a:rPr lang="ko-KR" altLang="en-US" sz="900" b="1" dirty="0">
                <a:solidFill>
                  <a:srgbClr val="C00000"/>
                </a:solidFill>
              </a:rPr>
              <a:t>의 이름</a:t>
            </a:r>
            <a:r>
              <a:rPr lang="en-US" altLang="ko-KR" sz="900" b="1" dirty="0">
                <a:solidFill>
                  <a:srgbClr val="C00000"/>
                </a:solidFill>
              </a:rPr>
              <a:t>)</a:t>
            </a:r>
            <a:br>
              <a:rPr lang="en-US" altLang="ko-KR" sz="900" b="1" dirty="0">
                <a:solidFill>
                  <a:srgbClr val="C00000"/>
                </a:solidFill>
              </a:rPr>
            </a:br>
            <a:r>
              <a:rPr lang="en-US" altLang="ko-KR" sz="900" dirty="0"/>
              <a:t> - </a:t>
            </a:r>
            <a:r>
              <a:rPr lang="ko-KR" altLang="en-US" sz="900" dirty="0"/>
              <a:t>설정 방법</a:t>
            </a:r>
            <a:br>
              <a:rPr lang="ko-KR" altLang="en-US" sz="900" dirty="0"/>
            </a:br>
            <a:r>
              <a:rPr lang="ko-KR" altLang="en-US" sz="900" dirty="0"/>
              <a:t>   </a:t>
            </a:r>
            <a:r>
              <a:rPr lang="en-US" altLang="ko-KR" sz="900" dirty="0"/>
              <a:t>- &lt;ref&gt;,&lt;value&gt;</a:t>
            </a:r>
            <a:r>
              <a:rPr lang="ko-KR" altLang="en-US" sz="900" dirty="0"/>
              <a:t>와 같은 </a:t>
            </a:r>
            <a:r>
              <a:rPr lang="ko-KR" altLang="en-US" sz="900" dirty="0" err="1"/>
              <a:t>하위태그를</a:t>
            </a:r>
            <a:r>
              <a:rPr lang="ko-KR" altLang="en-US" sz="900" dirty="0"/>
              <a:t> 이용하여 설정</a:t>
            </a:r>
            <a:br>
              <a:rPr lang="ko-KR" altLang="en-US" sz="900" dirty="0"/>
            </a:br>
            <a:r>
              <a:rPr lang="ko-KR" altLang="en-US" sz="900" dirty="0"/>
              <a:t>   </a:t>
            </a:r>
            <a:r>
              <a:rPr lang="en-US" altLang="ko-KR" sz="900" dirty="0"/>
              <a:t>- </a:t>
            </a:r>
            <a:r>
              <a:rPr lang="ko-KR" altLang="en-US" sz="900" dirty="0"/>
              <a:t>속성을 이용해 설정</a:t>
            </a:r>
            <a:br>
              <a:rPr lang="ko-KR" altLang="en-US" sz="900" dirty="0"/>
            </a:br>
            <a:r>
              <a:rPr lang="ko-KR" altLang="en-US" sz="900" dirty="0"/>
              <a:t>   </a:t>
            </a:r>
            <a:r>
              <a:rPr lang="en-US" altLang="ko-KR" sz="900" dirty="0"/>
              <a:t>- xml namespace</a:t>
            </a:r>
            <a:r>
              <a:rPr lang="ko-KR" altLang="en-US" sz="900" dirty="0"/>
              <a:t>를 이용하여 </a:t>
            </a:r>
            <a:r>
              <a:rPr lang="ko-KR" altLang="en-US" sz="900" dirty="0" smtClean="0"/>
              <a:t>설정</a:t>
            </a:r>
            <a:endParaRPr lang="en-US" altLang="ko-KR" sz="900" dirty="0" smtClean="0"/>
          </a:p>
          <a:p>
            <a:endParaRPr lang="ko-KR" altLang="en-US" sz="900" dirty="0"/>
          </a:p>
          <a:p>
            <a:r>
              <a:rPr lang="en-US" altLang="ko-KR" sz="900" b="1" dirty="0"/>
              <a:t>3. </a:t>
            </a:r>
            <a:r>
              <a:rPr lang="ko-KR" altLang="en-US" sz="900" b="1" dirty="0" err="1"/>
              <a:t>하위태그를</a:t>
            </a:r>
            <a:r>
              <a:rPr lang="ko-KR" altLang="en-US" sz="900" b="1" dirty="0"/>
              <a:t> 이용한 설정</a:t>
            </a:r>
            <a:br>
              <a:rPr lang="ko-KR" altLang="en-US" sz="900" b="1" dirty="0"/>
            </a:br>
            <a:r>
              <a:rPr lang="ko-KR" altLang="en-US" sz="900" dirty="0"/>
              <a:t> </a:t>
            </a:r>
            <a:r>
              <a:rPr lang="en-US" altLang="ko-KR" sz="900" dirty="0"/>
              <a:t>- &lt;ref bean="bean name"/&gt; - </a:t>
            </a:r>
            <a:r>
              <a:rPr lang="ko-KR" altLang="en-US" sz="900" dirty="0"/>
              <a:t>객체를 주입 시</a:t>
            </a:r>
            <a:br>
              <a:rPr lang="ko-KR" altLang="en-US" sz="900" dirty="0"/>
            </a:br>
            <a:r>
              <a:rPr lang="ko-KR" altLang="en-US" sz="900" dirty="0"/>
              <a:t> </a:t>
            </a:r>
            <a:r>
              <a:rPr lang="en-US" altLang="ko-KR" sz="900" dirty="0"/>
              <a:t>- &lt;value&gt;</a:t>
            </a:r>
            <a:r>
              <a:rPr lang="ko-KR" altLang="en-US" sz="900" dirty="0"/>
              <a:t>값</a:t>
            </a:r>
            <a:r>
              <a:rPr lang="en-US" altLang="ko-KR" sz="900" dirty="0"/>
              <a:t>&lt;/value&gt; - </a:t>
            </a:r>
            <a:r>
              <a:rPr lang="ko-KR" altLang="en-US" sz="900" dirty="0"/>
              <a:t>문자</a:t>
            </a:r>
            <a:r>
              <a:rPr lang="en-US" altLang="ko-KR" sz="900" dirty="0"/>
              <a:t>(String) Primitive data </a:t>
            </a:r>
            <a:r>
              <a:rPr lang="ko-KR" altLang="en-US" sz="900" dirty="0"/>
              <a:t>주입 시</a:t>
            </a:r>
            <a:br>
              <a:rPr lang="ko-KR" altLang="en-US" sz="900" dirty="0"/>
            </a:br>
            <a:r>
              <a:rPr lang="ko-KR" altLang="en-US" sz="900" dirty="0"/>
              <a:t>   </a:t>
            </a:r>
            <a:r>
              <a:rPr lang="en-US" altLang="ko-KR" sz="900" dirty="0"/>
              <a:t>- type </a:t>
            </a:r>
            <a:r>
              <a:rPr lang="ko-KR" altLang="en-US" sz="900" dirty="0"/>
              <a:t>속성 </a:t>
            </a:r>
            <a:r>
              <a:rPr lang="en-US" altLang="ko-KR" sz="900" dirty="0"/>
              <a:t>: </a:t>
            </a:r>
            <a:r>
              <a:rPr lang="ko-KR" altLang="en-US" sz="900" dirty="0"/>
              <a:t>값의 타입을 명시해야 하는 경우 사용</a:t>
            </a:r>
            <a:br>
              <a:rPr lang="ko-KR" altLang="en-US" sz="900" dirty="0"/>
            </a:br>
            <a:r>
              <a:rPr lang="ko-KR" altLang="en-US" sz="900" dirty="0"/>
              <a:t> </a:t>
            </a:r>
            <a:r>
              <a:rPr lang="en-US" altLang="ko-KR" sz="900" dirty="0"/>
              <a:t>- </a:t>
            </a:r>
            <a:r>
              <a:rPr lang="ko-KR" altLang="en-US" sz="900" dirty="0"/>
              <a:t>속성 이용</a:t>
            </a:r>
            <a:br>
              <a:rPr lang="ko-KR" altLang="en-US" sz="900" dirty="0"/>
            </a:br>
            <a:r>
              <a:rPr lang="ko-KR" altLang="en-US" sz="900" dirty="0"/>
              <a:t>   </a:t>
            </a:r>
            <a:r>
              <a:rPr lang="en-US" altLang="ko-KR" sz="900" dirty="0"/>
              <a:t>- ref="bean </a:t>
            </a:r>
            <a:r>
              <a:rPr lang="ko-KR" altLang="en-US" sz="900" dirty="0"/>
              <a:t>이름</a:t>
            </a:r>
            <a:r>
              <a:rPr lang="en-US" altLang="ko-KR" sz="900" dirty="0"/>
              <a:t>"</a:t>
            </a:r>
            <a:br>
              <a:rPr lang="en-US" altLang="ko-KR" sz="900" dirty="0"/>
            </a:br>
            <a:r>
              <a:rPr lang="en-US" altLang="ko-KR" sz="900" dirty="0"/>
              <a:t>   - value="</a:t>
            </a:r>
            <a:r>
              <a:rPr lang="ko-KR" altLang="en-US" sz="900" dirty="0"/>
              <a:t>값</a:t>
            </a:r>
            <a:r>
              <a:rPr lang="en-US" altLang="ko-KR" sz="900" dirty="0"/>
              <a:t>"</a:t>
            </a:r>
            <a:br>
              <a:rPr lang="en-US" altLang="ko-KR" sz="900" dirty="0"/>
            </a:br>
            <a:r>
              <a:rPr lang="en-US" altLang="ko-KR" sz="900" dirty="0"/>
              <a:t> - XML Namespace</a:t>
            </a:r>
            <a:r>
              <a:rPr lang="ko-KR" altLang="en-US" sz="900" dirty="0"/>
              <a:t>를 이용</a:t>
            </a:r>
            <a:br>
              <a:rPr lang="ko-KR" altLang="en-US" sz="900" dirty="0"/>
            </a:br>
            <a:r>
              <a:rPr lang="ko-KR" altLang="en-US" sz="900" dirty="0"/>
              <a:t>   </a:t>
            </a:r>
            <a:r>
              <a:rPr lang="en-US" altLang="ko-KR" sz="900" dirty="0"/>
              <a:t>- &lt;beans&gt;</a:t>
            </a:r>
            <a:r>
              <a:rPr lang="ko-KR" altLang="en-US" sz="900" dirty="0"/>
              <a:t>태그의 스키마 설정에  </a:t>
            </a:r>
            <a:r>
              <a:rPr lang="en-US" altLang="ko-KR" sz="900" dirty="0"/>
              <a:t>namespace</a:t>
            </a:r>
            <a:r>
              <a:rPr lang="ko-KR" altLang="en-US" sz="900" dirty="0"/>
              <a:t>등록</a:t>
            </a:r>
            <a:br>
              <a:rPr lang="ko-KR" altLang="en-US" sz="900" dirty="0"/>
            </a:br>
            <a:r>
              <a:rPr lang="ko-KR" altLang="en-US" sz="900" dirty="0"/>
              <a:t>     </a:t>
            </a:r>
            <a:r>
              <a:rPr lang="en-US" altLang="ko-KR" sz="900" b="1" dirty="0">
                <a:solidFill>
                  <a:srgbClr val="00B0F0"/>
                </a:solidFill>
              </a:rPr>
              <a:t>- </a:t>
            </a:r>
            <a:r>
              <a:rPr lang="en-US" altLang="ko-KR" sz="900" b="1" dirty="0" err="1">
                <a:solidFill>
                  <a:srgbClr val="00B0F0"/>
                </a:solidFill>
              </a:rPr>
              <a:t>xmlns:p</a:t>
            </a:r>
            <a:r>
              <a:rPr lang="en-US" altLang="ko-KR" sz="900" b="1" dirty="0">
                <a:solidFill>
                  <a:srgbClr val="00B0F0"/>
                </a:solidFill>
              </a:rPr>
              <a:t>="http://www.springframework.org/schema/p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   - bean </a:t>
            </a:r>
            <a:r>
              <a:rPr lang="ko-KR" altLang="en-US" sz="900" dirty="0"/>
              <a:t>주입 </a:t>
            </a:r>
            <a:r>
              <a:rPr lang="en-US" altLang="ko-KR" sz="900" dirty="0"/>
              <a:t>: </a:t>
            </a:r>
            <a:r>
              <a:rPr lang="en-US" altLang="ko-KR" sz="900" b="1" dirty="0">
                <a:solidFill>
                  <a:srgbClr val="00B0F0"/>
                </a:solidFill>
              </a:rPr>
              <a:t>p:propertyname-ref</a:t>
            </a:r>
            <a:r>
              <a:rPr lang="en-US" altLang="ko-KR" sz="900" dirty="0"/>
              <a:t>="bean_id"</a:t>
            </a:r>
            <a:br>
              <a:rPr lang="en-US" altLang="ko-KR" sz="900" dirty="0"/>
            </a:br>
            <a:r>
              <a:rPr lang="en-US" altLang="ko-KR" sz="900" dirty="0"/>
              <a:t>     ex)&lt;bean p:dao-ref="dao"&gt;</a:t>
            </a:r>
          </a:p>
          <a:p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8255000" y="553335"/>
            <a:ext cx="378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primitive Data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원시 데이터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즉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설정하는 데이터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62595" y="940415"/>
            <a:ext cx="3996147" cy="3827204"/>
            <a:chOff x="5862595" y="940415"/>
            <a:chExt cx="3996147" cy="38272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2595" y="940415"/>
              <a:ext cx="3996147" cy="382720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223480" y="3024947"/>
              <a:ext cx="24304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err="1" smtClean="0">
                  <a:solidFill>
                    <a:srgbClr val="00B0F0"/>
                  </a:solidFill>
                </a:rPr>
                <a:t>dto</a:t>
              </a:r>
              <a:r>
                <a:rPr lang="en-US" altLang="ko-KR" sz="9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클래스의 속성에 </a:t>
              </a:r>
              <a:r>
                <a:rPr lang="en-US" altLang="ko-KR" sz="900" b="1" dirty="0" smtClean="0">
                  <a:solidFill>
                    <a:srgbClr val="00B0F0"/>
                  </a:solidFill>
                </a:rPr>
                <a:t>xml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로 값을 넣는 모습</a:t>
              </a:r>
              <a:endParaRPr lang="ko-KR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404837" y="1444731"/>
            <a:ext cx="4483573" cy="3479136"/>
            <a:chOff x="6570132" y="1543944"/>
            <a:chExt cx="4483573" cy="34791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0132" y="1543944"/>
              <a:ext cx="4483573" cy="34791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09437" y="3168096"/>
              <a:ext cx="33778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0B0F0"/>
                  </a:solidFill>
                </a:rPr>
                <a:t>Business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의 </a:t>
              </a:r>
              <a:r>
                <a:rPr lang="en-US" altLang="ko-KR" sz="900" b="1" dirty="0" err="1" smtClean="0">
                  <a:solidFill>
                    <a:srgbClr val="00B0F0"/>
                  </a:solidFill>
                </a:rPr>
                <a:t>dao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에 </a:t>
              </a:r>
              <a:r>
                <a:rPr lang="en-US" altLang="ko-KR" sz="900" b="1" dirty="0" smtClean="0">
                  <a:solidFill>
                    <a:srgbClr val="00B0F0"/>
                  </a:solidFill>
                </a:rPr>
                <a:t>xml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로 </a:t>
              </a:r>
              <a:r>
                <a:rPr lang="en-US" altLang="ko-KR" sz="900" b="1" dirty="0" err="1" smtClean="0">
                  <a:solidFill>
                    <a:srgbClr val="00B0F0"/>
                  </a:solidFill>
                </a:rPr>
                <a:t>OracleDAO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의 </a:t>
              </a:r>
              <a:r>
                <a:rPr lang="en-US" altLang="ko-KR" sz="900" b="1" dirty="0" err="1" smtClean="0">
                  <a:solidFill>
                    <a:srgbClr val="00B0F0"/>
                  </a:solidFill>
                </a:rPr>
                <a:t>dao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를 주입하는 모습</a:t>
              </a:r>
              <a:endParaRPr lang="ko-KR" altLang="en-US" sz="9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55000" y="823586"/>
            <a:ext cx="37846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Xmlns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 xml name space</a:t>
            </a:r>
          </a:p>
          <a:p>
            <a:r>
              <a:rPr lang="en-US" altLang="ko-K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Xmlns:p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 xml name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space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공간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223480" y="2561576"/>
            <a:ext cx="4516137" cy="3753672"/>
            <a:chOff x="7144142" y="2583243"/>
            <a:chExt cx="4516137" cy="37536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4142" y="2583243"/>
              <a:ext cx="4516137" cy="375367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713286" y="4344663"/>
              <a:ext cx="3268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err="1" smtClean="0">
                  <a:solidFill>
                    <a:srgbClr val="00B0F0"/>
                  </a:solidFill>
                </a:rPr>
                <a:t>OracleDAO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에 </a:t>
              </a:r>
              <a:r>
                <a:rPr lang="en-US" altLang="ko-KR" sz="900" b="1" dirty="0" smtClean="0">
                  <a:solidFill>
                    <a:srgbClr val="00B0F0"/>
                  </a:solidFill>
                </a:rPr>
                <a:t>xml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로 </a:t>
              </a:r>
              <a:r>
                <a:rPr lang="en-US" altLang="ko-KR" sz="900" b="1" dirty="0" err="1" smtClean="0">
                  <a:solidFill>
                    <a:srgbClr val="00B0F0"/>
                  </a:solidFill>
                </a:rPr>
                <a:t>waitingTime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과 </a:t>
              </a:r>
              <a:r>
                <a:rPr lang="en-US" altLang="ko-KR" sz="900" b="1" dirty="0" err="1" smtClean="0">
                  <a:solidFill>
                    <a:srgbClr val="00B0F0"/>
                  </a:solidFill>
                </a:rPr>
                <a:t>dao</a:t>
              </a:r>
              <a:r>
                <a:rPr lang="ko-KR" altLang="en-US" sz="900" b="1" dirty="0" smtClean="0">
                  <a:solidFill>
                    <a:srgbClr val="00B0F0"/>
                  </a:solidFill>
                </a:rPr>
                <a:t>를 주입하는 모습</a:t>
              </a:r>
              <a:endParaRPr lang="ko-KR" altLang="en-US" sz="9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52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34" y="406400"/>
            <a:ext cx="642675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package pro21_rere.spring.ex01;</a:t>
            </a:r>
          </a:p>
          <a:p>
            <a:endParaRPr lang="ko-KR" altLang="en-US" sz="900" dirty="0"/>
          </a:p>
          <a:p>
            <a:r>
              <a:rPr lang="en-US" altLang="ko-KR" sz="900" b="1" dirty="0"/>
              <a:t>import </a:t>
            </a:r>
            <a:r>
              <a:rPr lang="en-US" altLang="ko-KR" sz="900" b="1" dirty="0" err="1"/>
              <a:t>javax.servlet.http.HttpServletRequest</a:t>
            </a:r>
            <a:r>
              <a:rPr lang="en-US" altLang="ko-KR" sz="900" b="1" dirty="0"/>
              <a:t>;</a:t>
            </a:r>
          </a:p>
          <a:p>
            <a:r>
              <a:rPr lang="en-US" altLang="ko-KR" sz="900" b="1" dirty="0"/>
              <a:t>import </a:t>
            </a:r>
            <a:r>
              <a:rPr lang="en-US" altLang="ko-KR" sz="900" b="1" dirty="0" err="1"/>
              <a:t>javax.servlet.http.HttpServletResponse</a:t>
            </a:r>
            <a:r>
              <a:rPr lang="en-US" altLang="ko-KR" sz="900" b="1" dirty="0"/>
              <a:t>;</a:t>
            </a:r>
          </a:p>
          <a:p>
            <a:endParaRPr lang="ko-KR" altLang="en-US" sz="900" dirty="0"/>
          </a:p>
          <a:p>
            <a:r>
              <a:rPr lang="en-US" altLang="ko-KR" sz="900" b="1" dirty="0"/>
              <a:t>import </a:t>
            </a:r>
            <a:r>
              <a:rPr lang="en-US" altLang="ko-KR" sz="900" b="1" dirty="0" err="1"/>
              <a:t>org.springframework.web.servlet.ModelAndView</a:t>
            </a:r>
            <a:r>
              <a:rPr lang="en-US" altLang="ko-KR" sz="900" b="1" dirty="0"/>
              <a:t>;</a:t>
            </a:r>
          </a:p>
          <a:p>
            <a:r>
              <a:rPr lang="en-US" altLang="ko-KR" sz="900" b="1" dirty="0"/>
              <a:t>import org.springframework.web.servlet.mvc.multiaction.MultiActionController;</a:t>
            </a:r>
          </a:p>
          <a:p>
            <a:endParaRPr lang="ko-KR" altLang="en-US" sz="900" dirty="0"/>
          </a:p>
          <a:p>
            <a:r>
              <a:rPr lang="en-US" altLang="ko-KR" sz="900" b="1" dirty="0"/>
              <a:t>public class </a:t>
            </a:r>
            <a:r>
              <a:rPr lang="en-US" altLang="ko-KR" sz="900" b="1" dirty="0" err="1"/>
              <a:t>UserController</a:t>
            </a:r>
            <a:r>
              <a:rPr lang="en-US" altLang="ko-KR" sz="900" b="1" dirty="0"/>
              <a:t> extends </a:t>
            </a:r>
            <a:r>
              <a:rPr lang="en-US" altLang="ko-KR" sz="900" b="1" dirty="0" err="1"/>
              <a:t>MultiActionController</a:t>
            </a:r>
            <a:r>
              <a:rPr lang="en-US" altLang="ko-KR" sz="900" b="1" dirty="0"/>
              <a:t> {</a:t>
            </a:r>
          </a:p>
          <a:p>
            <a:r>
              <a:rPr lang="en-US" altLang="ko-KR" sz="900" b="1" dirty="0"/>
              <a:t>public </a:t>
            </a:r>
            <a:r>
              <a:rPr lang="en-US" altLang="ko-KR" sz="900" b="1" dirty="0" err="1"/>
              <a:t>ModelAndView</a:t>
            </a:r>
            <a:r>
              <a:rPr lang="en-US" altLang="ko-KR" sz="900" b="1" dirty="0"/>
              <a:t> </a:t>
            </a:r>
            <a:r>
              <a:rPr lang="en-US" altLang="ko-KR" sz="900" b="1" dirty="0" err="1"/>
              <a:t>goSecond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HttpServletRequest</a:t>
            </a:r>
            <a:r>
              <a:rPr lang="en-US" altLang="ko-KR" sz="900" b="1" dirty="0"/>
              <a:t> request, </a:t>
            </a:r>
            <a:r>
              <a:rPr lang="en-US" altLang="ko-KR" sz="900" b="1" dirty="0" err="1"/>
              <a:t>HttpServletResponse</a:t>
            </a:r>
            <a:r>
              <a:rPr lang="en-US" altLang="ko-KR" sz="900" b="1" dirty="0"/>
              <a:t> response) throws Exception {</a:t>
            </a:r>
          </a:p>
          <a:p>
            <a:r>
              <a:rPr lang="en-US" altLang="ko-KR" sz="900" dirty="0"/>
              <a:t>String 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 = "";</a:t>
            </a:r>
          </a:p>
          <a:p>
            <a:r>
              <a:rPr lang="en-US" altLang="ko-KR" sz="900" dirty="0"/>
              <a:t>String </a:t>
            </a:r>
            <a:r>
              <a:rPr lang="en-US" altLang="ko-KR" sz="900" dirty="0" err="1"/>
              <a:t>passwd</a:t>
            </a:r>
            <a:r>
              <a:rPr lang="en-US" altLang="ko-KR" sz="900" dirty="0"/>
              <a:t> = "";</a:t>
            </a:r>
          </a:p>
          <a:p>
            <a:r>
              <a:rPr lang="en-US" altLang="ko-KR" sz="900" dirty="0" err="1"/>
              <a:t>ModelAndView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mav</a:t>
            </a:r>
            <a:r>
              <a:rPr lang="en-US" altLang="ko-KR" sz="900" dirty="0"/>
              <a:t> = </a:t>
            </a:r>
            <a:r>
              <a:rPr lang="en-US" altLang="ko-KR" sz="900" b="1" dirty="0"/>
              <a:t>new </a:t>
            </a:r>
            <a:r>
              <a:rPr lang="en-US" altLang="ko-KR" sz="900" b="1" dirty="0" err="1"/>
              <a:t>ModelAndView</a:t>
            </a:r>
            <a:r>
              <a:rPr lang="en-US" altLang="ko-KR" sz="900" b="1" dirty="0"/>
              <a:t>();</a:t>
            </a:r>
          </a:p>
          <a:p>
            <a:r>
              <a:rPr lang="en-US" altLang="ko-KR" sz="900" dirty="0" err="1"/>
              <a:t>request.setCharacterEncoding</a:t>
            </a:r>
            <a:r>
              <a:rPr lang="en-US" altLang="ko-KR" sz="900" dirty="0"/>
              <a:t>("utf-8");</a:t>
            </a:r>
          </a:p>
          <a:p>
            <a:r>
              <a:rPr lang="en-US" altLang="ko-KR" sz="900" dirty="0" err="1"/>
              <a:t>userID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request.getParameter</a:t>
            </a:r>
            <a:r>
              <a:rPr lang="en-US" altLang="ko-KR" sz="900" dirty="0"/>
              <a:t>("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");</a:t>
            </a:r>
          </a:p>
          <a:p>
            <a:r>
              <a:rPr lang="en-US" altLang="ko-KR" sz="900" dirty="0" err="1"/>
              <a:t>passwd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request.getParameter</a:t>
            </a:r>
            <a:r>
              <a:rPr lang="en-US" altLang="ko-KR" sz="900" dirty="0"/>
              <a:t>("</a:t>
            </a:r>
            <a:r>
              <a:rPr lang="en-US" altLang="ko-KR" sz="900" dirty="0" err="1"/>
              <a:t>passwd</a:t>
            </a:r>
            <a:r>
              <a:rPr lang="en-US" altLang="ko-KR" sz="900" dirty="0"/>
              <a:t>");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mav.addObject</a:t>
            </a:r>
            <a:r>
              <a:rPr lang="en-US" altLang="ko-KR" sz="900" dirty="0"/>
              <a:t>("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", 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mav.addObject</a:t>
            </a:r>
            <a:r>
              <a:rPr lang="en-US" altLang="ko-KR" sz="900" dirty="0"/>
              <a:t>("</a:t>
            </a:r>
            <a:r>
              <a:rPr lang="en-US" altLang="ko-KR" sz="900" dirty="0" err="1"/>
              <a:t>passwd</a:t>
            </a:r>
            <a:r>
              <a:rPr lang="en-US" altLang="ko-KR" sz="900" dirty="0"/>
              <a:t>", </a:t>
            </a:r>
            <a:r>
              <a:rPr lang="en-US" altLang="ko-KR" sz="900" dirty="0" err="1"/>
              <a:t>passwd</a:t>
            </a:r>
            <a:r>
              <a:rPr lang="en-US" altLang="ko-KR" sz="900" dirty="0"/>
              <a:t>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out.println</a:t>
            </a:r>
            <a:r>
              <a:rPr lang="en-US" altLang="ko-KR" sz="900" b="1" i="1" dirty="0"/>
              <a:t>(</a:t>
            </a:r>
            <a:r>
              <a:rPr lang="en-US" altLang="ko-KR" sz="900" b="1" i="1" dirty="0" err="1"/>
              <a:t>getViewName</a:t>
            </a:r>
            <a:r>
              <a:rPr lang="en-US" altLang="ko-KR" sz="900" b="1" i="1" dirty="0"/>
              <a:t>(request));</a:t>
            </a:r>
          </a:p>
          <a:p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out.println</a:t>
            </a:r>
            <a:r>
              <a:rPr lang="en-US" altLang="ko-KR" sz="900" b="1" i="1" dirty="0"/>
              <a:t>(</a:t>
            </a:r>
            <a:r>
              <a:rPr lang="en-US" altLang="ko-KR" sz="900" b="1" i="1" dirty="0" err="1"/>
              <a:t>mav.getViewName</a:t>
            </a:r>
            <a:r>
              <a:rPr lang="en-US" altLang="ko-KR" sz="900" b="1" i="1" dirty="0"/>
              <a:t>());</a:t>
            </a:r>
          </a:p>
          <a:p>
            <a:r>
              <a:rPr lang="en-US" altLang="ko-KR" sz="900" b="1" dirty="0">
                <a:solidFill>
                  <a:srgbClr val="C00000"/>
                </a:solidFill>
              </a:rPr>
              <a:t>String </a:t>
            </a:r>
            <a:r>
              <a:rPr lang="en-US" altLang="ko-KR" sz="900" b="1" dirty="0" err="1">
                <a:solidFill>
                  <a:srgbClr val="C00000"/>
                </a:solidFill>
              </a:rPr>
              <a:t>aaa</a:t>
            </a:r>
            <a:r>
              <a:rPr lang="en-US" altLang="ko-KR" sz="900" b="1" dirty="0">
                <a:solidFill>
                  <a:srgbClr val="C00000"/>
                </a:solidFill>
              </a:rPr>
              <a:t> = </a:t>
            </a:r>
            <a:r>
              <a:rPr lang="en-US" altLang="ko-KR" sz="900" b="1" dirty="0" err="1">
                <a:solidFill>
                  <a:srgbClr val="C00000"/>
                </a:solidFill>
              </a:rPr>
              <a:t>getViewName</a:t>
            </a:r>
            <a:r>
              <a:rPr lang="en-US" altLang="ko-KR" sz="900" b="1" dirty="0">
                <a:solidFill>
                  <a:srgbClr val="C00000"/>
                </a:solidFill>
              </a:rPr>
              <a:t>(request);</a:t>
            </a:r>
          </a:p>
          <a:p>
            <a:r>
              <a:rPr lang="en-US" altLang="ko-KR" sz="900" dirty="0"/>
              <a:t>//</a:t>
            </a:r>
            <a:r>
              <a:rPr lang="en-US" altLang="ko-KR" sz="900" dirty="0" err="1"/>
              <a:t>mav.setViewName</a:t>
            </a:r>
            <a:r>
              <a:rPr lang="en-US" altLang="ko-KR" sz="900" dirty="0"/>
              <a:t>("second");</a:t>
            </a:r>
          </a:p>
          <a:p>
            <a:r>
              <a:rPr lang="en-US" altLang="ko-KR" sz="900" dirty="0" err="1"/>
              <a:t>mav.setViewName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aaa</a:t>
            </a:r>
            <a:r>
              <a:rPr lang="en-US" altLang="ko-KR" sz="900" dirty="0"/>
              <a:t>);</a:t>
            </a:r>
          </a:p>
          <a:p>
            <a:r>
              <a:rPr lang="en-US" altLang="ko-KR" sz="900" b="1" dirty="0"/>
              <a:t>return </a:t>
            </a:r>
            <a:r>
              <a:rPr lang="en-US" altLang="ko-KR" sz="900" b="1" dirty="0" err="1"/>
              <a:t>mav</a:t>
            </a:r>
            <a:r>
              <a:rPr lang="en-US" altLang="ko-KR" sz="900" b="1" dirty="0"/>
              <a:t>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406400"/>
            <a:ext cx="4472699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private  String </a:t>
            </a:r>
            <a:r>
              <a:rPr lang="en-US" altLang="ko-KR" sz="900" b="1" dirty="0" err="1">
                <a:solidFill>
                  <a:srgbClr val="C00000"/>
                </a:solidFill>
              </a:rPr>
              <a:t>getViewName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HttpServletRequest</a:t>
            </a:r>
            <a:r>
              <a:rPr lang="en-US" altLang="ko-KR" sz="900" b="1" dirty="0"/>
              <a:t> request) throws Exception {</a:t>
            </a:r>
          </a:p>
          <a:p>
            <a:r>
              <a:rPr lang="en-US" altLang="ko-KR" sz="900" dirty="0"/>
              <a:t>      String </a:t>
            </a:r>
            <a:r>
              <a:rPr lang="en-US" altLang="ko-KR" sz="900" dirty="0" err="1"/>
              <a:t>contextPath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request.getContextPath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      String 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= (String)</a:t>
            </a:r>
            <a:r>
              <a:rPr lang="en-US" altLang="ko-KR" sz="900" dirty="0" err="1"/>
              <a:t>request.getAttribute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javax.servlet.include.request_uri</a:t>
            </a:r>
            <a:r>
              <a:rPr lang="en-US" altLang="ko-KR" sz="900" dirty="0"/>
              <a:t>");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/>
              <a:t>if(</a:t>
            </a:r>
            <a:r>
              <a:rPr lang="en-US" altLang="ko-KR" sz="900" b="1" dirty="0" err="1"/>
              <a:t>uri</a:t>
            </a:r>
            <a:r>
              <a:rPr lang="en-US" altLang="ko-KR" sz="900" b="1" dirty="0"/>
              <a:t> == null || </a:t>
            </a:r>
            <a:r>
              <a:rPr lang="en-US" altLang="ko-KR" sz="900" b="1" dirty="0" err="1"/>
              <a:t>uri.trim</a:t>
            </a:r>
            <a:r>
              <a:rPr lang="en-US" altLang="ko-KR" sz="900" b="1" dirty="0"/>
              <a:t>().equals("")) {</a:t>
            </a:r>
          </a:p>
          <a:p>
            <a:r>
              <a:rPr lang="en-US" altLang="ko-KR" sz="900" dirty="0"/>
              <a:t>         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request.getRequestURI</a:t>
            </a:r>
            <a:r>
              <a:rPr lang="en-US" altLang="ko-KR" sz="900" dirty="0"/>
              <a:t>();</a:t>
            </a:r>
          </a:p>
          <a:p>
            <a:r>
              <a:rPr lang="ko-KR" altLang="en-US" sz="900" dirty="0"/>
              <a:t>      </a:t>
            </a:r>
            <a:r>
              <a:rPr lang="en-US" altLang="ko-KR" sz="900" dirty="0"/>
              <a:t>}</a:t>
            </a:r>
          </a:p>
          <a:p>
            <a:r>
              <a:rPr lang="ko-KR" altLang="en-US" sz="900" dirty="0"/>
              <a:t>      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 err="1"/>
              <a:t>int</a:t>
            </a:r>
            <a:r>
              <a:rPr lang="en-US" altLang="ko-KR" sz="900" b="1" dirty="0"/>
              <a:t> begin = 0;  //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/>
              <a:t>if(!((</a:t>
            </a:r>
            <a:r>
              <a:rPr lang="en-US" altLang="ko-KR" sz="900" b="1" dirty="0" err="1"/>
              <a:t>contextPath</a:t>
            </a:r>
            <a:r>
              <a:rPr lang="en-US" altLang="ko-KR" sz="900" b="1" dirty="0"/>
              <a:t>==null)||("".equals(</a:t>
            </a:r>
            <a:r>
              <a:rPr lang="en-US" altLang="ko-KR" sz="900" b="1" dirty="0" err="1"/>
              <a:t>contextPath</a:t>
            </a:r>
            <a:r>
              <a:rPr lang="en-US" altLang="ko-KR" sz="900" b="1" dirty="0"/>
              <a:t>)))){</a:t>
            </a:r>
          </a:p>
          <a:p>
            <a:r>
              <a:rPr lang="en-US" altLang="ko-KR" sz="900" dirty="0"/>
              <a:t>         begin = </a:t>
            </a:r>
            <a:r>
              <a:rPr lang="en-US" altLang="ko-KR" sz="900" dirty="0" err="1"/>
              <a:t>contextPath.length</a:t>
            </a:r>
            <a:r>
              <a:rPr lang="en-US" altLang="ko-KR" sz="900" dirty="0"/>
              <a:t>();</a:t>
            </a:r>
          </a:p>
          <a:p>
            <a:r>
              <a:rPr lang="ko-KR" altLang="en-US" sz="900" dirty="0"/>
              <a:t>      </a:t>
            </a:r>
            <a:r>
              <a:rPr lang="en-US" altLang="ko-KR" sz="900" dirty="0"/>
              <a:t>}</a:t>
            </a:r>
          </a:p>
          <a:p>
            <a:endParaRPr lang="ko-KR" altLang="en-US" sz="900" dirty="0"/>
          </a:p>
          <a:p>
            <a:r>
              <a:rPr lang="en-US" altLang="ko-KR" sz="900" dirty="0"/>
              <a:t>      </a:t>
            </a:r>
            <a:r>
              <a:rPr lang="en-US" altLang="ko-KR" sz="900" b="1" dirty="0" err="1"/>
              <a:t>int</a:t>
            </a:r>
            <a:r>
              <a:rPr lang="en-US" altLang="ko-KR" sz="900" b="1" dirty="0"/>
              <a:t> end;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/>
              <a:t>if(</a:t>
            </a:r>
            <a:r>
              <a:rPr lang="en-US" altLang="ko-KR" sz="900" b="1" dirty="0" err="1"/>
              <a:t>uri.indexOf</a:t>
            </a:r>
            <a:r>
              <a:rPr lang="en-US" altLang="ko-KR" sz="900" b="1" dirty="0"/>
              <a:t>(";")!=-1){</a:t>
            </a:r>
          </a:p>
          <a:p>
            <a:r>
              <a:rPr lang="en-US" altLang="ko-KR" sz="900" dirty="0"/>
              <a:t>         end=</a:t>
            </a:r>
            <a:r>
              <a:rPr lang="en-US" altLang="ko-KR" sz="900" dirty="0" err="1"/>
              <a:t>uri.indexOf</a:t>
            </a:r>
            <a:r>
              <a:rPr lang="en-US" altLang="ko-KR" sz="900" dirty="0"/>
              <a:t>(";");</a:t>
            </a:r>
          </a:p>
          <a:p>
            <a:r>
              <a:rPr lang="en-US" altLang="ko-KR" sz="900" dirty="0"/>
              <a:t>      }</a:t>
            </a:r>
            <a:r>
              <a:rPr lang="en-US" altLang="ko-KR" sz="900" b="1" dirty="0"/>
              <a:t>else if(</a:t>
            </a:r>
            <a:r>
              <a:rPr lang="en-US" altLang="ko-KR" sz="900" b="1" dirty="0" err="1"/>
              <a:t>uri.indexOf</a:t>
            </a:r>
            <a:r>
              <a:rPr lang="en-US" altLang="ko-KR" sz="900" b="1" dirty="0"/>
              <a:t>("?")!=-1){</a:t>
            </a:r>
          </a:p>
          <a:p>
            <a:r>
              <a:rPr lang="en-US" altLang="ko-KR" sz="900" dirty="0"/>
              <a:t>         end=</a:t>
            </a:r>
            <a:r>
              <a:rPr lang="en-US" altLang="ko-KR" sz="900" dirty="0" err="1"/>
              <a:t>uri.indexOf</a:t>
            </a:r>
            <a:r>
              <a:rPr lang="en-US" altLang="ko-KR" sz="900" dirty="0"/>
              <a:t>("?");</a:t>
            </a:r>
          </a:p>
          <a:p>
            <a:r>
              <a:rPr lang="en-US" altLang="ko-KR" sz="900" dirty="0"/>
              <a:t>      }</a:t>
            </a:r>
            <a:r>
              <a:rPr lang="en-US" altLang="ko-KR" sz="900" b="1" dirty="0"/>
              <a:t>else{</a:t>
            </a:r>
          </a:p>
          <a:p>
            <a:r>
              <a:rPr lang="en-US" altLang="ko-KR" sz="900" dirty="0"/>
              <a:t>         end=</a:t>
            </a:r>
            <a:r>
              <a:rPr lang="en-US" altLang="ko-KR" sz="900" dirty="0" err="1"/>
              <a:t>uri.length</a:t>
            </a:r>
            <a:r>
              <a:rPr lang="en-US" altLang="ko-KR" sz="900" dirty="0"/>
              <a:t>();</a:t>
            </a:r>
          </a:p>
          <a:p>
            <a:r>
              <a:rPr lang="ko-KR" altLang="en-US" sz="900" dirty="0"/>
              <a:t>      </a:t>
            </a:r>
            <a:r>
              <a:rPr lang="en-US" altLang="ko-KR" sz="900" dirty="0"/>
              <a:t>}</a:t>
            </a:r>
          </a:p>
          <a:p>
            <a:endParaRPr lang="ko-KR" altLang="en-US" sz="900" dirty="0"/>
          </a:p>
          <a:p>
            <a:r>
              <a:rPr lang="en-US" altLang="ko-KR" sz="900" dirty="0"/>
              <a:t>      String </a:t>
            </a:r>
            <a:r>
              <a:rPr lang="en-US" altLang="ko-KR" sz="900" dirty="0" err="1"/>
              <a:t>fileName</a:t>
            </a:r>
            <a:r>
              <a:rPr lang="en-US" altLang="ko-KR" sz="900" dirty="0"/>
              <a:t>=</a:t>
            </a:r>
            <a:r>
              <a:rPr lang="en-US" altLang="ko-KR" sz="900" dirty="0" err="1"/>
              <a:t>uri.substring</a:t>
            </a:r>
            <a:r>
              <a:rPr lang="en-US" altLang="ko-KR" sz="900" dirty="0"/>
              <a:t>(</a:t>
            </a:r>
            <a:r>
              <a:rPr lang="en-US" altLang="ko-KR" sz="900" dirty="0" err="1"/>
              <a:t>begin,end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/>
              <a:t>if(</a:t>
            </a:r>
            <a:r>
              <a:rPr lang="en-US" altLang="ko-KR" sz="900" b="1" dirty="0" err="1"/>
              <a:t>fileName.indexOf</a:t>
            </a:r>
            <a:r>
              <a:rPr lang="en-US" altLang="ko-KR" sz="900" b="1" dirty="0"/>
              <a:t>(".")!=-1){</a:t>
            </a:r>
          </a:p>
          <a:p>
            <a:r>
              <a:rPr lang="en-US" altLang="ko-KR" sz="900" dirty="0"/>
              <a:t>         </a:t>
            </a:r>
            <a:r>
              <a:rPr lang="en-US" altLang="ko-KR" sz="900" dirty="0" err="1"/>
              <a:t>fileName</a:t>
            </a:r>
            <a:r>
              <a:rPr lang="en-US" altLang="ko-KR" sz="900" dirty="0"/>
              <a:t>=</a:t>
            </a:r>
            <a:r>
              <a:rPr lang="en-US" altLang="ko-KR" sz="900" dirty="0" err="1"/>
              <a:t>fileName.substring</a:t>
            </a:r>
            <a:r>
              <a:rPr lang="en-US" altLang="ko-KR" sz="900" dirty="0"/>
              <a:t>(0,fileName.lastIndexOf(".")); </a:t>
            </a:r>
          </a:p>
          <a:p>
            <a:r>
              <a:rPr lang="ko-KR" altLang="en-US" sz="900" dirty="0"/>
              <a:t>      </a:t>
            </a:r>
            <a:r>
              <a:rPr lang="en-US" altLang="ko-KR" sz="900" dirty="0"/>
              <a:t>}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/>
              <a:t>if(</a:t>
            </a:r>
            <a:r>
              <a:rPr lang="en-US" altLang="ko-KR" sz="900" b="1" dirty="0" err="1"/>
              <a:t>fileName.lastIndexOf</a:t>
            </a:r>
            <a:r>
              <a:rPr lang="en-US" altLang="ko-KR" sz="900" b="1" dirty="0"/>
              <a:t>("/")!=-1){</a:t>
            </a:r>
          </a:p>
          <a:p>
            <a:r>
              <a:rPr lang="en-US" altLang="ko-KR" sz="900" dirty="0"/>
              <a:t>         </a:t>
            </a:r>
            <a:r>
              <a:rPr lang="en-US" altLang="ko-KR" sz="900" dirty="0" err="1"/>
              <a:t>fileName</a:t>
            </a:r>
            <a:r>
              <a:rPr lang="en-US" altLang="ko-KR" sz="900" dirty="0"/>
              <a:t>=</a:t>
            </a:r>
            <a:r>
              <a:rPr lang="en-US" altLang="ko-KR" sz="900" dirty="0" err="1"/>
              <a:t>fileName.substring</a:t>
            </a:r>
            <a:r>
              <a:rPr lang="en-US" altLang="ko-KR" sz="900" dirty="0"/>
              <a:t>(</a:t>
            </a:r>
            <a:r>
              <a:rPr lang="en-US" altLang="ko-KR" sz="900" dirty="0" err="1"/>
              <a:t>fileName.lastIndexOf</a:t>
            </a:r>
            <a:r>
              <a:rPr lang="en-US" altLang="ko-KR" sz="900" dirty="0"/>
              <a:t>("/"),</a:t>
            </a:r>
            <a:r>
              <a:rPr lang="en-US" altLang="ko-KR" sz="900" dirty="0" err="1"/>
              <a:t>fileName.length</a:t>
            </a:r>
            <a:r>
              <a:rPr lang="en-US" altLang="ko-KR" sz="900" dirty="0"/>
              <a:t>());</a:t>
            </a:r>
          </a:p>
          <a:p>
            <a:r>
              <a:rPr lang="ko-KR" altLang="en-US" sz="900" dirty="0"/>
              <a:t>      </a:t>
            </a:r>
            <a:r>
              <a:rPr lang="en-US" altLang="ko-KR" sz="900" dirty="0"/>
              <a:t>}</a:t>
            </a:r>
          </a:p>
          <a:p>
            <a:r>
              <a:rPr lang="en-US" altLang="ko-KR" sz="900" dirty="0"/>
              <a:t>      </a:t>
            </a:r>
            <a:r>
              <a:rPr lang="en-US" altLang="ko-KR" sz="900" b="1" dirty="0"/>
              <a:t>return </a:t>
            </a:r>
            <a:r>
              <a:rPr lang="en-US" altLang="ko-KR" sz="900" b="1" dirty="0" err="1"/>
              <a:t>fileName</a:t>
            </a:r>
            <a:r>
              <a:rPr lang="en-US" altLang="ko-KR" sz="900" b="1" dirty="0"/>
              <a:t>;</a:t>
            </a:r>
          </a:p>
          <a:p>
            <a:r>
              <a:rPr lang="ko-KR" altLang="en-US" sz="900" dirty="0"/>
              <a:t>   </a:t>
            </a:r>
            <a:r>
              <a:rPr lang="en-US" altLang="ko-KR" sz="900" dirty="0"/>
              <a:t>}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5571067"/>
            <a:ext cx="1130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getViewName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err="1" smtClean="0"/>
              <a:t>구현해놓으면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mav.setViewName</a:t>
            </a:r>
            <a:r>
              <a:rPr lang="en-US" altLang="ko-KR" dirty="0" smtClean="0"/>
              <a:t>(“second”)</a:t>
            </a:r>
            <a:r>
              <a:rPr lang="ko-KR" altLang="en-US" dirty="0" smtClean="0"/>
              <a:t>처럼 하드코딩으로 경로를 연결할 필요가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23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783</Words>
  <Application>Microsoft Office PowerPoint</Application>
  <PresentationFormat>와이드스크린</PresentationFormat>
  <Paragraphs>218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107</cp:revision>
  <dcterms:created xsi:type="dcterms:W3CDTF">2022-11-16T04:19:09Z</dcterms:created>
  <dcterms:modified xsi:type="dcterms:W3CDTF">2022-11-16T09:12:24Z</dcterms:modified>
</cp:coreProperties>
</file>