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87322" autoAdjust="0"/>
  </p:normalViewPr>
  <p:slideViewPr>
    <p:cSldViewPr snapToGrid="0">
      <p:cViewPr varScale="1">
        <p:scale>
          <a:sx n="31" d="100"/>
          <a:sy n="31" d="100"/>
        </p:scale>
        <p:origin x="2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E992-B5F9-47BF-9927-B78B4222C4FA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526-696A-4CC2-9052-B16880032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49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8D526-696A-4CC2-9052-B16880032E2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82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8D526-696A-4CC2-9052-B16880032E2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4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8D526-696A-4CC2-9052-B16880032E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5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7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7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5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9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76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31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2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3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8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F8382B-340B-4D6D-B1F2-841BA9140CE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9F4CE-F24C-48C9-A5AB-384E6C9F642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ADAF5-3ABB-4BB6-83C3-3E007494D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センサで調理工程を認識し</a:t>
            </a:r>
            <a:br>
              <a:rPr kumimoji="1" lang="en-US" altLang="ja-JP" sz="5400" dirty="0"/>
            </a:br>
            <a:r>
              <a:rPr kumimoji="1" lang="ja-JP" altLang="en-US" sz="5400" dirty="0"/>
              <a:t>自動で次の工程を案内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54EC3F-5F71-4A08-85F3-C1B026ADF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春期</a:t>
            </a:r>
            <a:r>
              <a:rPr lang="ja-JP" altLang="en-US"/>
              <a:t>インターン生　笹﨑海</a:t>
            </a:r>
            <a:r>
              <a:rPr lang="ja-JP" altLang="en-US" dirty="0"/>
              <a:t>利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93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478E9-F1F5-4BFD-91B3-89DD78AB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426F62-8E98-47CD-9264-7A7C2E2F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１０日（木）　スマートハウスで模擬データをとる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・・・まな板とヒーターにセンサを取り付け，材料は使わずに実際に切る，炒めるなどの</a:t>
            </a:r>
            <a:r>
              <a:rPr lang="en-US" altLang="ja-JP" dirty="0"/>
              <a:t>		</a:t>
            </a:r>
            <a:r>
              <a:rPr lang="ja-JP" altLang="en-US" dirty="0"/>
              <a:t>　　動作を行いデータを収集</a:t>
            </a:r>
            <a:endParaRPr kumimoji="1" lang="en-US" altLang="ja-JP" dirty="0"/>
          </a:p>
          <a:p>
            <a:r>
              <a:rPr lang="ja-JP" altLang="en-US" dirty="0"/>
              <a:t>１１日（金）　スマートハウスで実際に調理を行いデータをとる</a:t>
            </a:r>
            <a:endParaRPr lang="en-US" altLang="ja-JP" dirty="0"/>
          </a:p>
          <a:p>
            <a:r>
              <a:rPr lang="ja-JP" altLang="en-US" sz="2000" dirty="0"/>
              <a:t>　　　　　・・・機械学習モデルを作成するため，材料を用いて実際のデータをとる</a:t>
            </a:r>
            <a:endParaRPr lang="en-US" altLang="ja-JP" sz="2000" dirty="0"/>
          </a:p>
          <a:p>
            <a:r>
              <a:rPr lang="ja-JP" altLang="en-US" dirty="0"/>
              <a:t>１４日（月）中間報告，機械学習</a:t>
            </a:r>
            <a:r>
              <a:rPr lang="en-US" altLang="ja-JP" dirty="0"/>
              <a:t>(CNN)</a:t>
            </a:r>
            <a:r>
              <a:rPr lang="ja-JP" altLang="en-US" dirty="0"/>
              <a:t>による分類器の作成</a:t>
            </a:r>
            <a:endParaRPr lang="en-US" altLang="ja-JP" dirty="0"/>
          </a:p>
          <a:p>
            <a:r>
              <a:rPr lang="ja-JP" altLang="en-US" dirty="0"/>
              <a:t>　　　　　・・・スペクトログラムを</a:t>
            </a:r>
            <a:r>
              <a:rPr lang="en-US" altLang="ja-JP" dirty="0"/>
              <a:t>CNN</a:t>
            </a:r>
            <a:r>
              <a:rPr lang="ja-JP" altLang="en-US" dirty="0"/>
              <a:t>で分類</a:t>
            </a:r>
            <a:endParaRPr lang="en-US" altLang="ja-JP" dirty="0"/>
          </a:p>
          <a:p>
            <a:r>
              <a:rPr lang="ja-JP" altLang="en-US" dirty="0"/>
              <a:t>１５日（火）分類器作成（続き），リアルタイムで認識できるか実験</a:t>
            </a:r>
            <a:endParaRPr lang="en-US" altLang="ja-JP" dirty="0"/>
          </a:p>
          <a:p>
            <a:r>
              <a:rPr lang="ja-JP" altLang="en-US" dirty="0"/>
              <a:t>　　　　　・・・作成した分類器でリアルタイムの行動認識</a:t>
            </a:r>
            <a:r>
              <a:rPr lang="ja-JP" altLang="en-US"/>
              <a:t>，分類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392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24A57-9DFE-4974-8E88-B7DBDCB5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マイクロ行動を４つに分類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9CE58-ED60-4108-AF13-F3A2AEF5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・工程を調理の流れから</a:t>
            </a:r>
            <a:r>
              <a:rPr lang="en-US" altLang="ja-JP" dirty="0"/>
              <a:t>4</a:t>
            </a:r>
            <a:r>
              <a:rPr lang="ja-JP" altLang="en-US" dirty="0"/>
              <a:t>つに分類</a:t>
            </a:r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80D1A63-66BF-4264-88D7-CAFBBC775012}"/>
              </a:ext>
            </a:extLst>
          </p:cNvPr>
          <p:cNvSpPr/>
          <p:nvPr/>
        </p:nvSpPr>
        <p:spPr>
          <a:xfrm>
            <a:off x="2147844" y="2610505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A242E2-841C-405D-B086-58295F8734C1}"/>
              </a:ext>
            </a:extLst>
          </p:cNvPr>
          <p:cNvSpPr/>
          <p:nvPr/>
        </p:nvSpPr>
        <p:spPr>
          <a:xfrm>
            <a:off x="4020978" y="2610504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338A5-C7E2-48BB-8C58-87305EAD3A36}"/>
              </a:ext>
            </a:extLst>
          </p:cNvPr>
          <p:cNvSpPr/>
          <p:nvPr/>
        </p:nvSpPr>
        <p:spPr>
          <a:xfrm>
            <a:off x="7764472" y="2626051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C3815-3811-425F-BEE2-874DAEC7FCA4}"/>
              </a:ext>
            </a:extLst>
          </p:cNvPr>
          <p:cNvSpPr/>
          <p:nvPr/>
        </p:nvSpPr>
        <p:spPr>
          <a:xfrm>
            <a:off x="5894112" y="2626052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565A24D-C86B-436D-B302-05082BFFE72F}"/>
              </a:ext>
            </a:extLst>
          </p:cNvPr>
          <p:cNvSpPr/>
          <p:nvPr/>
        </p:nvSpPr>
        <p:spPr>
          <a:xfrm rot="5400000">
            <a:off x="3561005" y="3110347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74258927-9F7F-40D9-B41E-CBE4A128421B}"/>
              </a:ext>
            </a:extLst>
          </p:cNvPr>
          <p:cNvSpPr/>
          <p:nvPr/>
        </p:nvSpPr>
        <p:spPr>
          <a:xfrm rot="5400000">
            <a:off x="5434140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133C4807-BE1A-4DC4-96BB-81BF64FAF012}"/>
              </a:ext>
            </a:extLst>
          </p:cNvPr>
          <p:cNvSpPr/>
          <p:nvPr/>
        </p:nvSpPr>
        <p:spPr>
          <a:xfrm rot="5400000">
            <a:off x="7348837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365E20-73BE-4543-9CB8-F9C79DA76434}"/>
              </a:ext>
            </a:extLst>
          </p:cNvPr>
          <p:cNvSpPr txBox="1"/>
          <p:nvPr/>
        </p:nvSpPr>
        <p:spPr>
          <a:xfrm>
            <a:off x="2487274" y="308562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洗い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73F1E2-693E-4707-A2E0-C09E5A5D6A0D}"/>
              </a:ext>
            </a:extLst>
          </p:cNvPr>
          <p:cNvSpPr txBox="1"/>
          <p:nvPr/>
        </p:nvSpPr>
        <p:spPr>
          <a:xfrm>
            <a:off x="4357642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7DB8D-53D6-4FF3-B5D8-C446F2BED62C}"/>
              </a:ext>
            </a:extLst>
          </p:cNvPr>
          <p:cNvSpPr txBox="1"/>
          <p:nvPr/>
        </p:nvSpPr>
        <p:spPr>
          <a:xfrm>
            <a:off x="6189903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5DC8CB-CF98-4078-B229-58C558B38A1D}"/>
              </a:ext>
            </a:extLst>
          </p:cNvPr>
          <p:cNvSpPr txBox="1"/>
          <p:nvPr/>
        </p:nvSpPr>
        <p:spPr>
          <a:xfrm>
            <a:off x="7969178" y="3085621"/>
            <a:ext cx="11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盛り付け</a:t>
            </a:r>
          </a:p>
        </p:txBody>
      </p:sp>
    </p:spTree>
    <p:extLst>
      <p:ext uri="{BB962C8B-B14F-4D97-AF65-F5344CB8AC3E}">
        <p14:creationId xmlns:p14="http://schemas.microsoft.com/office/powerpoint/2010/main" val="9139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032267-90E4-42E0-9357-52DF9704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DC5C5B-9B13-4F5C-94A0-7B48F993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87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85D15-B92F-4C50-9DED-7F9BEC71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きんぴらごぼう を作る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05EECC0-0796-472A-A145-70EF2E92C492}"/>
              </a:ext>
            </a:extLst>
          </p:cNvPr>
          <p:cNvSpPr/>
          <p:nvPr/>
        </p:nvSpPr>
        <p:spPr>
          <a:xfrm>
            <a:off x="2147844" y="2610505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83F67C-9B6E-4EBD-BA28-49C5FAD5DC3A}"/>
              </a:ext>
            </a:extLst>
          </p:cNvPr>
          <p:cNvSpPr/>
          <p:nvPr/>
        </p:nvSpPr>
        <p:spPr>
          <a:xfrm>
            <a:off x="4020978" y="2610504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C0DE4-8B83-4122-9159-D2BC4C426482}"/>
              </a:ext>
            </a:extLst>
          </p:cNvPr>
          <p:cNvSpPr/>
          <p:nvPr/>
        </p:nvSpPr>
        <p:spPr>
          <a:xfrm>
            <a:off x="7764472" y="2626051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28E26B6-C138-454B-A197-2435F570F176}"/>
              </a:ext>
            </a:extLst>
          </p:cNvPr>
          <p:cNvSpPr/>
          <p:nvPr/>
        </p:nvSpPr>
        <p:spPr>
          <a:xfrm>
            <a:off x="5894112" y="2626052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8D968907-9A72-42A3-9030-BAC4CCE3BFEB}"/>
              </a:ext>
            </a:extLst>
          </p:cNvPr>
          <p:cNvSpPr/>
          <p:nvPr/>
        </p:nvSpPr>
        <p:spPr>
          <a:xfrm rot="5400000">
            <a:off x="3561005" y="3110347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47FB2D5A-70CD-480D-B62F-F1B135E6B368}"/>
              </a:ext>
            </a:extLst>
          </p:cNvPr>
          <p:cNvSpPr/>
          <p:nvPr/>
        </p:nvSpPr>
        <p:spPr>
          <a:xfrm rot="5400000">
            <a:off x="5434140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F6985EC-2429-4665-8AF3-E12DDCD70CD0}"/>
              </a:ext>
            </a:extLst>
          </p:cNvPr>
          <p:cNvSpPr/>
          <p:nvPr/>
        </p:nvSpPr>
        <p:spPr>
          <a:xfrm rot="5400000">
            <a:off x="7348837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E705D7-0C96-47DC-BE14-14EC02C46065}"/>
              </a:ext>
            </a:extLst>
          </p:cNvPr>
          <p:cNvSpPr txBox="1"/>
          <p:nvPr/>
        </p:nvSpPr>
        <p:spPr>
          <a:xfrm>
            <a:off x="2487274" y="308562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洗い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51D241-9C40-4EE2-9BAB-D6AF1118A601}"/>
              </a:ext>
            </a:extLst>
          </p:cNvPr>
          <p:cNvSpPr txBox="1"/>
          <p:nvPr/>
        </p:nvSpPr>
        <p:spPr>
          <a:xfrm>
            <a:off x="4357642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EF5D59-F141-44ED-BB13-6E31E12AF23D}"/>
              </a:ext>
            </a:extLst>
          </p:cNvPr>
          <p:cNvSpPr txBox="1"/>
          <p:nvPr/>
        </p:nvSpPr>
        <p:spPr>
          <a:xfrm>
            <a:off x="6189903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097C66-B50A-4CDD-8875-446A96F12470}"/>
              </a:ext>
            </a:extLst>
          </p:cNvPr>
          <p:cNvSpPr txBox="1"/>
          <p:nvPr/>
        </p:nvSpPr>
        <p:spPr>
          <a:xfrm>
            <a:off x="7969178" y="3085621"/>
            <a:ext cx="11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盛り付け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36C1BF-59FB-4AE6-B835-8E720B2BEBE5}"/>
              </a:ext>
            </a:extLst>
          </p:cNvPr>
          <p:cNvSpPr txBox="1"/>
          <p:nvPr/>
        </p:nvSpPr>
        <p:spPr>
          <a:xfrm>
            <a:off x="4020978" y="4190035"/>
            <a:ext cx="148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・切る</a:t>
            </a:r>
            <a:endParaRPr kumimoji="1"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C7C930-EB9F-40BA-A799-9258524E3119}"/>
              </a:ext>
            </a:extLst>
          </p:cNvPr>
          <p:cNvSpPr txBox="1"/>
          <p:nvPr/>
        </p:nvSpPr>
        <p:spPr>
          <a:xfrm>
            <a:off x="5894112" y="4190035"/>
            <a:ext cx="148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・炒める</a:t>
            </a:r>
            <a:endParaRPr kumimoji="1" lang="en-US" altLang="ja-JP" sz="2000" dirty="0"/>
          </a:p>
        </p:txBody>
      </p:sp>
      <p:sp>
        <p:nvSpPr>
          <p:cNvPr id="32" name="矢印: 上カーブ 31">
            <a:extLst>
              <a:ext uri="{FF2B5EF4-FFF2-40B4-BE49-F238E27FC236}">
                <a16:creationId xmlns:a16="http://schemas.microsoft.com/office/drawing/2014/main" id="{018608F7-4DB6-43CF-8521-B502ECFC6CD0}"/>
              </a:ext>
            </a:extLst>
          </p:cNvPr>
          <p:cNvSpPr/>
          <p:nvPr/>
        </p:nvSpPr>
        <p:spPr>
          <a:xfrm>
            <a:off x="4832344" y="4655129"/>
            <a:ext cx="1664202" cy="465512"/>
          </a:xfrm>
          <a:prstGeom prst="curvedUpArrow">
            <a:avLst>
              <a:gd name="adj1" fmla="val 25000"/>
              <a:gd name="adj2" fmla="val 108196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9637223-995D-4C8F-B054-67C0D0833284}"/>
              </a:ext>
            </a:extLst>
          </p:cNvPr>
          <p:cNvSpPr txBox="1"/>
          <p:nvPr/>
        </p:nvSpPr>
        <p:spPr>
          <a:xfrm>
            <a:off x="3384615" y="5247238"/>
            <a:ext cx="565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切ってから炒めるまでの行動遷移を認識し</a:t>
            </a:r>
            <a:endParaRPr kumimoji="1" lang="en-US" altLang="ja-JP" dirty="0"/>
          </a:p>
          <a:p>
            <a:r>
              <a:rPr kumimoji="1" lang="ja-JP" altLang="en-US" dirty="0"/>
              <a:t>次の調理工程を提示</a:t>
            </a:r>
          </a:p>
        </p:txBody>
      </p:sp>
    </p:spTree>
    <p:extLst>
      <p:ext uri="{BB962C8B-B14F-4D97-AF65-F5344CB8AC3E}">
        <p14:creationId xmlns:p14="http://schemas.microsoft.com/office/powerpoint/2010/main" val="232852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24A57-9DFE-4974-8E88-B7DBDCB5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マイクロ行動を４つに分類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F9CE58-ED60-4108-AF13-F3A2AEF5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・工程を調理の流れから</a:t>
            </a:r>
            <a:r>
              <a:rPr lang="en-US" altLang="ja-JP" dirty="0"/>
              <a:t>4</a:t>
            </a:r>
            <a:r>
              <a:rPr lang="ja-JP" altLang="en-US" dirty="0"/>
              <a:t>つに分類</a:t>
            </a:r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80D1A63-66BF-4264-88D7-CAFBBC775012}"/>
              </a:ext>
            </a:extLst>
          </p:cNvPr>
          <p:cNvSpPr/>
          <p:nvPr/>
        </p:nvSpPr>
        <p:spPr>
          <a:xfrm>
            <a:off x="2147844" y="2610505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0A242E2-841C-405D-B086-58295F8734C1}"/>
              </a:ext>
            </a:extLst>
          </p:cNvPr>
          <p:cNvSpPr/>
          <p:nvPr/>
        </p:nvSpPr>
        <p:spPr>
          <a:xfrm>
            <a:off x="4020978" y="2610504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60338A5-C7E2-48BB-8C58-87305EAD3A36}"/>
              </a:ext>
            </a:extLst>
          </p:cNvPr>
          <p:cNvSpPr/>
          <p:nvPr/>
        </p:nvSpPr>
        <p:spPr>
          <a:xfrm>
            <a:off x="7764472" y="2626051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2C3815-3811-425F-BEE2-874DAEC7FCA4}"/>
              </a:ext>
            </a:extLst>
          </p:cNvPr>
          <p:cNvSpPr/>
          <p:nvPr/>
        </p:nvSpPr>
        <p:spPr>
          <a:xfrm>
            <a:off x="5894112" y="2626052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565A24D-C86B-436D-B302-05082BFFE72F}"/>
              </a:ext>
            </a:extLst>
          </p:cNvPr>
          <p:cNvSpPr/>
          <p:nvPr/>
        </p:nvSpPr>
        <p:spPr>
          <a:xfrm rot="5400000">
            <a:off x="3561005" y="3110347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74258927-9F7F-40D9-B41E-CBE4A128421B}"/>
              </a:ext>
            </a:extLst>
          </p:cNvPr>
          <p:cNvSpPr/>
          <p:nvPr/>
        </p:nvSpPr>
        <p:spPr>
          <a:xfrm rot="5400000">
            <a:off x="5434140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133C4807-BE1A-4DC4-96BB-81BF64FAF012}"/>
              </a:ext>
            </a:extLst>
          </p:cNvPr>
          <p:cNvSpPr/>
          <p:nvPr/>
        </p:nvSpPr>
        <p:spPr>
          <a:xfrm rot="5400000">
            <a:off x="7348837" y="3102034"/>
            <a:ext cx="340822" cy="188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365E20-73BE-4543-9CB8-F9C79DA76434}"/>
              </a:ext>
            </a:extLst>
          </p:cNvPr>
          <p:cNvSpPr txBox="1"/>
          <p:nvPr/>
        </p:nvSpPr>
        <p:spPr>
          <a:xfrm>
            <a:off x="2487274" y="3085621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洗い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73F1E2-693E-4707-A2E0-C09E5A5D6A0D}"/>
              </a:ext>
            </a:extLst>
          </p:cNvPr>
          <p:cNvSpPr txBox="1"/>
          <p:nvPr/>
        </p:nvSpPr>
        <p:spPr>
          <a:xfrm>
            <a:off x="4357642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7DB8D-53D6-4FF3-B5D8-C446F2BED62C}"/>
              </a:ext>
            </a:extLst>
          </p:cNvPr>
          <p:cNvSpPr txBox="1"/>
          <p:nvPr/>
        </p:nvSpPr>
        <p:spPr>
          <a:xfrm>
            <a:off x="6189903" y="3085621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5DC8CB-CF98-4078-B229-58C558B38A1D}"/>
              </a:ext>
            </a:extLst>
          </p:cNvPr>
          <p:cNvSpPr txBox="1"/>
          <p:nvPr/>
        </p:nvSpPr>
        <p:spPr>
          <a:xfrm>
            <a:off x="7969178" y="3085621"/>
            <a:ext cx="11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盛り付け</a:t>
            </a:r>
          </a:p>
        </p:txBody>
      </p:sp>
    </p:spTree>
    <p:extLst>
      <p:ext uri="{BB962C8B-B14F-4D97-AF65-F5344CB8AC3E}">
        <p14:creationId xmlns:p14="http://schemas.microsoft.com/office/powerpoint/2010/main" val="27195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44D0B-C363-4747-883D-731703F6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分類の理由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7BCA4-5C08-4E88-8B46-44A7E304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・レシピサイト「クラシル」を参考に調理工程を抜粋</a:t>
            </a:r>
            <a:r>
              <a:rPr lang="ja-JP" altLang="en-US" dirty="0"/>
              <a:t>，抽象化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E641854-968C-49D2-962B-6F291ED78A41}"/>
              </a:ext>
            </a:extLst>
          </p:cNvPr>
          <p:cNvSpPr/>
          <p:nvPr/>
        </p:nvSpPr>
        <p:spPr>
          <a:xfrm>
            <a:off x="1595445" y="4126622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9485CE3-3898-49E5-A2D1-12AB41FA7CAB}"/>
              </a:ext>
            </a:extLst>
          </p:cNvPr>
          <p:cNvSpPr/>
          <p:nvPr/>
        </p:nvSpPr>
        <p:spPr>
          <a:xfrm>
            <a:off x="3468579" y="4126621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A241EAA-3AE2-4485-B9AE-6A95E437825D}"/>
              </a:ext>
            </a:extLst>
          </p:cNvPr>
          <p:cNvSpPr/>
          <p:nvPr/>
        </p:nvSpPr>
        <p:spPr>
          <a:xfrm>
            <a:off x="7212073" y="4142168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9DC84B9-77E9-4BC3-8034-9C2666A73512}"/>
              </a:ext>
            </a:extLst>
          </p:cNvPr>
          <p:cNvSpPr/>
          <p:nvPr/>
        </p:nvSpPr>
        <p:spPr>
          <a:xfrm>
            <a:off x="5341713" y="4142169"/>
            <a:ext cx="1296785" cy="1288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E0D6BE-C909-4CF2-BB4F-B8D94FDCE828}"/>
              </a:ext>
            </a:extLst>
          </p:cNvPr>
          <p:cNvSpPr txBox="1"/>
          <p:nvPr/>
        </p:nvSpPr>
        <p:spPr>
          <a:xfrm>
            <a:off x="1934875" y="4601738"/>
            <a:ext cx="90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洗い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A71BD5-608C-4E78-AF09-0F71D7AF58FA}"/>
              </a:ext>
            </a:extLst>
          </p:cNvPr>
          <p:cNvSpPr txBox="1"/>
          <p:nvPr/>
        </p:nvSpPr>
        <p:spPr>
          <a:xfrm>
            <a:off x="3805243" y="460173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整形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893C66-18D2-4CDB-B94F-C189AB326547}"/>
              </a:ext>
            </a:extLst>
          </p:cNvPr>
          <p:cNvSpPr txBox="1"/>
          <p:nvPr/>
        </p:nvSpPr>
        <p:spPr>
          <a:xfrm>
            <a:off x="5637504" y="4601738"/>
            <a:ext cx="8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加熱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37C127-1F7F-46A9-9C9D-B5C7AAB3EB56}"/>
              </a:ext>
            </a:extLst>
          </p:cNvPr>
          <p:cNvSpPr txBox="1"/>
          <p:nvPr/>
        </p:nvSpPr>
        <p:spPr>
          <a:xfrm>
            <a:off x="7416779" y="4601738"/>
            <a:ext cx="112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盛り付け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B140FD-9B04-454F-B80B-515D5023F18B}"/>
              </a:ext>
            </a:extLst>
          </p:cNvPr>
          <p:cNvSpPr txBox="1"/>
          <p:nvPr/>
        </p:nvSpPr>
        <p:spPr>
          <a:xfrm>
            <a:off x="1595445" y="2540204"/>
            <a:ext cx="15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・流す</a:t>
            </a:r>
            <a:endParaRPr kumimoji="1" lang="en-US" altLang="ja-JP" dirty="0"/>
          </a:p>
          <a:p>
            <a:r>
              <a:rPr kumimoji="1" lang="ja-JP" altLang="en-US" dirty="0"/>
              <a:t>・こする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5ACB9B-23AE-46B8-865F-9F789A95EA83}"/>
              </a:ext>
            </a:extLst>
          </p:cNvPr>
          <p:cNvSpPr txBox="1"/>
          <p:nvPr/>
        </p:nvSpPr>
        <p:spPr>
          <a:xfrm>
            <a:off x="3468579" y="2540202"/>
            <a:ext cx="15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・切る</a:t>
            </a:r>
            <a:endParaRPr kumimoji="1" lang="en-US" altLang="ja-JP" dirty="0"/>
          </a:p>
          <a:p>
            <a:r>
              <a:rPr kumimoji="1" lang="ja-JP" altLang="en-US" dirty="0"/>
              <a:t>・皮をむく</a:t>
            </a:r>
            <a:endParaRPr kumimoji="1" lang="en-US" altLang="ja-JP" dirty="0"/>
          </a:p>
          <a:p>
            <a:r>
              <a:rPr kumimoji="1" lang="ja-JP" altLang="en-US" dirty="0"/>
              <a:t>・割く</a:t>
            </a:r>
            <a:endParaRPr kumimoji="1" lang="en-US" altLang="ja-JP" dirty="0"/>
          </a:p>
          <a:p>
            <a:r>
              <a:rPr kumimoji="1" lang="ja-JP" altLang="en-US" dirty="0"/>
              <a:t>・混ぜる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8D2EC7-E3DE-4598-8B9C-4A4683BAA1E6}"/>
              </a:ext>
            </a:extLst>
          </p:cNvPr>
          <p:cNvSpPr txBox="1"/>
          <p:nvPr/>
        </p:nvSpPr>
        <p:spPr>
          <a:xfrm>
            <a:off x="5341713" y="2540202"/>
            <a:ext cx="151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・炒める</a:t>
            </a:r>
            <a:endParaRPr kumimoji="1" lang="en-US" altLang="ja-JP" dirty="0"/>
          </a:p>
          <a:p>
            <a:r>
              <a:rPr kumimoji="1" lang="ja-JP" altLang="en-US" dirty="0"/>
              <a:t>・焼く</a:t>
            </a:r>
            <a:endParaRPr kumimoji="1" lang="en-US" altLang="ja-JP" dirty="0"/>
          </a:p>
          <a:p>
            <a:r>
              <a:rPr kumimoji="1" lang="ja-JP" altLang="en-US" dirty="0"/>
              <a:t>・茹でる</a:t>
            </a:r>
            <a:endParaRPr kumimoji="1" lang="en-US" altLang="ja-JP" dirty="0"/>
          </a:p>
          <a:p>
            <a:r>
              <a:rPr kumimoji="1" lang="ja-JP" altLang="en-US" dirty="0"/>
              <a:t>・揚げる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FA534C-4EA7-4374-B60F-FE5DD3DDCBF4}"/>
              </a:ext>
            </a:extLst>
          </p:cNvPr>
          <p:cNvSpPr txBox="1"/>
          <p:nvPr/>
        </p:nvSpPr>
        <p:spPr>
          <a:xfrm>
            <a:off x="7435748" y="2544136"/>
            <a:ext cx="151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・かける</a:t>
            </a:r>
            <a:endParaRPr kumimoji="1" lang="en-US" altLang="ja-JP" dirty="0"/>
          </a:p>
          <a:p>
            <a:r>
              <a:rPr kumimoji="1" lang="ja-JP" altLang="en-US" dirty="0"/>
              <a:t>・振る</a:t>
            </a:r>
            <a:endParaRPr kumimoji="1" lang="en-US" altLang="ja-JP" dirty="0"/>
          </a:p>
          <a:p>
            <a:r>
              <a:rPr kumimoji="1" lang="ja-JP" altLang="en-US" dirty="0"/>
              <a:t>・載せる</a:t>
            </a:r>
            <a:endParaRPr kumimoji="1" lang="en-US" altLang="ja-JP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7C4E6ED7-3B72-463B-A849-519D27BA105A}"/>
              </a:ext>
            </a:extLst>
          </p:cNvPr>
          <p:cNvSpPr/>
          <p:nvPr/>
        </p:nvSpPr>
        <p:spPr>
          <a:xfrm>
            <a:off x="1900937" y="3781290"/>
            <a:ext cx="657206" cy="255742"/>
          </a:xfrm>
          <a:prstGeom prst="downArrow">
            <a:avLst>
              <a:gd name="adj1" fmla="val 62698"/>
              <a:gd name="adj2" fmla="val 6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B39EBA39-D71C-4B9C-BFCF-2A1B043C97F7}"/>
              </a:ext>
            </a:extLst>
          </p:cNvPr>
          <p:cNvSpPr/>
          <p:nvPr/>
        </p:nvSpPr>
        <p:spPr>
          <a:xfrm>
            <a:off x="3788368" y="3781290"/>
            <a:ext cx="657206" cy="255742"/>
          </a:xfrm>
          <a:prstGeom prst="downArrow">
            <a:avLst>
              <a:gd name="adj1" fmla="val 62698"/>
              <a:gd name="adj2" fmla="val 6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AC5795E-17C6-4AD3-A696-74C622F98B4E}"/>
              </a:ext>
            </a:extLst>
          </p:cNvPr>
          <p:cNvSpPr/>
          <p:nvPr/>
        </p:nvSpPr>
        <p:spPr>
          <a:xfrm>
            <a:off x="5741162" y="3781290"/>
            <a:ext cx="657206" cy="255742"/>
          </a:xfrm>
          <a:prstGeom prst="downArrow">
            <a:avLst>
              <a:gd name="adj1" fmla="val 62698"/>
              <a:gd name="adj2" fmla="val 6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582EBB38-FAC9-4839-97A6-F622291769E5}"/>
              </a:ext>
            </a:extLst>
          </p:cNvPr>
          <p:cNvSpPr/>
          <p:nvPr/>
        </p:nvSpPr>
        <p:spPr>
          <a:xfrm>
            <a:off x="7531862" y="3778052"/>
            <a:ext cx="657206" cy="255742"/>
          </a:xfrm>
          <a:prstGeom prst="downArrow">
            <a:avLst>
              <a:gd name="adj1" fmla="val 62698"/>
              <a:gd name="adj2" fmla="val 619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48D0B-349B-4B19-879A-1F6AD464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6B4C5-F935-4463-85F5-2499A0D9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・同じ動作が連続する場合区別できない</a:t>
            </a:r>
            <a:endParaRPr kumimoji="1" lang="en-US" altLang="ja-JP" dirty="0"/>
          </a:p>
          <a:p>
            <a:r>
              <a:rPr lang="ja-JP" altLang="en-US" dirty="0"/>
              <a:t>→「１．玉ねぎを短冊切り </a:t>
            </a:r>
            <a:r>
              <a:rPr lang="en-US" altLang="ja-JP" dirty="0"/>
              <a:t>2</a:t>
            </a:r>
            <a:r>
              <a:rPr lang="ja-JP" altLang="en-US" dirty="0"/>
              <a:t>．肉をぶつ切り</a:t>
            </a:r>
            <a:r>
              <a:rPr lang="en-US" altLang="ja-JP" dirty="0"/>
              <a:t>…</a:t>
            </a:r>
            <a:r>
              <a:rPr lang="ja-JP" altLang="en-US" dirty="0"/>
              <a:t>」　のような調理工程に対応できない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・ピエゾセンサを床に置いて使う時，立ったままの動作の区別方法が難しい</a:t>
            </a:r>
            <a:endParaRPr lang="en-US" altLang="ja-JP" dirty="0"/>
          </a:p>
          <a:p>
            <a:r>
              <a:rPr lang="ja-JP" altLang="en-US" dirty="0"/>
              <a:t>→移動の検知はできそうだが，手だけを動かす動作の違いが検知できるかわからない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・ピエゾセンサを作業台に載せて使う時，作業の邪魔になる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・生データを機械学習させるとき有意な差を見つけられるかわからない．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50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15C1D-3CF2-40E3-AF2B-9B2C90A7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動作の流れ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E54C67-966B-4753-9363-0D5794C6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ピエゾセンサで行動認識</a:t>
            </a:r>
            <a:endParaRPr kumimoji="1" lang="en-US" altLang="ja-JP" sz="2400" dirty="0"/>
          </a:p>
          <a:p>
            <a:r>
              <a:rPr lang="ja-JP" altLang="en-US" sz="2400" dirty="0"/>
              <a:t>↓</a:t>
            </a:r>
            <a:endParaRPr lang="en-US" altLang="ja-JP" sz="2400" dirty="0"/>
          </a:p>
          <a:p>
            <a:r>
              <a:rPr kumimoji="1" lang="ja-JP" altLang="en-US" sz="2400" dirty="0"/>
              <a:t>シリアル</a:t>
            </a:r>
            <a:r>
              <a:rPr kumimoji="1" lang="en-US" altLang="ja-JP" sz="2400" dirty="0" err="1"/>
              <a:t>orBluetooth</a:t>
            </a:r>
            <a:r>
              <a:rPr kumimoji="1" lang="ja-JP" altLang="en-US" sz="2400" dirty="0"/>
              <a:t>でモニタデバイスに送信</a:t>
            </a:r>
            <a:endParaRPr kumimoji="1" lang="en-US" altLang="ja-JP" sz="2400" dirty="0"/>
          </a:p>
          <a:p>
            <a:r>
              <a:rPr kumimoji="1" lang="ja-JP" altLang="en-US" sz="2400" dirty="0"/>
              <a:t>↓</a:t>
            </a:r>
            <a:endParaRPr kumimoji="1" lang="en-US" altLang="ja-JP" sz="2400" dirty="0"/>
          </a:p>
          <a:p>
            <a:r>
              <a:rPr lang="ja-JP" altLang="en-US" sz="2400" dirty="0"/>
              <a:t>動作推定，画面スクロール</a:t>
            </a:r>
            <a:r>
              <a:rPr lang="en-US" altLang="ja-JP" sz="2400" dirty="0"/>
              <a:t>(java script)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154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EAA14-ABFC-4558-AD48-15CC7C05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6BBBC-182C-4170-8012-DD0F619E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まな板に設置したピエゾセンサからデータ収集</a:t>
            </a:r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分類するマイクロ行動の再選定</a:t>
            </a:r>
            <a:endParaRPr kumimoji="1" lang="en-US" altLang="ja-JP" dirty="0"/>
          </a:p>
          <a:p>
            <a:r>
              <a:rPr lang="ja-JP" altLang="en-US" dirty="0"/>
              <a:t>↓</a:t>
            </a:r>
            <a:endParaRPr lang="en-US" altLang="ja-JP" dirty="0"/>
          </a:p>
          <a:p>
            <a:r>
              <a:rPr kumimoji="1" lang="ja-JP" altLang="en-US" dirty="0"/>
              <a:t>機械学習モデルの構築　（波形から動作推定）</a:t>
            </a:r>
            <a:endParaRPr kumimoji="1" lang="en-US" altLang="ja-JP" dirty="0"/>
          </a:p>
          <a:p>
            <a:r>
              <a:rPr kumimoji="1" lang="ja-JP" altLang="en-US" dirty="0"/>
              <a:t>↓</a:t>
            </a:r>
            <a:endParaRPr kumimoji="1" lang="en-US" altLang="ja-JP" dirty="0"/>
          </a:p>
          <a:p>
            <a:r>
              <a:rPr lang="ja-JP" altLang="en-US" dirty="0"/>
              <a:t>動作推定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206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3F8F9-FCEB-42EE-854A-5BEDFDA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9C0D30-8934-40BA-98D4-1D343389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9   </a:t>
            </a:r>
            <a:r>
              <a:rPr kumimoji="1" lang="ja-JP" altLang="en-US" dirty="0"/>
              <a:t>水　　ピエゾセンサテスト，分類するマイクロ行動の調整，決定</a:t>
            </a:r>
          </a:p>
          <a:p>
            <a:r>
              <a:rPr kumimoji="1" lang="en-US" altLang="ja-JP" dirty="0"/>
              <a:t>10 </a:t>
            </a:r>
            <a:r>
              <a:rPr kumimoji="1" lang="ja-JP" altLang="en-US" dirty="0"/>
              <a:t>木　　模擬行動（材料なし）でセンサデータ取得</a:t>
            </a:r>
          </a:p>
          <a:p>
            <a:r>
              <a:rPr kumimoji="1" lang="en-US" altLang="ja-JP" dirty="0"/>
              <a:t>11 </a:t>
            </a:r>
            <a:r>
              <a:rPr kumimoji="1" lang="ja-JP" altLang="en-US" dirty="0"/>
              <a:t>金　　実データ取得</a:t>
            </a:r>
          </a:p>
          <a:p>
            <a:r>
              <a:rPr kumimoji="1" lang="en-US" altLang="ja-JP" dirty="0"/>
              <a:t>12 </a:t>
            </a:r>
            <a:r>
              <a:rPr kumimoji="1" lang="ja-JP" altLang="en-US" dirty="0"/>
              <a:t>土　　実データ取得，機械学習モデル作成</a:t>
            </a:r>
          </a:p>
          <a:p>
            <a:r>
              <a:rPr kumimoji="1" lang="en-US" altLang="ja-JP" dirty="0"/>
              <a:t>13 </a:t>
            </a:r>
            <a:r>
              <a:rPr kumimoji="1" lang="ja-JP" altLang="en-US" dirty="0"/>
              <a:t>日　　進捗調整</a:t>
            </a:r>
          </a:p>
          <a:p>
            <a:r>
              <a:rPr kumimoji="1" lang="en-US" altLang="ja-JP" dirty="0"/>
              <a:t>14 </a:t>
            </a:r>
            <a:r>
              <a:rPr kumimoji="1" lang="ja-JP" altLang="en-US" dirty="0"/>
              <a:t>月　　中間報告</a:t>
            </a:r>
          </a:p>
          <a:p>
            <a:r>
              <a:rPr kumimoji="1" lang="en-US" altLang="ja-JP" dirty="0"/>
              <a:t>15 </a:t>
            </a:r>
            <a:r>
              <a:rPr kumimoji="1" lang="ja-JP" altLang="en-US" dirty="0"/>
              <a:t>火　　機械学習モデル作成</a:t>
            </a:r>
          </a:p>
          <a:p>
            <a:r>
              <a:rPr kumimoji="1" lang="en-US" altLang="ja-JP" dirty="0"/>
              <a:t>16 </a:t>
            </a:r>
            <a:r>
              <a:rPr kumimoji="1" lang="ja-JP" altLang="en-US" dirty="0"/>
              <a:t>水　　行動・状態推定</a:t>
            </a:r>
          </a:p>
          <a:p>
            <a:r>
              <a:rPr kumimoji="1" lang="en-US" altLang="ja-JP" dirty="0"/>
              <a:t>17 </a:t>
            </a:r>
            <a:r>
              <a:rPr kumimoji="1" lang="ja-JP" altLang="en-US" dirty="0"/>
              <a:t>木　　動作サンプル作成</a:t>
            </a:r>
          </a:p>
          <a:p>
            <a:r>
              <a:rPr kumimoji="1" lang="en-US" altLang="ja-JP" dirty="0"/>
              <a:t>18 </a:t>
            </a:r>
            <a:r>
              <a:rPr kumimoji="1" lang="ja-JP" altLang="en-US" dirty="0"/>
              <a:t>金　　資料作成，成果報告発表</a:t>
            </a:r>
          </a:p>
        </p:txBody>
      </p:sp>
    </p:spTree>
    <p:extLst>
      <p:ext uri="{BB962C8B-B14F-4D97-AF65-F5344CB8AC3E}">
        <p14:creationId xmlns:p14="http://schemas.microsoft.com/office/powerpoint/2010/main" val="41578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03CEB9-32A3-4BCD-AB98-8B8BCCE8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6C04B4-D58E-4601-A9BD-91AF2F28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・行動の切り替わりが認識できるか？　→おおよその時間を予測しておく</a:t>
            </a:r>
          </a:p>
          <a:p>
            <a:r>
              <a:rPr kumimoji="1" lang="ja-JP" altLang="en-US" sz="2400" dirty="0"/>
              <a:t>・まな板ピエゾだけで認識できないものはどうするか？　</a:t>
            </a:r>
          </a:p>
          <a:p>
            <a:r>
              <a:rPr kumimoji="1" lang="ja-JP" altLang="en-US" sz="2400" dirty="0"/>
              <a:t>・個人差はどうする？</a:t>
            </a:r>
          </a:p>
        </p:txBody>
      </p:sp>
    </p:spTree>
    <p:extLst>
      <p:ext uri="{BB962C8B-B14F-4D97-AF65-F5344CB8AC3E}">
        <p14:creationId xmlns:p14="http://schemas.microsoft.com/office/powerpoint/2010/main" val="159047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0879D-2302-4EDB-81D3-0FCB1509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4080"/>
            <a:ext cx="10058400" cy="1450757"/>
          </a:xfrm>
        </p:spPr>
        <p:txBody>
          <a:bodyPr/>
          <a:lstStyle/>
          <a:p>
            <a:r>
              <a:rPr kumimoji="1" lang="ja-JP" altLang="en-US" dirty="0"/>
              <a:t>センサは２</a:t>
            </a:r>
            <a:r>
              <a:rPr lang="ja-JP" altLang="en-US" dirty="0"/>
              <a:t>入力で作成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512CD6-7C94-4678-A1A6-CD944FBA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025" y="2048718"/>
            <a:ext cx="5492188" cy="3889823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・馬越さんの研究で使っていたシステムを利用し</a:t>
            </a:r>
            <a:endParaRPr lang="en-US" altLang="ja-JP" dirty="0"/>
          </a:p>
          <a:p>
            <a:r>
              <a:rPr lang="ja-JP" altLang="en-US" dirty="0"/>
              <a:t>　振動検知システムを作成</a:t>
            </a:r>
            <a:endParaRPr lang="en-US" altLang="ja-JP" dirty="0"/>
          </a:p>
          <a:p>
            <a:r>
              <a:rPr lang="ja-JP" altLang="en-US" dirty="0"/>
              <a:t>・ピエゾセンサ</a:t>
            </a:r>
            <a:r>
              <a:rPr lang="en-US" altLang="ja-JP" dirty="0"/>
              <a:t>2</a:t>
            </a:r>
            <a:r>
              <a:rPr lang="ja-JP" altLang="en-US" dirty="0"/>
              <a:t>つを計測器を通して</a:t>
            </a:r>
            <a:r>
              <a:rPr lang="en-US" altLang="ja-JP" dirty="0"/>
              <a:t>PC</a:t>
            </a:r>
            <a:r>
              <a:rPr lang="ja-JP" altLang="en-US" dirty="0"/>
              <a:t>につなぐ</a:t>
            </a:r>
            <a:endParaRPr lang="en-US" altLang="ja-JP" dirty="0"/>
          </a:p>
          <a:p>
            <a:r>
              <a:rPr lang="ja-JP" altLang="en-US" dirty="0"/>
              <a:t>→まな板，ヒーターに設置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5C69F-C4B5-45E1-8D2F-CF0E765B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82" y="2139077"/>
            <a:ext cx="4767426" cy="35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4939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レトロスペクト</Template>
  <TotalTime>404</TotalTime>
  <Words>589</Words>
  <Application>Microsoft Office PowerPoint</Application>
  <PresentationFormat>ワイド画面</PresentationFormat>
  <Paragraphs>100</Paragraphs>
  <Slides>13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Calibri</vt:lpstr>
      <vt:lpstr>Calibri Light</vt:lpstr>
      <vt:lpstr>レトロスペクト</vt:lpstr>
      <vt:lpstr>センサで調理工程を認識し 自動で次の工程を案内</vt:lpstr>
      <vt:lpstr>マイクロ行動を４つに分類</vt:lpstr>
      <vt:lpstr>分類の理由</vt:lpstr>
      <vt:lpstr>課題</vt:lpstr>
      <vt:lpstr>動作の流れ</vt:lpstr>
      <vt:lpstr>作業の流れ</vt:lpstr>
      <vt:lpstr>スケジュール</vt:lpstr>
      <vt:lpstr>課題</vt:lpstr>
      <vt:lpstr>センサは２入力で作成</vt:lpstr>
      <vt:lpstr>今後の予定</vt:lpstr>
      <vt:lpstr>マイクロ行動を４つに分類</vt:lpstr>
      <vt:lpstr>背景</vt:lpstr>
      <vt:lpstr>きんぴらごぼう を作る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識別するマイクロ行動</dc:title>
  <dc:creator>S K</dc:creator>
  <cp:lastModifiedBy>S K</cp:lastModifiedBy>
  <cp:revision>12</cp:revision>
  <dcterms:created xsi:type="dcterms:W3CDTF">2022-03-07T04:56:51Z</dcterms:created>
  <dcterms:modified xsi:type="dcterms:W3CDTF">2022-03-17T01:52:31Z</dcterms:modified>
</cp:coreProperties>
</file>