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599525" cy="32399288"/>
  <p:notesSz cx="21142325" cy="310769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1542333" indent="-1064194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3084666" indent="-2128386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4626999" indent="-319258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6169331" indent="-4256772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390699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868839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346978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825118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85" autoAdjust="0"/>
  </p:normalViewPr>
  <p:slideViewPr>
    <p:cSldViewPr>
      <p:cViewPr>
        <p:scale>
          <a:sx n="25" d="100"/>
          <a:sy n="25" d="100"/>
        </p:scale>
        <p:origin x="-3096" y="-6"/>
      </p:cViewPr>
      <p:guideLst>
        <p:guide orient="horz" pos="10205"/>
        <p:guide pos="6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965" y="10062906"/>
            <a:ext cx="18359596" cy="69467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/>
            </a:lvl1pPr>
            <a:lvl2pPr marL="1474907" indent="0" algn="ctr">
              <a:buNone/>
              <a:defRPr/>
            </a:lvl2pPr>
            <a:lvl3pPr marL="2949810" indent="0" algn="ctr">
              <a:buNone/>
              <a:defRPr/>
            </a:lvl3pPr>
            <a:lvl4pPr marL="4424717" indent="0" algn="ctr">
              <a:buNone/>
              <a:defRPr/>
            </a:lvl4pPr>
            <a:lvl5pPr marL="5899621" indent="0" algn="ctr">
              <a:buNone/>
              <a:defRPr/>
            </a:lvl5pPr>
            <a:lvl6pPr marL="7374528" indent="0" algn="ctr">
              <a:buNone/>
              <a:defRPr/>
            </a:lvl6pPr>
            <a:lvl7pPr marL="8849434" indent="0" algn="ctr">
              <a:buNone/>
              <a:defRPr/>
            </a:lvl7pPr>
            <a:lvl8pPr marL="10324338" indent="0" algn="ctr">
              <a:buNone/>
              <a:defRPr/>
            </a:lvl8pPr>
            <a:lvl9pPr marL="11799245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F628E-9E59-4520-ADEF-91ADA4A0C7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647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53F96-ECBE-45FD-A26A-ECD8DDBA4D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986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59656" y="1299350"/>
            <a:ext cx="4859893" cy="276406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976" y="1299350"/>
            <a:ext cx="14099690" cy="276406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54E49-5546-4C4C-ABA9-A9BCB202EA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7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93011-AAD3-49D8-9DBD-5A36E610EB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875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4965" y="20817669"/>
            <a:ext cx="18359596" cy="643485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4965" y="13730325"/>
            <a:ext cx="18359596" cy="7087345"/>
          </a:xfrm>
        </p:spPr>
        <p:txBody>
          <a:bodyPr anchor="b"/>
          <a:lstStyle>
            <a:lvl1pPr marL="0" indent="0">
              <a:buNone/>
              <a:defRPr sz="6500"/>
            </a:lvl1pPr>
            <a:lvl2pPr marL="1474907" indent="0">
              <a:buNone/>
              <a:defRPr sz="5800"/>
            </a:lvl2pPr>
            <a:lvl3pPr marL="2949810" indent="0">
              <a:buNone/>
              <a:defRPr sz="5200"/>
            </a:lvl3pPr>
            <a:lvl4pPr marL="4424717" indent="0">
              <a:buNone/>
              <a:defRPr sz="4500"/>
            </a:lvl4pPr>
            <a:lvl5pPr marL="5899621" indent="0">
              <a:buNone/>
              <a:defRPr sz="4500"/>
            </a:lvl5pPr>
            <a:lvl6pPr marL="7374528" indent="0">
              <a:buNone/>
              <a:defRPr sz="4500"/>
            </a:lvl6pPr>
            <a:lvl7pPr marL="8849434" indent="0">
              <a:buNone/>
              <a:defRPr sz="4500"/>
            </a:lvl7pPr>
            <a:lvl8pPr marL="10324338" indent="0">
              <a:buNone/>
              <a:defRPr sz="4500"/>
            </a:lvl8pPr>
            <a:lvl9pPr marL="11799245" indent="0">
              <a:buNone/>
              <a:defRPr sz="4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C1D8E-003E-49A8-8525-E83C6AB38B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0653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977" y="7559834"/>
            <a:ext cx="9479792" cy="2138015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39757" y="7559834"/>
            <a:ext cx="9479792" cy="2138015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6AB83-AC26-4317-9B62-1DA56308E7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18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977" y="7250474"/>
            <a:ext cx="9544792" cy="30261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4907" indent="0">
              <a:buNone/>
              <a:defRPr sz="6500" b="1"/>
            </a:lvl2pPr>
            <a:lvl3pPr marL="2949810" indent="0">
              <a:buNone/>
              <a:defRPr sz="5800" b="1"/>
            </a:lvl3pPr>
            <a:lvl4pPr marL="4424717" indent="0">
              <a:buNone/>
              <a:defRPr sz="5200" b="1"/>
            </a:lvl4pPr>
            <a:lvl5pPr marL="5899621" indent="0">
              <a:buNone/>
              <a:defRPr sz="5200" b="1"/>
            </a:lvl5pPr>
            <a:lvl6pPr marL="7374528" indent="0">
              <a:buNone/>
              <a:defRPr sz="5200" b="1"/>
            </a:lvl6pPr>
            <a:lvl7pPr marL="8849434" indent="0">
              <a:buNone/>
              <a:defRPr sz="5200" b="1"/>
            </a:lvl7pPr>
            <a:lvl8pPr marL="10324338" indent="0">
              <a:buNone/>
              <a:defRPr sz="5200" b="1"/>
            </a:lvl8pPr>
            <a:lvl9pPr marL="11799245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9977" y="10276657"/>
            <a:ext cx="9544792" cy="1866334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4762" y="7250474"/>
            <a:ext cx="9544789" cy="30261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4907" indent="0">
              <a:buNone/>
              <a:defRPr sz="6500" b="1"/>
            </a:lvl2pPr>
            <a:lvl3pPr marL="2949810" indent="0">
              <a:buNone/>
              <a:defRPr sz="5800" b="1"/>
            </a:lvl3pPr>
            <a:lvl4pPr marL="4424717" indent="0">
              <a:buNone/>
              <a:defRPr sz="5200" b="1"/>
            </a:lvl4pPr>
            <a:lvl5pPr marL="5899621" indent="0">
              <a:buNone/>
              <a:defRPr sz="5200" b="1"/>
            </a:lvl5pPr>
            <a:lvl6pPr marL="7374528" indent="0">
              <a:buNone/>
              <a:defRPr sz="5200" b="1"/>
            </a:lvl6pPr>
            <a:lvl7pPr marL="8849434" indent="0">
              <a:buNone/>
              <a:defRPr sz="5200" b="1"/>
            </a:lvl7pPr>
            <a:lvl8pPr marL="10324338" indent="0">
              <a:buNone/>
              <a:defRPr sz="5200" b="1"/>
            </a:lvl8pPr>
            <a:lvl9pPr marL="11799245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4762" y="10276657"/>
            <a:ext cx="9544789" cy="1866334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B7F59-4B60-4099-B70A-73683830BA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8892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B2A93-07EF-41D8-AEF6-F83E06643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668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0139-AC19-4566-AF4D-D73E520202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325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977" y="1288098"/>
            <a:ext cx="7104846" cy="548988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4816" y="1288098"/>
            <a:ext cx="12074733" cy="27651893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9977" y="6777978"/>
            <a:ext cx="7104846" cy="22162013"/>
          </a:xfrm>
        </p:spPr>
        <p:txBody>
          <a:bodyPr/>
          <a:lstStyle>
            <a:lvl1pPr marL="0" indent="0">
              <a:buNone/>
              <a:defRPr sz="4500"/>
            </a:lvl1pPr>
            <a:lvl2pPr marL="1474907" indent="0">
              <a:buNone/>
              <a:defRPr sz="3900"/>
            </a:lvl2pPr>
            <a:lvl3pPr marL="2949810" indent="0">
              <a:buNone/>
              <a:defRPr sz="3200"/>
            </a:lvl3pPr>
            <a:lvl4pPr marL="4424717" indent="0">
              <a:buNone/>
              <a:defRPr sz="2900"/>
            </a:lvl4pPr>
            <a:lvl5pPr marL="5899621" indent="0">
              <a:buNone/>
              <a:defRPr sz="2900"/>
            </a:lvl5pPr>
            <a:lvl6pPr marL="7374528" indent="0">
              <a:buNone/>
              <a:defRPr sz="2900"/>
            </a:lvl6pPr>
            <a:lvl7pPr marL="8849434" indent="0">
              <a:buNone/>
              <a:defRPr sz="2900"/>
            </a:lvl7pPr>
            <a:lvl8pPr marL="10324338" indent="0">
              <a:buNone/>
              <a:defRPr sz="2900"/>
            </a:lvl8pPr>
            <a:lvl9pPr marL="11799245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2F210-9640-4608-9794-4AC18F946E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933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909" y="22679501"/>
            <a:ext cx="12959715" cy="267744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909" y="2896813"/>
            <a:ext cx="12959715" cy="19439573"/>
          </a:xfrm>
        </p:spPr>
        <p:txBody>
          <a:bodyPr/>
          <a:lstStyle>
            <a:lvl1pPr marL="0" indent="0">
              <a:buNone/>
              <a:defRPr sz="10300"/>
            </a:lvl1pPr>
            <a:lvl2pPr marL="1474907" indent="0">
              <a:buNone/>
              <a:defRPr sz="9000"/>
            </a:lvl2pPr>
            <a:lvl3pPr marL="2949810" indent="0">
              <a:buNone/>
              <a:defRPr sz="7700"/>
            </a:lvl3pPr>
            <a:lvl4pPr marL="4424717" indent="0">
              <a:buNone/>
              <a:defRPr sz="6500"/>
            </a:lvl4pPr>
            <a:lvl5pPr marL="5899621" indent="0">
              <a:buNone/>
              <a:defRPr sz="6500"/>
            </a:lvl5pPr>
            <a:lvl6pPr marL="7374528" indent="0">
              <a:buNone/>
              <a:defRPr sz="6500"/>
            </a:lvl6pPr>
            <a:lvl7pPr marL="8849434" indent="0">
              <a:buNone/>
              <a:defRPr sz="6500"/>
            </a:lvl7pPr>
            <a:lvl8pPr marL="10324338" indent="0">
              <a:buNone/>
              <a:defRPr sz="6500"/>
            </a:lvl8pPr>
            <a:lvl9pPr marL="11799245" indent="0">
              <a:buNone/>
              <a:defRPr sz="65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909" y="25356942"/>
            <a:ext cx="12959715" cy="3802416"/>
          </a:xfrm>
        </p:spPr>
        <p:txBody>
          <a:bodyPr/>
          <a:lstStyle>
            <a:lvl1pPr marL="0" indent="0">
              <a:buNone/>
              <a:defRPr sz="4500"/>
            </a:lvl1pPr>
            <a:lvl2pPr marL="1474907" indent="0">
              <a:buNone/>
              <a:defRPr sz="3900"/>
            </a:lvl2pPr>
            <a:lvl3pPr marL="2949810" indent="0">
              <a:buNone/>
              <a:defRPr sz="3200"/>
            </a:lvl3pPr>
            <a:lvl4pPr marL="4424717" indent="0">
              <a:buNone/>
              <a:defRPr sz="2900"/>
            </a:lvl4pPr>
            <a:lvl5pPr marL="5899621" indent="0">
              <a:buNone/>
              <a:defRPr sz="2900"/>
            </a:lvl5pPr>
            <a:lvl6pPr marL="7374528" indent="0">
              <a:buNone/>
              <a:defRPr sz="2900"/>
            </a:lvl6pPr>
            <a:lvl7pPr marL="8849434" indent="0">
              <a:buNone/>
              <a:defRPr sz="2900"/>
            </a:lvl7pPr>
            <a:lvl8pPr marL="10324338" indent="0">
              <a:buNone/>
              <a:defRPr sz="2900"/>
            </a:lvl8pPr>
            <a:lvl9pPr marL="11799245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1F31A-8659-447E-B5AC-40B6271D84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980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0618" y="1299305"/>
            <a:ext cx="19438290" cy="539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980" tIns="147492" rIns="294980" bIns="1474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618" y="7559437"/>
            <a:ext cx="19438290" cy="2138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0618" y="29503063"/>
            <a:ext cx="5039141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>
            <a:lvl1pPr algn="l">
              <a:defRPr sz="45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79946" y="29503063"/>
            <a:ext cx="6839636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>
            <a:lvl1pPr>
              <a:defRPr sz="45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79767" y="29503063"/>
            <a:ext cx="5039140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>
            <a:lvl1pPr algn="r">
              <a:defRPr sz="4500"/>
            </a:lvl1pPr>
          </a:lstStyle>
          <a:p>
            <a:fld id="{02A89857-4D7E-459B-9295-8B46695660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1474907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2949810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4424717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5899621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04900" indent="-1104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3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0">
          <a:solidFill>
            <a:schemeClr val="tx1"/>
          </a:solidFill>
          <a:latin typeface="+mn-lt"/>
          <a:ea typeface="+mn-ea"/>
        </a:defRPr>
      </a:lvl2pPr>
      <a:lvl3pPr marL="3686175" indent="-736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700">
          <a:solidFill>
            <a:schemeClr val="tx1"/>
          </a:solidFill>
          <a:latin typeface="+mn-lt"/>
          <a:ea typeface="+mn-ea"/>
        </a:defRPr>
      </a:lvl3pPr>
      <a:lvl4pPr marL="5160963" indent="-736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500">
          <a:solidFill>
            <a:schemeClr val="tx1"/>
          </a:solidFill>
          <a:latin typeface="+mn-lt"/>
          <a:ea typeface="+mn-ea"/>
        </a:defRPr>
      </a:lvl4pPr>
      <a:lvl5pPr marL="6635750" indent="-736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5pPr>
      <a:lvl6pPr marL="8111979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6pPr>
      <a:lvl7pPr marL="9586886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7pPr>
      <a:lvl8pPr marL="11061793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8pPr>
      <a:lvl9pPr marL="12536697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907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9810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4717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99621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4528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49434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4338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9245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467764" y="3355522"/>
            <a:ext cx="20664002" cy="2128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695325" y="1908177"/>
            <a:ext cx="1057910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5200" b="1" dirty="0" err="1">
                <a:latin typeface="+mn-ea"/>
                <a:ea typeface="+mn-ea"/>
              </a:rPr>
              <a:t>분류번호</a:t>
            </a:r>
            <a:r>
              <a:rPr lang="ko-KR" altLang="en-US" sz="5200" b="1" dirty="0">
                <a:latin typeface="+mn-ea"/>
                <a:ea typeface="+mn-ea"/>
              </a:rPr>
              <a:t> </a:t>
            </a:r>
            <a:r>
              <a:rPr lang="en-US" altLang="ko-KR" sz="5200" b="1">
                <a:latin typeface="+mn-ea"/>
                <a:ea typeface="+mn-ea"/>
              </a:rPr>
              <a:t>: </a:t>
            </a:r>
            <a:r>
              <a:rPr lang="en-US" altLang="ko-KR" sz="5200" b="1" smtClean="0">
                <a:latin typeface="+mn-ea"/>
                <a:ea typeface="+mn-ea"/>
              </a:rPr>
              <a:t>2019-2-4106-05</a:t>
            </a:r>
            <a:endParaRPr lang="en-US" altLang="ko-KR" sz="5200" b="1" dirty="0">
              <a:latin typeface="+mn-ea"/>
              <a:ea typeface="+mn-ea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968625" y="3813177"/>
            <a:ext cx="14732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5800" dirty="0" smtClean="0">
                <a:solidFill>
                  <a:schemeClr val="bg1"/>
                </a:solidFill>
                <a:latin typeface="+mn-ea"/>
                <a:ea typeface="+mn-ea"/>
              </a:rPr>
              <a:t>RFID</a:t>
            </a:r>
            <a:r>
              <a:rPr lang="ko-KR" altLang="en-US" sz="5800" dirty="0" smtClean="0">
                <a:solidFill>
                  <a:schemeClr val="bg1"/>
                </a:solidFill>
                <a:latin typeface="+mn-ea"/>
                <a:ea typeface="+mn-ea"/>
              </a:rPr>
              <a:t>를 이용한 쇼핑 </a:t>
            </a:r>
            <a:r>
              <a:rPr lang="ko-KR" altLang="en-US" sz="5800" dirty="0" err="1" smtClean="0">
                <a:solidFill>
                  <a:schemeClr val="bg1"/>
                </a:solidFill>
                <a:latin typeface="+mn-ea"/>
                <a:ea typeface="+mn-ea"/>
              </a:rPr>
              <a:t>앱</a:t>
            </a:r>
            <a:endParaRPr lang="ko-KR" altLang="en-US" sz="5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1180762" y="5567363"/>
            <a:ext cx="9882188" cy="202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4500" b="1" dirty="0">
                <a:latin typeface="+mn-ea"/>
                <a:ea typeface="+mn-ea"/>
              </a:rPr>
              <a:t>지도교수 </a:t>
            </a:r>
            <a:r>
              <a:rPr lang="en-US" altLang="ko-KR" sz="4500" b="1" dirty="0">
                <a:latin typeface="+mn-ea"/>
                <a:ea typeface="+mn-ea"/>
              </a:rPr>
              <a:t>:  </a:t>
            </a:r>
            <a:r>
              <a:rPr lang="ko-KR" altLang="en-US" sz="4500" b="1" dirty="0" smtClean="0">
                <a:latin typeface="+mn-ea"/>
                <a:ea typeface="+mn-ea"/>
              </a:rPr>
              <a:t>도  현  락   교 </a:t>
            </a:r>
            <a:r>
              <a:rPr lang="ko-KR" altLang="en-US" sz="4500" b="1" dirty="0">
                <a:latin typeface="+mn-ea"/>
                <a:ea typeface="+mn-ea"/>
              </a:rPr>
              <a:t>수 님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4500" b="1" dirty="0">
                <a:latin typeface="+mn-ea"/>
                <a:ea typeface="+mn-ea"/>
              </a:rPr>
              <a:t>제 작 자  </a:t>
            </a:r>
            <a:r>
              <a:rPr lang="en-US" altLang="ko-KR" sz="4500" b="1" dirty="0">
                <a:latin typeface="+mn-ea"/>
                <a:ea typeface="+mn-ea"/>
              </a:rPr>
              <a:t>:  </a:t>
            </a:r>
            <a:r>
              <a:rPr lang="en-US" altLang="ko-KR" sz="4500" b="1" dirty="0" smtClean="0">
                <a:latin typeface="+mn-ea"/>
                <a:ea typeface="+mn-ea"/>
              </a:rPr>
              <a:t>14184320  </a:t>
            </a:r>
            <a:r>
              <a:rPr lang="ko-KR" altLang="en-US" sz="4500" b="1" dirty="0" smtClean="0">
                <a:latin typeface="+mn-ea"/>
                <a:ea typeface="+mn-ea"/>
              </a:rPr>
              <a:t>김 상 호</a:t>
            </a:r>
            <a:endParaRPr lang="ko-KR" altLang="en-US" sz="4500" b="1" dirty="0">
              <a:latin typeface="+mn-ea"/>
              <a:ea typeface="+mn-ea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230810" y="9214868"/>
            <a:ext cx="8083550" cy="10225136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+mn-ea"/>
              <a:ea typeface="+mn-e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1472862" y="9211302"/>
            <a:ext cx="8085138" cy="10156694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-</a:t>
            </a:r>
            <a:r>
              <a:rPr lang="en-US" altLang="ko-KR" sz="4000" b="1" dirty="0" smtClean="0">
                <a:latin typeface="+mn-ea"/>
                <a:ea typeface="+mn-ea"/>
              </a:rPr>
              <a:t>RFID </a:t>
            </a:r>
            <a:r>
              <a:rPr lang="ko-KR" altLang="en-US" sz="4000" b="1" dirty="0" smtClean="0">
                <a:latin typeface="+mn-ea"/>
                <a:ea typeface="+mn-ea"/>
              </a:rPr>
              <a:t>카드 태그 시 </a:t>
            </a:r>
            <a:endParaRPr lang="en-US" altLang="ko-KR" sz="40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000" b="1" dirty="0" smtClean="0">
                <a:latin typeface="+mn-ea"/>
                <a:ea typeface="+mn-ea"/>
              </a:rPr>
              <a:t>  </a:t>
            </a:r>
            <a:r>
              <a:rPr lang="ko-KR" altLang="en-US" sz="4000" b="1" dirty="0" smtClean="0">
                <a:latin typeface="+mn-ea"/>
                <a:ea typeface="+mn-ea"/>
              </a:rPr>
              <a:t>가격 정산 탭에서 </a:t>
            </a:r>
            <a:r>
              <a:rPr lang="ko-KR" altLang="en-US" sz="4000" b="1" dirty="0" smtClean="0">
                <a:latin typeface="+mn-ea"/>
              </a:rPr>
              <a:t>카드에 등록된 </a:t>
            </a:r>
            <a:r>
              <a:rPr lang="en-US" altLang="ko-KR" sz="4000" b="1" dirty="0" smtClean="0">
                <a:latin typeface="+mn-ea"/>
              </a:rPr>
              <a:t> </a:t>
            </a:r>
          </a:p>
          <a:p>
            <a:pPr algn="l" eaLnBrk="1" hangingPunct="1">
              <a:defRPr/>
            </a:pPr>
            <a:r>
              <a:rPr lang="en-US" altLang="ko-KR" sz="4000" b="1" dirty="0" smtClean="0">
                <a:latin typeface="+mn-ea"/>
              </a:rPr>
              <a:t>  </a:t>
            </a:r>
            <a:r>
              <a:rPr lang="ko-KR" altLang="en-US" sz="4000" b="1" dirty="0" smtClean="0">
                <a:latin typeface="+mn-ea"/>
              </a:rPr>
              <a:t>데이터</a:t>
            </a:r>
            <a:r>
              <a:rPr lang="en-US" altLang="ko-KR" sz="4000" b="1" dirty="0" smtClean="0">
                <a:latin typeface="+mn-ea"/>
              </a:rPr>
              <a:t>(</a:t>
            </a:r>
            <a:r>
              <a:rPr lang="ko-KR" altLang="en-US" sz="4000" b="1" dirty="0" smtClean="0">
                <a:latin typeface="+mn-ea"/>
              </a:rPr>
              <a:t>상품</a:t>
            </a:r>
            <a:r>
              <a:rPr lang="en-US" altLang="ko-KR" sz="4000" b="1" dirty="0" smtClean="0">
                <a:latin typeface="+mn-ea"/>
              </a:rPr>
              <a:t>)</a:t>
            </a:r>
            <a:r>
              <a:rPr lang="ko-KR" altLang="en-US" sz="4000" b="1" dirty="0" smtClean="0">
                <a:latin typeface="+mn-ea"/>
              </a:rPr>
              <a:t>의</a:t>
            </a:r>
            <a:r>
              <a:rPr lang="en-US" altLang="ko-KR" sz="4000" b="1" dirty="0" smtClean="0">
                <a:latin typeface="+mn-ea"/>
                <a:ea typeface="+mn-ea"/>
              </a:rPr>
              <a:t> </a:t>
            </a:r>
            <a:r>
              <a:rPr lang="ko-KR" altLang="en-US" sz="4000" b="1" dirty="0" smtClean="0">
                <a:latin typeface="+mn-ea"/>
                <a:ea typeface="+mn-ea"/>
              </a:rPr>
              <a:t>단가</a:t>
            </a:r>
            <a:r>
              <a:rPr lang="en-US" altLang="ko-KR" sz="4000" b="1" dirty="0" smtClean="0">
                <a:latin typeface="+mn-ea"/>
                <a:ea typeface="+mn-ea"/>
              </a:rPr>
              <a:t>, </a:t>
            </a:r>
            <a:r>
              <a:rPr lang="ko-KR" altLang="en-US" sz="4000" b="1" dirty="0" smtClean="0">
                <a:latin typeface="+mn-ea"/>
                <a:ea typeface="+mn-ea"/>
              </a:rPr>
              <a:t>개수</a:t>
            </a:r>
            <a:r>
              <a:rPr lang="en-US" altLang="ko-KR" sz="4000" b="1" dirty="0" smtClean="0">
                <a:latin typeface="+mn-ea"/>
                <a:ea typeface="+mn-ea"/>
              </a:rPr>
              <a:t>, </a:t>
            </a:r>
          </a:p>
          <a:p>
            <a:pPr algn="l" eaLnBrk="1" hangingPunct="1">
              <a:defRPr/>
            </a:pPr>
            <a:r>
              <a:rPr lang="en-US" altLang="ko-KR" sz="4000" b="1" dirty="0" smtClean="0">
                <a:latin typeface="+mn-ea"/>
                <a:ea typeface="+mn-ea"/>
              </a:rPr>
              <a:t>  </a:t>
            </a:r>
            <a:r>
              <a:rPr lang="ko-KR" altLang="en-US" sz="4000" b="1" dirty="0" smtClean="0">
                <a:latin typeface="+mn-ea"/>
                <a:ea typeface="+mn-ea"/>
              </a:rPr>
              <a:t>가격이 표기</a:t>
            </a:r>
            <a:endParaRPr lang="en-US" altLang="ko-KR" sz="40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-RFID </a:t>
            </a:r>
            <a:r>
              <a:rPr lang="ko-KR" altLang="en-US" sz="4500" b="1" dirty="0" smtClean="0">
                <a:latin typeface="+mn-ea"/>
                <a:ea typeface="+mn-ea"/>
              </a:rPr>
              <a:t>카드의 </a:t>
            </a:r>
            <a:r>
              <a:rPr lang="en-US" altLang="ko-KR" sz="4500" b="1" dirty="0" smtClean="0">
                <a:latin typeface="+mn-ea"/>
                <a:ea typeface="+mn-ea"/>
              </a:rPr>
              <a:t>ID</a:t>
            </a:r>
            <a:r>
              <a:rPr lang="ko-KR" altLang="en-US" sz="4500" b="1" dirty="0" smtClean="0">
                <a:latin typeface="+mn-ea"/>
                <a:ea typeface="+mn-ea"/>
              </a:rPr>
              <a:t>를 분류해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  ID </a:t>
            </a:r>
            <a:r>
              <a:rPr lang="ko-KR" altLang="en-US" sz="4500" b="1" dirty="0" smtClean="0">
                <a:latin typeface="+mn-ea"/>
                <a:ea typeface="+mn-ea"/>
              </a:rPr>
              <a:t>별로 분류된</a:t>
            </a:r>
            <a:r>
              <a:rPr lang="en-US" altLang="ko-KR" sz="4500" b="1" dirty="0" smtClean="0">
                <a:latin typeface="+mn-ea"/>
                <a:ea typeface="+mn-ea"/>
              </a:rPr>
              <a:t>(</a:t>
            </a:r>
            <a:r>
              <a:rPr lang="ko-KR" altLang="en-US" sz="4500" b="1" dirty="0" smtClean="0">
                <a:latin typeface="+mn-ea"/>
                <a:ea typeface="+mn-ea"/>
              </a:rPr>
              <a:t>유사한</a:t>
            </a:r>
            <a:r>
              <a:rPr lang="en-US" altLang="ko-KR" sz="4500" b="1" dirty="0" smtClean="0">
                <a:latin typeface="+mn-ea"/>
                <a:ea typeface="+mn-ea"/>
              </a:rPr>
              <a:t>)</a:t>
            </a:r>
          </a:p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  </a:t>
            </a:r>
            <a:r>
              <a:rPr lang="ko-KR" altLang="en-US" sz="4500" b="1" dirty="0" smtClean="0">
                <a:latin typeface="+mn-ea"/>
                <a:ea typeface="+mn-ea"/>
              </a:rPr>
              <a:t>상품 나열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-</a:t>
            </a:r>
            <a:r>
              <a:rPr lang="ko-KR" altLang="en-US" sz="4500" b="1" dirty="0" smtClean="0">
                <a:latin typeface="+mn-ea"/>
                <a:ea typeface="+mn-ea"/>
              </a:rPr>
              <a:t>가격 정산 탭은 리스트로 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ko-KR" altLang="en-US" sz="4500" b="1" dirty="0" smtClean="0">
                <a:latin typeface="+mn-ea"/>
                <a:ea typeface="+mn-ea"/>
              </a:rPr>
              <a:t>  하여금 구매 목록을 한 눈에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  </a:t>
            </a:r>
            <a:r>
              <a:rPr lang="ko-KR" altLang="en-US" sz="4500" b="1" dirty="0" smtClean="0">
                <a:latin typeface="+mn-ea"/>
                <a:ea typeface="+mn-ea"/>
              </a:rPr>
              <a:t>확인 가능하고 유사 제품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  </a:t>
            </a:r>
            <a:r>
              <a:rPr lang="ko-KR" altLang="en-US" sz="4500" b="1" dirty="0" smtClean="0">
                <a:latin typeface="+mn-ea"/>
                <a:ea typeface="+mn-ea"/>
              </a:rPr>
              <a:t>탭은 슬라이드로 물건을 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  </a:t>
            </a:r>
            <a:r>
              <a:rPr lang="ko-KR" altLang="en-US" sz="4500" b="1" dirty="0" smtClean="0">
                <a:latin typeface="+mn-ea"/>
                <a:ea typeface="+mn-ea"/>
              </a:rPr>
              <a:t>하나씩 비교 가능</a:t>
            </a:r>
            <a:r>
              <a:rPr lang="en-US" altLang="ko-KR" sz="45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2151062" y="29052839"/>
            <a:ext cx="172974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5800" b="1" dirty="0">
                <a:latin typeface="+mn-ea"/>
                <a:ea typeface="+mn-ea"/>
              </a:rPr>
              <a:t>서울과학기술대학교   전자</a:t>
            </a:r>
            <a:r>
              <a:rPr lang="en-US" altLang="ko-KR" sz="5800" b="1" dirty="0">
                <a:latin typeface="+mn-ea"/>
                <a:ea typeface="+mn-ea"/>
              </a:rPr>
              <a:t>IT</a:t>
            </a:r>
            <a:r>
              <a:rPr lang="ko-KR" altLang="en-US" sz="5800" b="1" dirty="0">
                <a:latin typeface="+mn-ea"/>
                <a:ea typeface="+mn-ea"/>
              </a:rPr>
              <a:t>미디어공학과</a:t>
            </a:r>
            <a:endParaRPr lang="en-US" altLang="ko-KR" sz="5800" b="1" dirty="0">
              <a:latin typeface="+mn-ea"/>
              <a:ea typeface="+mn-ea"/>
            </a:endParaRPr>
          </a:p>
        </p:txBody>
      </p:sp>
      <p:sp>
        <p:nvSpPr>
          <p:cNvPr id="2059" name="Rectangle 17"/>
          <p:cNvSpPr>
            <a:spLocks noChangeArrowheads="1"/>
          </p:cNvSpPr>
          <p:nvPr/>
        </p:nvSpPr>
        <p:spPr bwMode="auto">
          <a:xfrm>
            <a:off x="2265362" y="20720051"/>
            <a:ext cx="8083550" cy="7624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5800">
              <a:latin typeface="+mn-ea"/>
              <a:ea typeface="+mn-ea"/>
            </a:endParaRPr>
          </a:p>
        </p:txBody>
      </p:sp>
      <p:sp>
        <p:nvSpPr>
          <p:cNvPr id="2060" name="Rectangle 18"/>
          <p:cNvSpPr>
            <a:spLocks noChangeArrowheads="1"/>
          </p:cNvSpPr>
          <p:nvPr/>
        </p:nvSpPr>
        <p:spPr bwMode="auto">
          <a:xfrm>
            <a:off x="11472862" y="20726401"/>
            <a:ext cx="8085138" cy="761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45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500" b="1" dirty="0" smtClean="0">
                <a:latin typeface="+mn-ea"/>
                <a:ea typeface="+mn-ea"/>
              </a:rPr>
              <a:t>- </a:t>
            </a:r>
            <a:r>
              <a:rPr lang="ko-KR" altLang="en-US" sz="4500" b="1" dirty="0" err="1" smtClean="0">
                <a:latin typeface="+mn-ea"/>
              </a:rPr>
              <a:t>마트에서</a:t>
            </a:r>
            <a:r>
              <a:rPr lang="ko-KR" altLang="en-US" sz="4500" b="1" dirty="0" smtClean="0">
                <a:latin typeface="+mn-ea"/>
              </a:rPr>
              <a:t> 상품을 담을 때 </a:t>
            </a:r>
            <a:endParaRPr lang="en-US" altLang="ko-KR" sz="4500" b="1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ko-KR" sz="4500" b="1" dirty="0" smtClean="0">
                <a:latin typeface="+mn-ea"/>
              </a:rPr>
              <a:t>   </a:t>
            </a:r>
            <a:r>
              <a:rPr lang="ko-KR" altLang="en-US" sz="4500" b="1" dirty="0" smtClean="0">
                <a:latin typeface="+mn-ea"/>
              </a:rPr>
              <a:t>가격 미리 정산</a:t>
            </a:r>
            <a:endParaRPr lang="en-US" altLang="ko-KR" sz="4500" b="1" dirty="0" smtClean="0">
              <a:latin typeface="+mn-ea"/>
            </a:endParaRPr>
          </a:p>
          <a:p>
            <a:pPr eaLnBrk="1" hangingPunct="1">
              <a:buNone/>
              <a:defRPr/>
            </a:pPr>
            <a:endParaRPr lang="en-US" altLang="ko-KR" sz="4500" b="1" dirty="0" smtClean="0">
              <a:latin typeface="+mn-ea"/>
            </a:endParaRPr>
          </a:p>
          <a:p>
            <a:pPr eaLnBrk="1" hangingPunct="1">
              <a:buFontTx/>
              <a:buChar char="-"/>
              <a:defRPr/>
            </a:pPr>
            <a:r>
              <a:rPr lang="ko-KR" altLang="en-US" sz="4500" b="1" dirty="0" smtClean="0">
                <a:latin typeface="+mn-ea"/>
                <a:ea typeface="+mn-ea"/>
              </a:rPr>
              <a:t>서버에 </a:t>
            </a:r>
            <a:r>
              <a:rPr lang="en-US" altLang="ko-KR" sz="4500" b="1" dirty="0" smtClean="0">
                <a:latin typeface="+mn-ea"/>
                <a:ea typeface="+mn-ea"/>
              </a:rPr>
              <a:t>RFID</a:t>
            </a:r>
            <a:r>
              <a:rPr lang="ko-KR" altLang="en-US" sz="4500" b="1" dirty="0" smtClean="0">
                <a:latin typeface="+mn-ea"/>
                <a:ea typeface="+mn-ea"/>
              </a:rPr>
              <a:t>를 등록해 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eaLnBrk="1" hangingPunct="1">
              <a:buNone/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  </a:t>
            </a:r>
            <a:r>
              <a:rPr lang="ko-KR" altLang="en-US" sz="4500" b="1" dirty="0" smtClean="0">
                <a:latin typeface="+mn-ea"/>
                <a:ea typeface="+mn-ea"/>
              </a:rPr>
              <a:t>대량의 물류 관리 가능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eaLnBrk="1" hangingPunct="1">
              <a:buNone/>
              <a:defRPr/>
            </a:pPr>
            <a:endParaRPr lang="en-US" altLang="ko-KR" sz="4500" b="1" dirty="0" smtClean="0">
              <a:latin typeface="+mn-ea"/>
              <a:ea typeface="+mn-ea"/>
            </a:endParaRPr>
          </a:p>
          <a:p>
            <a:pPr eaLnBrk="1" hangingPunct="1">
              <a:buFontTx/>
              <a:buChar char="-"/>
              <a:defRPr/>
            </a:pPr>
            <a:r>
              <a:rPr lang="en-US" altLang="ko-KR" sz="4500" b="1" dirty="0" smtClean="0">
                <a:latin typeface="+mn-ea"/>
                <a:ea typeface="+mn-ea"/>
              </a:rPr>
              <a:t>RFID</a:t>
            </a:r>
            <a:r>
              <a:rPr lang="ko-KR" altLang="en-US" sz="4500" b="1" dirty="0" smtClean="0">
                <a:latin typeface="+mn-ea"/>
                <a:ea typeface="+mn-ea"/>
              </a:rPr>
              <a:t>보다 값싼 바코드에 </a:t>
            </a:r>
            <a:endParaRPr lang="en-US" altLang="ko-KR" sz="4500" b="1" dirty="0" smtClean="0">
              <a:latin typeface="+mn-ea"/>
              <a:ea typeface="+mn-ea"/>
            </a:endParaRPr>
          </a:p>
          <a:p>
            <a:pPr eaLnBrk="1" hangingPunct="1">
              <a:buNone/>
              <a:defRPr/>
            </a:pPr>
            <a:r>
              <a:rPr lang="ko-KR" altLang="en-US" sz="4500" b="1" dirty="0" smtClean="0">
                <a:latin typeface="+mn-ea"/>
                <a:ea typeface="+mn-ea"/>
              </a:rPr>
              <a:t>  이용 가능</a:t>
            </a:r>
            <a:endParaRPr lang="en-US" altLang="ko-KR" sz="4500" b="1" dirty="0">
              <a:latin typeface="+mn-ea"/>
              <a:ea typeface="+mn-ea"/>
            </a:endParaRPr>
          </a:p>
        </p:txBody>
      </p:sp>
      <p:sp>
        <p:nvSpPr>
          <p:cNvPr id="2061" name="Rectangle 21"/>
          <p:cNvSpPr>
            <a:spLocks noChangeArrowheads="1"/>
          </p:cNvSpPr>
          <p:nvPr/>
        </p:nvSpPr>
        <p:spPr bwMode="auto">
          <a:xfrm>
            <a:off x="468312" y="1671639"/>
            <a:ext cx="20662900" cy="29056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5800">
              <a:latin typeface="+mn-ea"/>
              <a:ea typeface="+mn-ea"/>
            </a:endParaRPr>
          </a:p>
        </p:txBody>
      </p:sp>
      <p:sp>
        <p:nvSpPr>
          <p:cNvPr id="6" name="육각형 5"/>
          <p:cNvSpPr/>
          <p:nvPr/>
        </p:nvSpPr>
        <p:spPr bwMode="auto">
          <a:xfrm>
            <a:off x="12596229" y="20363168"/>
            <a:ext cx="5838515" cy="714492"/>
          </a:xfrm>
          <a:prstGeom prst="hexagon">
            <a:avLst/>
          </a:prstGeom>
          <a:ln w="12700"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응 용 분 야</a:t>
            </a:r>
          </a:p>
        </p:txBody>
      </p:sp>
      <p:sp>
        <p:nvSpPr>
          <p:cNvPr id="39" name="육각형 38"/>
          <p:cNvSpPr/>
          <p:nvPr/>
        </p:nvSpPr>
        <p:spPr bwMode="auto">
          <a:xfrm>
            <a:off x="12596229" y="8854828"/>
            <a:ext cx="5838515" cy="714492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동 작 개 요</a:t>
            </a:r>
          </a:p>
        </p:txBody>
      </p:sp>
      <p:sp>
        <p:nvSpPr>
          <p:cNvPr id="41" name="육각형 40"/>
          <p:cNvSpPr/>
          <p:nvPr/>
        </p:nvSpPr>
        <p:spPr bwMode="auto">
          <a:xfrm>
            <a:off x="3382938" y="8854828"/>
            <a:ext cx="5838515" cy="714492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시스템 구성도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7055346" y="11159084"/>
            <a:ext cx="302433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err="1" smtClean="0"/>
              <a:t>Arduino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R3</a:t>
            </a:r>
            <a:endParaRPr kumimoji="1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983338" y="10078964"/>
            <a:ext cx="3168352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RFID Reader</a:t>
            </a:r>
            <a:endParaRPr kumimoji="1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967114" y="11231092"/>
            <a:ext cx="1728192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/>
              <a:t>BT-06</a:t>
            </a:r>
            <a:endParaRPr kumimoji="1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518842" y="10078964"/>
            <a:ext cx="2520280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/>
              <a:t>RFID Card</a:t>
            </a:r>
            <a:endParaRPr kumimoji="1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19" idx="1"/>
          </p:cNvCxnSpPr>
          <p:nvPr/>
        </p:nvCxnSpPr>
        <p:spPr bwMode="auto">
          <a:xfrm>
            <a:off x="5039122" y="10403000"/>
            <a:ext cx="19442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>
            <a:stCxn id="18" idx="1"/>
            <a:endCxn id="20" idx="3"/>
          </p:cNvCxnSpPr>
          <p:nvPr/>
        </p:nvCxnSpPr>
        <p:spPr bwMode="auto">
          <a:xfrm flipH="1">
            <a:off x="6695306" y="11519124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>
            <a:stCxn id="19" idx="2"/>
            <a:endCxn id="18" idx="0"/>
          </p:cNvCxnSpPr>
          <p:nvPr/>
        </p:nvCxnSpPr>
        <p:spPr bwMode="auto">
          <a:xfrm>
            <a:off x="8567514" y="1072703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직사각형 54"/>
          <p:cNvSpPr/>
          <p:nvPr/>
        </p:nvSpPr>
        <p:spPr bwMode="auto">
          <a:xfrm>
            <a:off x="2518842" y="11159084"/>
            <a:ext cx="2016224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/>
              <a:t>Phone</a:t>
            </a:r>
            <a:endParaRPr kumimoji="1" lang="ko-KR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" name="그림 29" descr="KakaoTalk_20191028_1719112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8802" y="20736148"/>
            <a:ext cx="4060451" cy="7632848"/>
          </a:xfrm>
          <a:prstGeom prst="rect">
            <a:avLst/>
          </a:prstGeom>
        </p:spPr>
      </p:pic>
      <p:pic>
        <p:nvPicPr>
          <p:cNvPr id="31" name="그림 30" descr="KakaoTalk_20191028_1719121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1250" y="20736148"/>
            <a:ext cx="4248472" cy="7632848"/>
          </a:xfrm>
          <a:prstGeom prst="rect">
            <a:avLst/>
          </a:prstGeom>
        </p:spPr>
      </p:pic>
      <p:sp>
        <p:nvSpPr>
          <p:cNvPr id="42" name="육각형 41"/>
          <p:cNvSpPr/>
          <p:nvPr/>
        </p:nvSpPr>
        <p:spPr bwMode="auto">
          <a:xfrm>
            <a:off x="3380365" y="20368417"/>
            <a:ext cx="5838515" cy="714492"/>
          </a:xfrm>
          <a:prstGeom prst="hexagon">
            <a:avLst/>
          </a:prstGeom>
          <a:ln w="12700"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작 품 사 </a:t>
            </a:r>
            <a:r>
              <a:rPr lang="ko-KR" altLang="en-US" sz="3500" b="1" dirty="0" smtClean="0">
                <a:latin typeface="+mn-ea"/>
              </a:rPr>
              <a:t>진</a:t>
            </a:r>
            <a:endParaRPr lang="ko-KR" altLang="en-US" sz="3500" b="1" dirty="0">
              <a:latin typeface="+mn-ea"/>
            </a:endParaRPr>
          </a:p>
        </p:txBody>
      </p:sp>
      <p:cxnSp>
        <p:nvCxnSpPr>
          <p:cNvPr id="86" name="직선 화살표 연결선 85"/>
          <p:cNvCxnSpPr>
            <a:endCxn id="55" idx="3"/>
          </p:cNvCxnSpPr>
          <p:nvPr/>
        </p:nvCxnSpPr>
        <p:spPr bwMode="auto">
          <a:xfrm flipH="1" flipV="1">
            <a:off x="4535066" y="11483120"/>
            <a:ext cx="216024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5471170" y="971892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TAG!</a:t>
            </a:r>
            <a:endParaRPr lang="ko-KR" altLang="en-US" sz="3200" b="1" dirty="0"/>
          </a:p>
        </p:txBody>
      </p:sp>
      <p:sp>
        <p:nvSpPr>
          <p:cNvPr id="96" name="직사각형 95"/>
          <p:cNvSpPr/>
          <p:nvPr/>
        </p:nvSpPr>
        <p:spPr bwMode="auto">
          <a:xfrm>
            <a:off x="5615186" y="12455228"/>
            <a:ext cx="1152128" cy="8265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태그</a:t>
            </a:r>
            <a:endParaRPr kumimoji="1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순서도: 판단 96"/>
          <p:cNvSpPr/>
          <p:nvPr/>
        </p:nvSpPr>
        <p:spPr bwMode="auto">
          <a:xfrm>
            <a:off x="3022898" y="13175308"/>
            <a:ext cx="2952328" cy="2592288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상품이 </a:t>
            </a:r>
            <a:endParaRPr lang="en-US" altLang="ko-KR" sz="320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목록에 </a:t>
            </a:r>
            <a:endParaRPr lang="en-US" altLang="ko-KR" sz="320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있는가</a:t>
            </a:r>
            <a:r>
              <a:rPr lang="en-US" altLang="ko-KR" sz="3200" dirty="0" smtClean="0"/>
              <a:t>?</a:t>
            </a:r>
            <a:endParaRPr kumimoji="1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9" name="Shape 98"/>
          <p:cNvCxnSpPr>
            <a:stCxn id="96" idx="1"/>
            <a:endCxn id="97" idx="0"/>
          </p:cNvCxnSpPr>
          <p:nvPr/>
        </p:nvCxnSpPr>
        <p:spPr bwMode="auto">
          <a:xfrm rot="10800000" flipV="1">
            <a:off x="4499062" y="12868492"/>
            <a:ext cx="1116124" cy="30681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순서도: 처리 101"/>
          <p:cNvSpPr/>
          <p:nvPr/>
        </p:nvSpPr>
        <p:spPr bwMode="auto">
          <a:xfrm>
            <a:off x="3166914" y="17567796"/>
            <a:ext cx="2520280" cy="100811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리스트 추가</a:t>
            </a:r>
          </a:p>
        </p:txBody>
      </p:sp>
      <p:sp>
        <p:nvSpPr>
          <p:cNvPr id="104" name="순서도: 처리 103"/>
          <p:cNvSpPr/>
          <p:nvPr/>
        </p:nvSpPr>
        <p:spPr bwMode="auto">
          <a:xfrm>
            <a:off x="3454946" y="16055628"/>
            <a:ext cx="1872208" cy="100811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개수 </a:t>
            </a:r>
            <a:r>
              <a:rPr kumimoji="1" lang="ko-KR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+1</a:t>
            </a:r>
            <a:endParaRPr kumimoji="1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6" name="꺾인 연결선 105"/>
          <p:cNvCxnSpPr>
            <a:stCxn id="97" idx="1"/>
            <a:endCxn id="104" idx="1"/>
          </p:cNvCxnSpPr>
          <p:nvPr/>
        </p:nvCxnSpPr>
        <p:spPr bwMode="auto">
          <a:xfrm rot="10800000" flipH="1" flipV="1">
            <a:off x="3022898" y="14471452"/>
            <a:ext cx="432048" cy="2088232"/>
          </a:xfrm>
          <a:prstGeom prst="bentConnector3">
            <a:avLst>
              <a:gd name="adj1" fmla="val -52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꺾인 연결선 107"/>
          <p:cNvCxnSpPr>
            <a:stCxn id="97" idx="1"/>
            <a:endCxn id="102" idx="1"/>
          </p:cNvCxnSpPr>
          <p:nvPr/>
        </p:nvCxnSpPr>
        <p:spPr bwMode="auto">
          <a:xfrm rot="10800000" flipH="1" flipV="1">
            <a:off x="3022898" y="14471452"/>
            <a:ext cx="144016" cy="3600400"/>
          </a:xfrm>
          <a:prstGeom prst="bentConnector3">
            <a:avLst>
              <a:gd name="adj1" fmla="val -158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8927554" y="1562358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n=2</a:t>
            </a:r>
            <a:endParaRPr lang="ko-KR" altLang="en-US" sz="3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06874" y="1871992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아니오</a:t>
            </a:r>
            <a:endParaRPr lang="ko-KR" altLang="en-US" sz="3200" dirty="0"/>
          </a:p>
        </p:txBody>
      </p:sp>
      <p:cxnSp>
        <p:nvCxnSpPr>
          <p:cNvPr id="112" name="Shape 111"/>
          <p:cNvCxnSpPr>
            <a:stCxn id="104" idx="3"/>
            <a:endCxn id="96" idx="2"/>
          </p:cNvCxnSpPr>
          <p:nvPr/>
        </p:nvCxnSpPr>
        <p:spPr bwMode="auto">
          <a:xfrm flipV="1">
            <a:off x="5327154" y="13281755"/>
            <a:ext cx="864096" cy="327792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hape 113"/>
          <p:cNvCxnSpPr>
            <a:stCxn id="102" idx="3"/>
            <a:endCxn id="96" idx="2"/>
          </p:cNvCxnSpPr>
          <p:nvPr/>
        </p:nvCxnSpPr>
        <p:spPr bwMode="auto">
          <a:xfrm flipV="1">
            <a:off x="5687194" y="13281755"/>
            <a:ext cx="504056" cy="479009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순서도: 처리 114"/>
          <p:cNvSpPr/>
          <p:nvPr/>
        </p:nvSpPr>
        <p:spPr bwMode="auto">
          <a:xfrm>
            <a:off x="7343378" y="12167196"/>
            <a:ext cx="2592288" cy="136815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/>
              <a:t>8</a:t>
            </a:r>
            <a:r>
              <a:rPr lang="ko-KR" altLang="en-US" sz="3200" dirty="0" smtClean="0"/>
              <a:t>자리 </a:t>
            </a:r>
            <a:r>
              <a:rPr lang="en-US" altLang="ko-KR" sz="3200" dirty="0" smtClean="0"/>
              <a:t>RFID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수신</a:t>
            </a:r>
            <a:endParaRPr kumimoji="1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7" name="직선 화살표 연결선 116"/>
          <p:cNvCxnSpPr>
            <a:stCxn id="96" idx="3"/>
            <a:endCxn id="115" idx="1"/>
          </p:cNvCxnSpPr>
          <p:nvPr/>
        </p:nvCxnSpPr>
        <p:spPr bwMode="auto">
          <a:xfrm flipV="1">
            <a:off x="6767314" y="12851272"/>
            <a:ext cx="576064" cy="1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순서도: 판단 144"/>
          <p:cNvSpPr/>
          <p:nvPr/>
        </p:nvSpPr>
        <p:spPr bwMode="auto">
          <a:xfrm>
            <a:off x="7343378" y="13823380"/>
            <a:ext cx="2448272" cy="201622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/>
              <a:t>8</a:t>
            </a:r>
            <a:r>
              <a:rPr lang="ko-KR" altLang="en-US" sz="3200" dirty="0" smtClean="0"/>
              <a:t>숫자가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같은가</a:t>
            </a:r>
          </a:p>
        </p:txBody>
      </p:sp>
      <p:cxnSp>
        <p:nvCxnSpPr>
          <p:cNvPr id="147" name="Shape 146"/>
          <p:cNvCxnSpPr>
            <a:stCxn id="145" idx="1"/>
            <a:endCxn id="96" idx="2"/>
          </p:cNvCxnSpPr>
          <p:nvPr/>
        </p:nvCxnSpPr>
        <p:spPr bwMode="auto">
          <a:xfrm rot="10800000">
            <a:off x="6191250" y="13281756"/>
            <a:ext cx="1152128" cy="154973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꺾인 연결선 148"/>
          <p:cNvCxnSpPr>
            <a:stCxn id="115" idx="2"/>
            <a:endCxn id="145" idx="0"/>
          </p:cNvCxnSpPr>
          <p:nvPr/>
        </p:nvCxnSpPr>
        <p:spPr bwMode="auto">
          <a:xfrm rot="5400000">
            <a:off x="8459502" y="13643360"/>
            <a:ext cx="288032" cy="72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0" name="순서도: 판단 149"/>
          <p:cNvSpPr/>
          <p:nvPr/>
        </p:nvSpPr>
        <p:spPr bwMode="auto">
          <a:xfrm>
            <a:off x="7415386" y="15983620"/>
            <a:ext cx="2232248" cy="1872208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뒤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n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숫자가 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다른가</a:t>
            </a:r>
          </a:p>
        </p:txBody>
      </p:sp>
      <p:cxnSp>
        <p:nvCxnSpPr>
          <p:cNvPr id="152" name="직선 화살표 연결선 151"/>
          <p:cNvCxnSpPr>
            <a:stCxn id="145" idx="2"/>
            <a:endCxn id="150" idx="0"/>
          </p:cNvCxnSpPr>
          <p:nvPr/>
        </p:nvCxnSpPr>
        <p:spPr bwMode="auto">
          <a:xfrm flipH="1">
            <a:off x="8531510" y="15839604"/>
            <a:ext cx="3600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6407274" y="1411141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예</a:t>
            </a:r>
            <a:endParaRPr lang="ko-KR" altLang="en-US" sz="3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959274" y="1555995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예</a:t>
            </a:r>
            <a:endParaRPr lang="ko-KR" altLang="en-US" sz="3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983338" y="1569558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아니오</a:t>
            </a:r>
            <a:endParaRPr lang="ko-KR" altLang="en-US" sz="2800" dirty="0"/>
          </a:p>
        </p:txBody>
      </p:sp>
      <p:sp>
        <p:nvSpPr>
          <p:cNvPr id="173" name="직사각형 172"/>
          <p:cNvSpPr/>
          <p:nvPr/>
        </p:nvSpPr>
        <p:spPr bwMode="auto">
          <a:xfrm>
            <a:off x="7847434" y="18143860"/>
            <a:ext cx="1395847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이미지 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출력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999562" y="17567796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예</a:t>
            </a:r>
            <a:endParaRPr lang="ko-KR" altLang="en-US" sz="3200" dirty="0"/>
          </a:p>
        </p:txBody>
      </p:sp>
      <p:cxnSp>
        <p:nvCxnSpPr>
          <p:cNvPr id="194" name="직선 화살표 연결선 193"/>
          <p:cNvCxnSpPr>
            <a:stCxn id="150" idx="2"/>
            <a:endCxn id="173" idx="0"/>
          </p:cNvCxnSpPr>
          <p:nvPr/>
        </p:nvCxnSpPr>
        <p:spPr bwMode="auto">
          <a:xfrm>
            <a:off x="8531510" y="17855828"/>
            <a:ext cx="1384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9" name="꺾인 연결선 198"/>
          <p:cNvCxnSpPr>
            <a:stCxn id="173" idx="3"/>
            <a:endCxn id="150" idx="3"/>
          </p:cNvCxnSpPr>
          <p:nvPr/>
        </p:nvCxnSpPr>
        <p:spPr bwMode="auto">
          <a:xfrm flipV="1">
            <a:off x="9243281" y="16919724"/>
            <a:ext cx="404353" cy="1728192"/>
          </a:xfrm>
          <a:prstGeom prst="bentConnector3">
            <a:avLst>
              <a:gd name="adj1" fmla="val 2130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0" name="TextBox 199"/>
          <p:cNvSpPr txBox="1"/>
          <p:nvPr/>
        </p:nvSpPr>
        <p:spPr>
          <a:xfrm>
            <a:off x="9359602" y="1879193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n+2</a:t>
            </a:r>
            <a:endParaRPr lang="ko-KR" altLang="en-US" sz="3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191250" y="1706374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아니오</a:t>
            </a:r>
            <a:endParaRPr lang="ko-KR" altLang="en-US" sz="2800" dirty="0"/>
          </a:p>
        </p:txBody>
      </p:sp>
      <p:cxnSp>
        <p:nvCxnSpPr>
          <p:cNvPr id="204" name="Shape 203"/>
          <p:cNvCxnSpPr>
            <a:stCxn id="150" idx="1"/>
            <a:endCxn id="96" idx="2"/>
          </p:cNvCxnSpPr>
          <p:nvPr/>
        </p:nvCxnSpPr>
        <p:spPr bwMode="auto">
          <a:xfrm rot="10800000">
            <a:off x="6191250" y="13281756"/>
            <a:ext cx="1224136" cy="36379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173</Words>
  <Application>Microsoft Office PowerPoint</Application>
  <PresentationFormat>사용자 지정</PresentationFormat>
  <Paragraphs>61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슬라이드 1</vt:lpstr>
    </vt:vector>
  </TitlesOfParts>
  <Company>gntel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jthwang</dc:creator>
  <cp:lastModifiedBy>tkdgh01248@naver.com</cp:lastModifiedBy>
  <cp:revision>132</cp:revision>
  <dcterms:created xsi:type="dcterms:W3CDTF">2005-04-28T06:44:03Z</dcterms:created>
  <dcterms:modified xsi:type="dcterms:W3CDTF">2019-10-28T11:37:53Z</dcterms:modified>
</cp:coreProperties>
</file>