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Titolo Testo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–Giovanni Mela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- In al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cap="all"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Titolo Testo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Engineering 2 Project</a:t>
            </a:r>
          </a:p>
        </p:txBody>
      </p:sp>
      <p:sp>
        <p:nvSpPr>
          <p:cNvPr id="142" name="Shape 1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Power Enjoy</a:t>
            </a:r>
          </a:p>
        </p:txBody>
      </p:sp>
      <p:sp>
        <p:nvSpPr>
          <p:cNvPr id="143" name="Shape 14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z="3000"/>
            </a:pPr>
            <a:r>
              <a:t>Niccolo’ Raspa</a:t>
            </a:r>
          </a:p>
          <a:p>
            <a:pPr>
              <a:defRPr i="1" sz="3000"/>
            </a:pPr>
            <a:r>
              <a:t>Matteo Marinelli</a:t>
            </a:r>
          </a:p>
        </p:txBody>
      </p:sp>
      <p:pic>
        <p:nvPicPr>
          <p:cNvPr id="14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250" y="1333500"/>
            <a:ext cx="5956300" cy="270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718" y="230981"/>
            <a:ext cx="1952080" cy="1952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302" y="131836"/>
            <a:ext cx="10258698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811811" y="4338587"/>
            <a:ext cx="3503118" cy="2270871"/>
          </a:xfrm>
          <a:prstGeom prst="rect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3071762" y="6770092"/>
            <a:ext cx="3151040" cy="2796183"/>
          </a:xfrm>
          <a:prstGeom prst="rect">
            <a:avLst/>
          </a:prstGeom>
          <a:ln w="25400">
            <a:solidFill>
              <a:srgbClr val="ED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3257403" y="188763"/>
            <a:ext cx="9749433" cy="6046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" y="0"/>
                </a:moveTo>
                <a:lnTo>
                  <a:pt x="21366" y="27"/>
                </a:lnTo>
                <a:lnTo>
                  <a:pt x="21600" y="21600"/>
                </a:lnTo>
                <a:lnTo>
                  <a:pt x="13194" y="21543"/>
                </a:lnTo>
                <a:lnTo>
                  <a:pt x="13093" y="13075"/>
                </a:lnTo>
                <a:lnTo>
                  <a:pt x="0" y="13053"/>
                </a:lnTo>
                <a:lnTo>
                  <a:pt x="30" y="0"/>
                </a:lnTo>
                <a:close/>
              </a:path>
            </a:pathLst>
          </a:custGeom>
          <a:ln w="25400">
            <a:solidFill>
              <a:srgbClr val="80008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1529630" y="4864422"/>
            <a:ext cx="3176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008F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922" y="2082675"/>
            <a:ext cx="24432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9421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90" name="Shape 190"/>
          <p:cNvSpPr/>
          <p:nvPr/>
        </p:nvSpPr>
        <p:spPr>
          <a:xfrm>
            <a:off x="983505" y="7593086"/>
            <a:ext cx="17340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FF93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6361062" y="6680150"/>
            <a:ext cx="5590432" cy="2511674"/>
          </a:xfrm>
          <a:prstGeom prst="rect">
            <a:avLst/>
          </a:prstGeom>
          <a:ln w="254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3B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757441" y="9167886"/>
            <a:ext cx="4797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chemeClr val="accent4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EXTERNAL SERVICES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highlev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97" y="711858"/>
            <a:ext cx="12113806" cy="8329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Layer</a:t>
            </a:r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508000" y="2155825"/>
            <a:ext cx="11988800" cy="1219200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ts val="3000"/>
              </a:lnSpc>
              <a:spcBef>
                <a:spcPts val="1100"/>
              </a:spcBef>
              <a:buClrTx/>
              <a:buSzTx/>
              <a:buFontTx/>
              <a:buNone/>
              <a:defRPr sz="129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1164"/>
          </a:p>
          <a:p>
            <a:pPr marL="84405" indent="-84405" defTabSz="443484">
              <a:lnSpc>
                <a:spcPts val="4200"/>
              </a:lnSpc>
              <a:spcBef>
                <a:spcPts val="1100"/>
              </a:spcBef>
              <a:defRPr sz="2328">
                <a:solidFill>
                  <a:srgbClr val="000000"/>
                </a:solidFill>
              </a:defRPr>
            </a:pPr>
            <a:r>
              <a:rPr sz="1164"/>
              <a:t> </a:t>
            </a:r>
            <a:r>
              <a:t>This components implements the logic of the Power Enjoy Application, it’s the core of our business </a:t>
            </a:r>
          </a:p>
        </p:txBody>
      </p:sp>
      <p:pic>
        <p:nvPicPr>
          <p:cNvPr id="198" name="ControlCompone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50" y="3359150"/>
            <a:ext cx="6769100" cy="613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Layer - Implementation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508000" y="2155825"/>
            <a:ext cx="11988800" cy="6909644"/>
          </a:xfrm>
          <a:prstGeom prst="rect">
            <a:avLst/>
          </a:prstGeom>
        </p:spPr>
        <p:txBody>
          <a:bodyPr/>
          <a:lstStyle/>
          <a:p>
            <a:pPr marL="100938" indent="-100938" defTabSz="265175">
              <a:lnSpc>
                <a:spcPts val="3600"/>
              </a:lnSpc>
              <a:spcBef>
                <a:spcPts val="600"/>
              </a:spcBef>
              <a:defRPr b="1" sz="2320">
                <a:solidFill>
                  <a:srgbClr val="000000"/>
                </a:solidFill>
              </a:defRPr>
            </a:pPr>
          </a:p>
          <a:p>
            <a:pPr marL="100938" indent="-100938" defTabSz="265175">
              <a:lnSpc>
                <a:spcPts val="3600"/>
              </a:lnSpc>
              <a:spcBef>
                <a:spcPts val="600"/>
              </a:spcBef>
              <a:defRPr b="1" sz="2320">
                <a:solidFill>
                  <a:srgbClr val="000000"/>
                </a:solidFill>
              </a:defRPr>
            </a:pPr>
            <a:r>
              <a:t> Java Enterprise Edition 7 (JEE)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Modular Components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Large Scale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Multi Tiered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Scalable </a:t>
            </a:r>
            <a:br/>
          </a:p>
          <a:p>
            <a:pPr marL="100938" indent="-100938" defTabSz="265175">
              <a:lnSpc>
                <a:spcPts val="3600"/>
              </a:lnSpc>
              <a:spcBef>
                <a:spcPts val="600"/>
              </a:spcBef>
              <a:defRPr b="1" sz="2320">
                <a:solidFill>
                  <a:srgbClr val="000000"/>
                </a:solidFill>
              </a:defRPr>
            </a:pPr>
            <a:r>
              <a:t> Enterprise Java Beans (EJB)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Encapsulate Business Logic</a:t>
            </a:r>
            <a:br/>
          </a:p>
          <a:p>
            <a:pPr marL="100938" indent="-100938" defTabSz="265175">
              <a:lnSpc>
                <a:spcPts val="3600"/>
              </a:lnSpc>
              <a:spcBef>
                <a:spcPts val="600"/>
              </a:spcBef>
              <a:defRPr b="1" sz="2320">
                <a:solidFill>
                  <a:srgbClr val="000000"/>
                </a:solidFill>
              </a:defRPr>
            </a:pPr>
            <a:r>
              <a:t> GlassFish as Application Server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Supports JEE7</a:t>
            </a:r>
          </a:p>
          <a:p>
            <a:pPr lvl="1" marL="373480" indent="-100938" defTabSz="265175">
              <a:lnSpc>
                <a:spcPts val="3600"/>
              </a:lnSpc>
              <a:spcBef>
                <a:spcPts val="600"/>
              </a:spcBef>
              <a:defRPr sz="2320">
                <a:solidFill>
                  <a:srgbClr val="000000"/>
                </a:solidFill>
              </a:defRPr>
            </a:pPr>
            <a:r>
              <a:t>Additional Features (Security, Load Balancing)</a:t>
            </a:r>
          </a:p>
          <a:p>
            <a:pPr lvl="3" marL="265175" indent="132587" defTabSz="265175">
              <a:lnSpc>
                <a:spcPts val="17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76200" algn="l"/>
                <a:tab pos="254000" algn="l"/>
              </a:tabLst>
              <a:defRPr sz="77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br/>
          </a:p>
          <a:p>
            <a:pPr lvl="2" marL="601159" indent="-56075" defTabSz="265175">
              <a:lnSpc>
                <a:spcPts val="1700"/>
              </a:lnSpc>
              <a:spcBef>
                <a:spcPts val="700"/>
              </a:spcBef>
              <a:tabLst>
                <a:tab pos="76200" algn="l"/>
                <a:tab pos="254000" algn="l"/>
              </a:tabLst>
              <a:defRPr sz="77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6372" y="2648025"/>
            <a:ext cx="2963778" cy="1486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2724" y="4697061"/>
            <a:ext cx="1271076" cy="182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09100" y="7004050"/>
            <a:ext cx="15240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Layer - EJB</a:t>
            </a:r>
          </a:p>
        </p:txBody>
      </p:sp>
      <p:pic>
        <p:nvPicPr>
          <p:cNvPr id="207" name="Bea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2978150"/>
            <a:ext cx="12776200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Layer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b="1" sz="2484"/>
            </a:pPr>
            <a:r>
              <a:t>Considerations: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Mobility In Mind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Mobile First</a:t>
            </a:r>
          </a:p>
          <a:p>
            <a:pPr marL="324231" indent="-324231" defTabSz="403097">
              <a:spcBef>
                <a:spcPts val="1600"/>
              </a:spcBef>
              <a:defRPr b="1" sz="2484"/>
            </a:pPr>
            <a:r>
              <a:t>Expected Functionalities: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Registration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Login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Edit Profile 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See Recent Rides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Reservation/Ride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Make Payment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Layer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b="1" sz="2484"/>
            </a:pPr>
            <a:r>
              <a:t>Considerations: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Mobility In Mind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Mobile First</a:t>
            </a:r>
          </a:p>
          <a:p>
            <a:pPr marL="324231" indent="-324231" defTabSz="403097">
              <a:spcBef>
                <a:spcPts val="1600"/>
              </a:spcBef>
              <a:defRPr b="1" sz="2484"/>
            </a:pPr>
            <a:r>
              <a:t>Expected Functionalities: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Registration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Login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Edit Profile 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See Recent Rides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Reservation/Ride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Make Payment</a:t>
            </a:r>
          </a:p>
        </p:txBody>
      </p:sp>
      <p:sp>
        <p:nvSpPr>
          <p:cNvPr id="214" name="Shape 214"/>
          <p:cNvSpPr/>
          <p:nvPr/>
        </p:nvSpPr>
        <p:spPr>
          <a:xfrm>
            <a:off x="4034736" y="4406899"/>
            <a:ext cx="871328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900"/>
            </a:lvl1pPr>
          </a:lstStyle>
          <a:p>
            <a:pPr/>
            <a:r>
              <a:t>}</a:t>
            </a:r>
          </a:p>
        </p:txBody>
      </p:sp>
      <p:sp>
        <p:nvSpPr>
          <p:cNvPr id="215" name="Shape 215"/>
          <p:cNvSpPr/>
          <p:nvPr/>
        </p:nvSpPr>
        <p:spPr>
          <a:xfrm>
            <a:off x="4180644" y="6908800"/>
            <a:ext cx="57951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0"/>
            </a:lvl1pPr>
          </a:lstStyle>
          <a:p>
            <a:pPr/>
            <a:r>
              <a:t>}</a:t>
            </a:r>
          </a:p>
        </p:txBody>
      </p:sp>
      <p:sp>
        <p:nvSpPr>
          <p:cNvPr id="216" name="Shape 216"/>
          <p:cNvSpPr/>
          <p:nvPr/>
        </p:nvSpPr>
        <p:spPr>
          <a:xfrm>
            <a:off x="5025640" y="5842000"/>
            <a:ext cx="353772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Profile Management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82827" y="7581900"/>
            <a:ext cx="212794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Car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Layer - Mobile App</a:t>
            </a:r>
          </a:p>
        </p:txBody>
      </p:sp>
      <p:pic>
        <p:nvPicPr>
          <p:cNvPr id="220" name="mobil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92" y="2654352"/>
            <a:ext cx="2945487" cy="604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mobil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0807" y="2654352"/>
            <a:ext cx="2945486" cy="604509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6796521" y="3047999"/>
            <a:ext cx="5919342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Mobile App implements</a:t>
            </a:r>
            <a:br/>
            <a:r>
              <a:t>all expected functionalities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Mobile First but not Mobile Only: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visibility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accessibility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Layer - Web Server</a:t>
            </a:r>
          </a:p>
        </p:txBody>
      </p:sp>
      <p:sp>
        <p:nvSpPr>
          <p:cNvPr id="225" name="Shape 225"/>
          <p:cNvSpPr/>
          <p:nvPr/>
        </p:nvSpPr>
        <p:spPr>
          <a:xfrm>
            <a:off x="7665330" y="4559299"/>
            <a:ext cx="532993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Support to Mobile App</a:t>
            </a:r>
            <a:br/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200"/>
            </a:pPr>
            <a:r>
              <a:t>New Tier?</a:t>
            </a:r>
          </a:p>
        </p:txBody>
      </p:sp>
      <p:pic>
        <p:nvPicPr>
          <p:cNvPr id="226" name="web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931" y="3068640"/>
            <a:ext cx="7333461" cy="4720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4ti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6432" y="547771"/>
            <a:ext cx="9151936" cy="8278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Power Enjoy?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management system for car-sharing service</a:t>
            </a:r>
          </a:p>
          <a:p>
            <a:pPr/>
            <a:r>
              <a:t>Eco friendly, exclusively employs electric car</a:t>
            </a:r>
          </a:p>
          <a:p>
            <a:pPr/>
            <a:r>
              <a:t>Based in Milan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Layer - Implementation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b="1" sz="3060"/>
            </a:pPr>
            <a:r>
              <a:t>Web Server: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GlassFist with Java Server Pages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Communication to Application Server via RESTful APIs</a:t>
            </a:r>
          </a:p>
          <a:p>
            <a:pPr marL="399415" indent="-399415" defTabSz="496570">
              <a:spcBef>
                <a:spcPts val="2000"/>
              </a:spcBef>
              <a:defRPr b="1" sz="3060"/>
            </a:pPr>
            <a:r>
              <a:t>Mobile App: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Cordova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Cost Effective: free 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Easy to modify: open source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Resource Effective: target multiple devices with one codebase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Problems…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Problems</a:t>
            </a:r>
          </a:p>
          <a:p>
            <a:pPr/>
            <a:r>
              <a:t>Application Server is the bottleneck of our system</a:t>
            </a:r>
          </a:p>
          <a:p>
            <a:pPr/>
            <a:r>
              <a:t>The performance of this layer is strictly related to the overall performance of the system</a:t>
            </a:r>
          </a:p>
          <a:p>
            <a:pPr>
              <a:defRPr b="1"/>
            </a:pPr>
            <a:r>
              <a:t>Solutions</a:t>
            </a:r>
          </a:p>
          <a:p>
            <a:pPr/>
            <a:r>
              <a:t>Multithreading?</a:t>
            </a:r>
          </a:p>
          <a:p>
            <a:pPr/>
            <a:r>
              <a:t>Sure, but we can do better…</a:t>
            </a:r>
          </a:p>
        </p:txBody>
      </p:sp>
      <p:pic>
        <p:nvPicPr>
          <p:cNvPr id="235" name="4ti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9648" y="3055366"/>
            <a:ext cx="5908504" cy="5344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Moving to a SOA approach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180230" y="2730500"/>
            <a:ext cx="12775259" cy="2773016"/>
          </a:xfrm>
          <a:prstGeom prst="rect">
            <a:avLst/>
          </a:prstGeom>
        </p:spPr>
        <p:txBody>
          <a:bodyPr/>
          <a:lstStyle/>
          <a:p>
            <a:pPr/>
            <a:r>
              <a:t>Split the workload among different services</a:t>
            </a:r>
          </a:p>
          <a:p>
            <a:pPr lvl="1"/>
            <a:r>
              <a:t>Simple and clear Interface to other components</a:t>
            </a:r>
          </a:p>
          <a:p>
            <a:pPr lvl="1"/>
            <a:r>
              <a:t>Each component is responsible for some entities in the database</a:t>
            </a:r>
          </a:p>
        </p:txBody>
      </p:sp>
      <p:pic>
        <p:nvPicPr>
          <p:cNvPr id="239" name="microservi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6" y="5771974"/>
            <a:ext cx="12425668" cy="3130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ts val="4600"/>
              </a:lnSpc>
              <a:spcBef>
                <a:spcPts val="1100"/>
              </a:spcBef>
              <a:buClrTx/>
              <a:buSzTx/>
              <a:buFontTx/>
              <a:buNone/>
              <a:defRPr sz="2760">
                <a:solidFill>
                  <a:srgbClr val="000000"/>
                </a:solidFill>
              </a:defRPr>
            </a:pPr>
            <a:r>
              <a:t>•  It’s a more </a:t>
            </a:r>
            <a:r>
              <a:rPr b="1"/>
              <a:t>clean architecture</a:t>
            </a:r>
            <a:r>
              <a:t>. Every component implements a service and provides an interface to all the other services. </a:t>
            </a:r>
          </a:p>
          <a:p>
            <a:pPr marL="0" indent="0" defTabSz="420623">
              <a:lnSpc>
                <a:spcPts val="4600"/>
              </a:lnSpc>
              <a:spcBef>
                <a:spcPts val="1100"/>
              </a:spcBef>
              <a:buClrTx/>
              <a:buSzTx/>
              <a:buFontTx/>
              <a:buNone/>
              <a:defRPr sz="2760">
                <a:solidFill>
                  <a:srgbClr val="000000"/>
                </a:solidFill>
              </a:defRPr>
            </a:pPr>
          </a:p>
          <a:p>
            <a:pPr marL="420623" indent="-420623" defTabSz="420623">
              <a:lnSpc>
                <a:spcPts val="46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2760">
                <a:solidFill>
                  <a:srgbClr val="000000"/>
                </a:solidFill>
              </a:defRPr>
            </a:pPr>
            <a:r>
              <a:t>•	Changing/optimising each module </a:t>
            </a:r>
            <a:r>
              <a:rPr b="1"/>
              <a:t>will not affect the whole system</a:t>
            </a:r>
            <a:r>
              <a:t> as long as we maintain the same interface for each component. </a:t>
            </a:r>
            <a:br/>
          </a:p>
          <a:p>
            <a:pPr marL="420623" indent="-420623" defTabSz="420623">
              <a:lnSpc>
                <a:spcPts val="46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2760">
                <a:solidFill>
                  <a:srgbClr val="000000"/>
                </a:solidFill>
              </a:defRPr>
            </a:pPr>
            <a:r>
              <a:t>•	It’s very flexible, it’s will be easy in the future to </a:t>
            </a:r>
            <a:r>
              <a:rPr b="1"/>
              <a:t>add new functionalities</a:t>
            </a:r>
            <a:r>
              <a:t>. </a:t>
            </a:r>
            <a:br/>
          </a:p>
          <a:p>
            <a:pPr marL="420623" indent="-420623" defTabSz="420623">
              <a:lnSpc>
                <a:spcPts val="46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2760">
                <a:solidFill>
                  <a:srgbClr val="000000"/>
                </a:solidFill>
              </a:defRPr>
            </a:pPr>
            <a:r>
              <a:t>•	We can </a:t>
            </a:r>
            <a:r>
              <a:rPr b="1"/>
              <a:t>divide the databases among different regions</a:t>
            </a:r>
            <a:r>
              <a:t> (e.g. for the city of </a:t>
            </a:r>
            <a:br/>
            <a:r>
              <a:t>Milan we don’t need to keep track of the cars in Turin)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Completed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00" y="36892"/>
            <a:ext cx="12585200" cy="967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Entry Criteria 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b="1" sz="2952"/>
            </a:pPr>
            <a:r>
              <a:t>Stakeholder Approval</a:t>
            </a:r>
          </a:p>
          <a:p>
            <a:pPr marL="385318" indent="-385318" defTabSz="479044">
              <a:spcBef>
                <a:spcPts val="1900"/>
              </a:spcBef>
              <a:defRPr b="1" sz="2952"/>
            </a:pPr>
            <a:r>
              <a:t>Website and Mobile App 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communication between the Application Server and Clients, both via the Mobile App and via the Web Server, must have clearly structured </a:t>
            </a:r>
          </a:p>
          <a:p>
            <a:pPr marL="385318" indent="-385318" defTabSz="479044">
              <a:spcBef>
                <a:spcPts val="1900"/>
              </a:spcBef>
              <a:defRPr b="1" sz="2952"/>
            </a:pPr>
            <a:r>
              <a:t>Coding and Testing Application Layer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Unit test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Documentation and Code Inspection 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Object Relational Mapping (each service to its respective database)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and Testing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Elements to be integrated are: </a:t>
            </a:r>
          </a:p>
          <a:p>
            <a:pPr lvl="1"/>
            <a:r>
              <a:t>Integration of the different services inside the Application Layer</a:t>
            </a:r>
          </a:p>
          <a:p>
            <a:pPr lvl="1"/>
            <a:r>
              <a:t>Integration of different tiers (Client - Web - Application) </a:t>
            </a:r>
          </a:p>
          <a:p>
            <a:pPr lvl="1"/>
            <a:r>
              <a:t>Integration and configuration with third party systems (Payment System, Assistance System)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Strategy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Mixture of the bottom-up and functional-grouping</a:t>
            </a:r>
          </a:p>
          <a:p>
            <a:pPr lvl="1"/>
            <a:r>
              <a:t>critical components first </a:t>
            </a:r>
          </a:p>
          <a:p>
            <a:pPr lvl="1"/>
            <a:r>
              <a:t>start from small independent service </a:t>
            </a:r>
          </a:p>
          <a:p>
            <a:pPr lvl="1"/>
            <a:r>
              <a:t>group them to implement complex functionalities </a:t>
            </a:r>
          </a:p>
          <a:p>
            <a:pPr>
              <a:defRPr b="1"/>
            </a:pPr>
            <a:r>
              <a:t>Relation with third party</a:t>
            </a:r>
          </a:p>
          <a:p>
            <a:pPr lvl="1"/>
            <a:r>
              <a:t>fixes might delay the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Strategy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508000">
              <a:buSzPct val="100000"/>
              <a:buAutoNum type="arabicPeriod" startAt="1"/>
            </a:pPr>
            <a:r>
              <a:t>Ensure that services in relations with external systems works as expected</a:t>
            </a:r>
          </a:p>
          <a:p>
            <a:pPr marL="609600" indent="-508000">
              <a:buSzPct val="100000"/>
              <a:buAutoNum type="arabicPeriod" startAt="1"/>
            </a:pPr>
            <a:r>
              <a:t>Ensure that we have control over the Car</a:t>
            </a:r>
          </a:p>
          <a:p>
            <a:pPr marL="609600" indent="-508000">
              <a:buSzPct val="100000"/>
              <a:buAutoNum type="arabicPeriod" startAt="1"/>
            </a:pPr>
            <a:r>
              <a:t>Integration of Services</a:t>
            </a:r>
          </a:p>
          <a:p>
            <a:pPr marL="609600" indent="-508000">
              <a:buSzPct val="100000"/>
              <a:buAutoNum type="arabicPeriod" startAt="1"/>
            </a:pPr>
            <a:r>
              <a:t>Integration with top layers</a:t>
            </a:r>
          </a:p>
          <a:p>
            <a:pPr marL="609600" indent="-508000">
              <a:buSzPct val="100000"/>
              <a:buAutoNum type="arabicPeriod" startAt="1"/>
            </a:pPr>
            <a:r>
              <a:t>Alpha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of Services</a:t>
            </a:r>
          </a:p>
        </p:txBody>
      </p:sp>
      <p:pic>
        <p:nvPicPr>
          <p:cNvPr id="259" name="4location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0901" y="2685603"/>
            <a:ext cx="5118101" cy="80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5locationUs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0901" y="3868092"/>
            <a:ext cx="5118101" cy="2578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-132408" y="2832173"/>
            <a:ext cx="5763023" cy="50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LOCATION OF VEHICLES</a:t>
            </a:r>
          </a:p>
        </p:txBody>
      </p:sp>
      <p:sp>
        <p:nvSpPr>
          <p:cNvPr id="262" name="Shape 262"/>
          <p:cNvSpPr/>
          <p:nvPr/>
        </p:nvSpPr>
        <p:spPr>
          <a:xfrm>
            <a:off x="-132408" y="4903662"/>
            <a:ext cx="5763023" cy="50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LOCATION OF USER</a:t>
            </a:r>
          </a:p>
        </p:txBody>
      </p:sp>
      <p:sp>
        <p:nvSpPr>
          <p:cNvPr id="263" name="Shape 263"/>
          <p:cNvSpPr/>
          <p:nvPr/>
        </p:nvSpPr>
        <p:spPr>
          <a:xfrm>
            <a:off x="-132408" y="7772919"/>
            <a:ext cx="5763023" cy="50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RESERVATION</a:t>
            </a:r>
          </a:p>
        </p:txBody>
      </p:sp>
      <p:pic>
        <p:nvPicPr>
          <p:cNvPr id="264" name="6Reserva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0923" y="6718300"/>
            <a:ext cx="5118101" cy="261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Assumption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1800"/>
              </a:spcBef>
              <a:defRPr b="1" sz="2700"/>
            </a:pPr>
            <a:r>
              <a:t>Park in an Unsafe Area 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Restrictive to Prevent this situation from happening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One Hour Clock</a:t>
            </a:r>
          </a:p>
          <a:p>
            <a:pPr marL="352425" indent="-352425" defTabSz="438150">
              <a:spcBef>
                <a:spcPts val="1800"/>
              </a:spcBef>
              <a:defRPr b="1" sz="2700"/>
            </a:pPr>
            <a:r>
              <a:t>Payments 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External Service that takes care payment process </a:t>
            </a:r>
          </a:p>
          <a:p>
            <a:pPr marL="352425" indent="-352425" defTabSz="438150">
              <a:spcBef>
                <a:spcPts val="1800"/>
              </a:spcBef>
              <a:defRPr b="1" sz="2700"/>
            </a:pPr>
            <a:r>
              <a:t>Multiple Discounts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Discount only applied if car is a safe area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Only Shared Ride discount is cumulative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Fines over Discount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of Services</a:t>
            </a:r>
          </a:p>
        </p:txBody>
      </p:sp>
      <p:sp>
        <p:nvSpPr>
          <p:cNvPr id="267" name="Shape 267"/>
          <p:cNvSpPr/>
          <p:nvPr/>
        </p:nvSpPr>
        <p:spPr>
          <a:xfrm>
            <a:off x="-932508" y="3426474"/>
            <a:ext cx="5763023" cy="50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TIMING</a:t>
            </a:r>
          </a:p>
        </p:txBody>
      </p:sp>
      <p:pic>
        <p:nvPicPr>
          <p:cNvPr id="268" name="7tim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3923" y="2527300"/>
            <a:ext cx="3935074" cy="332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-767408" y="6107160"/>
            <a:ext cx="5763023" cy="50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PAYMENT</a:t>
            </a:r>
          </a:p>
        </p:txBody>
      </p:sp>
      <p:pic>
        <p:nvPicPr>
          <p:cNvPr id="270" name="8Pay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612" y="6718560"/>
            <a:ext cx="11214101" cy="262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of Services</a:t>
            </a:r>
          </a:p>
        </p:txBody>
      </p:sp>
      <p:sp>
        <p:nvSpPr>
          <p:cNvPr id="273" name="Shape 273"/>
          <p:cNvSpPr/>
          <p:nvPr/>
        </p:nvSpPr>
        <p:spPr>
          <a:xfrm>
            <a:off x="1058713" y="2686569"/>
            <a:ext cx="3911502" cy="50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8358">
              <a:spcBef>
                <a:spcPts val="2300"/>
              </a:spcBef>
              <a:buClr>
                <a:srgbClr val="929292"/>
              </a:buClr>
              <a:buFont typeface="Zapf Dingbats"/>
              <a:defRPr sz="2475"/>
            </a:lvl1pPr>
          </a:lstStyle>
          <a:p>
            <a:pPr/>
            <a:r>
              <a:t>WHOLE SYSTEM</a:t>
            </a:r>
          </a:p>
        </p:txBody>
      </p:sp>
      <p:pic>
        <p:nvPicPr>
          <p:cNvPr id="274" name="10Assist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498" y="3702050"/>
            <a:ext cx="11214101" cy="435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Used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Mockito</a:t>
            </a:r>
          </a:p>
          <a:p>
            <a:pPr/>
            <a:r>
              <a:t>Arquilian </a:t>
            </a:r>
          </a:p>
          <a:p>
            <a:pPr/>
            <a:r>
              <a:t>JUnit</a:t>
            </a:r>
          </a:p>
          <a:p>
            <a:pPr/>
            <a:r>
              <a:t>Manual Testing</a:t>
            </a:r>
          </a:p>
        </p:txBody>
      </p:sp>
      <p:pic>
        <p:nvPicPr>
          <p:cNvPr id="27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5105" y="6681316"/>
            <a:ext cx="1953295" cy="1953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8142" y="4448832"/>
            <a:ext cx="4641108" cy="170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9052" y="2816117"/>
            <a:ext cx="3205401" cy="1487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Assumption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3202582" y="2718086"/>
            <a:ext cx="9070133" cy="155475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500"/>
            </a:pPr>
            <a:r>
              <a:t>CORRECTNESS AND AVAILABILITY </a:t>
            </a:r>
            <a:br/>
            <a:r>
              <a:t>OF  INFORMATIONS</a:t>
            </a:r>
          </a:p>
        </p:txBody>
      </p:sp>
      <p:pic>
        <p:nvPicPr>
          <p:cNvPr id="15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6192" y="2718086"/>
            <a:ext cx="1821831" cy="18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0" y="6692900"/>
            <a:ext cx="1808684" cy="1808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1242" y="7887469"/>
            <a:ext cx="1358132" cy="1358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5272" y="5238702"/>
            <a:ext cx="2418978" cy="109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3316882" y="5010622"/>
            <a:ext cx="9070133" cy="155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spcBef>
                <a:spcPts val="2400"/>
              </a:spcBef>
              <a:buClr>
                <a:srgbClr val="929292"/>
              </a:buClr>
              <a:buFont typeface="Zapf Dingbats"/>
              <a:defRPr sz="2500"/>
            </a:lvl1pPr>
          </a:lstStyle>
          <a:p>
            <a:pPr/>
            <a:r>
              <a:t>CAR FUNCTIONALITIES </a:t>
            </a:r>
          </a:p>
        </p:txBody>
      </p:sp>
      <p:sp>
        <p:nvSpPr>
          <p:cNvPr id="160" name="Shape 160"/>
          <p:cNvSpPr/>
          <p:nvPr/>
        </p:nvSpPr>
        <p:spPr>
          <a:xfrm>
            <a:off x="3316882" y="7036086"/>
            <a:ext cx="9070133" cy="155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spcBef>
                <a:spcPts val="2400"/>
              </a:spcBef>
              <a:buClr>
                <a:srgbClr val="929292"/>
              </a:buClr>
              <a:buFont typeface="Zapf Dingbats"/>
              <a:defRPr sz="2500"/>
            </a:lvl1pPr>
          </a:lstStyle>
          <a:p>
            <a:pPr/>
            <a:r>
              <a:t>EXTERNAL SERVICES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Assumption - Car 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508000" y="2413000"/>
            <a:ext cx="11988800" cy="6875066"/>
          </a:xfrm>
          <a:prstGeom prst="rect">
            <a:avLst/>
          </a:prstGeom>
        </p:spPr>
        <p:txBody>
          <a:bodyPr/>
          <a:lstStyle/>
          <a:p>
            <a:pPr lvl="1" marL="902208" indent="-451104" defTabSz="560831">
              <a:spcBef>
                <a:spcPts val="2300"/>
              </a:spcBef>
              <a:defRPr sz="2592"/>
            </a:pPr>
            <a:r>
              <a:t>Power Enjoy service employs a single model of electric car in the first release, but the system is designed to allow any electric vehicle as long as is provides the minimum functionality needed: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Weight sensors 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Ignition sensors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Battery Level sensors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Global Positioning System (GPS)</a:t>
            </a:r>
          </a:p>
          <a:p>
            <a:pPr lvl="1" marL="902208" indent="-451104" defTabSz="560831">
              <a:spcBef>
                <a:spcPts val="2300"/>
              </a:spcBef>
              <a:defRPr sz="2592"/>
            </a:pPr>
            <a:r>
              <a:t>Other models should also consider this non functional requirements that will highly affect the quality of the service we provide: 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Battery Length 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Charging Time </a:t>
            </a:r>
          </a:p>
          <a:p>
            <a:pPr lvl="2" marL="1353311" indent="-451104" defTabSz="560831">
              <a:spcBef>
                <a:spcPts val="2300"/>
              </a:spcBef>
              <a:defRPr sz="1919"/>
            </a:pPr>
            <a:r>
              <a:t>Safety</a:t>
            </a:r>
          </a:p>
        </p:txBody>
      </p:sp>
      <p:sp>
        <p:nvSpPr>
          <p:cNvPr id="164" name="Shape 164"/>
          <p:cNvSpPr/>
          <p:nvPr/>
        </p:nvSpPr>
        <p:spPr>
          <a:xfrm>
            <a:off x="4669643" y="7581899"/>
            <a:ext cx="3665514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Comfort 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Performance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Navigation System</a:t>
            </a:r>
          </a:p>
        </p:txBody>
      </p:sp>
      <p:sp>
        <p:nvSpPr>
          <p:cNvPr id="165" name="Shape 165"/>
          <p:cNvSpPr/>
          <p:nvPr/>
        </p:nvSpPr>
        <p:spPr>
          <a:xfrm>
            <a:off x="6217989" y="3962399"/>
            <a:ext cx="4380013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Automatic keyless entry 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Remote control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Lcd touchscreen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000"/>
            </a:pPr>
            <a:r>
              <a:t>Internet connectivity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???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08000" y="2324100"/>
            <a:ext cx="11988800" cy="7187556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4400"/>
              </a:lnSpc>
              <a:spcBef>
                <a:spcPts val="1300"/>
              </a:spcBef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24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Derivation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  <a:p>
            <a:pPr/>
            <a:r>
              <a:t>Use Cases  </a:t>
            </a:r>
          </a:p>
          <a:p>
            <a:pPr/>
            <a:r>
              <a:t>Identification Requirements </a:t>
            </a:r>
          </a:p>
          <a:p>
            <a:pPr/>
            <a:r>
              <a:t>Traceability matrix ensure G = D +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8237" y="186307"/>
            <a:ext cx="10072430" cy="956729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50241" y="4055553"/>
            <a:ext cx="3395217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cap="all" sz="6000">
                <a:solidFill>
                  <a:srgbClr val="D93E2B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CLASS </a:t>
            </a:r>
          </a:p>
          <a:p>
            <a:pPr>
              <a:defRPr cap="all" sz="6000">
                <a:solidFill>
                  <a:srgbClr val="D93E2B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302" y="131836"/>
            <a:ext cx="10258698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4811811" y="4338587"/>
            <a:ext cx="3503118" cy="2270871"/>
          </a:xfrm>
          <a:prstGeom prst="rect">
            <a:avLst/>
          </a:prstGeom>
          <a:ln w="254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3071762" y="6691262"/>
            <a:ext cx="8926067" cy="2875013"/>
          </a:xfrm>
          <a:prstGeom prst="rect">
            <a:avLst/>
          </a:prstGeom>
          <a:ln w="25400">
            <a:solidFill>
              <a:srgbClr val="ED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3257403" y="188763"/>
            <a:ext cx="9749433" cy="6046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" y="0"/>
                </a:moveTo>
                <a:lnTo>
                  <a:pt x="21366" y="27"/>
                </a:lnTo>
                <a:lnTo>
                  <a:pt x="21600" y="21600"/>
                </a:lnTo>
                <a:lnTo>
                  <a:pt x="13194" y="21543"/>
                </a:lnTo>
                <a:lnTo>
                  <a:pt x="13093" y="13075"/>
                </a:lnTo>
                <a:lnTo>
                  <a:pt x="0" y="13053"/>
                </a:lnTo>
                <a:lnTo>
                  <a:pt x="30" y="0"/>
                </a:lnTo>
                <a:close/>
              </a:path>
            </a:pathLst>
          </a:custGeom>
          <a:ln w="25400">
            <a:solidFill>
              <a:srgbClr val="80008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2160314" y="4864422"/>
            <a:ext cx="24992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008F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CONTROL</a:t>
            </a:r>
          </a:p>
        </p:txBody>
      </p:sp>
      <p:sp>
        <p:nvSpPr>
          <p:cNvPr id="181" name="Shape 181"/>
          <p:cNvSpPr/>
          <p:nvPr/>
        </p:nvSpPr>
        <p:spPr>
          <a:xfrm>
            <a:off x="1285701" y="2082675"/>
            <a:ext cx="17392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94219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ENTITY</a:t>
            </a:r>
          </a:p>
        </p:txBody>
      </p:sp>
      <p:sp>
        <p:nvSpPr>
          <p:cNvPr id="182" name="Shape 182"/>
          <p:cNvSpPr/>
          <p:nvPr/>
        </p:nvSpPr>
        <p:spPr>
          <a:xfrm>
            <a:off x="99913" y="7646168"/>
            <a:ext cx="28100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4000">
                <a:solidFill>
                  <a:srgbClr val="FF93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boundary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