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3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6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8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5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6435" y="1380068"/>
            <a:ext cx="10376588" cy="2616199"/>
          </a:xfrm>
        </p:spPr>
        <p:txBody>
          <a:bodyPr>
            <a:normAutofit/>
          </a:bodyPr>
          <a:lstStyle/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System</a:t>
            </a:r>
            <a:br>
              <a:rPr lang="it-IT" dirty="0"/>
            </a:br>
            <a:r>
              <a:rPr lang="it-IT" sz="5400" dirty="0"/>
              <a:t>Software Engineering 2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Niccolò Raspa</a:t>
            </a:r>
          </a:p>
          <a:p>
            <a:r>
              <a:rPr lang="it-IT" dirty="0"/>
              <a:t>Matteo Marinelli</a:t>
            </a:r>
          </a:p>
        </p:txBody>
      </p:sp>
    </p:spTree>
    <p:extLst>
      <p:ext uri="{BB962C8B-B14F-4D97-AF65-F5344CB8AC3E}">
        <p14:creationId xmlns:p14="http://schemas.microsoft.com/office/powerpoint/2010/main" val="10660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DD: </a:t>
            </a:r>
            <a:r>
              <a:rPr lang="it-IT" dirty="0" err="1"/>
              <a:t>Final</a:t>
            </a:r>
            <a:r>
              <a:rPr lang="it-IT" dirty="0"/>
              <a:t> Architecture</a:t>
            </a:r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39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457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</a:t>
            </a:r>
            <a:r>
              <a:rPr lang="it-IT" dirty="0"/>
              <a:t>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Assure that services in relations with </a:t>
            </a:r>
            <a:r>
              <a:rPr lang="en-US" b="1" dirty="0"/>
              <a:t>external systems</a:t>
            </a:r>
            <a:r>
              <a:rPr lang="en-US" dirty="0"/>
              <a:t> works as expected</a:t>
            </a:r>
          </a:p>
          <a:p>
            <a:pPr>
              <a:buFont typeface="+mj-lt"/>
              <a:buAutoNum type="arabicPeriod"/>
            </a:pPr>
            <a:r>
              <a:rPr lang="en-US" dirty="0"/>
              <a:t>Assure that we have </a:t>
            </a:r>
            <a:r>
              <a:rPr lang="en-US" b="1" dirty="0"/>
              <a:t>control over the Car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of </a:t>
            </a:r>
            <a:r>
              <a:rPr lang="it-IT" b="1" dirty="0"/>
              <a:t>Services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with </a:t>
            </a:r>
            <a:r>
              <a:rPr lang="it-IT" b="1" dirty="0"/>
              <a:t>top </a:t>
            </a:r>
            <a:r>
              <a:rPr lang="it-IT" b="1" dirty="0" err="1"/>
              <a:t>layer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9214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331" y="155497"/>
            <a:ext cx="10018713" cy="1752599"/>
          </a:xfrm>
        </p:spPr>
        <p:txBody>
          <a:bodyPr/>
          <a:lstStyle/>
          <a:p>
            <a:r>
              <a:rPr lang="it-IT" dirty="0"/>
              <a:t>ITPD: </a:t>
            </a:r>
            <a:r>
              <a:rPr lang="it-IT" dirty="0" err="1"/>
              <a:t>Reservation</a:t>
            </a:r>
            <a:r>
              <a:rPr lang="it-IT" dirty="0"/>
              <a:t> 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 rotWithShape="1">
          <a:blip r:embed="rId2"/>
          <a:srcRect l="32104" t="37530" r="38470" b="35090"/>
          <a:stretch/>
        </p:blipFill>
        <p:spPr>
          <a:xfrm>
            <a:off x="2592925" y="2425581"/>
            <a:ext cx="8029307" cy="42005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592925" y="2425581"/>
            <a:ext cx="7783527" cy="152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6"/>
          <p:cNvSpPr/>
          <p:nvPr/>
        </p:nvSpPr>
        <p:spPr>
          <a:xfrm>
            <a:off x="2464905" y="2160104"/>
            <a:ext cx="8188464" cy="4465983"/>
          </a:xfrm>
          <a:custGeom>
            <a:avLst/>
            <a:gdLst>
              <a:gd name="connsiteX0" fmla="*/ 0 w 3458818"/>
              <a:gd name="connsiteY0" fmla="*/ 0 h 4465983"/>
              <a:gd name="connsiteX1" fmla="*/ 3458818 w 3458818"/>
              <a:gd name="connsiteY1" fmla="*/ 0 h 4465983"/>
              <a:gd name="connsiteX2" fmla="*/ 3458818 w 3458818"/>
              <a:gd name="connsiteY2" fmla="*/ 4465983 h 4465983"/>
              <a:gd name="connsiteX3" fmla="*/ 0 w 3458818"/>
              <a:gd name="connsiteY3" fmla="*/ 4465983 h 4465983"/>
              <a:gd name="connsiteX4" fmla="*/ 0 w 3458818"/>
              <a:gd name="connsiteY4" fmla="*/ 0 h 4465983"/>
              <a:gd name="connsiteX0" fmla="*/ 0 w 8163339"/>
              <a:gd name="connsiteY0" fmla="*/ 0 h 4465983"/>
              <a:gd name="connsiteX1" fmla="*/ 8163339 w 8163339"/>
              <a:gd name="connsiteY1" fmla="*/ 26504 h 4465983"/>
              <a:gd name="connsiteX2" fmla="*/ 3458818 w 8163339"/>
              <a:gd name="connsiteY2" fmla="*/ 4465983 h 4465983"/>
              <a:gd name="connsiteX3" fmla="*/ 0 w 8163339"/>
              <a:gd name="connsiteY3" fmla="*/ 4465983 h 4465983"/>
              <a:gd name="connsiteX4" fmla="*/ 0 w 8163339"/>
              <a:gd name="connsiteY4" fmla="*/ 0 h 4465983"/>
              <a:gd name="connsiteX0" fmla="*/ 0 w 8163454"/>
              <a:gd name="connsiteY0" fmla="*/ 0 h 4465983"/>
              <a:gd name="connsiteX1" fmla="*/ 8163339 w 8163454"/>
              <a:gd name="connsiteY1" fmla="*/ 26504 h 4465983"/>
              <a:gd name="connsiteX2" fmla="*/ 3458818 w 8163454"/>
              <a:gd name="connsiteY2" fmla="*/ 4465983 h 4465983"/>
              <a:gd name="connsiteX3" fmla="*/ 0 w 8163454"/>
              <a:gd name="connsiteY3" fmla="*/ 4465983 h 4465983"/>
              <a:gd name="connsiteX4" fmla="*/ 0 w 816345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65983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52731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88464"/>
              <a:gd name="connsiteY0" fmla="*/ 0 h 4465983"/>
              <a:gd name="connsiteX1" fmla="*/ 8163339 w 8188464"/>
              <a:gd name="connsiteY1" fmla="*/ 26504 h 4465983"/>
              <a:gd name="connsiteX2" fmla="*/ 3458818 w 8188464"/>
              <a:gd name="connsiteY2" fmla="*/ 4452731 h 4465983"/>
              <a:gd name="connsiteX3" fmla="*/ 0 w 8188464"/>
              <a:gd name="connsiteY3" fmla="*/ 4465983 h 4465983"/>
              <a:gd name="connsiteX4" fmla="*/ 0 w 8188464"/>
              <a:gd name="connsiteY4" fmla="*/ 0 h 44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464" h="4465983">
                <a:moveTo>
                  <a:pt x="0" y="0"/>
                </a:moveTo>
                <a:lnTo>
                  <a:pt x="8163339" y="26504"/>
                </a:lnTo>
                <a:cubicBezTo>
                  <a:pt x="8582991" y="3957981"/>
                  <a:pt x="3609009" y="1077844"/>
                  <a:pt x="3458818" y="4452731"/>
                </a:cubicBezTo>
                <a:lnTo>
                  <a:pt x="0" y="446598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8887" y="2040835"/>
            <a:ext cx="8454887" cy="4585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Technologies and </a:t>
            </a:r>
            <a:r>
              <a:rPr lang="it-IT" dirty="0" err="1"/>
              <a:t>Testing</a:t>
            </a:r>
            <a:r>
              <a:rPr lang="it-IT" dirty="0"/>
              <a:t> Tools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2968690" y="2438399"/>
            <a:ext cx="9011412" cy="3869636"/>
          </a:xfrm>
        </p:spPr>
        <p:txBody>
          <a:bodyPr>
            <a:normAutofit/>
          </a:bodyPr>
          <a:lstStyle/>
          <a:p>
            <a:r>
              <a:rPr lang="it-IT" dirty="0"/>
              <a:t>Manual </a:t>
            </a:r>
            <a:r>
              <a:rPr lang="it-IT" dirty="0" err="1"/>
              <a:t>Testing</a:t>
            </a:r>
            <a:endParaRPr lang="it-IT" dirty="0"/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 err="1"/>
              <a:t>Mockito</a:t>
            </a:r>
            <a:endParaRPr lang="it-IT" dirty="0"/>
          </a:p>
          <a:p>
            <a:r>
              <a:rPr lang="it-IT" dirty="0" err="1"/>
              <a:t>Arquillian</a:t>
            </a:r>
            <a:endParaRPr lang="it-IT" dirty="0"/>
          </a:p>
          <a:p>
            <a:r>
              <a:rPr lang="it-IT" dirty="0"/>
              <a:t>Devices</a:t>
            </a:r>
          </a:p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Cars</a:t>
            </a:r>
            <a:endParaRPr lang="it-IT" dirty="0"/>
          </a:p>
          <a:p>
            <a:r>
              <a:rPr lang="it-IT" dirty="0"/>
              <a:t>Drivers and </a:t>
            </a:r>
            <a:r>
              <a:rPr lang="it-IT" dirty="0" err="1"/>
              <a:t>Stubs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Plan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supposed</a:t>
            </a:r>
            <a:r>
              <a:rPr lang="it-IT" dirty="0"/>
              <a:t> to be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b="1" dirty="0" err="1"/>
              <a:t>beginning</a:t>
            </a:r>
            <a:r>
              <a:rPr lang="it-IT" dirty="0"/>
              <a:t> of the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b="1" dirty="0" err="1"/>
              <a:t>Early</a:t>
            </a:r>
            <a:r>
              <a:rPr lang="it-IT" b="1" dirty="0"/>
              <a:t> Design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mandatory</a:t>
            </a:r>
            <a:r>
              <a:rPr lang="it-IT" dirty="0"/>
              <a:t> for the </a:t>
            </a:r>
            <a:r>
              <a:rPr lang="it-IT" dirty="0" err="1"/>
              <a:t>calculation</a:t>
            </a:r>
            <a:r>
              <a:rPr lang="it-IT" dirty="0"/>
              <a:t> of the </a:t>
            </a:r>
            <a:r>
              <a:rPr lang="it-IT" dirty="0" err="1"/>
              <a:t>effort</a:t>
            </a:r>
            <a:r>
              <a:rPr lang="it-IT" dirty="0"/>
              <a:t> (COCOMO)</a:t>
            </a:r>
          </a:p>
          <a:p>
            <a:pPr lvl="1"/>
            <a:r>
              <a:rPr lang="it-IT" dirty="0"/>
              <a:t>Drivers Scale and </a:t>
            </a:r>
            <a:r>
              <a:rPr lang="it-IT" dirty="0" err="1"/>
              <a:t>Function</a:t>
            </a:r>
            <a:r>
              <a:rPr lang="it-IT" dirty="0"/>
              <a:t> Points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skills and </a:t>
            </a:r>
            <a:r>
              <a:rPr lang="it-IT" dirty="0" err="1"/>
              <a:t>experience</a:t>
            </a:r>
            <a:endParaRPr lang="it-IT" dirty="0"/>
          </a:p>
          <a:p>
            <a:pPr lvl="1"/>
            <a:r>
              <a:rPr lang="it-IT" dirty="0" err="1"/>
              <a:t>SLOC</a:t>
            </a:r>
            <a:r>
              <a:rPr lang="it-IT" sz="1200" dirty="0" err="1"/>
              <a:t>avg</a:t>
            </a:r>
            <a:r>
              <a:rPr lang="it-IT" dirty="0"/>
              <a:t>=7728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Effort</a:t>
            </a:r>
            <a:r>
              <a:rPr lang="it-IT" dirty="0"/>
              <a:t>= 31,47 PM </a:t>
            </a:r>
            <a:r>
              <a:rPr lang="it-IT" dirty="0">
                <a:sym typeface="Wingdings" panose="05000000000000000000" pitchFamily="2" charset="2"/>
              </a:rPr>
              <a:t> Duration≈16 </a:t>
            </a:r>
            <a:r>
              <a:rPr lang="it-IT" dirty="0" err="1">
                <a:sym typeface="Wingdings" panose="05000000000000000000" pitchFamily="2" charset="2"/>
              </a:rPr>
              <a:t>months</a:t>
            </a:r>
            <a:r>
              <a:rPr lang="it-IT" dirty="0">
                <a:sym typeface="Wingdings" panose="05000000000000000000" pitchFamily="2" charset="2"/>
              </a:rPr>
              <a:t> for 2 </a:t>
            </a:r>
            <a:r>
              <a:rPr lang="it-IT" dirty="0" err="1">
                <a:sym typeface="Wingdings" panose="05000000000000000000" pitchFamily="2" charset="2"/>
              </a:rPr>
              <a:t>developers</a:t>
            </a:r>
            <a:endParaRPr lang="it-IT" dirty="0">
              <a:sym typeface="Wingdings" panose="05000000000000000000" pitchFamily="2" charset="2"/>
            </a:endParaRPr>
          </a:p>
          <a:p>
            <a:pPr lvl="8"/>
            <a:r>
              <a:rPr lang="it-IT" sz="1800" dirty="0">
                <a:sym typeface="Wingdings" panose="05000000000000000000" pitchFamily="2" charset="2"/>
              </a:rPr>
              <a:t>High </a:t>
            </a:r>
            <a:r>
              <a:rPr lang="it-IT" sz="1800" dirty="0" err="1">
                <a:sym typeface="Wingdings" panose="05000000000000000000" pitchFamily="2" charset="2"/>
              </a:rPr>
              <a:t>duration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since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Early</a:t>
            </a:r>
            <a:r>
              <a:rPr lang="it-IT" sz="1800" dirty="0">
                <a:sym typeface="Wingdings" panose="05000000000000000000" pitchFamily="2" charset="2"/>
              </a:rPr>
              <a:t> Design </a:t>
            </a:r>
            <a:r>
              <a:rPr lang="it-IT" sz="1800" dirty="0" err="1">
                <a:sym typeface="Wingdings" panose="05000000000000000000" pitchFamily="2" charset="2"/>
              </a:rPr>
              <a:t>choice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but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reasonable</a:t>
            </a:r>
            <a:endParaRPr lang="it-IT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440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PP</a:t>
            </a:r>
            <a:r>
              <a:rPr lang="it-IT"/>
              <a:t>: Risks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75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RASD: Text </a:t>
            </a:r>
            <a:r>
              <a:rPr lang="it-IT" dirty="0" err="1"/>
              <a:t>Assumption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Pay</a:t>
            </a:r>
            <a:r>
              <a:rPr lang="it-IT" dirty="0"/>
              <a:t>?</a:t>
            </a:r>
          </a:p>
          <a:p>
            <a:r>
              <a:rPr lang="it-IT" b="1" u="sng" dirty="0" err="1"/>
              <a:t>Unsafe</a:t>
            </a:r>
            <a:r>
              <a:rPr lang="it-IT" b="1" u="sng" dirty="0"/>
              <a:t> Area </a:t>
            </a:r>
            <a:r>
              <a:rPr lang="it-IT" b="1" u="sng" dirty="0" err="1"/>
              <a:t>Praking</a:t>
            </a:r>
            <a:endParaRPr lang="it-IT" b="1" u="sng" dirty="0"/>
          </a:p>
          <a:p>
            <a:pPr lvl="1"/>
            <a:r>
              <a:rPr lang="it-IT" dirty="0"/>
              <a:t>User </a:t>
            </a:r>
            <a:r>
              <a:rPr lang="it-IT" dirty="0" err="1"/>
              <a:t>leave</a:t>
            </a:r>
            <a:r>
              <a:rPr lang="it-IT" dirty="0"/>
              <a:t> the car in an </a:t>
            </a:r>
            <a:r>
              <a:rPr lang="it-IT" dirty="0" err="1"/>
              <a:t>unsafe</a:t>
            </a:r>
            <a:r>
              <a:rPr lang="it-IT" dirty="0"/>
              <a:t> area </a:t>
            </a:r>
            <a:r>
              <a:rPr lang="it-IT" dirty="0" err="1"/>
              <a:t>during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endParaRPr lang="it-IT" dirty="0"/>
          </a:p>
          <a:p>
            <a:pPr lvl="1"/>
            <a:r>
              <a:rPr lang="it-IT" dirty="0" err="1"/>
              <a:t>Particular</a:t>
            </a:r>
            <a:r>
              <a:rPr lang="it-IT" dirty="0"/>
              <a:t> system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special </a:t>
            </a:r>
            <a:r>
              <a:rPr lang="it-IT" dirty="0" err="1"/>
              <a:t>event</a:t>
            </a:r>
            <a:endParaRPr lang="it-IT" dirty="0"/>
          </a:p>
          <a:p>
            <a:pPr lvl="1"/>
            <a:r>
              <a:rPr lang="it-IT" dirty="0"/>
              <a:t>Solution of the situation	</a:t>
            </a:r>
            <a:r>
              <a:rPr lang="it-IT" dirty="0">
                <a:sym typeface="Wingdings" panose="05000000000000000000" pitchFamily="2" charset="2"/>
              </a:rPr>
              <a:t> User </a:t>
            </a:r>
            <a:r>
              <a:rPr lang="it-IT" dirty="0" err="1">
                <a:sym typeface="Wingdings" panose="05000000000000000000" pitchFamily="2" charset="2"/>
              </a:rPr>
              <a:t>bring</a:t>
            </a:r>
            <a:r>
              <a:rPr lang="it-IT" dirty="0">
                <a:sym typeface="Wingdings" panose="05000000000000000000" pitchFamily="2" charset="2"/>
              </a:rPr>
              <a:t> the car in a </a:t>
            </a:r>
            <a:r>
              <a:rPr lang="it-IT" dirty="0" err="1">
                <a:sym typeface="Wingdings" panose="05000000000000000000" pitchFamily="2" charset="2"/>
              </a:rPr>
              <a:t>safe</a:t>
            </a:r>
            <a:r>
              <a:rPr lang="it-IT" dirty="0">
                <a:sym typeface="Wingdings" panose="05000000000000000000" pitchFamily="2" charset="2"/>
              </a:rPr>
              <a:t> area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						 </a:t>
            </a:r>
            <a:r>
              <a:rPr lang="it-IT" dirty="0" err="1">
                <a:sym typeface="Wingdings" panose="05000000000000000000" pitchFamily="2" charset="2"/>
              </a:rPr>
              <a:t>Reservation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closure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after</a:t>
            </a:r>
            <a:r>
              <a:rPr lang="it-IT" dirty="0">
                <a:sym typeface="Wingdings" panose="05000000000000000000" pitchFamily="2" charset="2"/>
              </a:rPr>
              <a:t> 1h and </a:t>
            </a:r>
            <a:r>
              <a:rPr lang="it-IT" dirty="0" err="1">
                <a:sym typeface="Wingdings" panose="05000000000000000000" pitchFamily="2" charset="2"/>
              </a:rPr>
              <a:t>request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u="sng" dirty="0" err="1">
                <a:sym typeface="Wingdings" panose="05000000000000000000" pitchFamily="2" charset="2"/>
              </a:rPr>
              <a:t>assistance</a:t>
            </a:r>
            <a:endParaRPr lang="it-IT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2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dirty="0"/>
              <a:t>RASD: Domain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58153" y="2149509"/>
            <a:ext cx="9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4 </a:t>
            </a:r>
            <a:r>
              <a:rPr lang="it-IT" sz="2400" dirty="0" err="1"/>
              <a:t>main</a:t>
            </a:r>
            <a:r>
              <a:rPr lang="it-IT" sz="2400" dirty="0"/>
              <a:t> clusters:</a:t>
            </a:r>
          </a:p>
        </p:txBody>
      </p:sp>
      <p:sp>
        <p:nvSpPr>
          <p:cNvPr id="10" name="Figura a mano libera: forma 9"/>
          <p:cNvSpPr/>
          <p:nvPr/>
        </p:nvSpPr>
        <p:spPr>
          <a:xfrm>
            <a:off x="1758152" y="2750842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0" y="4872433"/>
                </a:moveTo>
                <a:lnTo>
                  <a:pt x="0" y="812089"/>
                </a:lnTo>
                <a:cubicBezTo>
                  <a:pt x="0" y="363585"/>
                  <a:pt x="43436" y="1"/>
                  <a:pt x="97018" y="1"/>
                </a:cubicBezTo>
                <a:lnTo>
                  <a:pt x="1684107" y="1"/>
                </a:lnTo>
                <a:lnTo>
                  <a:pt x="1684107" y="4872433"/>
                </a:lnTo>
                <a:lnTo>
                  <a:pt x="0" y="4872433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External</a:t>
            </a:r>
            <a:r>
              <a:rPr lang="it-IT" sz="2300" kern="1200" dirty="0"/>
              <a:t> Services</a:t>
            </a:r>
          </a:p>
        </p:txBody>
      </p:sp>
      <p:sp>
        <p:nvSpPr>
          <p:cNvPr id="11" name="Figura a mano libera: forma 10"/>
          <p:cNvSpPr/>
          <p:nvPr/>
        </p:nvSpPr>
        <p:spPr>
          <a:xfrm>
            <a:off x="6630587" y="2750842"/>
            <a:ext cx="4872434" cy="1684107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0" y="0"/>
                </a:moveTo>
                <a:lnTo>
                  <a:pt x="4591744" y="0"/>
                </a:lnTo>
                <a:cubicBezTo>
                  <a:pt x="4746765" y="0"/>
                  <a:pt x="4872434" y="125669"/>
                  <a:pt x="4872434" y="280690"/>
                </a:cubicBezTo>
                <a:lnTo>
                  <a:pt x="4872434" y="1684107"/>
                </a:lnTo>
                <a:lnTo>
                  <a:pt x="0" y="16841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6546825"/>
              <a:satOff val="-615"/>
              <a:lumOff val="784"/>
              <a:alphaOff val="0"/>
            </a:schemeClr>
          </a:fillRef>
          <a:effectRef idx="1">
            <a:schemeClr val="accent4">
              <a:hueOff val="6546825"/>
              <a:satOff val="-615"/>
              <a:lumOff val="784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Legal Policy</a:t>
            </a:r>
          </a:p>
        </p:txBody>
      </p:sp>
      <p:sp>
        <p:nvSpPr>
          <p:cNvPr id="12" name="Figura a mano libera: forma 11"/>
          <p:cNvSpPr/>
          <p:nvPr/>
        </p:nvSpPr>
        <p:spPr>
          <a:xfrm>
            <a:off x="1758153" y="4434948"/>
            <a:ext cx="4872434" cy="1684108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4872434" y="1684106"/>
                </a:moveTo>
                <a:lnTo>
                  <a:pt x="280690" y="1684106"/>
                </a:lnTo>
                <a:cubicBezTo>
                  <a:pt x="125669" y="1684106"/>
                  <a:pt x="0" y="1558437"/>
                  <a:pt x="0" y="1403416"/>
                </a:cubicBezTo>
                <a:lnTo>
                  <a:pt x="0" y="1"/>
                </a:lnTo>
                <a:lnTo>
                  <a:pt x="4872434" y="1"/>
                </a:lnTo>
                <a:lnTo>
                  <a:pt x="4872434" y="168410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3093651"/>
              <a:satOff val="-1230"/>
              <a:lumOff val="1568"/>
              <a:alphaOff val="0"/>
            </a:schemeClr>
          </a:fillRef>
          <a:effectRef idx="1">
            <a:schemeClr val="accent4">
              <a:hueOff val="13093651"/>
              <a:satOff val="-1230"/>
              <a:lumOff val="156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5" tIns="584603" rIns="163576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Communication</a:t>
            </a:r>
            <a:endParaRPr lang="it-IT" sz="2300" kern="1200" dirty="0"/>
          </a:p>
        </p:txBody>
      </p:sp>
      <p:sp>
        <p:nvSpPr>
          <p:cNvPr id="13" name="Figura a mano libera: forma 12"/>
          <p:cNvSpPr/>
          <p:nvPr/>
        </p:nvSpPr>
        <p:spPr>
          <a:xfrm>
            <a:off x="6630587" y="4434948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1684107" y="1"/>
                </a:moveTo>
                <a:lnTo>
                  <a:pt x="1684107" y="4060345"/>
                </a:lnTo>
                <a:cubicBezTo>
                  <a:pt x="1684107" y="4508849"/>
                  <a:pt x="1640671" y="4872433"/>
                  <a:pt x="1587089" y="4872433"/>
                </a:cubicBezTo>
                <a:lnTo>
                  <a:pt x="0" y="4872433"/>
                </a:lnTo>
                <a:lnTo>
                  <a:pt x="0" y="1"/>
                </a:lnTo>
                <a:lnTo>
                  <a:pt x="1684107" y="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9640475"/>
              <a:satOff val="-1845"/>
              <a:lumOff val="2352"/>
              <a:alphaOff val="0"/>
            </a:schemeClr>
          </a:fillRef>
          <a:effectRef idx="1">
            <a:schemeClr val="accent4">
              <a:hueOff val="19640475"/>
              <a:satOff val="-1845"/>
              <a:lumOff val="23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584603" rIns="163577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Correctness</a:t>
            </a:r>
            <a:r>
              <a:rPr lang="it-IT" sz="2300" kern="1200" dirty="0"/>
              <a:t> and </a:t>
            </a:r>
            <a:r>
              <a:rPr lang="it-IT" sz="2300" kern="1200" dirty="0" err="1"/>
              <a:t>Availability</a:t>
            </a:r>
            <a:endParaRPr lang="it-IT" sz="2300" kern="1200" dirty="0"/>
          </a:p>
        </p:txBody>
      </p:sp>
      <p:sp>
        <p:nvSpPr>
          <p:cNvPr id="14" name="Figura a mano libera: forma 13"/>
          <p:cNvSpPr/>
          <p:nvPr/>
        </p:nvSpPr>
        <p:spPr>
          <a:xfrm>
            <a:off x="5168857" y="4013921"/>
            <a:ext cx="2923460" cy="842053"/>
          </a:xfrm>
          <a:custGeom>
            <a:avLst/>
            <a:gdLst>
              <a:gd name="connsiteX0" fmla="*/ 0 w 2923460"/>
              <a:gd name="connsiteY0" fmla="*/ 140345 h 842053"/>
              <a:gd name="connsiteX1" fmla="*/ 140345 w 2923460"/>
              <a:gd name="connsiteY1" fmla="*/ 0 h 842053"/>
              <a:gd name="connsiteX2" fmla="*/ 2783115 w 2923460"/>
              <a:gd name="connsiteY2" fmla="*/ 0 h 842053"/>
              <a:gd name="connsiteX3" fmla="*/ 2923460 w 2923460"/>
              <a:gd name="connsiteY3" fmla="*/ 140345 h 842053"/>
              <a:gd name="connsiteX4" fmla="*/ 2923460 w 2923460"/>
              <a:gd name="connsiteY4" fmla="*/ 701708 h 842053"/>
              <a:gd name="connsiteX5" fmla="*/ 2783115 w 2923460"/>
              <a:gd name="connsiteY5" fmla="*/ 842053 h 842053"/>
              <a:gd name="connsiteX6" fmla="*/ 140345 w 2923460"/>
              <a:gd name="connsiteY6" fmla="*/ 842053 h 842053"/>
              <a:gd name="connsiteX7" fmla="*/ 0 w 2923460"/>
              <a:gd name="connsiteY7" fmla="*/ 701708 h 842053"/>
              <a:gd name="connsiteX8" fmla="*/ 0 w 2923460"/>
              <a:gd name="connsiteY8" fmla="*/ 140345 h 84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3460" h="842053">
                <a:moveTo>
                  <a:pt x="0" y="140345"/>
                </a:moveTo>
                <a:cubicBezTo>
                  <a:pt x="0" y="62835"/>
                  <a:pt x="62835" y="0"/>
                  <a:pt x="140345" y="0"/>
                </a:cubicBezTo>
                <a:lnTo>
                  <a:pt x="2783115" y="0"/>
                </a:lnTo>
                <a:cubicBezTo>
                  <a:pt x="2860625" y="0"/>
                  <a:pt x="2923460" y="62835"/>
                  <a:pt x="2923460" y="140345"/>
                </a:cubicBezTo>
                <a:lnTo>
                  <a:pt x="2923460" y="701708"/>
                </a:lnTo>
                <a:cubicBezTo>
                  <a:pt x="2923460" y="779218"/>
                  <a:pt x="2860625" y="842053"/>
                  <a:pt x="2783115" y="842053"/>
                </a:cubicBezTo>
                <a:lnTo>
                  <a:pt x="140345" y="842053"/>
                </a:lnTo>
                <a:cubicBezTo>
                  <a:pt x="62835" y="842053"/>
                  <a:pt x="0" y="779218"/>
                  <a:pt x="0" y="701708"/>
                </a:cubicBezTo>
                <a:lnTo>
                  <a:pt x="0" y="14034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736" tIns="128736" rIns="128736" bIns="12873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Domain </a:t>
            </a:r>
            <a:r>
              <a:rPr lang="it-IT" sz="2300" kern="1200" dirty="0" err="1"/>
              <a:t>Assumptions</a:t>
            </a:r>
            <a:endParaRPr lang="it-IT" sz="2300" kern="1200" dirty="0"/>
          </a:p>
        </p:txBody>
      </p:sp>
    </p:spTree>
    <p:extLst>
      <p:ext uri="{BB962C8B-B14F-4D97-AF65-F5344CB8AC3E}">
        <p14:creationId xmlns:p14="http://schemas.microsoft.com/office/powerpoint/2010/main" val="6013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RASD:</a:t>
            </a:r>
            <a:br>
              <a:rPr lang="it-IT" dirty="0"/>
            </a:br>
            <a:r>
              <a:rPr lang="it-IT" dirty="0"/>
              <a:t>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0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4585252" y="4731026"/>
            <a:ext cx="7275444" cy="21269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934083" y="4731026"/>
            <a:ext cx="3316433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From RASD to</a:t>
            </a:r>
            <a:br>
              <a:rPr lang="it-IT" dirty="0"/>
            </a:br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-42805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7329714" y="4731026"/>
            <a:ext cx="4530982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176154" y="767947"/>
            <a:ext cx="189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Database</a:t>
            </a:r>
          </a:p>
        </p:txBody>
      </p:sp>
      <p:sp>
        <p:nvSpPr>
          <p:cNvPr id="8" name="CasellaDiTesto 7"/>
          <p:cNvSpPr txBox="1"/>
          <p:nvPr/>
        </p:nvSpPr>
        <p:spPr>
          <a:xfrm rot="1824631">
            <a:off x="6695537" y="3734210"/>
            <a:ext cx="220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Application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388619" y="4797452"/>
            <a:ext cx="324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External</a:t>
            </a:r>
            <a:r>
              <a:rPr lang="it-IT" sz="3200" dirty="0"/>
              <a:t> </a:t>
            </a:r>
            <a:r>
              <a:rPr lang="it-IT" sz="3200" dirty="0" err="1"/>
              <a:t>Serv</a:t>
            </a:r>
            <a:r>
              <a:rPr lang="it-IT" sz="3200" dirty="0"/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301907" y="5794513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1684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DD: High Level Components</a:t>
            </a:r>
          </a:p>
        </p:txBody>
      </p:sp>
      <p:pic>
        <p:nvPicPr>
          <p:cNvPr id="4" name="highlevel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739618" y="2438399"/>
            <a:ext cx="5763406" cy="39631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2040902" y="3881352"/>
            <a:ext cx="338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Three </a:t>
            </a:r>
            <a:r>
              <a:rPr lang="it-IT" sz="3200" dirty="0" err="1"/>
              <a:t>tiers</a:t>
            </a:r>
            <a:r>
              <a:rPr lang="it-IT" sz="3200" dirty="0"/>
              <a:t> </a:t>
            </a:r>
            <a:r>
              <a:rPr lang="it-IT" sz="3200" dirty="0" err="1"/>
              <a:t>architecture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129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DD: Application </a:t>
            </a:r>
            <a:r>
              <a:rPr lang="it-IT" dirty="0" err="1"/>
              <a:t>Layer</a:t>
            </a:r>
            <a:endParaRPr lang="it-IT" dirty="0"/>
          </a:p>
        </p:txBody>
      </p:sp>
      <p:pic>
        <p:nvPicPr>
          <p:cNvPr id="4" name="ControlComponents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64137" y="1425525"/>
            <a:ext cx="4325647" cy="39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864136" y="5472128"/>
            <a:ext cx="432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Timer Component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needs</a:t>
            </a:r>
            <a:endParaRPr lang="it-IT" dirty="0"/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883" y="1425525"/>
            <a:ext cx="2290498" cy="114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6594" y="2840125"/>
            <a:ext cx="1271076" cy="182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00132" y="4933033"/>
            <a:ext cx="1524000" cy="152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614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DD: From 3 to 4 Tiers</a:t>
            </a:r>
          </a:p>
        </p:txBody>
      </p:sp>
      <p:pic>
        <p:nvPicPr>
          <p:cNvPr id="4" name="4tier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671537" y="2438399"/>
            <a:ext cx="4520463" cy="4089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484311" y="2438399"/>
            <a:ext cx="604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Add</a:t>
            </a:r>
            <a:r>
              <a:rPr lang="it-IT" sz="2400" dirty="0"/>
              <a:t> a component inside the Client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Imroove</a:t>
            </a:r>
            <a:r>
              <a:rPr lang="it-IT" sz="2400" dirty="0"/>
              <a:t> </a:t>
            </a:r>
            <a:r>
              <a:rPr lang="it-IT" sz="2400" dirty="0" err="1"/>
              <a:t>efficiency</a:t>
            </a:r>
            <a:r>
              <a:rPr lang="it-IT" sz="2400" dirty="0"/>
              <a:t> with an </a:t>
            </a:r>
            <a:r>
              <a:rPr lang="it-IT" sz="2400" dirty="0" err="1"/>
              <a:t>oriented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/>
              <a:t>Mobile </a:t>
            </a:r>
            <a:r>
              <a:rPr lang="it-IT" sz="2400" b="1" dirty="0" err="1"/>
              <a:t>App</a:t>
            </a:r>
            <a:r>
              <a:rPr lang="it-IT" sz="2400" b="1" dirty="0"/>
              <a:t> </a:t>
            </a:r>
            <a:r>
              <a:rPr lang="it-IT" sz="2400" dirty="0"/>
              <a:t>	VS		</a:t>
            </a:r>
            <a:r>
              <a:rPr lang="it-IT" sz="2400" b="1" dirty="0"/>
              <a:t>Web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Required</a:t>
            </a:r>
            <a:r>
              <a:rPr lang="it-IT" sz="2400" dirty="0"/>
              <a:t> </a:t>
            </a:r>
            <a:r>
              <a:rPr lang="it-IT" sz="2400" b="1" dirty="0"/>
              <a:t>Web Server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83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7801"/>
            <a:ext cx="10018713" cy="1084942"/>
          </a:xfrm>
        </p:spPr>
        <p:txBody>
          <a:bodyPr/>
          <a:lstStyle/>
          <a:p>
            <a:r>
              <a:rPr lang="it-IT" dirty="0"/>
              <a:t>DD: Service </a:t>
            </a:r>
            <a:r>
              <a:rPr lang="it-IT" dirty="0" err="1"/>
              <a:t>Oriented</a:t>
            </a:r>
            <a:r>
              <a:rPr lang="it-IT" dirty="0"/>
              <a:t> Architecture</a:t>
            </a:r>
          </a:p>
        </p:txBody>
      </p:sp>
      <p:sp>
        <p:nvSpPr>
          <p:cNvPr id="4" name="Shape 210"/>
          <p:cNvSpPr>
            <a:spLocks noGrp="1"/>
          </p:cNvSpPr>
          <p:nvPr>
            <p:ph idx="1"/>
          </p:nvPr>
        </p:nvSpPr>
        <p:spPr>
          <a:xfrm>
            <a:off x="1636709" y="1136414"/>
            <a:ext cx="10250491" cy="1354995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b="1"/>
            </a:pPr>
            <a:r>
              <a:rPr lang="en-US" dirty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Server is the bottleneck of our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performance of this layer is strictly related to the overall performance of the system</a:t>
            </a:r>
          </a:p>
        </p:txBody>
      </p:sp>
      <p:pic>
        <p:nvPicPr>
          <p:cNvPr id="5" name="microservi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17" y="4944757"/>
            <a:ext cx="7781940" cy="175865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10"/>
          <p:cNvSpPr txBox="1">
            <a:spLocks/>
          </p:cNvSpPr>
          <p:nvPr/>
        </p:nvSpPr>
        <p:spPr>
          <a:xfrm>
            <a:off x="1636710" y="2981699"/>
            <a:ext cx="10018713" cy="196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Split the workload among different services</a:t>
            </a:r>
          </a:p>
          <a:p>
            <a:pPr lvl="1"/>
            <a:r>
              <a:rPr lang="en-US" dirty="0"/>
              <a:t>Simple and clear Interface to other components</a:t>
            </a:r>
          </a:p>
          <a:p>
            <a:pPr lvl="1"/>
            <a:r>
              <a:rPr lang="en-US" dirty="0"/>
              <a:t>Each component is responsible for some entities in the database</a:t>
            </a:r>
          </a:p>
        </p:txBody>
      </p:sp>
      <p:sp>
        <p:nvSpPr>
          <p:cNvPr id="12" name="Callout: freccia in giù 11"/>
          <p:cNvSpPr/>
          <p:nvPr/>
        </p:nvSpPr>
        <p:spPr>
          <a:xfrm>
            <a:off x="1636709" y="2491409"/>
            <a:ext cx="2169979" cy="861391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3" name="Shape 210"/>
          <p:cNvSpPr txBox="1">
            <a:spLocks/>
          </p:cNvSpPr>
          <p:nvPr/>
        </p:nvSpPr>
        <p:spPr>
          <a:xfrm>
            <a:off x="8070574" y="4704522"/>
            <a:ext cx="3737249" cy="199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Clean Architecture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Ease Improvement</a:t>
            </a:r>
          </a:p>
        </p:txBody>
      </p:sp>
    </p:spTree>
    <p:extLst>
      <p:ext uri="{BB962C8B-B14F-4D97-AF65-F5344CB8AC3E}">
        <p14:creationId xmlns:p14="http://schemas.microsoft.com/office/powerpoint/2010/main" val="393684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582</TotalTime>
  <Words>293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Parallasse</vt:lpstr>
      <vt:lpstr>Power Enjoy System Software Engineering 2 Project</vt:lpstr>
      <vt:lpstr>RASD: Text Assumption</vt:lpstr>
      <vt:lpstr>RASD: Domain Assumptions</vt:lpstr>
      <vt:lpstr>RASD: Class Diagram</vt:lpstr>
      <vt:lpstr>From RASD to Design Document</vt:lpstr>
      <vt:lpstr>DD: High Level Components</vt:lpstr>
      <vt:lpstr>DD: Application Layer</vt:lpstr>
      <vt:lpstr>DD: From 3 to 4 Tiers</vt:lpstr>
      <vt:lpstr>DD: Service Oriented Architecture</vt:lpstr>
      <vt:lpstr>DD: Final Architecture</vt:lpstr>
      <vt:lpstr>Integration Testing</vt:lpstr>
      <vt:lpstr>ITPD: Integration Testing Strategy </vt:lpstr>
      <vt:lpstr>ITPD: Reservation Integration Testing</vt:lpstr>
      <vt:lpstr>ITPD: Technologies and Testing Tools</vt:lpstr>
      <vt:lpstr>Project Plan</vt:lpstr>
      <vt:lpstr>PP: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 System Software Engineering 2 Project</dc:title>
  <dc:creator>matte</dc:creator>
  <cp:lastModifiedBy>matte</cp:lastModifiedBy>
  <cp:revision>28</cp:revision>
  <dcterms:created xsi:type="dcterms:W3CDTF">2017-02-22T11:30:26Z</dcterms:created>
  <dcterms:modified xsi:type="dcterms:W3CDTF">2017-02-23T23:15:46Z</dcterms:modified>
</cp:coreProperties>
</file>