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7" r:id="rId5"/>
    <p:sldId id="261" r:id="rId6"/>
    <p:sldId id="258" r:id="rId7"/>
    <p:sldId id="272" r:id="rId8"/>
    <p:sldId id="270" r:id="rId9"/>
    <p:sldId id="267" r:id="rId10"/>
    <p:sldId id="273" r:id="rId11"/>
    <p:sldId id="262" r:id="rId12"/>
    <p:sldId id="274" r:id="rId13"/>
  </p:sldIdLst>
  <p:sldSz cx="11430000" cy="6429375"/>
  <p:notesSz cx="6858000" cy="9144000"/>
  <p:defaultTextStyle>
    <a:defPPr>
      <a:defRPr lang="fr-FR"/>
    </a:defPPr>
    <a:lvl1pPr marL="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1pPr>
    <a:lvl2pPr marL="428625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2pPr>
    <a:lvl3pPr marL="85725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3pPr>
    <a:lvl4pPr marL="1285875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4pPr>
    <a:lvl5pPr marL="171450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5pPr>
    <a:lvl6pPr marL="2143125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6pPr>
    <a:lvl7pPr marL="257175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7pPr>
    <a:lvl8pPr marL="3000375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8pPr>
    <a:lvl9pPr marL="342900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25">
          <p15:clr>
            <a:srgbClr val="A4A3A4"/>
          </p15:clr>
        </p15:guide>
        <p15:guide id="2" pos="36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>
        <p:scale>
          <a:sx n="100" d="100"/>
          <a:sy n="100" d="100"/>
        </p:scale>
        <p:origin x="-520" y="-192"/>
      </p:cViewPr>
      <p:guideLst>
        <p:guide orient="horz" pos="2025"/>
        <p:guide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zem Mangione" userId="a541e645-7ffe-4d24-8b84-6724a5bb99e6" providerId="ADAL" clId="{13153086-D3FE-4E02-A445-E2E24CEB1607}"/>
    <pc:docChg chg="delSld modSld">
      <pc:chgData name="Izem Mangione" userId="a541e645-7ffe-4d24-8b84-6724a5bb99e6" providerId="ADAL" clId="{13153086-D3FE-4E02-A445-E2E24CEB1607}" dt="2018-04-24T14:32:24.630" v="319" actId="1076"/>
      <pc:docMkLst>
        <pc:docMk/>
      </pc:docMkLst>
      <pc:sldChg chg="modSp">
        <pc:chgData name="Izem Mangione" userId="a541e645-7ffe-4d24-8b84-6724a5bb99e6" providerId="ADAL" clId="{13153086-D3FE-4E02-A445-E2E24CEB1607}" dt="2018-04-24T14:22:41.370" v="102" actId="20577"/>
        <pc:sldMkLst>
          <pc:docMk/>
          <pc:sldMk cId="2962664462" sldId="258"/>
        </pc:sldMkLst>
        <pc:spChg chg="mod">
          <ac:chgData name="Izem Mangione" userId="a541e645-7ffe-4d24-8b84-6724a5bb99e6" providerId="ADAL" clId="{13153086-D3FE-4E02-A445-E2E24CEB1607}" dt="2018-04-24T14:22:41.370" v="102" actId="20577"/>
          <ac:spMkLst>
            <pc:docMk/>
            <pc:sldMk cId="2962664462" sldId="258"/>
            <ac:spMk id="4" creationId="{00000000-0000-0000-0000-000000000000}"/>
          </ac:spMkLst>
        </pc:spChg>
      </pc:sldChg>
      <pc:sldChg chg="modSp">
        <pc:chgData name="Izem Mangione" userId="a541e645-7ffe-4d24-8b84-6724a5bb99e6" providerId="ADAL" clId="{13153086-D3FE-4E02-A445-E2E24CEB1607}" dt="2018-04-24T14:18:40.237" v="30" actId="20577"/>
        <pc:sldMkLst>
          <pc:docMk/>
          <pc:sldMk cId="4095043896" sldId="259"/>
        </pc:sldMkLst>
        <pc:spChg chg="mod">
          <ac:chgData name="Izem Mangione" userId="a541e645-7ffe-4d24-8b84-6724a5bb99e6" providerId="ADAL" clId="{13153086-D3FE-4E02-A445-E2E24CEB1607}" dt="2018-04-24T14:18:40.237" v="30" actId="20577"/>
          <ac:spMkLst>
            <pc:docMk/>
            <pc:sldMk cId="4095043896" sldId="259"/>
            <ac:spMk id="4" creationId="{00000000-0000-0000-0000-000000000000}"/>
          </ac:spMkLst>
        </pc:spChg>
      </pc:sldChg>
      <pc:sldChg chg="modSp">
        <pc:chgData name="Izem Mangione" userId="a541e645-7ffe-4d24-8b84-6724a5bb99e6" providerId="ADAL" clId="{13153086-D3FE-4E02-A445-E2E24CEB1607}" dt="2018-04-24T14:20:04.499" v="67" actId="20577"/>
        <pc:sldMkLst>
          <pc:docMk/>
          <pc:sldMk cId="367490660" sldId="260"/>
        </pc:sldMkLst>
        <pc:spChg chg="mod">
          <ac:chgData name="Izem Mangione" userId="a541e645-7ffe-4d24-8b84-6724a5bb99e6" providerId="ADAL" clId="{13153086-D3FE-4E02-A445-E2E24CEB1607}" dt="2018-04-24T14:20:04.499" v="67" actId="20577"/>
          <ac:spMkLst>
            <pc:docMk/>
            <pc:sldMk cId="367490660" sldId="260"/>
            <ac:spMk id="9" creationId="{00000000-0000-0000-0000-000000000000}"/>
          </ac:spMkLst>
        </pc:spChg>
      </pc:sldChg>
      <pc:sldChg chg="modSp">
        <pc:chgData name="Izem Mangione" userId="a541e645-7ffe-4d24-8b84-6724a5bb99e6" providerId="ADAL" clId="{13153086-D3FE-4E02-A445-E2E24CEB1607}" dt="2018-04-24T14:32:24.630" v="319" actId="1076"/>
        <pc:sldMkLst>
          <pc:docMk/>
          <pc:sldMk cId="693297421" sldId="261"/>
        </pc:sldMkLst>
        <pc:spChg chg="mod">
          <ac:chgData name="Izem Mangione" userId="a541e645-7ffe-4d24-8b84-6724a5bb99e6" providerId="ADAL" clId="{13153086-D3FE-4E02-A445-E2E24CEB1607}" dt="2018-04-24T14:32:24.630" v="319" actId="1076"/>
          <ac:spMkLst>
            <pc:docMk/>
            <pc:sldMk cId="693297421" sldId="261"/>
            <ac:spMk id="3" creationId="{00000000-0000-0000-0000-000000000000}"/>
          </ac:spMkLst>
        </pc:spChg>
      </pc:sldChg>
      <pc:sldChg chg="modSp">
        <pc:chgData name="Izem Mangione" userId="a541e645-7ffe-4d24-8b84-6724a5bb99e6" providerId="ADAL" clId="{13153086-D3FE-4E02-A445-E2E24CEB1607}" dt="2018-04-24T14:19:35.714" v="48" actId="20577"/>
        <pc:sldMkLst>
          <pc:docMk/>
          <pc:sldMk cId="3590810093" sldId="268"/>
        </pc:sldMkLst>
        <pc:spChg chg="mod">
          <ac:chgData name="Izem Mangione" userId="a541e645-7ffe-4d24-8b84-6724a5bb99e6" providerId="ADAL" clId="{13153086-D3FE-4E02-A445-E2E24CEB1607}" dt="2018-04-24T14:19:28.617" v="47" actId="20577"/>
          <ac:spMkLst>
            <pc:docMk/>
            <pc:sldMk cId="3590810093" sldId="268"/>
            <ac:spMk id="4" creationId="{00000000-0000-0000-0000-000000000000}"/>
          </ac:spMkLst>
        </pc:spChg>
        <pc:spChg chg="mod">
          <ac:chgData name="Izem Mangione" userId="a541e645-7ffe-4d24-8b84-6724a5bb99e6" providerId="ADAL" clId="{13153086-D3FE-4E02-A445-E2E24CEB1607}" dt="2018-04-24T14:19:35.714" v="48" actId="20577"/>
          <ac:spMkLst>
            <pc:docMk/>
            <pc:sldMk cId="3590810093" sldId="268"/>
            <ac:spMk id="6" creationId="{00000000-0000-0000-0000-000000000000}"/>
          </ac:spMkLst>
        </pc:spChg>
      </pc:sldChg>
      <pc:sldChg chg="modSp">
        <pc:chgData name="Izem Mangione" userId="a541e645-7ffe-4d24-8b84-6724a5bb99e6" providerId="ADAL" clId="{13153086-D3FE-4E02-A445-E2E24CEB1607}" dt="2018-04-24T14:20:18.404" v="81" actId="1076"/>
        <pc:sldMkLst>
          <pc:docMk/>
          <pc:sldMk cId="3590810093" sldId="269"/>
        </pc:sldMkLst>
        <pc:spChg chg="mod">
          <ac:chgData name="Izem Mangione" userId="a541e645-7ffe-4d24-8b84-6724a5bb99e6" providerId="ADAL" clId="{13153086-D3FE-4E02-A445-E2E24CEB1607}" dt="2018-04-24T14:20:18.404" v="81" actId="1076"/>
          <ac:spMkLst>
            <pc:docMk/>
            <pc:sldMk cId="3590810093" sldId="269"/>
            <ac:spMk id="9" creationId="{00000000-0000-0000-0000-000000000000}"/>
          </ac:spMkLst>
        </pc:spChg>
      </pc:sldChg>
      <pc:sldChg chg="modSp">
        <pc:chgData name="Izem Mangione" userId="a541e645-7ffe-4d24-8b84-6724a5bb99e6" providerId="ADAL" clId="{13153086-D3FE-4E02-A445-E2E24CEB1607}" dt="2018-04-24T14:20:40.923" v="98" actId="1076"/>
        <pc:sldMkLst>
          <pc:docMk/>
          <pc:sldMk cId="367490660" sldId="270"/>
        </pc:sldMkLst>
        <pc:spChg chg="mod">
          <ac:chgData name="Izem Mangione" userId="a541e645-7ffe-4d24-8b84-6724a5bb99e6" providerId="ADAL" clId="{13153086-D3FE-4E02-A445-E2E24CEB1607}" dt="2018-04-24T14:20:40.923" v="98" actId="1076"/>
          <ac:spMkLst>
            <pc:docMk/>
            <pc:sldMk cId="367490660" sldId="270"/>
            <ac:spMk id="11" creationId="{00000000-0000-0000-0000-000000000000}"/>
          </ac:spMkLst>
        </pc:spChg>
      </pc:sldChg>
      <pc:sldChg chg="del">
        <pc:chgData name="Izem Mangione" userId="a541e645-7ffe-4d24-8b84-6724a5bb99e6" providerId="ADAL" clId="{13153086-D3FE-4E02-A445-E2E24CEB1607}" dt="2018-04-24T14:29:41.473" v="210" actId="2696"/>
        <pc:sldMkLst>
          <pc:docMk/>
          <pc:sldMk cId="323958604" sldId="272"/>
        </pc:sldMkLst>
      </pc:sldChg>
      <pc:sldChg chg="del">
        <pc:chgData name="Izem Mangione" userId="a541e645-7ffe-4d24-8b84-6724a5bb99e6" providerId="ADAL" clId="{13153086-D3FE-4E02-A445-E2E24CEB1607}" dt="2018-04-24T14:29:51.089" v="211" actId="1076"/>
        <pc:sldMkLst>
          <pc:docMk/>
          <pc:sldMk cId="3219910627" sldId="272"/>
        </pc:sldMkLst>
      </pc:sldChg>
      <pc:sldChg chg="modSp">
        <pc:chgData name="Izem Mangione" userId="a541e645-7ffe-4d24-8b84-6724a5bb99e6" providerId="ADAL" clId="{13153086-D3FE-4E02-A445-E2E24CEB1607}" dt="2018-04-24T14:32:20.494" v="318" actId="1076"/>
        <pc:sldMkLst>
          <pc:docMk/>
          <pc:sldMk cId="3284281662" sldId="272"/>
        </pc:sldMkLst>
        <pc:spChg chg="mod">
          <ac:chgData name="Izem Mangione" userId="a541e645-7ffe-4d24-8b84-6724a5bb99e6" providerId="ADAL" clId="{13153086-D3FE-4E02-A445-E2E24CEB1607}" dt="2018-04-24T14:32:20.494" v="318" actId="1076"/>
          <ac:spMkLst>
            <pc:docMk/>
            <pc:sldMk cId="3284281662" sldId="27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52215"/>
            <a:ext cx="8572500" cy="223837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76911"/>
            <a:ext cx="8572500" cy="15522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01/11/18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280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01/11/18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3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2305"/>
            <a:ext cx="2464594" cy="54485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2305"/>
            <a:ext cx="7250906" cy="544859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01/11/18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3781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52215"/>
            <a:ext cx="8572500" cy="223837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76911"/>
            <a:ext cx="8572500" cy="15522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4118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4650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02880"/>
            <a:ext cx="9858375" cy="2674441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302622"/>
            <a:ext cx="9858375" cy="1406425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919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11524"/>
            <a:ext cx="4857750" cy="40793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11524"/>
            <a:ext cx="4857750" cy="40793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523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2305"/>
            <a:ext cx="9858375" cy="124271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76090"/>
            <a:ext cx="4835425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48508"/>
            <a:ext cx="4835425" cy="34543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76090"/>
            <a:ext cx="4859239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48508"/>
            <a:ext cx="4859239" cy="34543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59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6243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1919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5712"/>
            <a:ext cx="5786438" cy="456902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99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01/11/18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2254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5712"/>
            <a:ext cx="5786438" cy="45690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18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0104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2305"/>
            <a:ext cx="2464594" cy="54485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2305"/>
            <a:ext cx="7250906" cy="544859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0132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52215"/>
            <a:ext cx="8572500" cy="223837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76911"/>
            <a:ext cx="8572500" cy="15522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271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2094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02880"/>
            <a:ext cx="9858375" cy="2674441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302622"/>
            <a:ext cx="9858375" cy="1406425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2808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11524"/>
            <a:ext cx="4857750" cy="40793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11524"/>
            <a:ext cx="4857750" cy="40793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1583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2305"/>
            <a:ext cx="9858375" cy="124271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76090"/>
            <a:ext cx="4835425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48508"/>
            <a:ext cx="4835425" cy="34543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76090"/>
            <a:ext cx="4859239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48508"/>
            <a:ext cx="4859239" cy="34543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3130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49506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62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02880"/>
            <a:ext cx="9858375" cy="2674441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302622"/>
            <a:ext cx="9858375" cy="1406425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01/11/18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13378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5712"/>
            <a:ext cx="5786438" cy="456902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0966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5712"/>
            <a:ext cx="5786438" cy="45690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696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6101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2305"/>
            <a:ext cx="2464594" cy="54485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2305"/>
            <a:ext cx="7250906" cy="544859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669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52215"/>
            <a:ext cx="8572500" cy="223837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76911"/>
            <a:ext cx="8572500" cy="15522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0826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32211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02880"/>
            <a:ext cx="9858375" cy="2674441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302622"/>
            <a:ext cx="9858375" cy="1406425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44963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11524"/>
            <a:ext cx="4857750" cy="40793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11524"/>
            <a:ext cx="4857750" cy="40793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00370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2305"/>
            <a:ext cx="9858375" cy="124271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76090"/>
            <a:ext cx="4835425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48508"/>
            <a:ext cx="4835425" cy="34543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76090"/>
            <a:ext cx="4859239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48508"/>
            <a:ext cx="4859239" cy="34543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91281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373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11524"/>
            <a:ext cx="4857750" cy="40793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11524"/>
            <a:ext cx="4857750" cy="40793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01/11/18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13797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1227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5712"/>
            <a:ext cx="5786438" cy="456902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85140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5712"/>
            <a:ext cx="5786438" cy="45690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51359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7419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2305"/>
            <a:ext cx="2464594" cy="54485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2305"/>
            <a:ext cx="7250906" cy="544859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76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2305"/>
            <a:ext cx="9858375" cy="124271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76090"/>
            <a:ext cx="4835425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48508"/>
            <a:ext cx="4835425" cy="34543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76090"/>
            <a:ext cx="4859239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48508"/>
            <a:ext cx="4859239" cy="34543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01/11/18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87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01/11/18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516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01/11/18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540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5712"/>
            <a:ext cx="5786438" cy="456902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01/11/18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043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5712"/>
            <a:ext cx="5786438" cy="45690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01/11/18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24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2305"/>
            <a:ext cx="9858375" cy="1242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11524"/>
            <a:ext cx="9858375" cy="407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8AF00-FCBE-474B-8C60-93362951F34B}" type="datetimeFigureOut">
              <a:rPr lang="fr-BE" smtClean="0"/>
              <a:pPr/>
              <a:t>01/11/18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59078"/>
            <a:ext cx="3857625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417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2305"/>
            <a:ext cx="9858375" cy="1242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11524"/>
            <a:ext cx="9858375" cy="407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59078"/>
            <a:ext cx="3857625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996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2305"/>
            <a:ext cx="9858375" cy="1242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11524"/>
            <a:ext cx="9858375" cy="407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59078"/>
            <a:ext cx="3857625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539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2305"/>
            <a:ext cx="9858375" cy="1242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11524"/>
            <a:ext cx="9858375" cy="407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01/11/18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59078"/>
            <a:ext cx="3857625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39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28900" y="431417"/>
            <a:ext cx="6350000" cy="488286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800" dirty="0" err="1" smtClean="0"/>
              <a:t>Expérience</a:t>
            </a:r>
            <a:r>
              <a:rPr lang="en-US" sz="2800" dirty="0" smtClean="0"/>
              <a:t> </a:t>
            </a:r>
            <a:r>
              <a:rPr lang="en-US" sz="2800" dirty="0" err="1" smtClean="0"/>
              <a:t>sur</a:t>
            </a:r>
            <a:r>
              <a:rPr lang="en-US" sz="2800" dirty="0" smtClean="0"/>
              <a:t> la </a:t>
            </a:r>
            <a:r>
              <a:rPr lang="en-US" sz="2800" dirty="0" err="1" smtClean="0"/>
              <a:t>catégorisation</a:t>
            </a:r>
            <a:r>
              <a:rPr lang="en-US" sz="2800" dirty="0" smtClean="0"/>
              <a:t> de visages</a:t>
            </a:r>
            <a:endParaRPr lang="en-US" sz="2800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53625" y="1567211"/>
            <a:ext cx="10410091" cy="2857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400" dirty="0" smtClean="0"/>
              <a:t>Dans cette expérience, nous nous intéressons à la manière dont les individus catégorisent autrui et, plus spécifiquement, leur visage.  </a:t>
            </a:r>
          </a:p>
          <a:p>
            <a:endParaRPr lang="fr-BE" sz="2400" dirty="0"/>
          </a:p>
          <a:p>
            <a:r>
              <a:rPr lang="fr-BE" sz="2400" dirty="0" smtClean="0"/>
              <a:t>Dans cette expérience, vous allez devoir effectuer des tâches de catégorisation de visages. En totalité, l’expérience durera environ </a:t>
            </a:r>
            <a:r>
              <a:rPr lang="fr-BE" sz="2400" dirty="0" smtClean="0"/>
              <a:t>30-40 </a:t>
            </a:r>
            <a:r>
              <a:rPr lang="fr-BE" sz="2400" dirty="0" smtClean="0"/>
              <a:t>minutes. 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3476727" y="5753415"/>
            <a:ext cx="4923693" cy="41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 smtClean="0">
                <a:solidFill>
                  <a:schemeClr val="bg1"/>
                </a:solidFill>
              </a:rPr>
              <a:t>Appuyez la barre d’ESPACE pour continuer</a:t>
            </a:r>
            <a:endParaRPr lang="fr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1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753625" y="1173511"/>
            <a:ext cx="10410091" cy="2857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400" dirty="0"/>
              <a:t>V</a:t>
            </a:r>
            <a:r>
              <a:rPr lang="fr-BE" sz="2400" dirty="0" smtClean="0"/>
              <a:t>ous </a:t>
            </a:r>
            <a:r>
              <a:rPr lang="fr-BE" sz="2400" dirty="0" smtClean="0"/>
              <a:t>allez être dans un environnement </a:t>
            </a:r>
            <a:r>
              <a:rPr lang="fr-BE" sz="2400" dirty="0" smtClean="0"/>
              <a:t>virtuel, présenté </a:t>
            </a:r>
            <a:r>
              <a:rPr lang="fr-BE" sz="2400" dirty="0" smtClean="0"/>
              <a:t>ci-dessous :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42" y="2214633"/>
            <a:ext cx="4716662" cy="2653122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3476727" y="5753415"/>
            <a:ext cx="4923693" cy="41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 smtClean="0">
                <a:solidFill>
                  <a:schemeClr val="bg1"/>
                </a:solidFill>
              </a:rPr>
              <a:t>Appuyez la barre d’ESPACE pour continuer</a:t>
            </a:r>
            <a:endParaRPr lang="fr-BE" sz="2000" dirty="0">
              <a:solidFill>
                <a:schemeClr val="bg1"/>
              </a:solidFill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4070086" y="406017"/>
            <a:ext cx="3403306" cy="4882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800" dirty="0" smtClean="0"/>
              <a:t>Tâche 1</a:t>
            </a: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00815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360073" y="444500"/>
            <a:ext cx="10841744" cy="4861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fr-BE" sz="2400" dirty="0" smtClean="0"/>
              <a:t>Une série de visages va vous être présentée dans cet environnement et votre tâche sera de les catégoriser le plus rapidement possible.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fr-BE" sz="2400" dirty="0" smtClean="0"/>
              <a:t>Ces visages ont été délibérément rendus flous. Voici deux exemples de visages qui seront présentés : 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fr-BE" sz="24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fr-BE" sz="24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fr-BE" sz="24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fr-BE" sz="24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fr-BE" sz="2400" dirty="0" smtClean="0"/>
              <a:t>Votre tâche sera </a:t>
            </a:r>
            <a:r>
              <a:rPr lang="fr-BE" sz="2400" dirty="0" smtClean="0"/>
              <a:t>de les catégoriser en </a:t>
            </a:r>
            <a:r>
              <a:rPr lang="fr-BE" sz="2400" dirty="0" smtClean="0"/>
              <a:t>fonction de la couleur de fond de l’image (c’est-à-dire bleu ou jaune</a:t>
            </a:r>
            <a:r>
              <a:rPr lang="fr-BE" sz="2400" dirty="0" smtClean="0"/>
              <a:t>).</a:t>
            </a:r>
            <a:endParaRPr lang="fr-BE" sz="2400" dirty="0"/>
          </a:p>
        </p:txBody>
      </p:sp>
      <p:pic>
        <p:nvPicPr>
          <p:cNvPr id="3" name="Image 2" descr="Face95_J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74900"/>
            <a:ext cx="1968500" cy="1771650"/>
          </a:xfrm>
          <a:prstGeom prst="rect">
            <a:avLst/>
          </a:prstGeom>
        </p:spPr>
      </p:pic>
      <p:pic>
        <p:nvPicPr>
          <p:cNvPr id="5" name="Image 4" descr="Face119_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1" y="2374902"/>
            <a:ext cx="1968498" cy="1771648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3476727" y="5753415"/>
            <a:ext cx="4923693" cy="41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 smtClean="0">
                <a:solidFill>
                  <a:schemeClr val="bg1"/>
                </a:solidFill>
              </a:rPr>
              <a:t>Appuyez la barre d’ESPACE pour continuer</a:t>
            </a:r>
            <a:endParaRPr lang="fr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6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774700" y="1435100"/>
            <a:ext cx="10007600" cy="4749800"/>
          </a:xfrm>
        </p:spPr>
        <p:txBody>
          <a:bodyPr>
            <a:noAutofit/>
          </a:bodyPr>
          <a:lstStyle/>
          <a:p>
            <a:endParaRPr lang="fr-BE" sz="2400" dirty="0"/>
          </a:p>
          <a:p>
            <a:r>
              <a:rPr lang="fr-BE" sz="2400" u="sng" dirty="0" smtClean="0"/>
              <a:t>Plus spéficiquement : </a:t>
            </a:r>
          </a:p>
          <a:p>
            <a:pPr marL="457200" indent="-457200">
              <a:buFontTx/>
              <a:buChar char="-"/>
            </a:pPr>
            <a:r>
              <a:rPr lang="fr-BE" sz="2400" dirty="0"/>
              <a:t>L</a:t>
            </a:r>
            <a:r>
              <a:rPr lang="fr-BE" sz="2400" dirty="0" smtClean="0"/>
              <a:t>orsque l’image a un </a:t>
            </a:r>
            <a:r>
              <a:rPr lang="fr-BE" sz="2400" b="1" dirty="0" smtClean="0"/>
              <a:t>fond bleu</a:t>
            </a:r>
            <a:r>
              <a:rPr lang="fr-BE" sz="2400" dirty="0" smtClean="0"/>
              <a:t>,</a:t>
            </a:r>
            <a:r>
              <a:rPr lang="fr-BE" sz="2400" b="1" dirty="0" smtClean="0"/>
              <a:t> </a:t>
            </a:r>
            <a:r>
              <a:rPr lang="fr-BE" sz="2400" dirty="0" smtClean="0"/>
              <a:t>vous devrez appuyer sur la </a:t>
            </a:r>
            <a:r>
              <a:rPr lang="fr-BE" sz="2400" b="1" dirty="0" smtClean="0"/>
              <a:t>touche </a:t>
            </a:r>
            <a:r>
              <a:rPr lang="fr-BE" sz="2400" b="1" dirty="0"/>
              <a:t>I</a:t>
            </a:r>
            <a:r>
              <a:rPr lang="fr-BE" sz="2400" b="1" dirty="0" smtClean="0"/>
              <a:t> </a:t>
            </a:r>
            <a:r>
              <a:rPr lang="fr-BE" sz="2400" dirty="0" smtClean="0"/>
              <a:t>de votre clavier   </a:t>
            </a:r>
          </a:p>
          <a:p>
            <a:pPr marL="457200" indent="-457200">
              <a:buFontTx/>
              <a:buChar char="-"/>
            </a:pPr>
            <a:r>
              <a:rPr lang="fr-BE" sz="2400" dirty="0" smtClean="0"/>
              <a:t>Lorsque l’image a un </a:t>
            </a:r>
            <a:r>
              <a:rPr lang="fr-BE" sz="2400" b="1" dirty="0" smtClean="0"/>
              <a:t>fond jaune</a:t>
            </a:r>
            <a:r>
              <a:rPr lang="fr-BE" sz="2400" dirty="0" smtClean="0"/>
              <a:t>, vous devez appuyer sur la </a:t>
            </a:r>
            <a:r>
              <a:rPr lang="fr-BE" sz="2400" b="1" dirty="0" smtClean="0"/>
              <a:t>touche </a:t>
            </a:r>
            <a:r>
              <a:rPr lang="fr-BE" sz="2400" b="1" dirty="0"/>
              <a:t>E</a:t>
            </a:r>
            <a:r>
              <a:rPr lang="fr-BE" sz="2400" b="1" dirty="0" smtClean="0"/>
              <a:t> </a:t>
            </a:r>
            <a:r>
              <a:rPr lang="fr-BE" sz="2400" dirty="0" smtClean="0"/>
              <a:t>de votre clavier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3476727" y="5753415"/>
            <a:ext cx="4923693" cy="41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 smtClean="0">
                <a:solidFill>
                  <a:schemeClr val="bg1"/>
                </a:solidFill>
              </a:rPr>
              <a:t>Appuyez la barre d’ESPACE pour continuer</a:t>
            </a:r>
            <a:endParaRPr lang="fr-BE" sz="2000" dirty="0">
              <a:solidFill>
                <a:schemeClr val="bg1"/>
              </a:solidFill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679877" y="4635221"/>
            <a:ext cx="10209125" cy="1651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BE" sz="2400" dirty="0">
                <a:solidFill>
                  <a:prstClr val="black"/>
                </a:solidFill>
              </a:rPr>
              <a:t>S'il vous plaît, lisez attentivement et assurez-vous de mémoriser les instructions ci-dessus</a:t>
            </a:r>
            <a:r>
              <a:rPr lang="fr-BE" sz="2400" dirty="0" smtClean="0">
                <a:solidFill>
                  <a:prstClr val="black"/>
                </a:solidFill>
              </a:rPr>
              <a:t>.</a:t>
            </a:r>
            <a:endParaRPr lang="fr-BE" sz="24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4070086" y="406017"/>
            <a:ext cx="3403306" cy="4882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800" dirty="0" smtClean="0"/>
              <a:t>Tâche 1</a:t>
            </a: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356070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3077881" y="1052998"/>
            <a:ext cx="5367618" cy="414320"/>
          </a:xfrm>
        </p:spPr>
        <p:txBody>
          <a:bodyPr>
            <a:noAutofit/>
          </a:bodyPr>
          <a:lstStyle/>
          <a:p>
            <a:r>
              <a:rPr lang="fr-BE" sz="2800" dirty="0" smtClean="0"/>
              <a:t>Avant de commencer :</a:t>
            </a:r>
            <a:endParaRPr lang="fr-BE" sz="2800" dirty="0"/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703120" y="1868298"/>
            <a:ext cx="10209125" cy="1270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Il </a:t>
            </a:r>
            <a:r>
              <a:rPr lang="en-US" sz="2800" dirty="0" err="1"/>
              <a:t>est</a:t>
            </a:r>
            <a:r>
              <a:rPr lang="en-US" sz="2800" dirty="0"/>
              <a:t> EXTREMEMENT IMPORTANT </a:t>
            </a:r>
            <a:r>
              <a:rPr lang="en-US" sz="2800" dirty="0" err="1"/>
              <a:t>d’essayer</a:t>
            </a:r>
            <a:r>
              <a:rPr lang="en-US" sz="2800" dirty="0"/>
              <a:t> de </a:t>
            </a:r>
            <a:r>
              <a:rPr lang="en-US" sz="2800" dirty="0" err="1"/>
              <a:t>répondre</a:t>
            </a:r>
            <a:r>
              <a:rPr lang="en-US" sz="2800" dirty="0"/>
              <a:t> le plus </a:t>
            </a:r>
            <a:r>
              <a:rPr lang="en-US" sz="2800" dirty="0" err="1"/>
              <a:t>rapidement</a:t>
            </a:r>
            <a:r>
              <a:rPr lang="en-US" sz="2800" dirty="0"/>
              <a:t> et le plus </a:t>
            </a:r>
            <a:r>
              <a:rPr lang="en-US" sz="2800" dirty="0" err="1"/>
              <a:t>exactement</a:t>
            </a:r>
            <a:r>
              <a:rPr lang="en-US" sz="2800" dirty="0"/>
              <a:t> possible.</a:t>
            </a:r>
            <a:endParaRPr lang="fr-BE" sz="2800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3476727" y="5753415"/>
            <a:ext cx="4923693" cy="41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 smtClean="0">
                <a:solidFill>
                  <a:schemeClr val="bg1"/>
                </a:solidFill>
              </a:rPr>
              <a:t>Appuyez la barre d’ESPACE pour continuer</a:t>
            </a:r>
            <a:endParaRPr lang="fr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8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13037" y="2284790"/>
            <a:ext cx="7403926" cy="1512295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fr-BE" sz="2800" dirty="0" smtClean="0"/>
              <a:t>La Tâche 1 est maintenant terminée. </a:t>
            </a:r>
          </a:p>
          <a:p>
            <a:pPr>
              <a:spcAft>
                <a:spcPts val="1200"/>
              </a:spcAft>
            </a:pPr>
            <a:r>
              <a:rPr lang="fr-BE" sz="2800" dirty="0" smtClean="0"/>
              <a:t>Vous allez pouvoir passer à la suite. </a:t>
            </a:r>
            <a:endParaRPr lang="fr-BE" sz="2800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3476727" y="5753415"/>
            <a:ext cx="4923693" cy="41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 smtClean="0">
                <a:solidFill>
                  <a:schemeClr val="bg1"/>
                </a:solidFill>
              </a:rPr>
              <a:t>Appuyez la barre d’ESPACE pour continuer</a:t>
            </a:r>
            <a:endParaRPr lang="fr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0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753625" y="1173511"/>
            <a:ext cx="10410091" cy="2857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400" dirty="0"/>
              <a:t>Un peu comme dans un jeu vidéo, vous allez </a:t>
            </a:r>
            <a:r>
              <a:rPr lang="fr-BE" sz="2400" dirty="0" smtClean="0"/>
              <a:t>maintenant pouvoir </a:t>
            </a:r>
            <a:r>
              <a:rPr lang="fr-BE" sz="2400" dirty="0"/>
              <a:t>avancer ou </a:t>
            </a:r>
            <a:r>
              <a:rPr lang="fr-BE" sz="2400" dirty="0" smtClean="0"/>
              <a:t>reculer dans l’environnement présenté </a:t>
            </a:r>
            <a:r>
              <a:rPr lang="fr-BE" sz="2400" dirty="0"/>
              <a:t>ci-dessous :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42" y="2570233"/>
            <a:ext cx="4716662" cy="2653122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3476727" y="5753415"/>
            <a:ext cx="4923693" cy="41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 smtClean="0">
                <a:solidFill>
                  <a:prstClr val="white"/>
                </a:solidFill>
                <a:latin typeface="Calibri"/>
              </a:rPr>
              <a:t>Appuyez la barre d’ESPACE pour continuer</a:t>
            </a:r>
            <a:endParaRPr lang="fr-BE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4070086" y="406017"/>
            <a:ext cx="3403306" cy="4882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800" dirty="0" smtClean="0">
                <a:solidFill>
                  <a:prstClr val="black"/>
                </a:solidFill>
                <a:latin typeface="Calibri"/>
              </a:rPr>
              <a:t>Tâche du Jeu Vidéo</a:t>
            </a:r>
            <a:endParaRPr lang="fr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85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6777"/>
            <a:ext cx="11188700" cy="2723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27000" y="665512"/>
            <a:ext cx="11125200" cy="2690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400" dirty="0" smtClean="0">
                <a:solidFill>
                  <a:prstClr val="black"/>
                </a:solidFill>
                <a:latin typeface="Calibri"/>
              </a:rPr>
              <a:t>Plus précisément, vous allez devoir:</a:t>
            </a:r>
          </a:p>
          <a:p>
            <a:pPr>
              <a:lnSpc>
                <a:spcPct val="150000"/>
              </a:lnSpc>
            </a:pPr>
            <a:r>
              <a:rPr lang="fr-BE" sz="2400" dirty="0" smtClean="0">
                <a:solidFill>
                  <a:prstClr val="black"/>
                </a:solidFill>
                <a:latin typeface="Calibri"/>
              </a:rPr>
              <a:t>- </a:t>
            </a:r>
            <a:r>
              <a:rPr lang="fr-BE" sz="2400" b="1" dirty="0" smtClean="0"/>
              <a:t>ALLER VERS</a:t>
            </a:r>
            <a:r>
              <a:rPr lang="fr-BE" sz="2400" dirty="0" smtClean="0"/>
              <a:t> (</a:t>
            </a:r>
            <a:r>
              <a:rPr lang="fr-BE" sz="2400" b="1" dirty="0" smtClean="0"/>
              <a:t>approcher</a:t>
            </a:r>
            <a:r>
              <a:rPr lang="fr-BE" sz="2400" dirty="0" smtClean="0"/>
              <a:t>) les visages ayant un fond </a:t>
            </a:r>
            <a:r>
              <a:rPr lang="fr-BE" sz="2400" b="1" dirty="0" smtClean="0"/>
              <a:t>BLEU</a:t>
            </a:r>
            <a:r>
              <a:rPr lang="fr-BE" sz="2400" dirty="0" smtClean="0"/>
              <a:t> en appuyant sur la </a:t>
            </a:r>
            <a:r>
              <a:rPr lang="fr-BE" sz="2400" b="1" dirty="0" smtClean="0"/>
              <a:t>touche</a:t>
            </a:r>
            <a:r>
              <a:rPr lang="fr-BE" sz="2400" dirty="0" smtClean="0"/>
              <a:t> </a:t>
            </a:r>
            <a:r>
              <a:rPr lang="fr-BE" sz="2400" b="1" dirty="0" smtClean="0"/>
              <a:t>Y </a:t>
            </a:r>
            <a:r>
              <a:rPr lang="fr-BE" sz="2400" b="1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fr-BE" sz="2400" b="1" dirty="0" smtClean="0">
                <a:solidFill>
                  <a:prstClr val="black"/>
                </a:solidFill>
                <a:latin typeface="Calibri"/>
              </a:rPr>
            </a:br>
            <a:r>
              <a:rPr lang="fr-BE" sz="2400" dirty="0" smtClean="0"/>
              <a:t>et</a:t>
            </a:r>
          </a:p>
          <a:p>
            <a:pPr>
              <a:lnSpc>
                <a:spcPct val="150000"/>
              </a:lnSpc>
            </a:pPr>
            <a:r>
              <a:rPr lang="fr-BE" sz="2400" dirty="0" smtClean="0"/>
              <a:t>- </a:t>
            </a:r>
            <a:r>
              <a:rPr lang="fr-BE" sz="2400" b="1" dirty="0"/>
              <a:t>v</a:t>
            </a:r>
            <a:r>
              <a:rPr lang="fr-BE" sz="2400" b="1" dirty="0" smtClean="0"/>
              <a:t>ous ELOIGNER</a:t>
            </a:r>
            <a:r>
              <a:rPr lang="fr-BE" sz="2400" dirty="0" smtClean="0"/>
              <a:t> (</a:t>
            </a:r>
            <a:r>
              <a:rPr lang="fr-BE" sz="2400" b="1" dirty="0" smtClean="0"/>
              <a:t>éviter</a:t>
            </a:r>
            <a:r>
              <a:rPr lang="fr-BE" sz="2400" dirty="0" smtClean="0"/>
              <a:t>) des visages ayant un fond </a:t>
            </a:r>
            <a:r>
              <a:rPr lang="fr-BE" sz="2400" b="1" dirty="0" smtClean="0"/>
              <a:t>JAUNE</a:t>
            </a:r>
            <a:r>
              <a:rPr lang="fr-BE" sz="2400" dirty="0" smtClean="0"/>
              <a:t> en appuyant sur la </a:t>
            </a:r>
            <a:r>
              <a:rPr lang="fr-BE" sz="2400" b="1" dirty="0" smtClean="0"/>
              <a:t>touche N</a:t>
            </a:r>
            <a:endParaRPr lang="fr-BE" sz="2400" b="1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667177" y="3822421"/>
            <a:ext cx="10209125" cy="1651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BE" sz="2400" dirty="0">
                <a:solidFill>
                  <a:prstClr val="black"/>
                </a:solidFill>
              </a:rPr>
              <a:t>S'il vous plaît, lisez attentivement et assurez-vous de mémoriser les instructions ci-dessus</a:t>
            </a:r>
            <a:r>
              <a:rPr lang="fr-BE" sz="2400" dirty="0" smtClean="0">
                <a:solidFill>
                  <a:prstClr val="black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BE" sz="2400" dirty="0" smtClean="0">
                <a:solidFill>
                  <a:prstClr val="black"/>
                </a:solidFill>
                <a:latin typeface="Calibri"/>
              </a:rPr>
              <a:t>Des instructions plus spécifiques suivront. </a:t>
            </a:r>
            <a:endParaRPr lang="fr-BE" sz="24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925300" y="3467100"/>
            <a:ext cx="184666" cy="35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3476727" y="5753415"/>
            <a:ext cx="4923693" cy="41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 smtClean="0">
                <a:solidFill>
                  <a:schemeClr val="bg1"/>
                </a:solidFill>
              </a:rPr>
              <a:t>Appuyez la barre d’ESPACE pour continuer</a:t>
            </a:r>
            <a:endParaRPr lang="fr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9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384300" y="1700698"/>
            <a:ext cx="9042400" cy="1893402"/>
          </a:xfrm>
        </p:spPr>
        <p:txBody>
          <a:bodyPr>
            <a:noAutofit/>
          </a:bodyPr>
          <a:lstStyle/>
          <a:p>
            <a:r>
              <a:rPr lang="fr-BE" sz="2400" dirty="0" smtClean="0"/>
              <a:t>Avant de commencer la tâche du Jeu Vidéo, nous allons vous demander d’effectuer </a:t>
            </a:r>
            <a:r>
              <a:rPr lang="fr-BE" sz="2400" b="1" dirty="0" smtClean="0"/>
              <a:t>une</a:t>
            </a:r>
            <a:r>
              <a:rPr lang="fr-BE" sz="2400" b="1" dirty="0" smtClean="0"/>
              <a:t> autre tâche de catégorisation (nommée « T</a:t>
            </a:r>
            <a:r>
              <a:rPr lang="fr-BE" sz="2400" b="1" dirty="0" smtClean="0"/>
              <a:t>âche 2 »)</a:t>
            </a:r>
            <a:r>
              <a:rPr lang="fr-BE" sz="2400" b="1" dirty="0" smtClean="0"/>
              <a:t>. </a:t>
            </a:r>
          </a:p>
          <a:p>
            <a:endParaRPr lang="fr-BE" sz="2400" dirty="0"/>
          </a:p>
          <a:p>
            <a:endParaRPr lang="fr-BE" sz="2400" dirty="0"/>
          </a:p>
          <a:p>
            <a:r>
              <a:rPr lang="fr-BE" sz="2400" b="1" dirty="0" smtClean="0"/>
              <a:t>Vous devrez donc effectuer la tâche du Jeu Vidéo </a:t>
            </a:r>
            <a:r>
              <a:rPr lang="fr-BE" sz="2400" b="1" u="sng" dirty="0" smtClean="0"/>
              <a:t>à la toute fin de l’expérience.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3476727" y="5753415"/>
            <a:ext cx="4923693" cy="41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 smtClean="0">
                <a:solidFill>
                  <a:prstClr val="white"/>
                </a:solidFill>
                <a:latin typeface="Calibri"/>
              </a:rPr>
              <a:t>Appuyez la barre d’ESPACE pour continuer</a:t>
            </a:r>
            <a:endParaRPr lang="fr-BE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934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1680</TotalTime>
  <Words>379</Words>
  <Application>Microsoft Macintosh PowerPoint</Application>
  <PresentationFormat>Personnalisé</PresentationFormat>
  <Paragraphs>43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Thème Office</vt:lpstr>
      <vt:lpstr>1_Thème Office</vt:lpstr>
      <vt:lpstr>2_Thème Office</vt:lpstr>
      <vt:lpstr>3_Thème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Université Catholique de Louvain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Benoîte Aubé</dc:creator>
  <cp:lastModifiedBy>Marine Rougier</cp:lastModifiedBy>
  <cp:revision>136</cp:revision>
  <dcterms:created xsi:type="dcterms:W3CDTF">2017-03-20T08:24:18Z</dcterms:created>
  <dcterms:modified xsi:type="dcterms:W3CDTF">2018-11-01T10:09:58Z</dcterms:modified>
</cp:coreProperties>
</file>