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67" r:id="rId2"/>
    <p:sldId id="3325" r:id="rId3"/>
    <p:sldId id="3419" r:id="rId4"/>
    <p:sldId id="2947" r:id="rId5"/>
    <p:sldId id="3423" r:id="rId6"/>
    <p:sldId id="9205" r:id="rId7"/>
    <p:sldId id="3429" r:id="rId8"/>
    <p:sldId id="3430" r:id="rId9"/>
    <p:sldId id="3432" r:id="rId10"/>
    <p:sldId id="3436" r:id="rId11"/>
    <p:sldId id="9206" r:id="rId12"/>
    <p:sldId id="3453" r:id="rId13"/>
    <p:sldId id="3456" r:id="rId14"/>
    <p:sldId id="3468" r:id="rId15"/>
    <p:sldId id="9194" r:id="rId16"/>
    <p:sldId id="3472" r:id="rId17"/>
    <p:sldId id="9195" r:id="rId18"/>
    <p:sldId id="9207" r:id="rId19"/>
    <p:sldId id="9209" r:id="rId20"/>
    <p:sldId id="9208" r:id="rId21"/>
    <p:sldId id="9198" r:id="rId22"/>
    <p:sldId id="3492" r:id="rId23"/>
    <p:sldId id="3493" r:id="rId24"/>
    <p:sldId id="3517" r:id="rId25"/>
    <p:sldId id="3518" r:id="rId26"/>
    <p:sldId id="3520" r:id="rId27"/>
    <p:sldId id="9210" r:id="rId2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A3F"/>
    <a:srgbClr val="00CCFF"/>
    <a:srgbClr val="919ADB"/>
    <a:srgbClr val="F9050B"/>
    <a:srgbClr val="29D6FF"/>
    <a:srgbClr val="FF9F47"/>
    <a:srgbClr val="FFFF99"/>
    <a:srgbClr val="DB741F"/>
    <a:srgbClr val="9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2" autoAdjust="0"/>
    <p:restoredTop sz="97174" autoAdjust="0"/>
  </p:normalViewPr>
  <p:slideViewPr>
    <p:cSldViewPr>
      <p:cViewPr varScale="1">
        <p:scale>
          <a:sx n="137" d="100"/>
          <a:sy n="137" d="100"/>
        </p:scale>
        <p:origin x="163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4230" y="-11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D5E14-8C7E-476B-B48D-F8B17BD73D13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82125BF-768A-4C4D-B49E-0EC387CFB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5480" cy="512221"/>
          </a:xfrm>
          <a:prstGeom prst="rect">
            <a:avLst/>
          </a:prstGeom>
        </p:spPr>
        <p:txBody>
          <a:bodyPr vert="horz" lIns="65769" tIns="32884" rIns="65769" bIns="32884" rtlCol="0" anchor="b"/>
          <a:lstStyle>
            <a:lvl1pPr algn="l">
              <a:defRPr sz="8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32DC3-15B8-40A9-B573-45CA510F1E5C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90" tIns="47495" rIns="94990" bIns="47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02" y="4862016"/>
            <a:ext cx="5680102" cy="4605085"/>
          </a:xfrm>
          <a:prstGeom prst="rect">
            <a:avLst/>
          </a:prstGeom>
        </p:spPr>
        <p:txBody>
          <a:bodyPr vert="horz" lIns="94990" tIns="47495" rIns="94990" bIns="4749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8AD4D0-670C-4990-ACED-2E8F7597B5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5771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200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17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20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21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8219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81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6809"/>
            <a:ext cx="914399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3050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2" descr="동명대학교 이미지 검색결과">
            <a:extLst>
              <a:ext uri="{FF2B5EF4-FFF2-40B4-BE49-F238E27FC236}">
                <a16:creationId xmlns:a16="http://schemas.microsoft.com/office/drawing/2014/main" id="{E9BA318B-C1DB-4514-8041-52E0C53DC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F21B93-63FD-43D8-BFC2-C2C99705E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71564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05ECFD-59D3-4DD7-B591-07AE98376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E9EB74-217A-4E71-B380-C42717EE1A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A5E564-7E0A-4588-9C8D-E22285508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C706-A8E4-4EE3-AB4C-10443F73FE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18F0-27E6-48B5-B385-47387CC50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D93C607-E46C-457A-B3CA-7F50BDAA4F9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08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61206"/>
          </a:xfrm>
        </p:spPr>
        <p:txBody>
          <a:bodyPr/>
          <a:lstStyle>
            <a:lvl1pPr>
              <a:defRPr sz="2400" b="1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500438" y="6636891"/>
            <a:ext cx="2133600" cy="24849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395536" y="1052736"/>
            <a:ext cx="828092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2050" name="Picture 2" descr="동명대학교 이미지 검색결과">
            <a:extLst>
              <a:ext uri="{FF2B5EF4-FFF2-40B4-BE49-F238E27FC236}">
                <a16:creationId xmlns:a16="http://schemas.microsoft.com/office/drawing/2014/main" id="{6D2DDB07-24D1-41C1-A09A-65F4FEFC6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64973D-D9D8-47BB-8B0D-E917ACAB1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B5E7-DEA7-4639-A6C8-874E13A68D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2A3650-FE35-49CD-AA09-91266A4E8E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199FB3F-9677-4E08-A055-237A2AF2A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23065C-5C23-4123-BB52-202B6468BB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5B73C0-320C-4AC8-9171-3AFB99E3D0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96751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46856" y="183803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652120" y="6492875"/>
            <a:ext cx="349188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algn="ctr">
              <a:defRPr sz="1600" b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819EA8D-7B21-4B49-BAAD-F6D5748D49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5544616" y="6492875"/>
            <a:ext cx="36358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  <p:sldLayoutId id="2147485072" r:id="rId2"/>
    <p:sldLayoutId id="2147485077" r:id="rId3"/>
    <p:sldLayoutId id="2147485078" r:id="rId4"/>
    <p:sldLayoutId id="2147485073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  <p:sldLayoutId id="2147485086" r:id="rId13"/>
    <p:sldLayoutId id="2147485074" r:id="rId14"/>
    <p:sldLayoutId id="2147485075" r:id="rId15"/>
    <p:sldLayoutId id="2147485087" r:id="rId1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5pPr>
      <a:lvl6pPr marL="457154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6pPr>
      <a:lvl7pPr marL="914309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7pPr>
      <a:lvl8pPr marL="1371463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8pPr>
      <a:lvl9pPr marL="1828617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0253F"/>
          </a:solidFill>
          <a:latin typeface="+mn-lt"/>
          <a:ea typeface="+mn-ea"/>
          <a:cs typeface="맑은 고딕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rgbClr val="4F6228"/>
          </a:solidFill>
          <a:latin typeface="+mn-lt"/>
          <a:ea typeface="+mn-ea"/>
          <a:cs typeface="맑은 고딕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rgbClr val="77933C"/>
          </a:solidFill>
          <a:latin typeface="+mn-lt"/>
          <a:ea typeface="+mn-ea"/>
          <a:cs typeface="맑은 고딕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4F6228"/>
          </a:solidFill>
          <a:latin typeface="+mn-lt"/>
          <a:ea typeface="+mn-ea"/>
          <a:cs typeface="맑은 고딕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10253F"/>
          </a:solidFill>
          <a:latin typeface="+mn-lt"/>
          <a:ea typeface="+mn-ea"/>
          <a:cs typeface="맑은 고딕"/>
        </a:defRPr>
      </a:lvl5pPr>
      <a:lvl6pPr marL="2514349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aitimes.com/news/articleView.html?idxno=13883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297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</a:t>
            </a:r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학습은 </a:t>
            </a:r>
            <a:r>
              <a:rPr lang="ko-KR" altLang="en-US" dirty="0">
                <a:solidFill>
                  <a:srgbClr val="0000FF"/>
                </a:solidFill>
              </a:rPr>
              <a:t>분류</a:t>
            </a:r>
            <a:r>
              <a:rPr lang="en-US" altLang="ko-KR" dirty="0">
                <a:solidFill>
                  <a:srgbClr val="0000FF"/>
                </a:solidFill>
              </a:rPr>
              <a:t>(classification)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0000FF"/>
                </a:solidFill>
              </a:rPr>
              <a:t>회귀</a:t>
            </a:r>
            <a:r>
              <a:rPr lang="en-US" altLang="ko-KR" dirty="0">
                <a:solidFill>
                  <a:srgbClr val="0000FF"/>
                </a:solidFill>
              </a:rPr>
              <a:t>(regression)</a:t>
            </a:r>
            <a:r>
              <a:rPr lang="ko-KR" altLang="en-US" dirty="0"/>
              <a:t>로 나누어짐 </a:t>
            </a:r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2"/>
            <a:r>
              <a:rPr lang="ko-KR" altLang="en-US" b="1" dirty="0"/>
              <a:t>유사한 특성</a:t>
            </a:r>
            <a:r>
              <a:rPr lang="ko-KR" altLang="en-US" dirty="0"/>
              <a:t>을 가진 데이터들끼리 묶어서 그룹화</a:t>
            </a:r>
            <a:endParaRPr lang="en-US" altLang="ko-KR" dirty="0"/>
          </a:p>
          <a:p>
            <a:pPr lvl="2"/>
            <a:r>
              <a:rPr lang="ko-KR" altLang="en-US" b="1" dirty="0"/>
              <a:t>분류</a:t>
            </a:r>
            <a:r>
              <a:rPr lang="ko-KR" altLang="en-US" dirty="0"/>
              <a:t>는 일정한 기준에 따라 </a:t>
            </a:r>
            <a:r>
              <a:rPr lang="ko-KR" altLang="en-US" dirty="0">
                <a:solidFill>
                  <a:srgbClr val="0000FF"/>
                </a:solidFill>
              </a:rPr>
              <a:t>명백하게 구분 </a:t>
            </a:r>
            <a:r>
              <a:rPr lang="ko-KR" altLang="en-US" dirty="0"/>
              <a:t>짓는 것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회귀 분석</a:t>
            </a:r>
            <a:r>
              <a:rPr lang="en-US" altLang="ko-KR" dirty="0"/>
              <a:t>(regression)</a:t>
            </a:r>
          </a:p>
          <a:p>
            <a:pPr lvl="2"/>
            <a:r>
              <a:rPr lang="ko-KR" altLang="en-US" b="1" dirty="0"/>
              <a:t>학습 데이터를 사용하여 </a:t>
            </a:r>
            <a:r>
              <a:rPr lang="ko-KR" altLang="en-US" b="1" dirty="0" err="1"/>
              <a:t>출력값</a:t>
            </a:r>
            <a:r>
              <a:rPr lang="ko-KR" altLang="en-US" b="1" dirty="0"/>
              <a:t> 예측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b="1" dirty="0"/>
              <a:t>회귀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0000FF"/>
                </a:solidFill>
              </a:rPr>
              <a:t>오차 제곱의 합을 최소화하는 직선</a:t>
            </a:r>
            <a:r>
              <a:rPr lang="ko-KR" altLang="en-US" dirty="0"/>
              <a:t>을 긋는 작업</a:t>
            </a:r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32E5E6-4ABD-41FF-80FB-0FD7DBF4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97154"/>
            <a:ext cx="4406429" cy="235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8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9C8D0-22B8-4F12-B5A0-2E9F63E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 </a:t>
            </a:r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449C-A155-4688-A537-C23E9C86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과일 분류 </a:t>
            </a:r>
            <a:r>
              <a:rPr lang="en-US" altLang="ko-KR" dirty="0"/>
              <a:t>vs. </a:t>
            </a:r>
            <a:r>
              <a:rPr lang="ko-KR" altLang="en-US" dirty="0"/>
              <a:t>집 </a:t>
            </a:r>
            <a:r>
              <a:rPr lang="ko-KR" altLang="en-US" dirty="0" err="1"/>
              <a:t>크기별</a:t>
            </a:r>
            <a:r>
              <a:rPr lang="ko-KR" altLang="en-US" dirty="0"/>
              <a:t> 집값 추정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0020F-FC2B-48B6-8747-58F631BBC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4098" name="Picture 2" descr="Classification and Regression in Machine Learning">
            <a:extLst>
              <a:ext uri="{FF2B5EF4-FFF2-40B4-BE49-F238E27FC236}">
                <a16:creationId xmlns:a16="http://schemas.microsoft.com/office/drawing/2014/main" id="{05F669EB-57B1-4F3D-AD89-6173D2EA4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 bwMode="auto">
          <a:xfrm>
            <a:off x="107504" y="2188170"/>
            <a:ext cx="4104456" cy="440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chine Learning: Linear Regression Example- Estimate a House's Price -  YouTube">
            <a:extLst>
              <a:ext uri="{FF2B5EF4-FFF2-40B4-BE49-F238E27FC236}">
                <a16:creationId xmlns:a16="http://schemas.microsoft.com/office/drawing/2014/main" id="{D4198697-DFD3-4CC9-982A-0C758E2B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153856"/>
            <a:ext cx="4680520" cy="26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5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 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비지도 학습은 </a:t>
            </a:r>
            <a:r>
              <a:rPr lang="ko-KR" altLang="en-US" dirty="0" err="1">
                <a:solidFill>
                  <a:srgbClr val="0000FF"/>
                </a:solidFill>
              </a:rPr>
              <a:t>클러스터링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군집화</a:t>
            </a:r>
            <a:r>
              <a:rPr lang="en-US" altLang="ko-KR" dirty="0">
                <a:solidFill>
                  <a:srgbClr val="0000FF"/>
                </a:solidFill>
              </a:rPr>
              <a:t>, clustering)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00FF"/>
                </a:solidFill>
              </a:rPr>
              <a:t>자원 축소</a:t>
            </a:r>
            <a:r>
              <a:rPr lang="ko-KR" altLang="en-US" dirty="0"/>
              <a:t>로 나누어짐 </a:t>
            </a:r>
            <a:endParaRPr lang="en-US" altLang="ko-KR" dirty="0"/>
          </a:p>
          <a:p>
            <a:pPr lvl="1"/>
            <a:r>
              <a:rPr lang="ko-KR" altLang="en-US" b="1" dirty="0"/>
              <a:t>클러스터링</a:t>
            </a:r>
            <a:r>
              <a:rPr lang="en-US" altLang="ko-KR" dirty="0"/>
              <a:t>:</a:t>
            </a:r>
            <a:r>
              <a:rPr lang="ko-KR" altLang="en-US" dirty="0"/>
              <a:t> 유사한 특성을 가진 그룹들로 묶는 작업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3E5C82-AA05-4FC7-B9C8-29E47553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70329"/>
            <a:ext cx="6104225" cy="412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 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분류와 클러스터링의 차이점</a:t>
            </a:r>
          </a:p>
          <a:p>
            <a:pPr lvl="1"/>
            <a:r>
              <a:rPr lang="ko-KR" altLang="en-US" b="1" dirty="0"/>
              <a:t>분류</a:t>
            </a:r>
            <a:r>
              <a:rPr lang="ko-KR" altLang="en-US" dirty="0"/>
              <a:t>는 입력과 출력을 가지고 학습</a:t>
            </a:r>
            <a:endParaRPr lang="en-US" altLang="ko-KR" dirty="0"/>
          </a:p>
          <a:p>
            <a:pPr lvl="1"/>
            <a:r>
              <a:rPr lang="ko-KR" altLang="en-US" b="1" dirty="0"/>
              <a:t>클러스터링</a:t>
            </a:r>
            <a:r>
              <a:rPr lang="ko-KR" altLang="en-US" dirty="0"/>
              <a:t>은 입력만 가지고 학습</a:t>
            </a:r>
          </a:p>
          <a:p>
            <a:pPr lvl="1"/>
            <a:r>
              <a:rPr lang="ko-KR" altLang="en-US" b="1" dirty="0"/>
              <a:t>분류</a:t>
            </a:r>
            <a:r>
              <a:rPr lang="ko-KR" altLang="en-US" dirty="0"/>
              <a:t>는 데이터를 기준에 따라 </a:t>
            </a:r>
            <a:r>
              <a:rPr lang="ko-KR" altLang="en-US" b="1" dirty="0"/>
              <a:t>선으로 구분</a:t>
            </a:r>
            <a:r>
              <a:rPr lang="ko-KR" altLang="en-US" dirty="0"/>
              <a:t>하는 것 </a:t>
            </a:r>
          </a:p>
          <a:p>
            <a:pPr lvl="1"/>
            <a:r>
              <a:rPr lang="ko-KR" altLang="en-US" b="1" dirty="0"/>
              <a:t>클러스터링</a:t>
            </a:r>
            <a:r>
              <a:rPr lang="ko-KR" altLang="en-US" dirty="0"/>
              <a:t>은 </a:t>
            </a:r>
            <a:r>
              <a:rPr lang="ko-KR" altLang="en-US" b="1" dirty="0"/>
              <a:t>유사성</a:t>
            </a:r>
            <a:r>
              <a:rPr lang="ko-KR" altLang="en-US" dirty="0"/>
              <a:t>에 따라 몇 개의 클러스터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들로 묶는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52888"/>
            <a:ext cx="4608512" cy="270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65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2059"/>
            <a:ext cx="46974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비지도 학습 </a:t>
            </a:r>
            <a:r>
              <a:rPr lang="en-US" altLang="ko-KR" dirty="0"/>
              <a:t>(unsupervised learning)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975" cy="5327650"/>
          </a:xfrm>
        </p:spPr>
        <p:txBody>
          <a:bodyPr rtlCol="0"/>
          <a:lstStyle/>
          <a:p>
            <a:pPr>
              <a:spcAft>
                <a:spcPts val="0"/>
              </a:spcAft>
              <a:defRPr/>
            </a:pPr>
            <a:r>
              <a:rPr lang="en-US" altLang="ko-KR" b="1" dirty="0" err="1">
                <a:solidFill>
                  <a:srgbClr val="0000FF"/>
                </a:solidFill>
              </a:rPr>
              <a:t>차원축소</a:t>
            </a:r>
            <a:r>
              <a:rPr lang="en-US" altLang="ko-KR" dirty="0"/>
              <a:t>(dimension reduction)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b="1" dirty="0" err="1"/>
              <a:t>고차원의</a:t>
            </a:r>
            <a:r>
              <a:rPr lang="en-US" altLang="ko-KR" b="1" dirty="0"/>
              <a:t> </a:t>
            </a:r>
            <a:r>
              <a:rPr lang="en-US" altLang="ko-KR" b="1" dirty="0" err="1"/>
              <a:t>데이터</a:t>
            </a:r>
            <a:r>
              <a:rPr lang="en-US" altLang="ko-KR" dirty="0" err="1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정보의</a:t>
            </a:r>
            <a:r>
              <a:rPr lang="en-US" altLang="ko-KR" dirty="0"/>
              <a:t> </a:t>
            </a:r>
            <a:r>
              <a:rPr lang="en-US" altLang="ko-KR" dirty="0" err="1"/>
              <a:t>손실을</a:t>
            </a:r>
            <a:r>
              <a:rPr lang="en-US" altLang="ko-KR" dirty="0"/>
              <a:t> </a:t>
            </a:r>
            <a:r>
              <a:rPr lang="en-US" altLang="ko-KR" dirty="0" err="1"/>
              <a:t>최소화하면서</a:t>
            </a:r>
            <a:r>
              <a:rPr lang="en-US" altLang="ko-KR" dirty="0"/>
              <a:t> </a:t>
            </a:r>
            <a:r>
              <a:rPr lang="en-US" altLang="ko-KR" b="1" dirty="0" err="1"/>
              <a:t>저차원</a:t>
            </a:r>
            <a:r>
              <a:rPr lang="en-US" altLang="ko-KR" dirty="0" err="1"/>
              <a:t>으로</a:t>
            </a:r>
            <a:r>
              <a:rPr lang="en-US" altLang="ko-KR" dirty="0"/>
              <a:t> </a:t>
            </a:r>
            <a:r>
              <a:rPr lang="en-US" altLang="ko-KR" b="1" dirty="0" err="1"/>
              <a:t>변환</a:t>
            </a:r>
            <a:r>
              <a:rPr lang="en-US" altLang="ko-KR" dirty="0" err="1"/>
              <a:t>하는</a:t>
            </a:r>
            <a:r>
              <a:rPr lang="en-US" altLang="ko-KR" dirty="0"/>
              <a:t> 것</a:t>
            </a:r>
          </a:p>
          <a:p>
            <a:pPr lvl="1">
              <a:spcAft>
                <a:spcPts val="0"/>
              </a:spcAft>
              <a:defRPr/>
            </a:pPr>
            <a:r>
              <a:rPr lang="ko-KR" altLang="en-US" b="1" dirty="0"/>
              <a:t>목적</a:t>
            </a:r>
            <a:r>
              <a:rPr lang="en-US" altLang="ko-KR" b="1" dirty="0"/>
              <a:t> : </a:t>
            </a:r>
            <a:r>
              <a:rPr lang="ko-KR" altLang="en-US" dirty="0"/>
              <a:t>고차원 데이터를 </a:t>
            </a:r>
            <a:r>
              <a:rPr lang="en-US" altLang="ko-KR" dirty="0"/>
              <a:t>2, 3</a:t>
            </a:r>
            <a:r>
              <a:rPr lang="ko-KR" altLang="en-US" dirty="0"/>
              <a:t>차원으로 변환해 시각화하면 직관적 데이터 분석 가능 </a:t>
            </a:r>
            <a:endParaRPr lang="en-US" altLang="ko-KR" dirty="0"/>
          </a:p>
          <a:p>
            <a:pPr lvl="2">
              <a:spcAft>
                <a:spcPts val="0"/>
              </a:spcAft>
              <a:defRPr/>
            </a:pPr>
            <a:endParaRPr lang="en-US" altLang="ko-KR" b="1" dirty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4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 학습이란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b="1" dirty="0"/>
              <a:t>시행착오를 통해 보상하는 행동 학습</a:t>
            </a:r>
          </a:p>
          <a:p>
            <a:pPr lvl="2"/>
            <a:r>
              <a:rPr lang="ko-KR" altLang="en-US" dirty="0" err="1"/>
              <a:t>성공시</a:t>
            </a:r>
            <a:r>
              <a:rPr lang="ko-KR" altLang="en-US" dirty="0"/>
              <a:t> 보상</a:t>
            </a:r>
            <a:endParaRPr lang="en-US" altLang="ko-KR" dirty="0"/>
          </a:p>
          <a:p>
            <a:pPr lvl="2"/>
            <a:r>
              <a:rPr lang="ko-KR" altLang="en-US" dirty="0" err="1"/>
              <a:t>실패시</a:t>
            </a:r>
            <a:r>
              <a:rPr lang="ko-KR" altLang="en-US" dirty="0"/>
              <a:t> 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강아지 훈련에서</a:t>
            </a:r>
            <a:endParaRPr lang="en-US" altLang="ko-KR" dirty="0"/>
          </a:p>
          <a:p>
            <a:pPr lvl="2"/>
            <a:r>
              <a:rPr lang="ko-KR" altLang="en-US" dirty="0"/>
              <a:t>지시를 잘 따르면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endParaRPr lang="en-US" altLang="ko-KR" dirty="0"/>
          </a:p>
          <a:p>
            <a:pPr lvl="2"/>
            <a:r>
              <a:rPr lang="ko-KR" altLang="en-US" dirty="0"/>
              <a:t>잘 따르지 않으면</a:t>
            </a:r>
            <a:r>
              <a:rPr lang="en-US" altLang="ko-KR" dirty="0"/>
              <a:t>, </a:t>
            </a:r>
            <a:r>
              <a:rPr lang="ko-KR" altLang="en-US" dirty="0"/>
              <a:t>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2050" name="Picture 2" descr="What is Reinforcement Learning and How Does It Work (2023)">
            <a:extLst>
              <a:ext uri="{FF2B5EF4-FFF2-40B4-BE49-F238E27FC236}">
                <a16:creationId xmlns:a16="http://schemas.microsoft.com/office/drawing/2014/main" id="{A6EF60F8-1D32-4482-B3A0-1DEFD811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4596011" cy="231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 학습의 응용 분야</a:t>
            </a:r>
          </a:p>
          <a:p>
            <a:pPr lvl="1"/>
            <a:r>
              <a:rPr lang="ko-KR" altLang="en-US" dirty="0"/>
              <a:t>보상</a:t>
            </a:r>
            <a:r>
              <a:rPr lang="en-US" altLang="ko-KR" dirty="0"/>
              <a:t>(reward)</a:t>
            </a:r>
            <a:r>
              <a:rPr lang="ko-KR" altLang="en-US" dirty="0"/>
              <a:t>이 주어지는 문제 해결에 매우 효과적 </a:t>
            </a:r>
          </a:p>
          <a:p>
            <a:pPr lvl="1"/>
            <a:r>
              <a:rPr lang="ko-KR" altLang="en-US" dirty="0"/>
              <a:t>통신망</a:t>
            </a:r>
            <a:r>
              <a:rPr lang="en-US" altLang="ko-KR" dirty="0"/>
              <a:t>, </a:t>
            </a:r>
            <a:r>
              <a:rPr lang="ko-KR" altLang="en-US" dirty="0"/>
              <a:t>로봇 제어</a:t>
            </a:r>
            <a:r>
              <a:rPr lang="en-US" altLang="ko-KR" dirty="0"/>
              <a:t>, </a:t>
            </a:r>
            <a:r>
              <a:rPr lang="ko-KR" altLang="en-US" dirty="0"/>
              <a:t>엘리베이터 제어</a:t>
            </a:r>
            <a:r>
              <a:rPr lang="en-US" altLang="ko-KR" dirty="0"/>
              <a:t>, </a:t>
            </a:r>
            <a:r>
              <a:rPr lang="ko-KR" altLang="en-US" dirty="0"/>
              <a:t>그리고 체스와 바둑 같은 게임에 주로 응용됨 </a:t>
            </a:r>
          </a:p>
          <a:p>
            <a:pPr lvl="1"/>
            <a:r>
              <a:rPr lang="ko-KR" altLang="en-US" dirty="0"/>
              <a:t>최근 게임에서는 거의 필수적으로 강화 학습이 사용됨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252" y="3933056"/>
            <a:ext cx="3458940" cy="196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7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838792" y="30355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신경망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444B2-B004-4D0B-AD2D-79A835B3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09F46-DE94-4AC8-A307-B4F0EEB3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인공 신경망은 </a:t>
            </a:r>
            <a:r>
              <a:rPr lang="ko-KR" altLang="en-US" dirty="0"/>
              <a:t>사람의 뇌가 작동하는 방식을 모방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DD640-F3EC-4AAE-8C70-86B15A1FC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AF570E-2AA9-498E-A32A-5920738B40F1}"/>
              </a:ext>
            </a:extLst>
          </p:cNvPr>
          <p:cNvSpPr/>
          <p:nvPr/>
        </p:nvSpPr>
        <p:spPr>
          <a:xfrm>
            <a:off x="179512" y="61468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https://www.aitimes.com/news/articleView.html?idxno=138838</a:t>
            </a:r>
            <a:r>
              <a:rPr lang="ko-KR" altLang="en-US" dirty="0"/>
              <a:t> </a:t>
            </a:r>
          </a:p>
        </p:txBody>
      </p:sp>
      <p:pic>
        <p:nvPicPr>
          <p:cNvPr id="5128" name="Picture 8" descr="심층 신경망부터 맞춤형 반도체까지_ AI 반도체의 현황과 미래전망">
            <a:extLst>
              <a:ext uri="{FF2B5EF4-FFF2-40B4-BE49-F238E27FC236}">
                <a16:creationId xmlns:a16="http://schemas.microsoft.com/office/drawing/2014/main" id="{2FAC5CF4-1D19-4B23-8FC3-60469BA7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1009"/>
            <a:ext cx="5056676" cy="37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6D6534-555A-402C-816B-3DF75F1537BA}"/>
              </a:ext>
            </a:extLst>
          </p:cNvPr>
          <p:cNvSpPr/>
          <p:nvPr/>
        </p:nvSpPr>
        <p:spPr>
          <a:xfrm>
            <a:off x="4515367" y="177281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/>
              <a:t>인간의 신경계는 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뉴런이라는 특수 세포가 신경 자극을 운반하고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축색돌기가 세포체에서 다른 세포들로 뉴런을 전달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가지돌기가 가지 모양으로 다수의 세포들을 연결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뉴런이 시냅스에 </a:t>
            </a:r>
            <a:r>
              <a:rPr lang="ko-KR" altLang="en-US" dirty="0" err="1"/>
              <a:t>입력으로서</a:t>
            </a:r>
            <a:r>
              <a:rPr lang="ko-KR" altLang="en-US" dirty="0"/>
              <a:t> 작용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시냅스는 세포들 사이를 연결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시각 뉴런이나 피부 뉴런 같은 외부 자극에 따라서 시냅스들이 연결되고</a:t>
            </a:r>
            <a:r>
              <a:rPr lang="en-US" altLang="ko-KR" dirty="0"/>
              <a:t>, </a:t>
            </a:r>
            <a:r>
              <a:rPr lang="ko-KR" altLang="en-US" dirty="0"/>
              <a:t>이러한 연결이 학습을 가능하게 한다</a:t>
            </a:r>
            <a:r>
              <a:rPr lang="en-US" altLang="ko-KR" dirty="0"/>
              <a:t>.</a:t>
            </a:r>
            <a:br>
              <a:rPr lang="ko-KR" altLang="en-US" sz="1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681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60375-CCBB-4F94-80D2-2D6BF339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391D5-186D-451A-A80C-4B2531D0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4DBB8-2AD4-4152-8A21-F34CAAAD6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5" name="Picture 4" descr="인공 신경망 - IT위키">
            <a:extLst>
              <a:ext uri="{FF2B5EF4-FFF2-40B4-BE49-F238E27FC236}">
                <a16:creationId xmlns:a16="http://schemas.microsoft.com/office/drawing/2014/main" id="{9D62E7A9-E95C-453B-99DD-C0822DEC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72608" cy="48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</a:pPr>
            <a:r>
              <a:rPr lang="ko-KR" altLang="en-US" dirty="0" err="1"/>
              <a:t>머신러닝의</a:t>
            </a:r>
            <a:r>
              <a:rPr lang="ko-KR" altLang="en-US" dirty="0"/>
              <a:t> 개요</a:t>
            </a:r>
          </a:p>
          <a:p>
            <a:pPr>
              <a:spcBef>
                <a:spcPts val="480"/>
              </a:spcBef>
            </a:pPr>
            <a:r>
              <a:rPr lang="ko-KR" altLang="en-US" dirty="0" err="1"/>
              <a:t>머신러닝의</a:t>
            </a:r>
            <a:r>
              <a:rPr lang="ko-KR" altLang="en-US" dirty="0"/>
              <a:t> 학습 방법</a:t>
            </a:r>
          </a:p>
          <a:p>
            <a:pPr lvl="1">
              <a:spcBef>
                <a:spcPts val="480"/>
              </a:spcBef>
            </a:pPr>
            <a:r>
              <a:rPr lang="ko-KR" altLang="en-US" dirty="0"/>
              <a:t>지도 학습 </a:t>
            </a:r>
            <a:r>
              <a:rPr lang="en-US" altLang="ko-KR" dirty="0"/>
              <a:t>(supervised)</a:t>
            </a:r>
            <a:endParaRPr lang="ko-KR" altLang="en-US" dirty="0"/>
          </a:p>
          <a:p>
            <a:pPr lvl="1">
              <a:spcBef>
                <a:spcPts val="480"/>
              </a:spcBef>
            </a:pPr>
            <a:r>
              <a:rPr lang="ko-KR" altLang="en-US" dirty="0"/>
              <a:t>비지도 학습 </a:t>
            </a:r>
            <a:r>
              <a:rPr lang="en-US" altLang="ko-KR" dirty="0"/>
              <a:t>(unsupervised)</a:t>
            </a:r>
            <a:endParaRPr lang="ko-KR" altLang="en-US" dirty="0"/>
          </a:p>
          <a:p>
            <a:pPr lvl="1">
              <a:spcBef>
                <a:spcPts val="480"/>
              </a:spcBef>
            </a:pPr>
            <a:r>
              <a:rPr lang="ko-KR" altLang="en-US" dirty="0"/>
              <a:t>강화 학습 </a:t>
            </a:r>
            <a:r>
              <a:rPr lang="en-US" altLang="ko-KR" dirty="0"/>
              <a:t>(reinforcement)</a:t>
            </a:r>
          </a:p>
          <a:p>
            <a:pPr lvl="1">
              <a:spcBef>
                <a:spcPts val="480"/>
              </a:spcBef>
            </a:pPr>
            <a:r>
              <a:rPr lang="ko-KR" altLang="en-US" dirty="0"/>
              <a:t>신경망 </a:t>
            </a:r>
            <a:r>
              <a:rPr lang="en-US" altLang="ko-KR" dirty="0"/>
              <a:t>(neural network)</a:t>
            </a:r>
            <a:endParaRPr lang="ko-KR" altLang="en-US" dirty="0"/>
          </a:p>
          <a:p>
            <a:pPr>
              <a:spcBef>
                <a:spcPts val="480"/>
              </a:spcBef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5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ED646-BB94-4510-9B7A-B300E543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BF9EE-8D68-4406-98FD-C1F9EAFC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대표적 </a:t>
            </a:r>
            <a:r>
              <a:rPr lang="ko-KR" altLang="en-US" b="0" dirty="0" err="1"/>
              <a:t>딥러닝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RNN</a:t>
            </a:r>
            <a:r>
              <a:rPr lang="ko-KR" altLang="en-US" b="0" dirty="0"/>
              <a:t>은 글씨</a:t>
            </a:r>
            <a:r>
              <a:rPr lang="en-US" altLang="ko-KR" b="0" dirty="0"/>
              <a:t>·</a:t>
            </a:r>
            <a:r>
              <a:rPr lang="ko-KR" altLang="en-US" b="0" dirty="0"/>
              <a:t>음성 인식</a:t>
            </a:r>
            <a:endParaRPr lang="en-US" altLang="ko-KR" b="0" dirty="0"/>
          </a:p>
          <a:p>
            <a:pPr lvl="1"/>
            <a:r>
              <a:rPr lang="en-US" altLang="ko-KR" b="0" dirty="0"/>
              <a:t>CNN</a:t>
            </a:r>
            <a:r>
              <a:rPr lang="ko-KR" altLang="en-US" b="0" dirty="0"/>
              <a:t>은 얼굴 인식 담당</a:t>
            </a:r>
            <a:br>
              <a:rPr lang="ko-KR" altLang="en-US" b="0" dirty="0"/>
            </a:b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58E0A-1DFB-4699-8969-786F2B63F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80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2853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Colab</a:t>
            </a:r>
            <a:r>
              <a:rPr lang="en-US" altLang="ko-KR" dirty="0"/>
              <a:t>.?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코랩</a:t>
            </a:r>
            <a:r>
              <a:rPr lang="en-US" altLang="ko-KR" dirty="0"/>
              <a:t>: </a:t>
            </a:r>
            <a:r>
              <a:rPr lang="ko-KR" altLang="en-US" dirty="0"/>
              <a:t>웹브라우저에서 </a:t>
            </a:r>
            <a:r>
              <a:rPr lang="ko-KR" altLang="en-US" dirty="0" err="1"/>
              <a:t>파이썬</a:t>
            </a:r>
            <a:r>
              <a:rPr lang="ko-KR" altLang="en-US" dirty="0"/>
              <a:t> 사용할 수 있는 서비스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https://colab.research.google.com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92" y="1196752"/>
            <a:ext cx="55084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Colab</a:t>
            </a:r>
            <a:r>
              <a:rPr lang="en-US" altLang="ko-KR" dirty="0"/>
              <a:t>.?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코랩</a:t>
            </a:r>
            <a:r>
              <a:rPr lang="ko-KR" altLang="en-US" dirty="0"/>
              <a:t>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060848"/>
            <a:ext cx="7346515" cy="41839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7" y="2636912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5146" y="2204864"/>
            <a:ext cx="576064" cy="360040"/>
          </a:xfrm>
          <a:prstGeom prst="wedgeRoundRectCallout">
            <a:avLst>
              <a:gd name="adj1" fmla="val 52521"/>
              <a:gd name="adj2" fmla="val 641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555776" y="2060848"/>
            <a:ext cx="576064" cy="360040"/>
          </a:xfrm>
          <a:prstGeom prst="wedgeRoundRectCallout">
            <a:avLst>
              <a:gd name="adj1" fmla="val -24440"/>
              <a:gd name="adj2" fmla="val 87191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99791" y="3209790"/>
            <a:ext cx="5702727" cy="1299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9791" y="5209689"/>
            <a:ext cx="5702727" cy="30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051720" y="3749850"/>
            <a:ext cx="720079" cy="360040"/>
          </a:xfrm>
          <a:prstGeom prst="wedgeRoundRectCallout">
            <a:avLst>
              <a:gd name="adj1" fmla="val 52521"/>
              <a:gd name="adj2" fmla="val 641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텍스트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547664" y="4892557"/>
            <a:ext cx="1224135" cy="360040"/>
          </a:xfrm>
          <a:prstGeom prst="wedgeRoundRectCallout">
            <a:avLst>
              <a:gd name="adj1" fmla="val 52521"/>
              <a:gd name="adj2" fmla="val 641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코드영역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195735" y="5757575"/>
            <a:ext cx="576064" cy="360040"/>
          </a:xfrm>
          <a:prstGeom prst="wedgeRoundRectCallout">
            <a:avLst>
              <a:gd name="adj1" fmla="val 92204"/>
              <a:gd name="adj2" fmla="val -725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7955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Colab</a:t>
            </a:r>
            <a:r>
              <a:rPr lang="en-US" altLang="ko-KR" dirty="0"/>
              <a:t>.?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코랩</a:t>
            </a:r>
            <a:r>
              <a:rPr lang="ko-KR" altLang="en-US" dirty="0"/>
              <a:t> 파일을 </a:t>
            </a:r>
            <a:r>
              <a:rPr lang="en-US" altLang="ko-KR" dirty="0"/>
              <a:t>“</a:t>
            </a:r>
            <a:r>
              <a:rPr lang="ko-KR" altLang="en-US" dirty="0"/>
              <a:t>노트북</a:t>
            </a:r>
            <a:r>
              <a:rPr lang="en-US" altLang="ko-KR" dirty="0"/>
              <a:t>“ or “</a:t>
            </a:r>
            <a:r>
              <a:rPr lang="ko-KR" altLang="en-US" dirty="0" err="1"/>
              <a:t>코랩노트북</a:t>
            </a:r>
            <a:r>
              <a:rPr lang="en-US" altLang="ko-KR" dirty="0"/>
              <a:t>”</a:t>
            </a:r>
            <a:r>
              <a:rPr lang="ko-KR" altLang="en-US" dirty="0"/>
              <a:t>이라 부름</a:t>
            </a:r>
            <a:endParaRPr lang="en-US" altLang="ko-KR" dirty="0"/>
          </a:p>
          <a:p>
            <a:r>
              <a:rPr lang="ko-KR" altLang="en-US" dirty="0"/>
              <a:t>셀 </a:t>
            </a:r>
            <a:r>
              <a:rPr lang="en-US" altLang="ko-KR" dirty="0"/>
              <a:t>(cell)</a:t>
            </a:r>
            <a:r>
              <a:rPr lang="ko-KR" altLang="en-US" dirty="0"/>
              <a:t>은 </a:t>
            </a:r>
            <a:r>
              <a:rPr lang="en-US" altLang="ko-KR" dirty="0" err="1"/>
              <a:t>colab</a:t>
            </a:r>
            <a:r>
              <a:rPr lang="ko-KR" altLang="en-US" dirty="0"/>
              <a:t>에서  코드의 묶음</a:t>
            </a:r>
            <a:r>
              <a:rPr lang="en-US" altLang="ko-KR" dirty="0"/>
              <a:t>(</a:t>
            </a:r>
            <a:r>
              <a:rPr lang="ko-KR" altLang="en-US" dirty="0"/>
              <a:t>덩어리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Colab</a:t>
            </a:r>
            <a:r>
              <a:rPr lang="ko-KR" altLang="en-US" dirty="0"/>
              <a:t>에서 실행할 수 있는 최소 단위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79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.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576320" cy="1743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92516"/>
            <a:ext cx="6912768" cy="3936884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508104" y="3219223"/>
            <a:ext cx="720079" cy="360040"/>
          </a:xfrm>
          <a:prstGeom prst="wedgeRoundRectCallout">
            <a:avLst>
              <a:gd name="adj1" fmla="val 52521"/>
              <a:gd name="adj2" fmla="val 641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015" y="4005064"/>
            <a:ext cx="4084717" cy="21931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16216" y="4941168"/>
            <a:ext cx="136815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89847" y="5357677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클라우드</a:t>
            </a:r>
            <a:r>
              <a:rPr lang="ko-KR" altLang="en-US" dirty="0"/>
              <a:t> 서버의 정보를 </a:t>
            </a:r>
            <a:r>
              <a:rPr lang="ko-KR" altLang="en-US" dirty="0" err="1"/>
              <a:t>알수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0036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노트북 만들기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 err="1"/>
              <a:t>새노트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hello world </a:t>
            </a:r>
            <a:r>
              <a:rPr lang="ko-KR" altLang="en-US" dirty="0">
                <a:sym typeface="Wingdings" panose="05000000000000000000" pitchFamily="2" charset="2"/>
              </a:rPr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132348" cy="208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6461767" cy="332878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2267744" y="4666817"/>
            <a:ext cx="864095" cy="360040"/>
          </a:xfrm>
          <a:prstGeom prst="wedgeRoundRectCallout">
            <a:avLst>
              <a:gd name="adj1" fmla="val 52521"/>
              <a:gd name="adj2" fmla="val 64103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426619" y="2780928"/>
            <a:ext cx="2025701" cy="1055890"/>
          </a:xfrm>
          <a:prstGeom prst="wedgeRoundRectCallout">
            <a:avLst>
              <a:gd name="adj1" fmla="val -93752"/>
              <a:gd name="adj2" fmla="val 79481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노트북은 자동으로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구글 드라이브</a:t>
            </a:r>
            <a:r>
              <a:rPr lang="en-US" altLang="ko-KR" sz="1400" b="1" dirty="0">
                <a:solidFill>
                  <a:schemeClr val="tx1"/>
                </a:solidFill>
              </a:rPr>
              <a:t>]-[</a:t>
            </a:r>
            <a:r>
              <a:rPr lang="en-US" altLang="ko-KR" sz="1400" b="1" dirty="0" err="1">
                <a:solidFill>
                  <a:srgbClr val="FF0000"/>
                </a:solidFill>
              </a:rPr>
              <a:t>Colab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Noebooks</a:t>
            </a:r>
            <a:r>
              <a:rPr lang="en-US" altLang="ko-KR" sz="1400" b="1" dirty="0">
                <a:solidFill>
                  <a:schemeClr val="tx1"/>
                </a:solidFill>
              </a:rPr>
              <a:t>] </a:t>
            </a:r>
            <a:r>
              <a:rPr lang="ko-KR" altLang="en-US" sz="1400" b="1" dirty="0">
                <a:solidFill>
                  <a:schemeClr val="tx1"/>
                </a:solidFill>
              </a:rPr>
              <a:t>폴더 아래에 저장됨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25728" y="4610766"/>
            <a:ext cx="2025701" cy="1055890"/>
          </a:xfrm>
          <a:prstGeom prst="wedgeRoundRectCallout">
            <a:avLst>
              <a:gd name="adj1" fmla="val -101617"/>
              <a:gd name="adj2" fmla="val -85190"/>
              <a:gd name="adj3" fmla="val 16667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제목을 마우스로 클릭하여 이름을 수정할 수 있음 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 hello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EA26-7B47-4B33-B753-8F94324A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20878-D2C6-4132-85D1-EEF66F01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DA5B4-98EB-4331-A60B-B9C33DD6A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(Machine Learning : ML)</a:t>
            </a:r>
            <a:r>
              <a:rPr lang="ko-KR" altLang="en-US" dirty="0"/>
              <a:t>의 정의</a:t>
            </a:r>
          </a:p>
          <a:p>
            <a:pPr lvl="1"/>
            <a:r>
              <a:rPr lang="ko-KR" altLang="en-US" b="1" dirty="0"/>
              <a:t>‘</a:t>
            </a:r>
            <a:r>
              <a:rPr lang="ko-KR" altLang="en-US" b="1" dirty="0" err="1"/>
              <a:t>기계학습’</a:t>
            </a:r>
            <a:r>
              <a:rPr lang="ko-KR" altLang="en-US" dirty="0" err="1"/>
              <a:t>으로도</a:t>
            </a:r>
            <a:r>
              <a:rPr lang="ko-KR" altLang="en-US" dirty="0"/>
              <a:t> 불리는 인공지능의 한 분야</a:t>
            </a:r>
          </a:p>
          <a:p>
            <a:pPr lvl="2"/>
            <a:r>
              <a:rPr lang="ko-KR" altLang="en-US" dirty="0"/>
              <a:t>인간의 학습 능력을 컴퓨터로 실현하려는 기법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1959</a:t>
            </a:r>
            <a:r>
              <a:rPr lang="ko-KR" altLang="en-US" dirty="0"/>
              <a:t>년 아서 </a:t>
            </a:r>
            <a:r>
              <a:rPr lang="ko-KR" altLang="en-US" dirty="0" err="1"/>
              <a:t>새무얼</a:t>
            </a:r>
            <a:r>
              <a:rPr lang="en-US" altLang="ko-KR" dirty="0"/>
              <a:t>(Arthur Samuel)</a:t>
            </a:r>
            <a:r>
              <a:rPr lang="ko-KR" altLang="en-US" dirty="0"/>
              <a:t>이 최초로 정의</a:t>
            </a:r>
          </a:p>
          <a:p>
            <a:pPr lvl="2"/>
            <a:r>
              <a:rPr lang="ko-KR" altLang="en-US" dirty="0"/>
              <a:t>프로그램을 명시적으로 작성하지 않고 </a:t>
            </a:r>
            <a:r>
              <a:rPr lang="ko-KR" altLang="en-US" b="1" dirty="0"/>
              <a:t>컴퓨터에 학습할 수 있는 능력을 부여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1998</a:t>
            </a:r>
            <a:r>
              <a:rPr lang="ko-KR" altLang="en-US" dirty="0"/>
              <a:t>년 톰 미첼</a:t>
            </a:r>
            <a:r>
              <a:rPr lang="en-US" altLang="ko-KR" dirty="0"/>
              <a:t>(Tom M. Mitchell)</a:t>
            </a:r>
            <a:r>
              <a:rPr lang="ko-KR" altLang="en-US" dirty="0"/>
              <a:t>이 구체적으로 정의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머신</a:t>
            </a:r>
            <a:r>
              <a:rPr lang="en-US" altLang="ko-KR" dirty="0"/>
              <a:t>(machine)’</a:t>
            </a:r>
            <a:r>
              <a:rPr lang="ko-KR" altLang="en-US" dirty="0"/>
              <a:t>은 컴퓨터</a:t>
            </a:r>
            <a:r>
              <a:rPr lang="en-US" altLang="ko-KR" dirty="0"/>
              <a:t>, ‘</a:t>
            </a:r>
            <a:r>
              <a:rPr lang="ko-KR" altLang="en-US" dirty="0"/>
              <a:t>러닝</a:t>
            </a:r>
            <a:r>
              <a:rPr lang="en-US" altLang="ko-KR" dirty="0"/>
              <a:t>(learning)’</a:t>
            </a:r>
            <a:r>
              <a:rPr lang="ko-KR" altLang="en-US" dirty="0"/>
              <a:t>은 학습</a:t>
            </a:r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ko-KR" altLang="en-US" dirty="0" err="1"/>
              <a:t>머신러닝이란</a:t>
            </a:r>
            <a:r>
              <a:rPr lang="ko-KR" altLang="en-US" dirty="0"/>
              <a:t> ‘컴퓨터를 통한 학습’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2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규칙기반 프로그래밍과 </a:t>
            </a:r>
            <a:r>
              <a:rPr lang="ko-KR" altLang="en-US" dirty="0" err="1"/>
              <a:t>머신러닝의</a:t>
            </a:r>
            <a:r>
              <a:rPr lang="ko-KR" altLang="en-US" dirty="0"/>
              <a:t> 차이점</a:t>
            </a:r>
            <a:endParaRPr lang="en-US" altLang="ko-KR" dirty="0"/>
          </a:p>
          <a:p>
            <a:pPr lvl="1"/>
            <a:r>
              <a:rPr lang="ko-KR" altLang="en-US" b="1" u="sng" dirty="0"/>
              <a:t>규칙기반 프로그래밍</a:t>
            </a:r>
            <a:r>
              <a:rPr lang="ko-KR" altLang="en-US" dirty="0"/>
              <a:t>에서는 데이터와 규칙이 결합하여 출력을 생성 </a:t>
            </a:r>
          </a:p>
          <a:p>
            <a:pPr lvl="1"/>
            <a:r>
              <a:rPr lang="ko-KR" altLang="en-US" b="1" u="sng" dirty="0"/>
              <a:t>머신 러닝</a:t>
            </a:r>
            <a:r>
              <a:rPr lang="ko-KR" altLang="en-US" dirty="0"/>
              <a:t>에서는 데이터와 출력이 함께 들어가서 규칙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21456A-6308-4385-9117-088169F7D2FA}"/>
              </a:ext>
            </a:extLst>
          </p:cNvPr>
          <p:cNvSpPr/>
          <p:nvPr/>
        </p:nvSpPr>
        <p:spPr>
          <a:xfrm>
            <a:off x="1691680" y="3746253"/>
            <a:ext cx="146697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규칙기반</a:t>
            </a:r>
            <a:endParaRPr lang="en-US" altLang="ko-KR" dirty="0"/>
          </a:p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60EE46-C41E-4A92-8E13-133184240F8A}"/>
              </a:ext>
            </a:extLst>
          </p:cNvPr>
          <p:cNvSpPr/>
          <p:nvPr/>
        </p:nvSpPr>
        <p:spPr>
          <a:xfrm>
            <a:off x="1691680" y="5264214"/>
            <a:ext cx="146697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머신러닝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C9A85BD-0029-41F2-B322-07CA5C2BD6E1}"/>
              </a:ext>
            </a:extLst>
          </p:cNvPr>
          <p:cNvCxnSpPr>
            <a:cxnSpLocks/>
          </p:cNvCxnSpPr>
          <p:nvPr/>
        </p:nvCxnSpPr>
        <p:spPr>
          <a:xfrm>
            <a:off x="1043608" y="4176882"/>
            <a:ext cx="602704" cy="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A4280-FE70-45C0-932C-DCF7D458BC51}"/>
              </a:ext>
            </a:extLst>
          </p:cNvPr>
          <p:cNvCxnSpPr>
            <a:cxnSpLocks/>
          </p:cNvCxnSpPr>
          <p:nvPr/>
        </p:nvCxnSpPr>
        <p:spPr>
          <a:xfrm>
            <a:off x="971600" y="544522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DACCD0-A2B4-45AD-BF32-4EBEE859CAF8}"/>
              </a:ext>
            </a:extLst>
          </p:cNvPr>
          <p:cNvCxnSpPr>
            <a:cxnSpLocks/>
          </p:cNvCxnSpPr>
          <p:nvPr/>
        </p:nvCxnSpPr>
        <p:spPr>
          <a:xfrm>
            <a:off x="971600" y="597850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32B091-847C-4BEA-9951-2B49030BCBD9}"/>
              </a:ext>
            </a:extLst>
          </p:cNvPr>
          <p:cNvCxnSpPr>
            <a:cxnSpLocks/>
          </p:cNvCxnSpPr>
          <p:nvPr/>
        </p:nvCxnSpPr>
        <p:spPr>
          <a:xfrm>
            <a:off x="3131840" y="417688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6BEFE32-24CE-447C-81A4-63BA0AE5FE9A}"/>
              </a:ext>
            </a:extLst>
          </p:cNvPr>
          <p:cNvCxnSpPr>
            <a:cxnSpLocks/>
          </p:cNvCxnSpPr>
          <p:nvPr/>
        </p:nvCxnSpPr>
        <p:spPr>
          <a:xfrm>
            <a:off x="3131840" y="576247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F234B35-C192-493E-8880-2E6E8DC9F078}"/>
              </a:ext>
            </a:extLst>
          </p:cNvPr>
          <p:cNvCxnSpPr>
            <a:cxnSpLocks/>
          </p:cNvCxnSpPr>
          <p:nvPr/>
        </p:nvCxnSpPr>
        <p:spPr>
          <a:xfrm>
            <a:off x="2439508" y="3177051"/>
            <a:ext cx="0" cy="56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F10F7A-F906-4D2A-B189-8B3F32F66AA1}"/>
              </a:ext>
            </a:extLst>
          </p:cNvPr>
          <p:cNvSpPr txBox="1"/>
          <p:nvPr/>
        </p:nvSpPr>
        <p:spPr>
          <a:xfrm>
            <a:off x="3682827" y="554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36837C-99F4-46BC-82B7-15A6EBCA0DDA}"/>
              </a:ext>
            </a:extLst>
          </p:cNvPr>
          <p:cNvSpPr txBox="1"/>
          <p:nvPr/>
        </p:nvSpPr>
        <p:spPr>
          <a:xfrm>
            <a:off x="3707904" y="3992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45670F-3335-4CCD-B1E9-04294A60A78E}"/>
              </a:ext>
            </a:extLst>
          </p:cNvPr>
          <p:cNvSpPr txBox="1"/>
          <p:nvPr/>
        </p:nvSpPr>
        <p:spPr>
          <a:xfrm>
            <a:off x="370136" y="3973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471C89-67C7-4851-83C7-2559C7D24429}"/>
              </a:ext>
            </a:extLst>
          </p:cNvPr>
          <p:cNvSpPr txBox="1"/>
          <p:nvPr/>
        </p:nvSpPr>
        <p:spPr>
          <a:xfrm>
            <a:off x="297272" y="5182597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학습데이터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DABBD7-535F-4A45-A2AB-42CCC576C803}"/>
              </a:ext>
            </a:extLst>
          </p:cNvPr>
          <p:cNvSpPr txBox="1"/>
          <p:nvPr/>
        </p:nvSpPr>
        <p:spPr>
          <a:xfrm>
            <a:off x="2195736" y="2853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23123C-818E-45B0-B57A-84D5193442F5}"/>
              </a:ext>
            </a:extLst>
          </p:cNvPr>
          <p:cNvSpPr txBox="1"/>
          <p:nvPr/>
        </p:nvSpPr>
        <p:spPr>
          <a:xfrm>
            <a:off x="285329" y="5768389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AC5C4C-6E16-4101-A056-C375F4FDDDC7}"/>
              </a:ext>
            </a:extLst>
          </p:cNvPr>
          <p:cNvGrpSpPr/>
          <p:nvPr/>
        </p:nvGrpSpPr>
        <p:grpSpPr>
          <a:xfrm>
            <a:off x="5015429" y="5250421"/>
            <a:ext cx="4081694" cy="936104"/>
            <a:chOff x="5015429" y="5250421"/>
            <a:chExt cx="4081694" cy="9361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F89F50-AE4F-4E66-9C64-C567263BA49D}"/>
                </a:ext>
              </a:extLst>
            </p:cNvPr>
            <p:cNvSpPr/>
            <p:nvPr/>
          </p:nvSpPr>
          <p:spPr>
            <a:xfrm>
              <a:off x="6300192" y="5250421"/>
              <a:ext cx="1466978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규칙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7D712F9-7484-4209-AD01-433431A1C46B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28" y="5746465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F819D9-A7FA-4F68-9CEB-7CAAC21596BB}"/>
                </a:ext>
              </a:extLst>
            </p:cNvPr>
            <p:cNvSpPr txBox="1"/>
            <p:nvPr/>
          </p:nvSpPr>
          <p:spPr>
            <a:xfrm>
              <a:off x="8450792" y="5476453"/>
              <a:ext cx="646331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/>
                <a:t>출력</a:t>
              </a:r>
              <a:endParaRPr lang="ko-KR" altLang="en-US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70D56F5-8CFA-455D-8E5C-51A85A468B87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5732266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64E7C4-0008-4030-AE0D-6C2C4427054D}"/>
                </a:ext>
              </a:extLst>
            </p:cNvPr>
            <p:cNvSpPr txBox="1"/>
            <p:nvPr/>
          </p:nvSpPr>
          <p:spPr>
            <a:xfrm>
              <a:off x="5015429" y="5561799"/>
              <a:ext cx="646331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/>
                <a:t>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1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학습 개념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머신러닝을</a:t>
            </a:r>
            <a:r>
              <a:rPr lang="ko-KR" altLang="en-US" dirty="0"/>
              <a:t> 통한 간단한 학습의 예</a:t>
            </a:r>
          </a:p>
          <a:p>
            <a:pPr lvl="2"/>
            <a:r>
              <a:rPr lang="ko-KR" altLang="en-US" dirty="0"/>
              <a:t>입력과 출력이 여러 개의 데이터 쌍으로 주어짐</a:t>
            </a:r>
            <a:endParaRPr lang="en-US" altLang="ko-KR" dirty="0"/>
          </a:p>
          <a:p>
            <a:pPr lvl="2"/>
            <a:endParaRPr lang="ko-KR" altLang="en-US" dirty="0"/>
          </a:p>
          <a:p>
            <a:pPr marL="800100" lvl="2" indent="0">
              <a:buNone/>
            </a:pPr>
            <a:r>
              <a:rPr lang="en-US" altLang="ko-KR" dirty="0"/>
              <a:t>    (1, 2), (2, 4), (4, 8), (7, 14), (5, 10), ..... </a:t>
            </a:r>
          </a:p>
          <a:p>
            <a:pPr lvl="2"/>
            <a:endParaRPr lang="ko-KR" altLang="en-US" dirty="0"/>
          </a:p>
          <a:p>
            <a:pPr lvl="2"/>
            <a:r>
              <a:rPr lang="ko-KR" altLang="en-US" dirty="0"/>
              <a:t>학습 후</a:t>
            </a:r>
            <a:r>
              <a:rPr lang="en-US" altLang="ko-KR" dirty="0"/>
              <a:t>, </a:t>
            </a:r>
            <a:r>
              <a:rPr lang="ko-KR" altLang="en-US" dirty="0"/>
              <a:t>출력이 입력의 </a:t>
            </a:r>
            <a:r>
              <a:rPr lang="en-US" altLang="ko-KR" dirty="0"/>
              <a:t>2</a:t>
            </a:r>
            <a:r>
              <a:rPr lang="ko-KR" altLang="en-US" dirty="0"/>
              <a:t>배임을 유추 </a:t>
            </a:r>
          </a:p>
          <a:p>
            <a:pPr lvl="2"/>
            <a:r>
              <a:rPr lang="en-US" altLang="ko-KR" dirty="0"/>
              <a:t>(3, ?), (8, ?) </a:t>
            </a:r>
            <a:r>
              <a:rPr lang="ko-KR" altLang="en-US" dirty="0"/>
              <a:t>등의 질문에 </a:t>
            </a:r>
            <a:r>
              <a:rPr lang="en-US" altLang="ko-KR" dirty="0"/>
              <a:t>6, 16 </a:t>
            </a:r>
            <a:r>
              <a:rPr lang="ko-KR" altLang="en-US" dirty="0"/>
              <a:t>등으로 답변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22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7CB33-7679-4EEF-A9CB-A57CF1F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vs.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6455-1996-4058-8A80-7441A8D6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FA430-C61D-49B2-82F9-E445D67E2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1028" name="Picture 4" descr="인공지능은 마스터키가 아니다 - The 비앤빛 블로그">
            <a:extLst>
              <a:ext uri="{FF2B5EF4-FFF2-40B4-BE49-F238E27FC236}">
                <a16:creationId xmlns:a16="http://schemas.microsoft.com/office/drawing/2014/main" id="{1C4C6CE2-4DDA-459C-A44B-55B8B546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1815"/>
            <a:ext cx="7813082" cy="49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활용 분야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42882" cy="32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0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학습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학습의 형태에 따라 </a:t>
            </a:r>
            <a:r>
              <a:rPr lang="en-US" altLang="ko-KR" dirty="0"/>
              <a:t>4</a:t>
            </a:r>
            <a:r>
              <a:rPr lang="ko-KR" altLang="en-US" dirty="0"/>
              <a:t>가지 학습 방법</a:t>
            </a:r>
          </a:p>
          <a:p>
            <a:pPr lvl="1"/>
            <a:r>
              <a:rPr lang="ko-KR" altLang="en-US" dirty="0"/>
              <a:t>지도 학습</a:t>
            </a:r>
            <a:r>
              <a:rPr lang="en-US" altLang="ko-KR" dirty="0"/>
              <a:t>, </a:t>
            </a:r>
            <a:r>
              <a:rPr lang="ko-KR" altLang="en-US" dirty="0"/>
              <a:t>비지도 학습</a:t>
            </a:r>
            <a:r>
              <a:rPr lang="en-US" altLang="ko-KR" dirty="0"/>
              <a:t>, </a:t>
            </a:r>
            <a:r>
              <a:rPr lang="ko-KR" altLang="en-US" dirty="0"/>
              <a:t>강화 학습</a:t>
            </a:r>
            <a:r>
              <a:rPr lang="en-US" altLang="ko-KR" dirty="0"/>
              <a:t>, </a:t>
            </a:r>
            <a:r>
              <a:rPr lang="ko-KR" altLang="en-US" dirty="0"/>
              <a:t>신경망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CF9819-2D5B-4A35-9806-B9515EED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1506898" y="2564904"/>
            <a:ext cx="612068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36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학습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180975">
              <a:lnSpc>
                <a:spcPct val="130000"/>
              </a:lnSpc>
            </a:pPr>
            <a:r>
              <a:rPr lang="ko-KR" altLang="en-US" dirty="0"/>
              <a:t>지도 학습 </a:t>
            </a:r>
            <a:r>
              <a:rPr lang="en-US" altLang="ko-KR" dirty="0"/>
              <a:t>(supervised learning)</a:t>
            </a:r>
          </a:p>
          <a:p>
            <a:pPr marL="762000" lvl="1" indent="-180975">
              <a:lnSpc>
                <a:spcPct val="130000"/>
              </a:lnSpc>
            </a:pPr>
            <a:r>
              <a:rPr lang="ko-KR" altLang="en-US" b="1" u="sng" dirty="0"/>
              <a:t>입력과 미리 알려진 출력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정답</a:t>
            </a:r>
            <a:r>
              <a:rPr lang="en-US" altLang="ko-KR" b="1" u="sng" dirty="0"/>
              <a:t>)</a:t>
            </a:r>
            <a:r>
              <a:rPr lang="ko-KR" altLang="en-US" dirty="0"/>
              <a:t>을 연관시키는 관계를 학습</a:t>
            </a:r>
          </a:p>
          <a:p>
            <a:pPr marL="361950" indent="-180975"/>
            <a:endParaRPr lang="en-US" altLang="ko-KR" dirty="0"/>
          </a:p>
          <a:p>
            <a:pPr marL="361950" indent="-180975"/>
            <a:endParaRPr lang="en-US" altLang="ko-KR" dirty="0"/>
          </a:p>
          <a:p>
            <a:pPr marL="361950" indent="-180975"/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lvl="1"/>
            <a:r>
              <a:rPr lang="ko-KR" altLang="en-US" b="1" dirty="0"/>
              <a:t>출력</a:t>
            </a:r>
            <a:r>
              <a:rPr lang="en-US" altLang="ko-KR" b="1" dirty="0"/>
              <a:t>(</a:t>
            </a:r>
            <a:r>
              <a:rPr lang="ko-KR" altLang="en-US" b="1" dirty="0"/>
              <a:t>정답</a:t>
            </a:r>
            <a:r>
              <a:rPr lang="en-US" altLang="ko-KR" b="1" dirty="0"/>
              <a:t>) </a:t>
            </a:r>
            <a:r>
              <a:rPr lang="ko-KR" altLang="en-US" b="1" dirty="0"/>
              <a:t>값을 알려주지 않고</a:t>
            </a:r>
            <a:r>
              <a:rPr lang="ko-KR" altLang="en-US" dirty="0"/>
              <a:t> 스스로 모델을 구축하여 학습</a:t>
            </a:r>
          </a:p>
          <a:p>
            <a:pPr lvl="1"/>
            <a:r>
              <a:rPr lang="ko-KR" altLang="en-US" b="1" dirty="0"/>
              <a:t>규칙성을 스스로 찾아내는 것</a:t>
            </a:r>
            <a:r>
              <a:rPr lang="ko-KR" altLang="en-US" dirty="0"/>
              <a:t>이 학습의 주요 목표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121823</TotalTime>
  <Words>812</Words>
  <Application>Microsoft Office PowerPoint</Application>
  <PresentationFormat>화면 슬라이드 쇼(4:3)</PresentationFormat>
  <Paragraphs>189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PowerPoint 프레젠테이션</vt:lpstr>
      <vt:lpstr>contents</vt:lpstr>
      <vt:lpstr>머신러닝의 개요 </vt:lpstr>
      <vt:lpstr>머신러닝의 개요 </vt:lpstr>
      <vt:lpstr>머신러닝의 개요 </vt:lpstr>
      <vt:lpstr>인공지능 vs. 머신러닝 vs. 딥러닝</vt:lpstr>
      <vt:lpstr>머신러닝의 개요 </vt:lpstr>
      <vt:lpstr>머신러닝의 학습 방법</vt:lpstr>
      <vt:lpstr>머신러닝의 학습 방법</vt:lpstr>
      <vt:lpstr>지도 학습 (supervised learning)</vt:lpstr>
      <vt:lpstr>지도 학습 (supervised learning)</vt:lpstr>
      <vt:lpstr>비지도 학습 (unsupervised learning)</vt:lpstr>
      <vt:lpstr>비지도 학습 (unsupervised learning)</vt:lpstr>
      <vt:lpstr>비지도 학습 (unsupervised learning)</vt:lpstr>
      <vt:lpstr>강화 학습 (reinforcement learning)</vt:lpstr>
      <vt:lpstr>강화 학습 (reinforcement learning)</vt:lpstr>
      <vt:lpstr>PowerPoint 프레젠테이션</vt:lpstr>
      <vt:lpstr>신경망</vt:lpstr>
      <vt:lpstr>신경망</vt:lpstr>
      <vt:lpstr>신경망</vt:lpstr>
      <vt:lpstr>PowerPoint 프레젠테이션</vt:lpstr>
      <vt:lpstr>What is Colab.?</vt:lpstr>
      <vt:lpstr>What is Colab.?</vt:lpstr>
      <vt:lpstr>What is Colab.?</vt:lpstr>
      <vt:lpstr>Colab. 시작하기</vt:lpstr>
      <vt:lpstr>새 노트북 만들기 </vt:lpstr>
      <vt:lpstr>Q&amp;A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Hyuntae Cho</dc:creator>
  <cp:lastModifiedBy>phdmarine</cp:lastModifiedBy>
  <cp:revision>13843</cp:revision>
  <cp:lastPrinted>2020-07-31T04:55:49Z</cp:lastPrinted>
  <dcterms:created xsi:type="dcterms:W3CDTF">2008-04-16T00:33:51Z</dcterms:created>
  <dcterms:modified xsi:type="dcterms:W3CDTF">2023-11-14T11:41:34Z</dcterms:modified>
</cp:coreProperties>
</file>