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861" r:id="rId2"/>
    <p:sldId id="3915" r:id="rId3"/>
    <p:sldId id="3883" r:id="rId4"/>
    <p:sldId id="3884" r:id="rId5"/>
    <p:sldId id="3885" r:id="rId6"/>
    <p:sldId id="3894" r:id="rId7"/>
    <p:sldId id="3887" r:id="rId8"/>
    <p:sldId id="3888" r:id="rId9"/>
    <p:sldId id="3895" r:id="rId10"/>
    <p:sldId id="3889" r:id="rId11"/>
    <p:sldId id="3960" r:id="rId12"/>
    <p:sldId id="3952" r:id="rId13"/>
    <p:sldId id="3901" r:id="rId14"/>
    <p:sldId id="3902" r:id="rId15"/>
    <p:sldId id="3903" r:id="rId16"/>
    <p:sldId id="3907" r:id="rId17"/>
    <p:sldId id="3953" r:id="rId18"/>
    <p:sldId id="3909" r:id="rId19"/>
    <p:sldId id="3959" r:id="rId20"/>
    <p:sldId id="3962" r:id="rId21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2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00FF"/>
    <a:srgbClr val="FF9A3F"/>
    <a:srgbClr val="919ADB"/>
    <a:srgbClr val="F9050B"/>
    <a:srgbClr val="29D6FF"/>
    <a:srgbClr val="FF9F47"/>
    <a:srgbClr val="FFFF99"/>
    <a:srgbClr val="DB741F"/>
    <a:srgbClr val="98A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189" autoAdjust="0"/>
  </p:normalViewPr>
  <p:slideViewPr>
    <p:cSldViewPr>
      <p:cViewPr varScale="1">
        <p:scale>
          <a:sx n="125" d="100"/>
          <a:sy n="125" d="100"/>
        </p:scale>
        <p:origin x="1803" y="-2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4230" y="-11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ADD5E14-8C7E-476B-B48D-F8B17BD73D13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82125BF-768A-4C4D-B49E-0EC387CFB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2" y="9720758"/>
            <a:ext cx="3075480" cy="512221"/>
          </a:xfrm>
          <a:prstGeom prst="rect">
            <a:avLst/>
          </a:prstGeom>
        </p:spPr>
        <p:txBody>
          <a:bodyPr vert="horz" lIns="65769" tIns="32884" rIns="65769" bIns="32884" rtlCol="0" anchor="b"/>
          <a:lstStyle>
            <a:lvl1pPr algn="l">
              <a:defRPr sz="8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2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E32DC3-15B8-40A9-B573-45CA510F1E5C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90" tIns="47495" rIns="94990" bIns="4749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02" y="4862016"/>
            <a:ext cx="5680102" cy="4605085"/>
          </a:xfrm>
          <a:prstGeom prst="rect">
            <a:avLst/>
          </a:prstGeom>
        </p:spPr>
        <p:txBody>
          <a:bodyPr vert="horz" lIns="94990" tIns="47495" rIns="94990" bIns="4749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8AD4D0-670C-4990-ACED-2E8F7597B5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6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5771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0508" y="9720758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3" tIns="45432" rIns="90863" bIns="45432" anchor="b"/>
          <a:lstStyle/>
          <a:p>
            <a:pPr algn="r" defTabSz="906888"/>
            <a:fld id="{E2D4A72F-E109-4A9D-BA3B-634395D5F2CC}" type="slidenum">
              <a:rPr lang="en-US" altLang="ko-KR"/>
              <a:pPr algn="r" defTabSz="906888"/>
              <a:t>1</a:t>
            </a:fld>
            <a:endParaRPr lang="en-US" altLang="ko-KR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3651"/>
            <a:ext cx="5676787" cy="4603449"/>
          </a:xfrm>
          <a:noFill/>
        </p:spPr>
        <p:txBody>
          <a:bodyPr wrap="square" lIns="90863" tIns="45432" rIns="90863" bIns="454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8789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81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6809"/>
            <a:ext cx="9143999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391023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30507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6" name="Picture 2" descr="동명대학교 이미지 검색결과">
            <a:extLst>
              <a:ext uri="{FF2B5EF4-FFF2-40B4-BE49-F238E27FC236}">
                <a16:creationId xmlns:a16="http://schemas.microsoft.com/office/drawing/2014/main" id="{E9BA318B-C1DB-4514-8041-52E0C53DC6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F21B93-63FD-43D8-BFC2-C2C99705E3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71564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5063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105ECFD-59D3-4DD7-B591-07AE98376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3E9EB74-217A-4E71-B380-C42717EE1A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A5E564-7E0A-4588-9C8D-E222855085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C706-A8E4-4EE3-AB4C-10443F73FE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118F0-27E6-48B5-B385-47387CC509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8D93C607-E46C-457A-B3CA-7F50BDAA4F9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08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61206"/>
          </a:xfrm>
        </p:spPr>
        <p:txBody>
          <a:bodyPr/>
          <a:lstStyle>
            <a:lvl1pPr>
              <a:defRPr sz="2400" b="1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500438" y="6636891"/>
            <a:ext cx="2133600" cy="24849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395536" y="1052736"/>
            <a:ext cx="828092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2050" name="Picture 2" descr="동명대학교 이미지 검색결과">
            <a:extLst>
              <a:ext uri="{FF2B5EF4-FFF2-40B4-BE49-F238E27FC236}">
                <a16:creationId xmlns:a16="http://schemas.microsoft.com/office/drawing/2014/main" id="{6D2DDB07-24D1-41C1-A09A-65F4FEFC68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64973D-D9D8-47BB-8B0D-E917ACAB1E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5B5E7-DEA7-4639-A6C8-874E13A68D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2A3650-FE35-49CD-AA09-91266A4E8E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199FB3F-9677-4E08-A055-237A2AF2A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23065C-5C23-4123-BB52-202B6468BB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5B73C0-320C-4AC8-9171-3AFB99E3D0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96751"/>
            <a:ext cx="8229600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446856" y="183803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652120" y="6492875"/>
            <a:ext cx="349188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algn="ctr">
              <a:defRPr sz="1600" b="1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819EA8D-7B21-4B49-BAAD-F6D5748D49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3" name="바닥글 개체 틀 4"/>
          <p:cNvSpPr txBox="1">
            <a:spLocks/>
          </p:cNvSpPr>
          <p:nvPr userDrawn="1"/>
        </p:nvSpPr>
        <p:spPr>
          <a:xfrm>
            <a:off x="5544616" y="6492875"/>
            <a:ext cx="36358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6" r:id="rId1"/>
    <p:sldLayoutId id="2147485072" r:id="rId2"/>
    <p:sldLayoutId id="2147485077" r:id="rId3"/>
    <p:sldLayoutId id="2147485078" r:id="rId4"/>
    <p:sldLayoutId id="2147485073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  <p:sldLayoutId id="2147485086" r:id="rId13"/>
    <p:sldLayoutId id="2147485074" r:id="rId14"/>
    <p:sldLayoutId id="2147485075" r:id="rId15"/>
    <p:sldLayoutId id="2147485087" r:id="rId16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5pPr>
      <a:lvl6pPr marL="457154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6pPr>
      <a:lvl7pPr marL="914309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7pPr>
      <a:lvl8pPr marL="1371463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8pPr>
      <a:lvl9pPr marL="1828617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0253F"/>
          </a:solidFill>
          <a:latin typeface="+mn-lt"/>
          <a:ea typeface="+mn-ea"/>
          <a:cs typeface="맑은 고딕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b="1" kern="1200">
          <a:solidFill>
            <a:srgbClr val="4F6228"/>
          </a:solidFill>
          <a:latin typeface="+mn-lt"/>
          <a:ea typeface="+mn-ea"/>
          <a:cs typeface="맑은 고딕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rgbClr val="77933C"/>
          </a:solidFill>
          <a:latin typeface="+mn-lt"/>
          <a:ea typeface="+mn-ea"/>
          <a:cs typeface="맑은 고딕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4F6228"/>
          </a:solidFill>
          <a:latin typeface="+mn-lt"/>
          <a:ea typeface="+mn-ea"/>
          <a:cs typeface="맑은 고딕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10253F"/>
          </a:solidFill>
          <a:latin typeface="+mn-lt"/>
          <a:ea typeface="+mn-ea"/>
          <a:cs typeface="맑은 고딕"/>
        </a:defRPr>
      </a:lvl5pPr>
      <a:lvl6pPr marL="2514349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411760" y="5517232"/>
            <a:ext cx="4464496" cy="1200318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Hyuntae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 Cho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>
                <a:latin typeface="+mn-lt"/>
                <a:ea typeface="HY헤드라인M" pitchFamily="18" charset="-127"/>
              </a:rPr>
              <a:t>Dept. of Digital Media Engineering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Tongmyong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University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endParaRPr lang="en-US" altLang="ko-KR" b="1" dirty="0">
              <a:latin typeface="+mn-lt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167D-ADF8-4BEF-9E89-F729A9282989}"/>
              </a:ext>
            </a:extLst>
          </p:cNvPr>
          <p:cNvSpPr txBox="1"/>
          <p:nvPr/>
        </p:nvSpPr>
        <p:spPr>
          <a:xfrm>
            <a:off x="7168738" y="3035580"/>
            <a:ext cx="1609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인공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신경망 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64496" y="1166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주교재</a:t>
            </a:r>
            <a:r>
              <a:rPr lang="en-US" altLang="ko-KR" dirty="0"/>
              <a:t>: </a:t>
            </a:r>
            <a:r>
              <a:rPr lang="ko-KR" altLang="en-US" dirty="0"/>
              <a:t>혼자 공부하는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딥러닝</a:t>
            </a:r>
            <a:r>
              <a:rPr lang="en-US" altLang="ko-KR" dirty="0"/>
              <a:t>,</a:t>
            </a:r>
            <a:r>
              <a:rPr lang="ko-KR" altLang="en-US" dirty="0"/>
              <a:t> 저자 </a:t>
            </a:r>
            <a:r>
              <a:rPr lang="ko-KR" altLang="en-US" dirty="0" err="1"/>
              <a:t>박해선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실습코드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96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평가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25" y="1844824"/>
            <a:ext cx="7931224" cy="84821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055516" y="1783699"/>
            <a:ext cx="23004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777976" y="1218456"/>
            <a:ext cx="1073943" cy="48589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검증데이터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406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37D83-7804-485B-8EBF-BA334F0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코드를 가지고 실습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9952E-A057-47A7-B97A-7F09AB4A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fork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Colab</a:t>
            </a:r>
            <a:r>
              <a:rPr lang="ko-KR" altLang="en-US" dirty="0">
                <a:sym typeface="Wingdings" panose="05000000000000000000" pitchFamily="2" charset="2"/>
              </a:rPr>
              <a:t>에 탑재하여 테스트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F47079-CD9F-4443-BBC1-0519A0958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14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신경망을 확장 해보자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실습은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>
                <a:solidFill>
                  <a:srgbClr val="C00000"/>
                </a:solidFill>
              </a:rPr>
              <a:t>개의 층</a:t>
            </a:r>
            <a:r>
              <a:rPr lang="ko-KR" altLang="en-US" dirty="0"/>
              <a:t>으로 이루어짐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Keras</a:t>
            </a:r>
            <a:r>
              <a:rPr lang="ko-KR" altLang="en-US" dirty="0"/>
              <a:t>의 </a:t>
            </a:r>
            <a:r>
              <a:rPr lang="en-US" altLang="ko-KR" dirty="0"/>
              <a:t>sequential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신경망 모델이 만들어 졌다</a:t>
            </a:r>
            <a:r>
              <a:rPr lang="en-US" altLang="ko-KR" dirty="0"/>
              <a:t>…!!!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57175"/>
          <a:stretch/>
        </p:blipFill>
        <p:spPr>
          <a:xfrm>
            <a:off x="1331640" y="2009113"/>
            <a:ext cx="7639050" cy="44462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314616" y="3059861"/>
          <a:ext cx="20828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1411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59394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993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7372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12319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3462194" y="3053841"/>
            <a:ext cx="377026" cy="391515"/>
            <a:chOff x="5643977" y="3088003"/>
            <a:chExt cx="377026" cy="391515"/>
          </a:xfrm>
        </p:grpSpPr>
        <p:sp>
          <p:nvSpPr>
            <p:cNvPr id="14" name="타원 13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x1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96148" y="3638276"/>
            <a:ext cx="377026" cy="391515"/>
            <a:chOff x="5643977" y="3088003"/>
            <a:chExt cx="377026" cy="391515"/>
          </a:xfrm>
        </p:grpSpPr>
        <p:sp>
          <p:nvSpPr>
            <p:cNvPr id="17" name="타원 16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x2</a:t>
              </a:r>
              <a:endParaRPr lang="ko-KR" altLang="en-US" sz="1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08984" y="4743409"/>
            <a:ext cx="582211" cy="391515"/>
            <a:chOff x="5643977" y="3088003"/>
            <a:chExt cx="582211" cy="391515"/>
          </a:xfrm>
        </p:grpSpPr>
        <p:sp>
          <p:nvSpPr>
            <p:cNvPr id="20" name="타원 19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43977" y="30880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x784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92517" y="2834097"/>
            <a:ext cx="584075" cy="584074"/>
            <a:chOff x="5643977" y="3111335"/>
            <a:chExt cx="368183" cy="368183"/>
          </a:xfrm>
        </p:grpSpPr>
        <p:sp>
          <p:nvSpPr>
            <p:cNvPr id="23" name="타원 22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</a:t>
              </a:r>
              <a:endParaRPr lang="ko-KR" altLang="en-US" sz="14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92542" y="3546514"/>
            <a:ext cx="584075" cy="584074"/>
            <a:chOff x="5643977" y="3111335"/>
            <a:chExt cx="368183" cy="368183"/>
          </a:xfrm>
        </p:grpSpPr>
        <p:sp>
          <p:nvSpPr>
            <p:cNvPr id="26" name="타원 25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z2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392515" y="5051186"/>
            <a:ext cx="584075" cy="584074"/>
            <a:chOff x="5643977" y="3111335"/>
            <a:chExt cx="368183" cy="368183"/>
          </a:xfrm>
        </p:grpSpPr>
        <p:sp>
          <p:nvSpPr>
            <p:cNvPr id="29" name="타원 28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09235" y="3198419"/>
              <a:ext cx="30233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z10</a:t>
              </a:r>
              <a:endParaRPr lang="ko-KR" altLang="en-US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 rot="5400000">
            <a:off x="3331388" y="4265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2138406" y="5018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5371037" y="4443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endCxn id="15" idx="1"/>
          </p:cNvCxnSpPr>
          <p:nvPr/>
        </p:nvCxnSpPr>
        <p:spPr>
          <a:xfrm>
            <a:off x="2536627" y="3207729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8" idx="1"/>
          </p:cNvCxnSpPr>
          <p:nvPr/>
        </p:nvCxnSpPr>
        <p:spPr>
          <a:xfrm>
            <a:off x="2522896" y="3418171"/>
            <a:ext cx="973252" cy="37399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2314616" y="5534094"/>
          <a:ext cx="2082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V="1">
            <a:off x="2522896" y="5059690"/>
            <a:ext cx="973252" cy="98805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813587" y="3210127"/>
            <a:ext cx="1553844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896045" y="3280022"/>
            <a:ext cx="1464325" cy="5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905441" y="3372377"/>
            <a:ext cx="1487074" cy="157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26" idx="2"/>
          </p:cNvCxnSpPr>
          <p:nvPr/>
        </p:nvCxnSpPr>
        <p:spPr>
          <a:xfrm>
            <a:off x="3813587" y="3327298"/>
            <a:ext cx="1578955" cy="51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6" idx="2"/>
          </p:cNvCxnSpPr>
          <p:nvPr/>
        </p:nvCxnSpPr>
        <p:spPr>
          <a:xfrm flipV="1">
            <a:off x="3865348" y="3838551"/>
            <a:ext cx="1527194" cy="42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26" idx="2"/>
          </p:cNvCxnSpPr>
          <p:nvPr/>
        </p:nvCxnSpPr>
        <p:spPr>
          <a:xfrm flipV="1">
            <a:off x="3938831" y="3838551"/>
            <a:ext cx="1453711" cy="1121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29780" y="296371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W1, 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3828" y="347429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W2, 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38387" y="4407462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W784, 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65889" y="321705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W1,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75833" y="380766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W2,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30292" y="468136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W784,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5253" y="260303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b1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053319" y="2883533"/>
            <a:ext cx="334185" cy="1546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05574" y="413291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5177000" y="4032643"/>
            <a:ext cx="282663" cy="21530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사각형 설명선 55"/>
          <p:cNvSpPr/>
          <p:nvPr/>
        </p:nvSpPr>
        <p:spPr>
          <a:xfrm>
            <a:off x="1162488" y="6445529"/>
            <a:ext cx="1152128" cy="360040"/>
          </a:xfrm>
          <a:prstGeom prst="wedgeRoundRectCallout">
            <a:avLst>
              <a:gd name="adj1" fmla="val 51318"/>
              <a:gd name="adj2" fmla="val -89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첫번째 이미지를 펼친 배열</a:t>
            </a:r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3281608" y="6485895"/>
            <a:ext cx="1152128" cy="360040"/>
          </a:xfrm>
          <a:prstGeom prst="wedgeRoundRectCallout">
            <a:avLst>
              <a:gd name="adj1" fmla="val -10526"/>
              <a:gd name="adj2" fmla="val -377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입력층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(784</a:t>
            </a:r>
            <a:r>
              <a:rPr lang="ko-KR" altLang="en-US" sz="1100" dirty="0"/>
              <a:t>개의 뉴런</a:t>
            </a:r>
            <a:r>
              <a:rPr lang="en-US" altLang="ko-KR" sz="1100" dirty="0"/>
              <a:t>)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5437304" y="6496288"/>
            <a:ext cx="1152128" cy="360040"/>
          </a:xfrm>
          <a:prstGeom prst="wedgeRoundRectCallout">
            <a:avLst>
              <a:gd name="adj1" fmla="val -19287"/>
              <a:gd name="adj2" fmla="val -209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출력층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(10</a:t>
            </a:r>
            <a:r>
              <a:rPr lang="ko-KR" altLang="en-US" sz="1100" dirty="0"/>
              <a:t>개의 뉴런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6732240" y="2708920"/>
            <a:ext cx="864096" cy="31683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017481" y="3129537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917898" y="3878468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6017481" y="5344467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444387" y="3129079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524140" y="3878468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426392" y="5343222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5400000">
            <a:off x="7750675" y="4426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428363" y="297344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89089" y="375112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a2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68531" y="517609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a10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68721" y="557088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5140147" y="5470608"/>
            <a:ext cx="282663" cy="21530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7EB49CB3-869F-4CDA-82A0-02D640389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48" r="88374"/>
          <a:stretch/>
        </p:blipFill>
        <p:spPr>
          <a:xfrm>
            <a:off x="127619" y="4009234"/>
            <a:ext cx="1385561" cy="1296144"/>
          </a:xfrm>
          <a:prstGeom prst="rect">
            <a:avLst/>
          </a:prstGeom>
          <a:ln>
            <a:solidFill>
              <a:srgbClr val="00CCFF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6E4AA0-7F2C-4CEE-BE76-577EEE29C61F}"/>
              </a:ext>
            </a:extLst>
          </p:cNvPr>
          <p:cNvCxnSpPr/>
          <p:nvPr/>
        </p:nvCxnSpPr>
        <p:spPr>
          <a:xfrm flipV="1">
            <a:off x="127619" y="3207729"/>
            <a:ext cx="2212133" cy="82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452F17-71DD-4748-835F-E201B719D7BD}"/>
              </a:ext>
            </a:extLst>
          </p:cNvPr>
          <p:cNvCxnSpPr/>
          <p:nvPr/>
        </p:nvCxnSpPr>
        <p:spPr>
          <a:xfrm>
            <a:off x="1395365" y="5202724"/>
            <a:ext cx="967928" cy="87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  <p:bldP spid="33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6" grpId="0" animBg="1"/>
      <p:bldP spid="57" grpId="0" animBg="1"/>
      <p:bldP spid="58" grpId="0" animBg="1"/>
      <p:bldP spid="59" grpId="0" animBg="1"/>
      <p:bldP spid="66" grpId="0"/>
      <p:bldP spid="67" grpId="0"/>
      <p:bldP spid="68" grpId="0"/>
      <p:bldP spid="69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층 </a:t>
            </a:r>
            <a:r>
              <a:rPr lang="en-US" altLang="ko-KR" dirty="0"/>
              <a:t>(layer)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심층 신경망을 만들어 </a:t>
            </a:r>
            <a:r>
              <a:rPr lang="ko-KR" altLang="en-US" u="sng" dirty="0"/>
              <a:t>성능을 높여보자 </a:t>
            </a:r>
            <a:endParaRPr lang="en-US" altLang="ko-KR" u="sng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층부터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사용하여 패션 </a:t>
            </a:r>
            <a:r>
              <a:rPr lang="en-US" altLang="ko-KR" dirty="0"/>
              <a:t>MNIST </a:t>
            </a:r>
            <a:r>
              <a:rPr lang="ko-KR" altLang="en-US" dirty="0"/>
              <a:t>데이터 셋을 로드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53303"/>
            <a:ext cx="7920880" cy="20479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9552" y="3253303"/>
            <a:ext cx="76328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0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층 </a:t>
            </a:r>
            <a:r>
              <a:rPr lang="en-US" altLang="ko-KR" dirty="0"/>
              <a:t>(layer)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ko-KR" altLang="en-US" dirty="0"/>
              <a:t>정규화</a:t>
            </a:r>
            <a:r>
              <a:rPr lang="en-US" altLang="ko-KR" dirty="0"/>
              <a:t>, 2</a:t>
            </a:r>
            <a:r>
              <a:rPr lang="ko-KR" altLang="en-US" dirty="0" err="1"/>
              <a:t>차원배열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 err="1">
                <a:sym typeface="Wingdings" panose="05000000000000000000" pitchFamily="2" charset="2"/>
              </a:rPr>
              <a:t>차원배열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변환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데이터셋 분리 의 과정을 거침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0~255 </a:t>
            </a:r>
            <a:r>
              <a:rPr lang="ko-KR" altLang="en-US" dirty="0">
                <a:sym typeface="Wingdings" panose="05000000000000000000" pitchFamily="2" charset="2"/>
              </a:rPr>
              <a:t>사이의 </a:t>
            </a:r>
            <a:r>
              <a:rPr lang="ko-KR" altLang="en-US" dirty="0" err="1">
                <a:sym typeface="Wingdings" panose="05000000000000000000" pitchFamily="2" charset="2"/>
              </a:rPr>
              <a:t>픽셀값을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(0~1) </a:t>
            </a:r>
            <a:r>
              <a:rPr lang="ko-KR" altLang="en-US" dirty="0">
                <a:sym typeface="Wingdings" panose="05000000000000000000" pitchFamily="2" charset="2"/>
              </a:rPr>
              <a:t>사이의 값으로</a:t>
            </a:r>
            <a:r>
              <a:rPr lang="en-US" altLang="ko-KR" dirty="0">
                <a:sym typeface="Wingdings" panose="05000000000000000000" pitchFamily="2" charset="2"/>
              </a:rPr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2979204"/>
            <a:ext cx="7562850" cy="1828800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059100" y="3267236"/>
            <a:ext cx="2520280" cy="360040"/>
          </a:xfrm>
          <a:prstGeom prst="wedgeRoundRectCallout">
            <a:avLst>
              <a:gd name="adj1" fmla="val -78503"/>
              <a:gd name="adj2" fmla="val 250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0~255</a:t>
            </a:r>
            <a:r>
              <a:rPr lang="ko-KR" altLang="en-US" sz="1100" dirty="0"/>
              <a:t>사이의 </a:t>
            </a:r>
            <a:r>
              <a:rPr lang="ko-KR" altLang="en-US" sz="1100" dirty="0" err="1"/>
              <a:t>픽셀값을</a:t>
            </a:r>
            <a:r>
              <a:rPr lang="ko-KR" altLang="en-US" sz="1100" dirty="0"/>
              <a:t> </a:t>
            </a:r>
            <a:r>
              <a:rPr lang="en-US" altLang="ko-KR" sz="1100" dirty="0"/>
              <a:t>0~1</a:t>
            </a:r>
            <a:r>
              <a:rPr lang="ko-KR" altLang="en-US" sz="1100" dirty="0"/>
              <a:t>사이의 값으로 변환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156176" y="3677580"/>
            <a:ext cx="2520280" cy="360040"/>
          </a:xfrm>
          <a:prstGeom prst="wedgeRoundRectCallout">
            <a:avLst>
              <a:gd name="adj1" fmla="val -78503"/>
              <a:gd name="adj2" fmla="val 250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28x28 </a:t>
            </a:r>
            <a:r>
              <a:rPr lang="ko-KR" altLang="en-US" sz="1100" dirty="0"/>
              <a:t>픽셀 크기 이미지를 </a:t>
            </a:r>
            <a:r>
              <a:rPr lang="en-US" altLang="ko-KR" sz="1100" dirty="0"/>
              <a:t>784</a:t>
            </a:r>
            <a:r>
              <a:rPr lang="ko-KR" altLang="en-US" sz="1100" dirty="0"/>
              <a:t>개의 </a:t>
            </a:r>
            <a:r>
              <a:rPr lang="en-US" altLang="ko-KR" sz="1100" dirty="0"/>
              <a:t>1</a:t>
            </a:r>
            <a:r>
              <a:rPr lang="ko-KR" altLang="en-US" sz="1100" dirty="0"/>
              <a:t>차원 배열로 변환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220072" y="5013176"/>
            <a:ext cx="2520280" cy="360040"/>
          </a:xfrm>
          <a:prstGeom prst="wedgeRoundRectCallout">
            <a:avLst>
              <a:gd name="adj1" fmla="val -38075"/>
              <a:gd name="adj2" fmla="val -85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훈련 데이터 셋과 검증 데이터 셋으로 분리</a:t>
            </a:r>
          </a:p>
        </p:txBody>
      </p:sp>
    </p:spTree>
    <p:extLst>
      <p:ext uri="{BB962C8B-B14F-4D97-AF65-F5344CB8AC3E}">
        <p14:creationId xmlns:p14="http://schemas.microsoft.com/office/powerpoint/2010/main" val="1753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층 </a:t>
            </a:r>
            <a:r>
              <a:rPr lang="en-US" altLang="ko-KR" dirty="0"/>
              <a:t>(layer)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신경망이 </a:t>
            </a:r>
            <a:r>
              <a:rPr lang="en-US" altLang="ko-KR" dirty="0"/>
              <a:t>2</a:t>
            </a:r>
            <a:r>
              <a:rPr lang="ko-KR" altLang="en-US" dirty="0"/>
              <a:t>개의 층을 가지도록 수정하자 </a:t>
            </a:r>
            <a:endParaRPr lang="en-US" altLang="ko-KR" dirty="0"/>
          </a:p>
          <a:p>
            <a:pPr lvl="1"/>
            <a:r>
              <a:rPr lang="ko-KR" altLang="en-US" dirty="0"/>
              <a:t>중간에 </a:t>
            </a:r>
            <a:r>
              <a:rPr lang="ko-KR" altLang="en-US" dirty="0" err="1"/>
              <a:t>은닉층</a:t>
            </a:r>
            <a:r>
              <a:rPr lang="ko-KR" altLang="en-US" dirty="0"/>
              <a:t> 추가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23528" y="2535852"/>
          <a:ext cx="20828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1411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59394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993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7372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1231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471106" y="2529832"/>
            <a:ext cx="377026" cy="391515"/>
            <a:chOff x="5643977" y="3088003"/>
            <a:chExt cx="377026" cy="391515"/>
          </a:xfrm>
        </p:grpSpPr>
        <p:sp>
          <p:nvSpPr>
            <p:cNvPr id="7" name="타원 6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x1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505060" y="3114267"/>
            <a:ext cx="377026" cy="391515"/>
            <a:chOff x="5643977" y="3088003"/>
            <a:chExt cx="377026" cy="391515"/>
          </a:xfrm>
        </p:grpSpPr>
        <p:sp>
          <p:nvSpPr>
            <p:cNvPr id="10" name="타원 9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x2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517896" y="4219400"/>
            <a:ext cx="582211" cy="391515"/>
            <a:chOff x="5643977" y="3088003"/>
            <a:chExt cx="582211" cy="391515"/>
          </a:xfrm>
        </p:grpSpPr>
        <p:sp>
          <p:nvSpPr>
            <p:cNvPr id="13" name="타원 12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3977" y="30880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x784</a:t>
              </a:r>
              <a:endParaRPr lang="ko-KR" altLang="en-US" sz="1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71238" y="2310088"/>
            <a:ext cx="584075" cy="584074"/>
            <a:chOff x="5643977" y="3111335"/>
            <a:chExt cx="368183" cy="368183"/>
          </a:xfrm>
        </p:grpSpPr>
        <p:sp>
          <p:nvSpPr>
            <p:cNvPr id="16" name="타원 15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</a:t>
              </a: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271263" y="3022505"/>
            <a:ext cx="584075" cy="584074"/>
            <a:chOff x="5643977" y="3111335"/>
            <a:chExt cx="368183" cy="368183"/>
          </a:xfrm>
        </p:grpSpPr>
        <p:sp>
          <p:nvSpPr>
            <p:cNvPr id="19" name="타원 18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z2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29344" y="4129202"/>
            <a:ext cx="584075" cy="584074"/>
            <a:chOff x="5643977" y="3111335"/>
            <a:chExt cx="368183" cy="368183"/>
          </a:xfrm>
        </p:grpSpPr>
        <p:sp>
          <p:nvSpPr>
            <p:cNvPr id="22" name="타원 21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9235" y="3198419"/>
              <a:ext cx="30233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z10</a:t>
              </a:r>
              <a:endParaRPr lang="ko-KR" altLang="en-US" sz="1400" dirty="0"/>
            </a:p>
          </p:txBody>
        </p:sp>
      </p:grpSp>
      <p:sp>
        <p:nvSpPr>
          <p:cNvPr id="24" name="TextBox 23"/>
          <p:cNvSpPr txBox="1"/>
          <p:nvPr/>
        </p:nvSpPr>
        <p:spPr>
          <a:xfrm rot="5400000">
            <a:off x="1340300" y="37419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147318" y="4494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249758" y="36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8" idx="1"/>
          </p:cNvCxnSpPr>
          <p:nvPr/>
        </p:nvCxnSpPr>
        <p:spPr>
          <a:xfrm>
            <a:off x="545539" y="2683720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1" idx="1"/>
          </p:cNvCxnSpPr>
          <p:nvPr/>
        </p:nvCxnSpPr>
        <p:spPr>
          <a:xfrm>
            <a:off x="531808" y="2894162"/>
            <a:ext cx="973252" cy="37399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323528" y="5010085"/>
          <a:ext cx="2082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/>
          <p:nvPr/>
        </p:nvCxnSpPr>
        <p:spPr>
          <a:xfrm flipV="1">
            <a:off x="531808" y="4535681"/>
            <a:ext cx="973252" cy="98805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822499" y="2686118"/>
            <a:ext cx="1553844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904957" y="2756013"/>
            <a:ext cx="1464325" cy="5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1914353" y="2848368"/>
            <a:ext cx="1487074" cy="157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835696" y="2803289"/>
            <a:ext cx="1578955" cy="51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887457" y="3314542"/>
            <a:ext cx="1527194" cy="42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960940" y="3314542"/>
            <a:ext cx="1453711" cy="1121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사각형 설명선 46"/>
          <p:cNvSpPr/>
          <p:nvPr/>
        </p:nvSpPr>
        <p:spPr>
          <a:xfrm>
            <a:off x="52701" y="5936711"/>
            <a:ext cx="1152128" cy="360040"/>
          </a:xfrm>
          <a:prstGeom prst="wedgeRoundRectCallout">
            <a:avLst>
              <a:gd name="adj1" fmla="val -16710"/>
              <a:gd name="adj2" fmla="val -1073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첫번째 이미지를 펼친 배열</a:t>
            </a: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1290520" y="5961886"/>
            <a:ext cx="1152128" cy="360040"/>
          </a:xfrm>
          <a:prstGeom prst="wedgeRoundRectCallout">
            <a:avLst>
              <a:gd name="adj1" fmla="val -10526"/>
              <a:gd name="adj2" fmla="val -37782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입력층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(784</a:t>
            </a:r>
            <a:r>
              <a:rPr lang="ko-KR" altLang="en-US" sz="1100" dirty="0"/>
              <a:t>개의 뉴런</a:t>
            </a:r>
            <a:r>
              <a:rPr lang="en-US" altLang="ko-KR" sz="1100" dirty="0"/>
              <a:t>)</a:t>
            </a: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5325474" y="5966774"/>
            <a:ext cx="1152128" cy="360040"/>
          </a:xfrm>
          <a:prstGeom prst="wedgeRoundRectCallout">
            <a:avLst>
              <a:gd name="adj1" fmla="val -19287"/>
              <a:gd name="adj2" fmla="val -2096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출력층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(10</a:t>
            </a:r>
            <a:r>
              <a:rPr lang="ko-KR" altLang="en-US" sz="1100" dirty="0"/>
              <a:t>개의 뉴런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0" name="타원 49"/>
          <p:cNvSpPr/>
          <p:nvPr/>
        </p:nvSpPr>
        <p:spPr>
          <a:xfrm>
            <a:off x="6610961" y="2184911"/>
            <a:ext cx="864096" cy="31683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896202" y="2605528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796619" y="3354459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901618" y="4395726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323108" y="2605070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402861" y="3354459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381005" y="4373287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5400000">
            <a:off x="7613606" y="3560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07084" y="244943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7810" y="322711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a2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55081" y="428799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a10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394194" y="2525009"/>
            <a:ext cx="389850" cy="391515"/>
            <a:chOff x="5643977" y="3088003"/>
            <a:chExt cx="389850" cy="391515"/>
          </a:xfrm>
        </p:grpSpPr>
        <p:sp>
          <p:nvSpPr>
            <p:cNvPr id="64" name="타원 63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43977" y="308800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h1</a:t>
              </a:r>
              <a:endParaRPr lang="ko-KR" altLang="en-US" sz="1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28148" y="3109444"/>
            <a:ext cx="389850" cy="391515"/>
            <a:chOff x="5643977" y="3088003"/>
            <a:chExt cx="389850" cy="391515"/>
          </a:xfrm>
        </p:grpSpPr>
        <p:sp>
          <p:nvSpPr>
            <p:cNvPr id="67" name="타원 66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43977" y="308800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h2</a:t>
              </a:r>
              <a:endParaRPr lang="ko-KR" altLang="en-US" sz="14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407056" y="4237909"/>
            <a:ext cx="595035" cy="425219"/>
            <a:chOff x="5610049" y="3111335"/>
            <a:chExt cx="595035" cy="425219"/>
          </a:xfrm>
        </p:grpSpPr>
        <p:sp>
          <p:nvSpPr>
            <p:cNvPr id="70" name="타원 69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10049" y="3228777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h100</a:t>
              </a:r>
              <a:endParaRPr lang="ko-KR" altLang="en-US" sz="1400" dirty="0"/>
            </a:p>
          </p:txBody>
        </p:sp>
      </p:grpSp>
      <p:sp>
        <p:nvSpPr>
          <p:cNvPr id="72" name="TextBox 71"/>
          <p:cNvSpPr txBox="1"/>
          <p:nvPr/>
        </p:nvSpPr>
        <p:spPr>
          <a:xfrm rot="5400000">
            <a:off x="3263388" y="3737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745587" y="2681295"/>
            <a:ext cx="1553844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828045" y="2751190"/>
            <a:ext cx="1464325" cy="5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3837441" y="2843545"/>
            <a:ext cx="1487074" cy="157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3758784" y="2798466"/>
            <a:ext cx="1578955" cy="51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3810545" y="3309719"/>
            <a:ext cx="1527194" cy="42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3884028" y="3309719"/>
            <a:ext cx="1453711" cy="1121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사각형 설명선 84"/>
          <p:cNvSpPr/>
          <p:nvPr/>
        </p:nvSpPr>
        <p:spPr>
          <a:xfrm>
            <a:off x="3251981" y="5933847"/>
            <a:ext cx="1152128" cy="360040"/>
          </a:xfrm>
          <a:prstGeom prst="wedgeRoundRectCallout">
            <a:avLst>
              <a:gd name="adj1" fmla="val -10526"/>
              <a:gd name="adj2" fmla="val -37782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은닉층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(100</a:t>
            </a:r>
            <a:r>
              <a:rPr lang="ko-KR" altLang="en-US" sz="1100" dirty="0"/>
              <a:t>개의 뉴런</a:t>
            </a:r>
            <a:r>
              <a:rPr lang="en-US" altLang="ko-KR" sz="1100" dirty="0"/>
              <a:t>)</a:t>
            </a:r>
          </a:p>
        </p:txBody>
      </p:sp>
      <p:sp>
        <p:nvSpPr>
          <p:cNvPr id="86" name="타원 85"/>
          <p:cNvSpPr/>
          <p:nvPr/>
        </p:nvSpPr>
        <p:spPr>
          <a:xfrm>
            <a:off x="3781992" y="2596067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778585" y="3160652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3807691" y="4238620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857528" y="2832006"/>
            <a:ext cx="1572221" cy="15067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98915" y="3412167"/>
            <a:ext cx="1530834" cy="9265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1939316" y="4338723"/>
            <a:ext cx="1490433" cy="1391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3768081" y="2749814"/>
            <a:ext cx="1572221" cy="15067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3809468" y="3329975"/>
            <a:ext cx="1530834" cy="9265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3849869" y="4256531"/>
            <a:ext cx="1490433" cy="1391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4067944" y="2060848"/>
            <a:ext cx="648072" cy="52708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157151" y="17655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활성화 함수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915816" y="2276872"/>
            <a:ext cx="1872208" cy="4176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층 </a:t>
            </a:r>
            <a:r>
              <a:rPr lang="en-US" altLang="ko-KR" dirty="0"/>
              <a:t>(layer) </a:t>
            </a:r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활성화 함수를 사용한 </a:t>
            </a:r>
            <a:r>
              <a:rPr lang="ko-KR" altLang="en-US" dirty="0" err="1"/>
              <a:t>은닉층</a:t>
            </a:r>
            <a:endParaRPr lang="en-US" altLang="ko-KR" dirty="0"/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함수를 사용한 </a:t>
            </a:r>
            <a:r>
              <a:rPr lang="ko-KR" altLang="en-US" dirty="0" err="1"/>
              <a:t>출력층이</a:t>
            </a:r>
            <a:r>
              <a:rPr lang="ko-KR" altLang="en-US" dirty="0"/>
              <a:t> 있는 신경망을 만들어 보자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은닉층의</a:t>
            </a:r>
            <a:r>
              <a:rPr lang="ko-KR" altLang="en-US" dirty="0"/>
              <a:t> 개수에 따라 성능이 달라짐</a:t>
            </a:r>
            <a:endParaRPr lang="en-US" altLang="ko-KR" dirty="0"/>
          </a:p>
          <a:p>
            <a:pPr lvl="1"/>
            <a:r>
              <a:rPr lang="ko-KR" altLang="en-US" dirty="0"/>
              <a:t>많은 경험이 필요함 그러나 </a:t>
            </a:r>
            <a:r>
              <a:rPr lang="ko-KR" altLang="en-US" dirty="0" err="1"/>
              <a:t>출력층의</a:t>
            </a:r>
            <a:r>
              <a:rPr lang="ko-KR" altLang="en-US" dirty="0"/>
              <a:t> 개수보다는 많아야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152134"/>
            <a:ext cx="7553325" cy="495300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067944" y="2348880"/>
            <a:ext cx="1944216" cy="562426"/>
          </a:xfrm>
          <a:prstGeom prst="wedgeRoundRectCallout">
            <a:avLst>
              <a:gd name="adj1" fmla="val -60780"/>
              <a:gd name="adj2" fmla="val 86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/>
              <a:t>은닉층</a:t>
            </a:r>
            <a:r>
              <a:rPr lang="ko-KR" altLang="en-US" sz="1400" dirty="0"/>
              <a:t> 개수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20272" y="2310775"/>
            <a:ext cx="1944216" cy="562426"/>
          </a:xfrm>
          <a:prstGeom prst="wedgeRoundRectCallout">
            <a:avLst>
              <a:gd name="adj1" fmla="val -61116"/>
              <a:gd name="adj2" fmla="val 73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입력층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36286" y="2636912"/>
            <a:ext cx="1080120" cy="375756"/>
          </a:xfrm>
          <a:prstGeom prst="wedgeRoundRectCallout">
            <a:avLst>
              <a:gd name="adj1" fmla="val 29924"/>
              <a:gd name="adj2" fmla="val 633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은닉층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36286" y="3700384"/>
            <a:ext cx="1080120" cy="375756"/>
          </a:xfrm>
          <a:prstGeom prst="wedgeRoundRectCallout">
            <a:avLst>
              <a:gd name="adj1" fmla="val 32343"/>
              <a:gd name="adj2" fmla="val -6350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출력층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30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층 </a:t>
            </a:r>
            <a:r>
              <a:rPr lang="en-US" altLang="ko-KR" dirty="0"/>
              <a:t>(layer) </a:t>
            </a:r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dense1(</a:t>
            </a:r>
            <a:r>
              <a:rPr lang="ko-KR" altLang="en-US" dirty="0" err="1"/>
              <a:t>은닉층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dense2(</a:t>
            </a:r>
            <a:r>
              <a:rPr lang="ko-KR" altLang="en-US" dirty="0" err="1"/>
              <a:t>출력층</a:t>
            </a:r>
            <a:r>
              <a:rPr lang="en-US" altLang="ko-KR" dirty="0"/>
              <a:t>) </a:t>
            </a:r>
            <a:r>
              <a:rPr lang="ko-KR" altLang="en-US" dirty="0"/>
              <a:t>객체를 </a:t>
            </a:r>
            <a:r>
              <a:rPr lang="en-US" altLang="ko-KR" dirty="0"/>
              <a:t>Sequential </a:t>
            </a:r>
            <a:r>
              <a:rPr lang="ko-KR" altLang="en-US" dirty="0"/>
              <a:t>클래스에 추가하여 심층 신경망을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여러 개의 층을 </a:t>
            </a:r>
            <a:r>
              <a:rPr lang="ko-KR" altLang="en-US" dirty="0" err="1"/>
              <a:t>만들때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[]</a:t>
            </a:r>
            <a:r>
              <a:rPr lang="ko-KR" altLang="en-US" dirty="0"/>
              <a:t>로 만들어 </a:t>
            </a:r>
            <a:r>
              <a:rPr lang="ko-KR" altLang="en-US" dirty="0" err="1"/>
              <a:t>인자값으로</a:t>
            </a:r>
            <a:r>
              <a:rPr lang="ko-KR" altLang="en-US" dirty="0"/>
              <a:t> 전달해야 함</a:t>
            </a:r>
            <a:endParaRPr lang="en-US" altLang="ko-KR" dirty="0"/>
          </a:p>
          <a:p>
            <a:pPr lvl="1"/>
            <a:r>
              <a:rPr lang="ko-KR" altLang="en-US" dirty="0" err="1"/>
              <a:t>출력층은</a:t>
            </a:r>
            <a:r>
              <a:rPr lang="ko-KR" altLang="en-US" dirty="0"/>
              <a:t> 가장 마지막에 위치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이런 식으로 여러 개의 신경망 층을 추가 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276872"/>
            <a:ext cx="7496175" cy="466725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508104" y="1997939"/>
            <a:ext cx="1080120" cy="375756"/>
          </a:xfrm>
          <a:prstGeom prst="wedgeRoundRectCallout">
            <a:avLst>
              <a:gd name="adj1" fmla="val -123064"/>
              <a:gd name="adj2" fmla="val 5817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출력층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959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층 </a:t>
            </a:r>
            <a:r>
              <a:rPr lang="en-US" altLang="ko-KR" dirty="0"/>
              <a:t>(layer) </a:t>
            </a:r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케라스에서는</a:t>
            </a:r>
            <a:r>
              <a:rPr lang="ko-KR" altLang="en-US" dirty="0"/>
              <a:t> </a:t>
            </a:r>
            <a:r>
              <a:rPr lang="en-US" altLang="ko-KR" dirty="0"/>
              <a:t>summary() </a:t>
            </a:r>
            <a:r>
              <a:rPr lang="ko-KR" altLang="en-US" dirty="0" err="1"/>
              <a:t>메소드를</a:t>
            </a:r>
            <a:r>
              <a:rPr lang="ko-KR" altLang="en-US" dirty="0"/>
              <a:t> 통해 층에 대한 정보를 획득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15255"/>
            <a:ext cx="6753225" cy="3124200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-119583" y="3429000"/>
            <a:ext cx="1080120" cy="375756"/>
          </a:xfrm>
          <a:prstGeom prst="wedgeRoundRectCallout">
            <a:avLst>
              <a:gd name="adj1" fmla="val 29924"/>
              <a:gd name="adj2" fmla="val 633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은닉층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-180528" y="4008471"/>
            <a:ext cx="1080120" cy="375756"/>
          </a:xfrm>
          <a:prstGeom prst="wedgeRoundRectCallout">
            <a:avLst>
              <a:gd name="adj1" fmla="val 32343"/>
              <a:gd name="adj2" fmla="val -6350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출력층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596336" y="1700809"/>
            <a:ext cx="1080120" cy="1728192"/>
          </a:xfrm>
          <a:prstGeom prst="wedgeRoundRectCallout">
            <a:avLst>
              <a:gd name="adj1" fmla="val -81340"/>
              <a:gd name="adj2" fmla="val 6197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784 </a:t>
            </a:r>
            <a:r>
              <a:rPr lang="ko-KR" altLang="en-US" sz="1400" dirty="0"/>
              <a:t>입력 </a:t>
            </a:r>
            <a:r>
              <a:rPr lang="en-US" altLang="ko-KR" sz="1400" dirty="0"/>
              <a:t>x 100</a:t>
            </a:r>
            <a:r>
              <a:rPr lang="ko-KR" altLang="en-US" sz="1400" dirty="0"/>
              <a:t>개 </a:t>
            </a:r>
            <a:r>
              <a:rPr lang="ko-KR" altLang="en-US" sz="1400" dirty="0" err="1"/>
              <a:t>은닉층</a:t>
            </a:r>
            <a:r>
              <a:rPr lang="ko-KR" altLang="en-US" sz="1400" dirty="0"/>
              <a:t> 조합</a:t>
            </a:r>
            <a:endParaRPr lang="en-US" altLang="ko-KR" sz="1400" dirty="0"/>
          </a:p>
          <a:p>
            <a:pPr algn="ctr"/>
            <a:r>
              <a:rPr lang="en-US" altLang="ko-KR" sz="1400" dirty="0"/>
              <a:t>+ </a:t>
            </a:r>
            <a:r>
              <a:rPr lang="ko-KR" altLang="en-US" sz="1400" dirty="0" err="1"/>
              <a:t>뉴런마다</a:t>
            </a:r>
            <a:r>
              <a:rPr lang="ko-KR" altLang="en-US" sz="1400" dirty="0"/>
              <a:t> 절편이 </a:t>
            </a:r>
            <a:r>
              <a:rPr lang="en-US" altLang="ko-KR" sz="1400" dirty="0"/>
              <a:t>1</a:t>
            </a:r>
            <a:r>
              <a:rPr lang="ko-KR" altLang="en-US" sz="1400" dirty="0"/>
              <a:t>개씩 </a:t>
            </a:r>
            <a:r>
              <a:rPr lang="en-US" altLang="ko-KR" sz="1400" dirty="0"/>
              <a:t>(100)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80312" y="4352057"/>
            <a:ext cx="1373315" cy="1813247"/>
          </a:xfrm>
          <a:prstGeom prst="wedgeRoundRectCallout">
            <a:avLst>
              <a:gd name="adj1" fmla="val -69851"/>
              <a:gd name="adj2" fmla="val -595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r>
              <a:rPr lang="ko-KR" altLang="en-US" sz="1400" dirty="0"/>
              <a:t>개 </a:t>
            </a:r>
            <a:r>
              <a:rPr lang="ko-KR" altLang="en-US" sz="1400" dirty="0" err="1"/>
              <a:t>은닉층</a:t>
            </a:r>
            <a:r>
              <a:rPr lang="ko-KR" altLang="en-US" sz="1400" dirty="0"/>
              <a:t> 조합</a:t>
            </a:r>
            <a:r>
              <a:rPr lang="en-US" altLang="ko-KR" sz="1400" dirty="0"/>
              <a:t> x </a:t>
            </a:r>
            <a:r>
              <a:rPr lang="ko-KR" altLang="en-US" sz="1400" dirty="0" err="1"/>
              <a:t>출력층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개 뉴런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+ </a:t>
            </a:r>
            <a:r>
              <a:rPr lang="ko-KR" altLang="en-US" sz="1400" dirty="0" err="1"/>
              <a:t>출력층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뉴런마다</a:t>
            </a:r>
            <a:r>
              <a:rPr lang="ko-KR" altLang="en-US" sz="1400" dirty="0"/>
              <a:t> 절편 </a:t>
            </a:r>
            <a:r>
              <a:rPr lang="en-US" altLang="ko-KR" sz="1400" dirty="0"/>
              <a:t>1</a:t>
            </a:r>
            <a:r>
              <a:rPr lang="ko-KR" altLang="en-US" sz="1400" dirty="0"/>
              <a:t>개씩 </a:t>
            </a:r>
            <a:r>
              <a:rPr lang="en-US" altLang="ko-KR" sz="1400" dirty="0"/>
              <a:t>(10)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766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층 </a:t>
            </a:r>
            <a:r>
              <a:rPr lang="en-US" altLang="ko-KR" dirty="0"/>
              <a:t>(layer) </a:t>
            </a:r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훈련을 시켜보자 </a:t>
            </a:r>
            <a:endParaRPr lang="en-US" altLang="ko-KR" dirty="0"/>
          </a:p>
          <a:p>
            <a:pPr lvl="1"/>
            <a:r>
              <a:rPr lang="en-US" altLang="ko-KR" dirty="0"/>
              <a:t>compile() </a:t>
            </a:r>
            <a:r>
              <a:rPr lang="ko-KR" altLang="en-US" dirty="0"/>
              <a:t>및 </a:t>
            </a:r>
            <a:r>
              <a:rPr lang="en-US" altLang="ko-KR" dirty="0"/>
              <a:t>fit()</a:t>
            </a:r>
          </a:p>
          <a:p>
            <a:pPr lvl="2"/>
            <a:r>
              <a:rPr lang="ko-KR" altLang="en-US" dirty="0"/>
              <a:t>층이</a:t>
            </a:r>
            <a:r>
              <a:rPr lang="en-US" altLang="ko-KR" dirty="0"/>
              <a:t> </a:t>
            </a:r>
            <a:r>
              <a:rPr lang="ko-KR" altLang="en-US" dirty="0"/>
              <a:t>몇 개라도 같은 과정을 반복함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7946529" cy="29122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44008" y="3636445"/>
            <a:ext cx="4130105" cy="1853301"/>
          </a:xfrm>
          <a:prstGeom prst="rect">
            <a:avLst/>
          </a:prstGeom>
          <a:noFill/>
          <a:ln>
            <a:solidFill>
              <a:srgbClr val="F905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860032" y="5916101"/>
            <a:ext cx="3528392" cy="471587"/>
          </a:xfrm>
          <a:prstGeom prst="wedgeRoundRectCallout">
            <a:avLst>
              <a:gd name="adj1" fmla="val -36147"/>
              <a:gd name="adj2" fmla="val -122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Epoch </a:t>
            </a:r>
            <a:r>
              <a:rPr lang="ko-KR" altLang="en-US" dirty="0"/>
              <a:t>단계별로 성능을 계산</a:t>
            </a:r>
          </a:p>
        </p:txBody>
      </p:sp>
    </p:spTree>
    <p:extLst>
      <p:ext uri="{BB962C8B-B14F-4D97-AF65-F5344CB8AC3E}">
        <p14:creationId xmlns:p14="http://schemas.microsoft.com/office/powerpoint/2010/main" val="194276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6C42C-EEF7-415B-9C2F-192697EC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신경망을 활용하여 분류를 해보자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D4C91-1619-4ECD-9076-BA1CE9B6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 모델로 만들어 보자</a:t>
            </a:r>
            <a:endParaRPr lang="en-US" altLang="ko-KR" dirty="0"/>
          </a:p>
          <a:p>
            <a:pPr lvl="1"/>
            <a:r>
              <a:rPr lang="ko-KR" altLang="en-US" dirty="0"/>
              <a:t>무작위로 뽑았을 경우</a:t>
            </a:r>
            <a:r>
              <a:rPr lang="en-US" altLang="ko-KR" dirty="0"/>
              <a:t>, </a:t>
            </a:r>
            <a:r>
              <a:rPr lang="ko-KR" altLang="en-US" dirty="0"/>
              <a:t>각 아이템이 나올 확률을 계산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패션 아이템으로 이루어진 데이터 </a:t>
            </a:r>
            <a:r>
              <a:rPr lang="en-US" altLang="ko-KR" dirty="0"/>
              <a:t>＇</a:t>
            </a:r>
            <a:r>
              <a:rPr lang="ko-KR" altLang="en-US" dirty="0">
                <a:solidFill>
                  <a:srgbClr val="FF0000"/>
                </a:solidFill>
              </a:rPr>
              <a:t>패션 </a:t>
            </a:r>
            <a:r>
              <a:rPr lang="en-US" altLang="ko-KR" dirty="0">
                <a:solidFill>
                  <a:srgbClr val="FF0000"/>
                </a:solidFill>
              </a:rPr>
              <a:t>MNIST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이미지의 </a:t>
            </a:r>
            <a:r>
              <a:rPr lang="en-US" altLang="ko-KR" dirty="0"/>
              <a:t>size = 28 x 28 pixels (784)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F4A7E-88AF-42C2-A801-142F174F30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02B21-4554-4E0A-A788-217865C63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46"/>
          <a:stretch/>
        </p:blipFill>
        <p:spPr>
          <a:xfrm>
            <a:off x="1115616" y="2852936"/>
            <a:ext cx="6480720" cy="70027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31D9F5-78DF-4F7D-8991-1A45B106255A}"/>
              </a:ext>
            </a:extLst>
          </p:cNvPr>
          <p:cNvCxnSpPr/>
          <p:nvPr/>
        </p:nvCxnSpPr>
        <p:spPr>
          <a:xfrm>
            <a:off x="1547664" y="364502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1C6601-7274-4118-9C82-36D00D5720B8}"/>
              </a:ext>
            </a:extLst>
          </p:cNvPr>
          <p:cNvSpPr txBox="1"/>
          <p:nvPr/>
        </p:nvSpPr>
        <p:spPr>
          <a:xfrm>
            <a:off x="1259632" y="45811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8E7C61-C751-4C0B-A60C-F2BE906EA588}"/>
              </a:ext>
            </a:extLst>
          </p:cNvPr>
          <p:cNvCxnSpPr/>
          <p:nvPr/>
        </p:nvCxnSpPr>
        <p:spPr>
          <a:xfrm>
            <a:off x="2123728" y="3634747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98C351-5623-458E-A740-89AD152BDACF}"/>
              </a:ext>
            </a:extLst>
          </p:cNvPr>
          <p:cNvSpPr txBox="1"/>
          <p:nvPr/>
        </p:nvSpPr>
        <p:spPr>
          <a:xfrm>
            <a:off x="1835696" y="457085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0B3A8A-182E-407F-BC90-1E927ADE02F7}"/>
              </a:ext>
            </a:extLst>
          </p:cNvPr>
          <p:cNvCxnSpPr/>
          <p:nvPr/>
        </p:nvCxnSpPr>
        <p:spPr>
          <a:xfrm>
            <a:off x="7161093" y="365015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D56CA8-500D-40FC-9BAE-5ED89F1B244F}"/>
              </a:ext>
            </a:extLst>
          </p:cNvPr>
          <p:cNvSpPr txBox="1"/>
          <p:nvPr/>
        </p:nvSpPr>
        <p:spPr>
          <a:xfrm>
            <a:off x="6873061" y="458625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0FD66-2ED3-4BB4-A62B-4B3C16A33659}"/>
              </a:ext>
            </a:extLst>
          </p:cNvPr>
          <p:cNvSpPr txBox="1"/>
          <p:nvPr/>
        </p:nvSpPr>
        <p:spPr>
          <a:xfrm>
            <a:off x="4205600" y="40770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79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37D83-7804-485B-8EBF-BA334F0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코드를 가지고 실습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9952E-A057-47A7-B97A-7F09AB4A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fork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Colab</a:t>
            </a:r>
            <a:r>
              <a:rPr lang="ko-KR" altLang="en-US" dirty="0">
                <a:sym typeface="Wingdings" panose="05000000000000000000" pitchFamily="2" charset="2"/>
              </a:rPr>
              <a:t>에 탑재하여 테스트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F47079-CD9F-4443-BBC1-0519A0958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82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</a:t>
            </a:r>
            <a:r>
              <a:rPr lang="en-US" altLang="ko-KR" dirty="0"/>
              <a:t>(ANN: Artificial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패션 아이템 분류를 인공 신경망으로 표현 해보자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라 </a:t>
            </a:r>
            <a:r>
              <a:rPr lang="en-US" altLang="ko-KR" dirty="0"/>
              <a:t>z1~z10</a:t>
            </a:r>
            <a:r>
              <a:rPr lang="ko-KR" altLang="en-US" dirty="0"/>
              <a:t>까지 계산함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출력층이라</a:t>
            </a:r>
            <a:r>
              <a:rPr lang="ko-KR" altLang="en-US" dirty="0">
                <a:sym typeface="Wingdings" panose="05000000000000000000" pitchFamily="2" charset="2"/>
              </a:rPr>
              <a:t>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27528"/>
              </p:ext>
            </p:extLst>
          </p:nvPr>
        </p:nvGraphicFramePr>
        <p:xfrm>
          <a:off x="3789130" y="3007608"/>
          <a:ext cx="20828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1411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59394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993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7372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12319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936708" y="3001588"/>
            <a:ext cx="377026" cy="391515"/>
            <a:chOff x="5643977" y="3088003"/>
            <a:chExt cx="377026" cy="391515"/>
          </a:xfrm>
        </p:grpSpPr>
        <p:sp>
          <p:nvSpPr>
            <p:cNvPr id="7" name="타원 6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x1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70662" y="3586023"/>
            <a:ext cx="377026" cy="391515"/>
            <a:chOff x="5643977" y="3088003"/>
            <a:chExt cx="377026" cy="391515"/>
          </a:xfrm>
        </p:grpSpPr>
        <p:sp>
          <p:nvSpPr>
            <p:cNvPr id="11" name="타원 10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x2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983498" y="4691156"/>
            <a:ext cx="582211" cy="391515"/>
            <a:chOff x="5643977" y="3088003"/>
            <a:chExt cx="582211" cy="391515"/>
          </a:xfrm>
        </p:grpSpPr>
        <p:sp>
          <p:nvSpPr>
            <p:cNvPr id="14" name="타원 13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977" y="30880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x784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867031" y="2781844"/>
            <a:ext cx="584075" cy="584074"/>
            <a:chOff x="5643977" y="3111335"/>
            <a:chExt cx="368183" cy="368183"/>
          </a:xfrm>
        </p:grpSpPr>
        <p:sp>
          <p:nvSpPr>
            <p:cNvPr id="17" name="타원 16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</a:t>
              </a:r>
              <a:endParaRPr lang="ko-KR" altLang="en-US" sz="1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867056" y="3494261"/>
            <a:ext cx="584075" cy="584074"/>
            <a:chOff x="5643977" y="3111335"/>
            <a:chExt cx="368183" cy="368183"/>
          </a:xfrm>
        </p:grpSpPr>
        <p:sp>
          <p:nvSpPr>
            <p:cNvPr id="20" name="타원 19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z2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67029" y="4998933"/>
            <a:ext cx="584075" cy="584074"/>
            <a:chOff x="5643977" y="3111335"/>
            <a:chExt cx="368183" cy="368183"/>
          </a:xfrm>
        </p:grpSpPr>
        <p:sp>
          <p:nvSpPr>
            <p:cNvPr id="23" name="타원 22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9235" y="3198419"/>
              <a:ext cx="30233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z10</a:t>
              </a:r>
              <a:endParaRPr lang="ko-KR" altLang="en-US" sz="1400" dirty="0"/>
            </a:p>
          </p:txBody>
        </p:sp>
      </p:grpSp>
      <p:sp>
        <p:nvSpPr>
          <p:cNvPr id="26" name="TextBox 25"/>
          <p:cNvSpPr txBox="1"/>
          <p:nvPr/>
        </p:nvSpPr>
        <p:spPr>
          <a:xfrm rot="5400000">
            <a:off x="4805902" y="42136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3612920" y="4965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6845551" y="4390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8" idx="1"/>
          </p:cNvCxnSpPr>
          <p:nvPr/>
        </p:nvCxnSpPr>
        <p:spPr>
          <a:xfrm>
            <a:off x="4011141" y="3155476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2" idx="1"/>
          </p:cNvCxnSpPr>
          <p:nvPr/>
        </p:nvCxnSpPr>
        <p:spPr>
          <a:xfrm>
            <a:off x="3997410" y="3365918"/>
            <a:ext cx="973252" cy="37399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15692"/>
              </p:ext>
            </p:extLst>
          </p:nvPr>
        </p:nvGraphicFramePr>
        <p:xfrm>
          <a:off x="3789130" y="5481841"/>
          <a:ext cx="2082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 flipV="1">
            <a:off x="3997410" y="5007437"/>
            <a:ext cx="973252" cy="98805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288101" y="3157874"/>
            <a:ext cx="1553844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370559" y="3227769"/>
            <a:ext cx="1464325" cy="5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379955" y="3320124"/>
            <a:ext cx="1487074" cy="157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20" idx="2"/>
          </p:cNvCxnSpPr>
          <p:nvPr/>
        </p:nvCxnSpPr>
        <p:spPr>
          <a:xfrm>
            <a:off x="5288101" y="3275045"/>
            <a:ext cx="1578955" cy="51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20" idx="2"/>
          </p:cNvCxnSpPr>
          <p:nvPr/>
        </p:nvCxnSpPr>
        <p:spPr>
          <a:xfrm flipV="1">
            <a:off x="5339862" y="3786298"/>
            <a:ext cx="1527194" cy="42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0" idx="2"/>
          </p:cNvCxnSpPr>
          <p:nvPr/>
        </p:nvCxnSpPr>
        <p:spPr>
          <a:xfrm flipV="1">
            <a:off x="5413345" y="3786298"/>
            <a:ext cx="1453711" cy="1121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오른쪽 중괄호 50"/>
          <p:cNvSpPr/>
          <p:nvPr/>
        </p:nvSpPr>
        <p:spPr>
          <a:xfrm>
            <a:off x="7753163" y="3024920"/>
            <a:ext cx="226368" cy="24569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834521" y="4330328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</a:t>
            </a:r>
            <a:r>
              <a:rPr lang="ko-KR" altLang="en-US" sz="1400" dirty="0"/>
              <a:t>개의 뉴런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티셔츠</a:t>
            </a:r>
            <a:r>
              <a:rPr lang="en-US" altLang="ko-KR" sz="1400" dirty="0"/>
              <a:t>, </a:t>
            </a:r>
            <a:r>
              <a:rPr lang="ko-KR" altLang="en-US" sz="1400" dirty="0"/>
              <a:t>바지</a:t>
            </a:r>
            <a:r>
              <a:rPr lang="en-US" altLang="ko-KR" sz="1400" dirty="0"/>
              <a:t>..)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04294" y="291145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W1, 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28342" y="342204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W2, 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12901" y="4355209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W784, 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40403" y="316480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W1,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50347" y="375541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W2,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04806" y="4629112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W784,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2599291" y="6226092"/>
            <a:ext cx="1152128" cy="360040"/>
          </a:xfrm>
          <a:prstGeom prst="wedgeRoundRectCallout">
            <a:avLst>
              <a:gd name="adj1" fmla="val 51318"/>
              <a:gd name="adj2" fmla="val -89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첫번째 이미지를 펼친 배열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4718411" y="6266458"/>
            <a:ext cx="1152128" cy="360040"/>
          </a:xfrm>
          <a:prstGeom prst="wedgeRoundRectCallout">
            <a:avLst>
              <a:gd name="adj1" fmla="val -10526"/>
              <a:gd name="adj2" fmla="val -377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입력층</a:t>
            </a:r>
            <a:r>
              <a:rPr lang="ko-KR" altLang="en-US" sz="1100" dirty="0"/>
              <a:t> </a:t>
            </a:r>
          </a:p>
        </p:txBody>
      </p:sp>
      <p:sp>
        <p:nvSpPr>
          <p:cNvPr id="61" name="모서리가 둥근 사각형 설명선 60"/>
          <p:cNvSpPr/>
          <p:nvPr/>
        </p:nvSpPr>
        <p:spPr>
          <a:xfrm>
            <a:off x="6874107" y="6276851"/>
            <a:ext cx="1152128" cy="360040"/>
          </a:xfrm>
          <a:prstGeom prst="wedgeRoundRectCallout">
            <a:avLst>
              <a:gd name="adj1" fmla="val -19287"/>
              <a:gd name="adj2" fmla="val -209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출력층</a:t>
            </a:r>
            <a:r>
              <a:rPr lang="ko-KR" altLang="en-US" sz="1100" dirty="0"/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99767" y="255078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b1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527833" y="2831280"/>
            <a:ext cx="334185" cy="1546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80088" y="408066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6651514" y="3980390"/>
            <a:ext cx="282663" cy="21530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54466" y="538424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6625892" y="5283973"/>
            <a:ext cx="282663" cy="21530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C9FAF8B-6996-41D8-A968-7AE43785EEEF}"/>
              </a:ext>
            </a:extLst>
          </p:cNvPr>
          <p:cNvSpPr/>
          <p:nvPr/>
        </p:nvSpPr>
        <p:spPr>
          <a:xfrm>
            <a:off x="4407322" y="2193041"/>
            <a:ext cx="1604838" cy="4171554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016408-205B-4F32-A588-A6D11AAD70FF}"/>
              </a:ext>
            </a:extLst>
          </p:cNvPr>
          <p:cNvSpPr/>
          <p:nvPr/>
        </p:nvSpPr>
        <p:spPr>
          <a:xfrm>
            <a:off x="6265605" y="2179498"/>
            <a:ext cx="1473312" cy="4171553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6D6485B-AAA7-44BA-8F9D-1B4AFC67E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48" r="88374"/>
          <a:stretch/>
        </p:blipFill>
        <p:spPr>
          <a:xfrm>
            <a:off x="1071492" y="3710075"/>
            <a:ext cx="1385561" cy="1296144"/>
          </a:xfrm>
          <a:prstGeom prst="rect">
            <a:avLst/>
          </a:prstGeom>
          <a:ln>
            <a:solidFill>
              <a:srgbClr val="00CCFF"/>
            </a:solidFill>
          </a:ln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EA2574-208A-420A-82AE-F31AA8D64D64}"/>
              </a:ext>
            </a:extLst>
          </p:cNvPr>
          <p:cNvCxnSpPr/>
          <p:nvPr/>
        </p:nvCxnSpPr>
        <p:spPr>
          <a:xfrm flipV="1">
            <a:off x="1092312" y="3134011"/>
            <a:ext cx="273630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609E25E-0D98-4425-B768-605DCCC149B4}"/>
              </a:ext>
            </a:extLst>
          </p:cNvPr>
          <p:cNvCxnSpPr/>
          <p:nvPr/>
        </p:nvCxnSpPr>
        <p:spPr>
          <a:xfrm>
            <a:off x="2316448" y="5006219"/>
            <a:ext cx="1512168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2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</a:t>
            </a:r>
            <a:r>
              <a:rPr lang="en-US" altLang="ko-KR" dirty="0"/>
              <a:t>(ANN: Artificial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z1~z10</a:t>
            </a:r>
            <a:r>
              <a:rPr lang="ko-KR" altLang="en-US" sz="2000" dirty="0"/>
              <a:t>를 계산하고 이를 바탕으로 </a:t>
            </a:r>
            <a:r>
              <a:rPr lang="en-US" altLang="ko-KR" sz="2000" dirty="0"/>
              <a:t>class</a:t>
            </a:r>
            <a:r>
              <a:rPr lang="ko-KR" altLang="en-US" sz="2000" dirty="0"/>
              <a:t>를 예측하기 때문에 </a:t>
            </a:r>
            <a:r>
              <a:rPr lang="en-US" altLang="ko-KR" sz="2000" dirty="0"/>
              <a:t>“</a:t>
            </a:r>
            <a:r>
              <a:rPr lang="ko-KR" altLang="en-US" sz="2000" dirty="0" err="1"/>
              <a:t>출력층</a:t>
            </a:r>
            <a:r>
              <a:rPr lang="en-US" altLang="ko-KR" sz="2000" dirty="0"/>
              <a:t>＂</a:t>
            </a:r>
            <a:r>
              <a:rPr lang="ko-KR" altLang="en-US" sz="2000" dirty="0"/>
              <a:t>이라 함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1800" dirty="0"/>
              <a:t>신경망의 </a:t>
            </a:r>
            <a:r>
              <a:rPr lang="ko-KR" altLang="en-US" sz="1800" dirty="0" err="1"/>
              <a:t>최종값을</a:t>
            </a:r>
            <a:r>
              <a:rPr lang="ko-KR" altLang="en-US" sz="1800" dirty="0"/>
              <a:t> 만든다는 의미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인공 신경망에서는 </a:t>
            </a:r>
            <a:r>
              <a:rPr lang="en-US" altLang="ko-KR" sz="2000" dirty="0"/>
              <a:t>z</a:t>
            </a:r>
            <a:r>
              <a:rPr lang="ko-KR" altLang="en-US" sz="2000" dirty="0"/>
              <a:t>값을 계산하는 단위를 뉴런 </a:t>
            </a:r>
            <a:r>
              <a:rPr lang="en-US" altLang="ko-KR" sz="2000" dirty="0"/>
              <a:t>(neuron) </a:t>
            </a:r>
            <a:r>
              <a:rPr lang="ko-KR" altLang="en-US" sz="2000" dirty="0"/>
              <a:t>이라고 부름</a:t>
            </a:r>
            <a:endParaRPr lang="en-US" altLang="ko-KR" sz="2000" dirty="0"/>
          </a:p>
          <a:p>
            <a:pPr lvl="1"/>
            <a:r>
              <a:rPr lang="ko-KR" altLang="en-US" sz="1800" dirty="0"/>
              <a:t>유닛</a:t>
            </a:r>
            <a:r>
              <a:rPr lang="en-US" altLang="ko-KR" sz="1800" dirty="0"/>
              <a:t>(unit)</a:t>
            </a:r>
            <a:r>
              <a:rPr lang="ko-KR" altLang="en-US" sz="1800" dirty="0"/>
              <a:t>이라고도 부름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입력층</a:t>
            </a:r>
            <a:endParaRPr lang="en-US" altLang="ko-KR" sz="2000" dirty="0"/>
          </a:p>
          <a:p>
            <a:pPr lvl="1"/>
            <a:r>
              <a:rPr lang="en-US" altLang="ko-KR" sz="1800" dirty="0"/>
              <a:t>x1~x784</a:t>
            </a:r>
            <a:r>
              <a:rPr lang="ko-KR" altLang="en-US" sz="1800" dirty="0"/>
              <a:t>까지 </a:t>
            </a:r>
            <a:r>
              <a:rPr lang="ko-KR" altLang="en-US" sz="1800" dirty="0" err="1"/>
              <a:t>픽셀값</a:t>
            </a:r>
            <a:r>
              <a:rPr lang="ko-KR" altLang="en-US" sz="1800" dirty="0"/>
              <a:t> 자체를 나타냄 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가중치</a:t>
            </a:r>
            <a:endParaRPr lang="en-US" altLang="ko-KR" sz="2000" dirty="0"/>
          </a:p>
          <a:p>
            <a:pPr lvl="1"/>
            <a:r>
              <a:rPr lang="en-US" altLang="ko-KR" sz="1800" dirty="0"/>
              <a:t>x1</a:t>
            </a:r>
            <a:r>
              <a:rPr lang="ko-KR" altLang="en-US" sz="1800" dirty="0"/>
              <a:t>에 곱해지는 가중치를 </a:t>
            </a:r>
            <a:r>
              <a:rPr lang="en-US" altLang="ko-KR" sz="1800" dirty="0"/>
              <a:t>w1,1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절편</a:t>
            </a:r>
            <a:endParaRPr lang="en-US" altLang="ko-KR" sz="2000" dirty="0"/>
          </a:p>
          <a:p>
            <a:pPr lvl="1"/>
            <a:r>
              <a:rPr lang="ko-KR" altLang="en-US" sz="1800" dirty="0"/>
              <a:t>뉴런</a:t>
            </a:r>
            <a:r>
              <a:rPr lang="en-US" altLang="ko-KR" sz="1800" dirty="0"/>
              <a:t>(z)</a:t>
            </a:r>
            <a:r>
              <a:rPr lang="ko-KR" altLang="en-US" sz="1800" dirty="0"/>
              <a:t>마다 </a:t>
            </a:r>
            <a:r>
              <a:rPr lang="en-US" altLang="ko-KR" sz="1800" dirty="0"/>
              <a:t>1</a:t>
            </a:r>
            <a:r>
              <a:rPr lang="ko-KR" altLang="en-US" sz="1800" dirty="0"/>
              <a:t>개씩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55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텐서플로</a:t>
            </a:r>
            <a:r>
              <a:rPr lang="ko-KR" altLang="en-US" dirty="0"/>
              <a:t> 및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나누기 </a:t>
            </a:r>
            <a:r>
              <a:rPr lang="en-US" altLang="ko-KR" dirty="0"/>
              <a:t>: </a:t>
            </a:r>
            <a:r>
              <a:rPr lang="ko-KR" altLang="en-US" dirty="0"/>
              <a:t>훈련 셋 </a:t>
            </a:r>
            <a:r>
              <a:rPr lang="en-US" altLang="ko-KR" dirty="0"/>
              <a:t>vs. </a:t>
            </a:r>
            <a:r>
              <a:rPr lang="ko-KR" altLang="en-US" dirty="0"/>
              <a:t>테스트 셋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3781425" cy="100012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4862768"/>
            <a:ext cx="7086600" cy="108585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71600" y="5373216"/>
            <a:ext cx="49685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4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케라스의</a:t>
            </a:r>
            <a:r>
              <a:rPr lang="ko-KR" altLang="en-US" dirty="0"/>
              <a:t> </a:t>
            </a:r>
            <a:r>
              <a:rPr lang="en-US" altLang="ko-KR" dirty="0"/>
              <a:t>dense </a:t>
            </a:r>
            <a:r>
              <a:rPr lang="ko-KR" altLang="en-US" dirty="0"/>
              <a:t>클래스를 이용하여 </a:t>
            </a:r>
            <a:r>
              <a:rPr lang="ko-KR" altLang="en-US" dirty="0" err="1"/>
              <a:t>밀집층을</a:t>
            </a:r>
            <a:r>
              <a:rPr lang="ko-KR" altLang="en-US" dirty="0"/>
              <a:t> 만들어 보자 </a:t>
            </a:r>
            <a:endParaRPr lang="en-US" altLang="ko-KR" dirty="0"/>
          </a:p>
          <a:p>
            <a:pPr lvl="1"/>
            <a:r>
              <a:rPr lang="ko-KR" altLang="en-US" dirty="0"/>
              <a:t>필요 매개 변수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뉴런 개수</a:t>
            </a:r>
            <a:r>
              <a:rPr lang="en-US" altLang="ko-KR" dirty="0"/>
              <a:t>, </a:t>
            </a:r>
            <a:r>
              <a:rPr lang="ko-KR" altLang="en-US" dirty="0"/>
              <a:t>뉴런의 출력에 적용할 함수</a:t>
            </a:r>
            <a:r>
              <a:rPr lang="en-US" altLang="ko-KR" dirty="0"/>
              <a:t>, </a:t>
            </a:r>
            <a:r>
              <a:rPr lang="ko-KR" altLang="en-US" dirty="0"/>
              <a:t>입력의 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8386"/>
          <a:stretch/>
        </p:blipFill>
        <p:spPr>
          <a:xfrm>
            <a:off x="971600" y="3068961"/>
            <a:ext cx="7639050" cy="432048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2267744" y="2708920"/>
            <a:ext cx="151216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67238" y="2783338"/>
            <a:ext cx="868858" cy="35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444208" y="2708920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4128" y="3445261"/>
            <a:ext cx="76770" cy="94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36096" y="4869160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진 분류일 경우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298516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밀집층을 가진 신경망 모델을 만들자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Keras</a:t>
            </a:r>
            <a:r>
              <a:rPr lang="ko-KR" altLang="en-US" dirty="0"/>
              <a:t>의 </a:t>
            </a:r>
            <a:r>
              <a:rPr lang="en-US" altLang="ko-KR" dirty="0"/>
              <a:t>sequential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신경망 모델이 만들어 졌다</a:t>
            </a:r>
            <a:r>
              <a:rPr lang="en-US" altLang="ko-KR" dirty="0"/>
              <a:t>…!!!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57175"/>
          <a:stretch/>
        </p:blipFill>
        <p:spPr>
          <a:xfrm>
            <a:off x="1331640" y="2009113"/>
            <a:ext cx="7639050" cy="444623"/>
          </a:xfrm>
          <a:prstGeom prst="rect">
            <a:avLst/>
          </a:prstGeom>
          <a:ln>
            <a:solidFill>
              <a:srgbClr val="0000FF"/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31665"/>
              </p:ext>
            </p:extLst>
          </p:nvPr>
        </p:nvGraphicFramePr>
        <p:xfrm>
          <a:off x="2314616" y="3059861"/>
          <a:ext cx="20828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1411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59394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993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7372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12319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3462194" y="3053841"/>
            <a:ext cx="377026" cy="391515"/>
            <a:chOff x="5643977" y="3088003"/>
            <a:chExt cx="377026" cy="391515"/>
          </a:xfrm>
        </p:grpSpPr>
        <p:sp>
          <p:nvSpPr>
            <p:cNvPr id="14" name="타원 13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x1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96148" y="3638276"/>
            <a:ext cx="377026" cy="391515"/>
            <a:chOff x="5643977" y="3088003"/>
            <a:chExt cx="377026" cy="391515"/>
          </a:xfrm>
        </p:grpSpPr>
        <p:sp>
          <p:nvSpPr>
            <p:cNvPr id="17" name="타원 16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x2</a:t>
              </a:r>
              <a:endParaRPr lang="ko-KR" altLang="en-US" sz="1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08984" y="4743409"/>
            <a:ext cx="582211" cy="391515"/>
            <a:chOff x="5643977" y="3088003"/>
            <a:chExt cx="582211" cy="391515"/>
          </a:xfrm>
        </p:grpSpPr>
        <p:sp>
          <p:nvSpPr>
            <p:cNvPr id="20" name="타원 19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43977" y="30880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x784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92517" y="2834097"/>
            <a:ext cx="584075" cy="584074"/>
            <a:chOff x="5643977" y="3111335"/>
            <a:chExt cx="368183" cy="368183"/>
          </a:xfrm>
        </p:grpSpPr>
        <p:sp>
          <p:nvSpPr>
            <p:cNvPr id="23" name="타원 22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</a:t>
              </a:r>
              <a:endParaRPr lang="ko-KR" altLang="en-US" sz="14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92542" y="3546514"/>
            <a:ext cx="584075" cy="584074"/>
            <a:chOff x="5643977" y="3111335"/>
            <a:chExt cx="368183" cy="368183"/>
          </a:xfrm>
        </p:grpSpPr>
        <p:sp>
          <p:nvSpPr>
            <p:cNvPr id="26" name="타원 25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z2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392515" y="5051186"/>
            <a:ext cx="584075" cy="584074"/>
            <a:chOff x="5643977" y="3111335"/>
            <a:chExt cx="368183" cy="368183"/>
          </a:xfrm>
        </p:grpSpPr>
        <p:sp>
          <p:nvSpPr>
            <p:cNvPr id="29" name="타원 28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09235" y="3198419"/>
              <a:ext cx="30233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z10</a:t>
              </a:r>
              <a:endParaRPr lang="ko-KR" altLang="en-US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 rot="5400000">
            <a:off x="3331388" y="4265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2138406" y="5018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5371037" y="4443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endCxn id="15" idx="1"/>
          </p:cNvCxnSpPr>
          <p:nvPr/>
        </p:nvCxnSpPr>
        <p:spPr>
          <a:xfrm>
            <a:off x="2536627" y="3207729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8" idx="1"/>
          </p:cNvCxnSpPr>
          <p:nvPr/>
        </p:nvCxnSpPr>
        <p:spPr>
          <a:xfrm>
            <a:off x="2522896" y="3418171"/>
            <a:ext cx="973252" cy="37399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9284"/>
              </p:ext>
            </p:extLst>
          </p:nvPr>
        </p:nvGraphicFramePr>
        <p:xfrm>
          <a:off x="2314616" y="5534094"/>
          <a:ext cx="2082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V="1">
            <a:off x="2522896" y="5059690"/>
            <a:ext cx="973252" cy="98805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813587" y="3210127"/>
            <a:ext cx="1553844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896045" y="3280022"/>
            <a:ext cx="1464325" cy="5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905441" y="3372377"/>
            <a:ext cx="1487074" cy="157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26" idx="2"/>
          </p:cNvCxnSpPr>
          <p:nvPr/>
        </p:nvCxnSpPr>
        <p:spPr>
          <a:xfrm>
            <a:off x="3813587" y="3327298"/>
            <a:ext cx="1578955" cy="51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6" idx="2"/>
          </p:cNvCxnSpPr>
          <p:nvPr/>
        </p:nvCxnSpPr>
        <p:spPr>
          <a:xfrm flipV="1">
            <a:off x="3865348" y="3838551"/>
            <a:ext cx="1527194" cy="42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26" idx="2"/>
          </p:cNvCxnSpPr>
          <p:nvPr/>
        </p:nvCxnSpPr>
        <p:spPr>
          <a:xfrm flipV="1">
            <a:off x="3938831" y="3838551"/>
            <a:ext cx="1453711" cy="1121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29780" y="296371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W1, 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3828" y="347429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W2, 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38387" y="4407462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W784, 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65889" y="321705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W1,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75833" y="380766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W2,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30292" y="468136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W784,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5253" y="260303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b1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053319" y="2883533"/>
            <a:ext cx="334185" cy="1546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05574" y="413291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5177000" y="4032643"/>
            <a:ext cx="282663" cy="21530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사각형 설명선 55"/>
          <p:cNvSpPr/>
          <p:nvPr/>
        </p:nvSpPr>
        <p:spPr>
          <a:xfrm>
            <a:off x="1162488" y="6445529"/>
            <a:ext cx="1152128" cy="360040"/>
          </a:xfrm>
          <a:prstGeom prst="wedgeRoundRectCallout">
            <a:avLst>
              <a:gd name="adj1" fmla="val 51318"/>
              <a:gd name="adj2" fmla="val -89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첫번째 이미지를 펼친 배열</a:t>
            </a:r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3281608" y="6485895"/>
            <a:ext cx="1152128" cy="360040"/>
          </a:xfrm>
          <a:prstGeom prst="wedgeRoundRectCallout">
            <a:avLst>
              <a:gd name="adj1" fmla="val -10526"/>
              <a:gd name="adj2" fmla="val -377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입력층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(784</a:t>
            </a:r>
            <a:r>
              <a:rPr lang="ko-KR" altLang="en-US" sz="1100" dirty="0"/>
              <a:t>개의 뉴런</a:t>
            </a:r>
            <a:r>
              <a:rPr lang="en-US" altLang="ko-KR" sz="1100" dirty="0"/>
              <a:t>)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5437304" y="6496288"/>
            <a:ext cx="1152128" cy="360040"/>
          </a:xfrm>
          <a:prstGeom prst="wedgeRoundRectCallout">
            <a:avLst>
              <a:gd name="adj1" fmla="val -19287"/>
              <a:gd name="adj2" fmla="val -209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출력층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(10</a:t>
            </a:r>
            <a:r>
              <a:rPr lang="ko-KR" altLang="en-US" sz="1100" dirty="0"/>
              <a:t>개의 뉴런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6732240" y="2708920"/>
            <a:ext cx="864096" cy="31683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017481" y="3129537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917898" y="3878468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6017481" y="5344467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444387" y="3129079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524140" y="3878468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426392" y="5343222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5400000">
            <a:off x="7750675" y="4426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428363" y="297344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89089" y="375112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a2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68531" y="517609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a10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68721" y="557088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5140147" y="5470608"/>
            <a:ext cx="282663" cy="21530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DE0E533B-E3D0-4E9D-A019-6980F1677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48" r="88374"/>
          <a:stretch/>
        </p:blipFill>
        <p:spPr>
          <a:xfrm>
            <a:off x="323772" y="4095337"/>
            <a:ext cx="1385561" cy="1296144"/>
          </a:xfrm>
          <a:prstGeom prst="rect">
            <a:avLst/>
          </a:prstGeom>
          <a:ln>
            <a:solidFill>
              <a:srgbClr val="00CCFF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F81558-DA87-406D-8DF3-972FCAA6111A}"/>
              </a:ext>
            </a:extLst>
          </p:cNvPr>
          <p:cNvCxnSpPr/>
          <p:nvPr/>
        </p:nvCxnSpPr>
        <p:spPr>
          <a:xfrm flipV="1">
            <a:off x="457200" y="3126133"/>
            <a:ext cx="1857416" cy="103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777F90-4D7A-4523-8453-CFF00B8EA2B9}"/>
              </a:ext>
            </a:extLst>
          </p:cNvPr>
          <p:cNvCxnSpPr/>
          <p:nvPr/>
        </p:nvCxnSpPr>
        <p:spPr>
          <a:xfrm>
            <a:off x="1585516" y="5314594"/>
            <a:ext cx="718933" cy="74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  <p:bldP spid="33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6" grpId="0" animBg="1"/>
      <p:bldP spid="57" grpId="0" animBg="1"/>
      <p:bldP spid="58" grpId="0" animBg="1"/>
      <p:bldP spid="59" grpId="0" animBg="1"/>
      <p:bldP spid="66" grpId="0"/>
      <p:bldP spid="67" grpId="0"/>
      <p:bldP spid="68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아이템 분류하기 </a:t>
            </a:r>
            <a:endParaRPr lang="en-US" altLang="ko-KR" dirty="0"/>
          </a:p>
          <a:p>
            <a:pPr lvl="1"/>
            <a:r>
              <a:rPr lang="ko-KR" altLang="en-US" dirty="0" err="1"/>
              <a:t>사이킷</a:t>
            </a:r>
            <a:r>
              <a:rPr lang="ko-KR" altLang="en-US" dirty="0"/>
              <a:t> </a:t>
            </a:r>
            <a:r>
              <a:rPr lang="ko-KR" altLang="en-US" dirty="0" err="1"/>
              <a:t>런과는</a:t>
            </a:r>
            <a:r>
              <a:rPr lang="ko-KR" altLang="en-US" dirty="0"/>
              <a:t> 모델을 만드는 방식이 조금 다름 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훈련하기 전에 </a:t>
            </a:r>
            <a:r>
              <a:rPr lang="en-US" altLang="ko-KR" dirty="0"/>
              <a:t>model </a:t>
            </a:r>
            <a:r>
              <a:rPr lang="ko-KR" altLang="en-US" dirty="0"/>
              <a:t>객체의 </a:t>
            </a:r>
            <a:r>
              <a:rPr lang="en-US" altLang="ko-KR" b="1" dirty="0"/>
              <a:t>compile() </a:t>
            </a:r>
            <a:r>
              <a:rPr lang="ko-KR" altLang="en-US" b="1" dirty="0" err="1"/>
              <a:t>메소드를</a:t>
            </a:r>
            <a:r>
              <a:rPr lang="ko-KR" altLang="en-US" b="1" dirty="0"/>
              <a:t> 통한 설정 단계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 err="1"/>
              <a:t>이진분류</a:t>
            </a:r>
            <a:r>
              <a:rPr lang="en-US" altLang="ko-KR" dirty="0"/>
              <a:t>: loss=“</a:t>
            </a:r>
            <a:r>
              <a:rPr lang="en-US" altLang="ko-KR" dirty="0" err="1"/>
              <a:t>binary_corssentropy</a:t>
            </a:r>
            <a:r>
              <a:rPr lang="en-US" altLang="ko-KR" dirty="0"/>
              <a:t>”</a:t>
            </a:r>
          </a:p>
          <a:p>
            <a:pPr lvl="2"/>
            <a:r>
              <a:rPr lang="ko-KR" altLang="en-US" dirty="0" err="1"/>
              <a:t>다중분류</a:t>
            </a:r>
            <a:r>
              <a:rPr lang="en-US" altLang="ko-KR" dirty="0"/>
              <a:t>: loss=“</a:t>
            </a:r>
            <a:r>
              <a:rPr lang="en-US" altLang="ko-KR" dirty="0" err="1"/>
              <a:t>categorical_corssentropy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5370"/>
          <a:stretch/>
        </p:blipFill>
        <p:spPr>
          <a:xfrm>
            <a:off x="1187624" y="3068960"/>
            <a:ext cx="7560840" cy="33818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4567238" y="3284984"/>
            <a:ext cx="36480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380312" y="3284984"/>
            <a:ext cx="43204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12360" y="436510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훈련할때</a:t>
            </a:r>
            <a:endParaRPr lang="en-US" altLang="ko-KR" dirty="0"/>
          </a:p>
          <a:p>
            <a:r>
              <a:rPr lang="ko-KR" altLang="en-US" dirty="0"/>
              <a:t>정확도 출력</a:t>
            </a:r>
          </a:p>
        </p:txBody>
      </p:sp>
    </p:spTree>
    <p:extLst>
      <p:ext uri="{BB962C8B-B14F-4D97-AF65-F5344CB8AC3E}">
        <p14:creationId xmlns:p14="http://schemas.microsoft.com/office/powerpoint/2010/main" val="425090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아이템 분류하기 </a:t>
            </a:r>
            <a:endParaRPr lang="en-US" altLang="ko-KR" dirty="0"/>
          </a:p>
          <a:p>
            <a:pPr lvl="1"/>
            <a:r>
              <a:rPr lang="ko-KR" altLang="en-US" dirty="0"/>
              <a:t>패션 </a:t>
            </a:r>
            <a:r>
              <a:rPr lang="en-US" altLang="ko-KR" dirty="0"/>
              <a:t>MNIST </a:t>
            </a:r>
            <a:r>
              <a:rPr lang="ko-KR" altLang="en-US" dirty="0"/>
              <a:t>데이터의 타겟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값은 어떻게 되어있나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처음 </a:t>
            </a:r>
            <a:r>
              <a:rPr lang="en-US" altLang="ko-KR" dirty="0"/>
              <a:t>10</a:t>
            </a:r>
            <a:r>
              <a:rPr lang="ko-KR" altLang="en-US" dirty="0"/>
              <a:t>개를 출력해보자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훈련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0363"/>
          <a:stretch/>
        </p:blipFill>
        <p:spPr>
          <a:xfrm>
            <a:off x="1547664" y="2348880"/>
            <a:ext cx="7560840" cy="818869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77355"/>
            <a:ext cx="8172400" cy="2735825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567238" y="4365104"/>
            <a:ext cx="144492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12160" y="4363367"/>
            <a:ext cx="144492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24738" y="4363367"/>
            <a:ext cx="144492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289699" y="3799861"/>
            <a:ext cx="864096" cy="48589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걸린시간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586074" y="3722250"/>
            <a:ext cx="864096" cy="48589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손실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8107958" y="3706786"/>
            <a:ext cx="864096" cy="48589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정확도</a:t>
            </a:r>
          </a:p>
        </p:txBody>
      </p:sp>
    </p:spTree>
    <p:extLst>
      <p:ext uri="{BB962C8B-B14F-4D97-AF65-F5344CB8AC3E}">
        <p14:creationId xmlns:p14="http://schemas.microsoft.com/office/powerpoint/2010/main" val="243139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130580</TotalTime>
  <Words>847</Words>
  <Application>Microsoft Office PowerPoint</Application>
  <PresentationFormat>화면 슬라이드 쇼(4:3)</PresentationFormat>
  <Paragraphs>287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HY헤드라인M</vt:lpstr>
      <vt:lpstr>굴림</vt:lpstr>
      <vt:lpstr>맑은 고딕</vt:lpstr>
      <vt:lpstr>Arial</vt:lpstr>
      <vt:lpstr>Wingdings</vt:lpstr>
      <vt:lpstr>Office 테마</vt:lpstr>
      <vt:lpstr>PowerPoint 프레젠테이션</vt:lpstr>
      <vt:lpstr>신경망을 활용하여 분류를 해보자 </vt:lpstr>
      <vt:lpstr>인공 신경망 (ANN: Artificial Neural Network)</vt:lpstr>
      <vt:lpstr>인공 신경망 (ANN: Artificial Neural Network)</vt:lpstr>
      <vt:lpstr>케라스 API를 사용해 보기</vt:lpstr>
      <vt:lpstr>케라스 API를 사용해 보기</vt:lpstr>
      <vt:lpstr>케라스 API를 사용해 보기</vt:lpstr>
      <vt:lpstr>케라스 API를 사용해 보기</vt:lpstr>
      <vt:lpstr>케라스 API를 사용해 보기</vt:lpstr>
      <vt:lpstr>케라스 API를 사용해 보기</vt:lpstr>
      <vt:lpstr>코드를 가지고 실습 해보자</vt:lpstr>
      <vt:lpstr>신경망을 확장 해보자</vt:lpstr>
      <vt:lpstr>2개의 층 (layer)</vt:lpstr>
      <vt:lpstr>2개의 층 (layer)</vt:lpstr>
      <vt:lpstr>2개의 층 (layer)</vt:lpstr>
      <vt:lpstr>2개의 층 (layer) 신경망</vt:lpstr>
      <vt:lpstr>2개의 층 (layer) 신경망</vt:lpstr>
      <vt:lpstr>2개의 층 (layer) 신경망</vt:lpstr>
      <vt:lpstr>2개의 층 (layer) 신경망</vt:lpstr>
      <vt:lpstr>코드를 가지고 실습 해보자</vt:lpstr>
    </vt:vector>
  </TitlesOfParts>
  <Company>ExTra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Hyuntae Cho</dc:creator>
  <cp:lastModifiedBy>phdmarine</cp:lastModifiedBy>
  <cp:revision>15124</cp:revision>
  <cp:lastPrinted>2020-07-31T04:55:49Z</cp:lastPrinted>
  <dcterms:created xsi:type="dcterms:W3CDTF">2008-04-16T00:33:51Z</dcterms:created>
  <dcterms:modified xsi:type="dcterms:W3CDTF">2023-11-14T12:14:15Z</dcterms:modified>
</cp:coreProperties>
</file>