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67" r:id="rId2"/>
    <p:sldId id="3985" r:id="rId3"/>
    <p:sldId id="3971" r:id="rId4"/>
    <p:sldId id="3964" r:id="rId5"/>
    <p:sldId id="4018" r:id="rId6"/>
    <p:sldId id="3989" r:id="rId7"/>
    <p:sldId id="4015" r:id="rId8"/>
    <p:sldId id="3965" r:id="rId9"/>
    <p:sldId id="3966" r:id="rId10"/>
    <p:sldId id="4020" r:id="rId11"/>
    <p:sldId id="3967" r:id="rId12"/>
    <p:sldId id="3968" r:id="rId13"/>
    <p:sldId id="3969" r:id="rId14"/>
    <p:sldId id="3990" r:id="rId15"/>
    <p:sldId id="3991" r:id="rId16"/>
    <p:sldId id="3992" r:id="rId17"/>
    <p:sldId id="3993" r:id="rId18"/>
    <p:sldId id="3995" r:id="rId19"/>
    <p:sldId id="4013" r:id="rId20"/>
    <p:sldId id="4012" r:id="rId21"/>
    <p:sldId id="4014" r:id="rId22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56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28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0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213" indent="158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9050B"/>
    <a:srgbClr val="FF9A3F"/>
    <a:srgbClr val="00CCFF"/>
    <a:srgbClr val="919ADB"/>
    <a:srgbClr val="29D6FF"/>
    <a:srgbClr val="FF9F47"/>
    <a:srgbClr val="FFFF99"/>
    <a:srgbClr val="DB7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1189" autoAdjust="0"/>
  </p:normalViewPr>
  <p:slideViewPr>
    <p:cSldViewPr>
      <p:cViewPr varScale="1">
        <p:scale>
          <a:sx n="137" d="100"/>
          <a:sy n="137" d="100"/>
        </p:scale>
        <p:origin x="1461" y="-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4230" y="-11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ADD5E14-8C7E-476B-B48D-F8B17BD73D13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82125BF-768A-4C4D-B49E-0EC387CFBB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2" y="9720758"/>
            <a:ext cx="3075480" cy="512221"/>
          </a:xfrm>
          <a:prstGeom prst="rect">
            <a:avLst/>
          </a:prstGeom>
        </p:spPr>
        <p:txBody>
          <a:bodyPr vert="horz" lIns="65769" tIns="32884" rIns="65769" bIns="32884" rtlCol="0" anchor="b"/>
          <a:lstStyle>
            <a:lvl1pPr algn="l">
              <a:defRPr sz="8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32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8" y="1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FE32DC3-15B8-40A9-B573-45CA510F1E5C}" type="datetimeFigureOut">
              <a:rPr lang="ko-KR" altLang="en-US"/>
              <a:pPr>
                <a:defRPr/>
              </a:pPr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90" tIns="47495" rIns="94990" bIns="474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02" y="4862016"/>
            <a:ext cx="5680102" cy="4605085"/>
          </a:xfrm>
          <a:prstGeom prst="rect">
            <a:avLst/>
          </a:prstGeom>
        </p:spPr>
        <p:txBody>
          <a:bodyPr vert="horz" lIns="94990" tIns="47495" rIns="94990" bIns="4749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8" y="9720758"/>
            <a:ext cx="3077137" cy="512221"/>
          </a:xfrm>
          <a:prstGeom prst="rect">
            <a:avLst/>
          </a:prstGeom>
        </p:spPr>
        <p:txBody>
          <a:bodyPr vert="horz" lIns="94990" tIns="47495" rIns="94990" bIns="474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8AD4D0-670C-4990-ACED-2E8F7597B5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6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5771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020508" y="9720758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863" tIns="45432" rIns="90863" bIns="45432" anchor="b"/>
          <a:lstStyle/>
          <a:p>
            <a:pPr algn="r" defTabSz="906888"/>
            <a:fld id="{E2D4A72F-E109-4A9D-BA3B-634395D5F2CC}" type="slidenum">
              <a:rPr lang="en-US" altLang="ko-KR"/>
              <a:pPr algn="r" defTabSz="906888"/>
              <a:t>1</a:t>
            </a:fld>
            <a:endParaRPr lang="en-US" altLang="ko-KR" dirty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6763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8" y="4863651"/>
            <a:ext cx="5676787" cy="4603449"/>
          </a:xfrm>
          <a:noFill/>
        </p:spPr>
        <p:txBody>
          <a:bodyPr wrap="square" lIns="90863" tIns="45432" rIns="90863" bIns="4543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200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81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6809"/>
            <a:ext cx="9143999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91023"/>
            <a:ext cx="77724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3050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6" name="Picture 2" descr="동명대학교 이미지 검색결과">
            <a:extLst>
              <a:ext uri="{FF2B5EF4-FFF2-40B4-BE49-F238E27FC236}">
                <a16:creationId xmlns:a16="http://schemas.microsoft.com/office/drawing/2014/main" id="{E9BA318B-C1DB-4514-8041-52E0C53DC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F21B93-63FD-43D8-BFC2-C2C99705E3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71564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5063"/>
            <a:ext cx="4038600" cy="24511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05ECFD-59D3-4DD7-B591-07AE98376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3E9EB74-217A-4E71-B380-C42717EE1A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71563"/>
            <a:ext cx="4038600" cy="50546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A5E564-7E0A-4588-9C8D-E222855085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C706-A8E4-4EE3-AB4C-10443F73FE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118F0-27E6-48B5-B385-47387CC509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6" y="1"/>
            <a:ext cx="8229600" cy="7969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D93C607-E46C-457A-B3CA-7F50BDAA4F9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96908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61206"/>
          </a:xfrm>
        </p:spPr>
        <p:txBody>
          <a:bodyPr/>
          <a:lstStyle>
            <a:lvl1pPr>
              <a:defRPr sz="2400" b="1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3500438" y="6636891"/>
            <a:ext cx="2133600" cy="24849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395536" y="1052736"/>
            <a:ext cx="8280920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2050" name="Picture 2" descr="동명대학교 이미지 검색결과">
            <a:extLst>
              <a:ext uri="{FF2B5EF4-FFF2-40B4-BE49-F238E27FC236}">
                <a16:creationId xmlns:a16="http://schemas.microsoft.com/office/drawing/2014/main" id="{6D2DDB07-24D1-41C1-A09A-65F4FEFC68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541001"/>
            <a:ext cx="792088" cy="3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64973D-D9D8-47BB-8B0D-E917ACAB1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B5E7-DEA7-4639-A6C8-874E13A68D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32A3650-FE35-49CD-AA09-91266A4E8E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199FB3F-9677-4E08-A055-237A2AF2A6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23065C-5C23-4123-BB52-202B6468BBF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85875" y="557212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5B73C0-320C-4AC8-9171-3AFB99E3D0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96751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446856" y="183803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652120" y="6492875"/>
            <a:ext cx="3491880" cy="36512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0438" y="6492875"/>
            <a:ext cx="2133600" cy="365125"/>
          </a:xfrm>
          <a:prstGeom prst="rect">
            <a:avLst/>
          </a:prstGeom>
        </p:spPr>
        <p:txBody>
          <a:bodyPr lIns="91431" tIns="45715" rIns="91431" bIns="45715"/>
          <a:lstStyle>
            <a:lvl1pPr algn="ctr">
              <a:defRPr sz="1600" b="1">
                <a:solidFill>
                  <a:schemeClr val="bg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819EA8D-7B21-4B49-BAAD-F6D5748D49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3" name="바닥글 개체 틀 4"/>
          <p:cNvSpPr txBox="1">
            <a:spLocks/>
          </p:cNvSpPr>
          <p:nvPr userDrawn="1"/>
        </p:nvSpPr>
        <p:spPr>
          <a:xfrm>
            <a:off x="5544616" y="6492875"/>
            <a:ext cx="363589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b="1" 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56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28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00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7213" indent="15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6" r:id="rId1"/>
    <p:sldLayoutId id="2147485072" r:id="rId2"/>
    <p:sldLayoutId id="2147485077" r:id="rId3"/>
    <p:sldLayoutId id="2147485078" r:id="rId4"/>
    <p:sldLayoutId id="2147485073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  <p:sldLayoutId id="2147485086" r:id="rId13"/>
    <p:sldLayoutId id="2147485074" r:id="rId14"/>
    <p:sldLayoutId id="2147485075" r:id="rId15"/>
    <p:sldLayoutId id="2147485087" r:id="rId1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HY헤드라인M" pitchFamily="18" charset="-127"/>
          <a:ea typeface="HY헤드라인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5pPr>
      <a:lvl6pPr marL="457154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6pPr>
      <a:lvl7pPr marL="914309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7pPr>
      <a:lvl8pPr marL="1371463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8pPr>
      <a:lvl9pPr marL="1828617" algn="l" rtl="0" fontAlgn="base" latinLnBrk="1">
        <a:spcBef>
          <a:spcPct val="0"/>
        </a:spcBef>
        <a:spcAft>
          <a:spcPct val="0"/>
        </a:spcAft>
        <a:defRPr sz="2800">
          <a:solidFill>
            <a:srgbClr val="10253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0253F"/>
          </a:solidFill>
          <a:latin typeface="+mn-lt"/>
          <a:ea typeface="+mn-ea"/>
          <a:cs typeface="맑은 고딕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b="1" kern="1200">
          <a:solidFill>
            <a:srgbClr val="4F6228"/>
          </a:solidFill>
          <a:latin typeface="+mn-lt"/>
          <a:ea typeface="+mn-ea"/>
          <a:cs typeface="맑은 고딕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rgbClr val="77933C"/>
          </a:solidFill>
          <a:latin typeface="+mn-lt"/>
          <a:ea typeface="+mn-ea"/>
          <a:cs typeface="맑은 고딕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4F6228"/>
          </a:solidFill>
          <a:latin typeface="+mn-lt"/>
          <a:ea typeface="+mn-ea"/>
          <a:cs typeface="맑은 고딕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10253F"/>
          </a:solidFill>
          <a:latin typeface="+mn-lt"/>
          <a:ea typeface="+mn-ea"/>
          <a:cs typeface="맑은 고딕"/>
        </a:defRPr>
      </a:lvl5pPr>
      <a:lvl6pPr marL="2514349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tensorflow/docs-l10n/blob/master/site/ko/tutorials/images/cnn.ipynb?hl=ko#scrollTo=TzMWsTmkUiL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illllver/22288954099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2411760" y="5517232"/>
            <a:ext cx="4464496" cy="1200318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Hyuntae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 Cho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>
                <a:latin typeface="+mn-lt"/>
                <a:ea typeface="HY헤드라인M" pitchFamily="18" charset="-127"/>
              </a:rPr>
              <a:t>Dept. of Digital Media Engineering</a:t>
            </a:r>
          </a:p>
          <a:p>
            <a:pPr algn="ctr">
              <a:spcBef>
                <a:spcPct val="50000"/>
              </a:spcBef>
            </a:pPr>
            <a:r>
              <a:rPr lang="en-US" altLang="ko-KR" b="1" dirty="0" err="1">
                <a:latin typeface="+mn-lt"/>
                <a:ea typeface="HY헤드라인M" pitchFamily="18" charset="-127"/>
              </a:rPr>
              <a:t>Tongmyong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r>
              <a:rPr lang="en-US" altLang="ko-KR" b="1" dirty="0">
                <a:latin typeface="+mn-lt"/>
                <a:ea typeface="HY헤드라인M" pitchFamily="18" charset="-127"/>
              </a:rPr>
              <a:t>University</a:t>
            </a:r>
            <a:r>
              <a:rPr lang="ko-KR" altLang="en-US" b="1" dirty="0">
                <a:latin typeface="+mn-lt"/>
                <a:ea typeface="HY헤드라인M" pitchFamily="18" charset="-127"/>
              </a:rPr>
              <a:t> </a:t>
            </a:r>
            <a:endParaRPr lang="en-US" altLang="ko-KR" b="1" dirty="0">
              <a:latin typeface="+mn-lt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902" y="2309971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인공지능 </a:t>
            </a:r>
            <a:r>
              <a:rPr lang="en-US" altLang="ko-KR" sz="2800" b="1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(Artificial Intelligence)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167D-ADF8-4BEF-9E89-F729A9282989}"/>
              </a:ext>
            </a:extLst>
          </p:cNvPr>
          <p:cNvSpPr txBox="1"/>
          <p:nvPr/>
        </p:nvSpPr>
        <p:spPr>
          <a:xfrm>
            <a:off x="7168737" y="303558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심층 신경망 </a:t>
            </a:r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7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394E3-CDD5-4C31-9AA2-AC94225D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1415-1403-4583-88C5-3C2FBAB3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pooling </a:t>
            </a:r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E4AAC-2F8C-4021-9BD1-6E41FE368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B23172-B531-4AB3-8A29-4A427A16B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42" r="88058"/>
          <a:stretch/>
        </p:blipFill>
        <p:spPr>
          <a:xfrm>
            <a:off x="330958" y="3178270"/>
            <a:ext cx="1584176" cy="136815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DA45EE0-5F41-421F-8834-6ED974F077F2}"/>
              </a:ext>
            </a:extLst>
          </p:cNvPr>
          <p:cNvSpPr/>
          <p:nvPr/>
        </p:nvSpPr>
        <p:spPr>
          <a:xfrm>
            <a:off x="2051720" y="3653525"/>
            <a:ext cx="865493" cy="520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5D3735-6429-4F43-B6BA-8C9F637051C6}"/>
              </a:ext>
            </a:extLst>
          </p:cNvPr>
          <p:cNvCxnSpPr/>
          <p:nvPr/>
        </p:nvCxnSpPr>
        <p:spPr>
          <a:xfrm>
            <a:off x="592714" y="3293485"/>
            <a:ext cx="11521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6A7EF-87FC-4B35-9AE2-E9A550384A77}"/>
              </a:ext>
            </a:extLst>
          </p:cNvPr>
          <p:cNvCxnSpPr>
            <a:cxnSpLocks/>
          </p:cNvCxnSpPr>
          <p:nvPr/>
        </p:nvCxnSpPr>
        <p:spPr>
          <a:xfrm>
            <a:off x="330958" y="3301869"/>
            <a:ext cx="0" cy="9997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99508E-7030-491A-9043-686B2AE7B27D}"/>
              </a:ext>
            </a:extLst>
          </p:cNvPr>
          <p:cNvSpPr txBox="1"/>
          <p:nvPr/>
        </p:nvSpPr>
        <p:spPr>
          <a:xfrm>
            <a:off x="-30039" y="371567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C23A5-D445-4CB8-87DA-DDA6DE6E19C1}"/>
              </a:ext>
            </a:extLst>
          </p:cNvPr>
          <p:cNvSpPr txBox="1"/>
          <p:nvPr/>
        </p:nvSpPr>
        <p:spPr>
          <a:xfrm>
            <a:off x="988280" y="30164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3A528-835A-4E13-BC62-961C5EF9DDE7}"/>
              </a:ext>
            </a:extLst>
          </p:cNvPr>
          <p:cNvSpPr/>
          <p:nvPr/>
        </p:nvSpPr>
        <p:spPr>
          <a:xfrm>
            <a:off x="3726077" y="34339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enuron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C6A868-0D04-44A7-91DC-133D0334A835}"/>
              </a:ext>
            </a:extLst>
          </p:cNvPr>
          <p:cNvCxnSpPr/>
          <p:nvPr/>
        </p:nvCxnSpPr>
        <p:spPr>
          <a:xfrm>
            <a:off x="3700758" y="3293485"/>
            <a:ext cx="11521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B1A40-AACD-48DC-8AAA-2BC9F04379BA}"/>
              </a:ext>
            </a:extLst>
          </p:cNvPr>
          <p:cNvCxnSpPr>
            <a:cxnSpLocks/>
          </p:cNvCxnSpPr>
          <p:nvPr/>
        </p:nvCxnSpPr>
        <p:spPr>
          <a:xfrm>
            <a:off x="3439002" y="3301869"/>
            <a:ext cx="0" cy="9997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8ACAD-3123-4A55-BD94-3179F9FEA6E6}"/>
              </a:ext>
            </a:extLst>
          </p:cNvPr>
          <p:cNvSpPr txBox="1"/>
          <p:nvPr/>
        </p:nvSpPr>
        <p:spPr>
          <a:xfrm>
            <a:off x="3078005" y="371567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42222-32CF-4F9B-9091-0B65EC90F83A}"/>
              </a:ext>
            </a:extLst>
          </p:cNvPr>
          <p:cNvSpPr txBox="1"/>
          <p:nvPr/>
        </p:nvSpPr>
        <p:spPr>
          <a:xfrm>
            <a:off x="4096324" y="30164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85602-B6ED-45F8-AE60-2EB6286E93BE}"/>
              </a:ext>
            </a:extLst>
          </p:cNvPr>
          <p:cNvSpPr txBox="1"/>
          <p:nvPr/>
        </p:nvSpPr>
        <p:spPr>
          <a:xfrm>
            <a:off x="549698" y="48035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입력층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FE1CB-BA20-4B13-A389-D590AD2AC4CC}"/>
              </a:ext>
            </a:extLst>
          </p:cNvPr>
          <p:cNvSpPr txBox="1"/>
          <p:nvPr/>
        </p:nvSpPr>
        <p:spPr>
          <a:xfrm>
            <a:off x="4283091" y="5908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6EF431-50B2-45BA-B6F5-E22723FDD455}"/>
              </a:ext>
            </a:extLst>
          </p:cNvPr>
          <p:cNvSpPr/>
          <p:nvPr/>
        </p:nvSpPr>
        <p:spPr>
          <a:xfrm>
            <a:off x="3878477" y="35863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D7FB0E-6F1B-47BB-B80D-70CFEC5A5824}"/>
              </a:ext>
            </a:extLst>
          </p:cNvPr>
          <p:cNvSpPr/>
          <p:nvPr/>
        </p:nvSpPr>
        <p:spPr>
          <a:xfrm>
            <a:off x="4030877" y="37387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20B8A-3E79-478B-895A-7CBB377FF33B}"/>
              </a:ext>
            </a:extLst>
          </p:cNvPr>
          <p:cNvSpPr/>
          <p:nvPr/>
        </p:nvSpPr>
        <p:spPr>
          <a:xfrm>
            <a:off x="4183277" y="38911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0BB6A5-2195-4462-A0A7-AB051ABAC3B4}"/>
              </a:ext>
            </a:extLst>
          </p:cNvPr>
          <p:cNvSpPr/>
          <p:nvPr/>
        </p:nvSpPr>
        <p:spPr>
          <a:xfrm>
            <a:off x="4335677" y="40435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8E4823-24B5-44D0-883E-7AEF61507DC4}"/>
              </a:ext>
            </a:extLst>
          </p:cNvPr>
          <p:cNvSpPr/>
          <p:nvPr/>
        </p:nvSpPr>
        <p:spPr>
          <a:xfrm>
            <a:off x="4488077" y="41959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26C684-CFA4-4595-AD5B-A8380661F87E}"/>
              </a:ext>
            </a:extLst>
          </p:cNvPr>
          <p:cNvSpPr/>
          <p:nvPr/>
        </p:nvSpPr>
        <p:spPr>
          <a:xfrm>
            <a:off x="4640477" y="43483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D8CF6-B858-4404-8BCB-FBF28D1B4F30}"/>
              </a:ext>
            </a:extLst>
          </p:cNvPr>
          <p:cNvSpPr/>
          <p:nvPr/>
        </p:nvSpPr>
        <p:spPr>
          <a:xfrm>
            <a:off x="4792877" y="45007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13D3E9-85C8-4EEA-A7D1-700818632D20}"/>
              </a:ext>
            </a:extLst>
          </p:cNvPr>
          <p:cNvSpPr/>
          <p:nvPr/>
        </p:nvSpPr>
        <p:spPr>
          <a:xfrm>
            <a:off x="4945277" y="46531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3F9478-CCE2-4921-B361-591B3A364635}"/>
              </a:ext>
            </a:extLst>
          </p:cNvPr>
          <p:cNvSpPr/>
          <p:nvPr/>
        </p:nvSpPr>
        <p:spPr>
          <a:xfrm>
            <a:off x="5097677" y="4805536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DFEDCD-D138-4B79-85DF-9C08A0F0F593}"/>
              </a:ext>
            </a:extLst>
          </p:cNvPr>
          <p:cNvCxnSpPr>
            <a:cxnSpLocks/>
          </p:cNvCxnSpPr>
          <p:nvPr/>
        </p:nvCxnSpPr>
        <p:spPr>
          <a:xfrm>
            <a:off x="4983857" y="3340887"/>
            <a:ext cx="1218580" cy="12783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46F6B2-B31D-4253-A925-EEA012583F37}"/>
              </a:ext>
            </a:extLst>
          </p:cNvPr>
          <p:cNvSpPr txBox="1"/>
          <p:nvPr/>
        </p:nvSpPr>
        <p:spPr>
          <a:xfrm>
            <a:off x="5554987" y="370707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4BD7EC8-0C53-412E-A302-E61B61EAEDF7}"/>
              </a:ext>
            </a:extLst>
          </p:cNvPr>
          <p:cNvSpPr/>
          <p:nvPr/>
        </p:nvSpPr>
        <p:spPr>
          <a:xfrm>
            <a:off x="5956587" y="3623850"/>
            <a:ext cx="865493" cy="520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pooling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001F51-5E95-4506-B5F9-1602DB2A27A0}"/>
              </a:ext>
            </a:extLst>
          </p:cNvPr>
          <p:cNvCxnSpPr>
            <a:cxnSpLocks/>
          </p:cNvCxnSpPr>
          <p:nvPr/>
        </p:nvCxnSpPr>
        <p:spPr>
          <a:xfrm>
            <a:off x="7308304" y="3290730"/>
            <a:ext cx="701644" cy="8384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EB9C6A-DAD7-43DB-A2FB-C11555F0E264}"/>
              </a:ext>
            </a:extLst>
          </p:cNvPr>
          <p:cNvCxnSpPr>
            <a:cxnSpLocks/>
          </p:cNvCxnSpPr>
          <p:nvPr/>
        </p:nvCxnSpPr>
        <p:spPr>
          <a:xfrm>
            <a:off x="7186246" y="3299114"/>
            <a:ext cx="0" cy="744422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C1096B-C77D-4AB4-9FC3-DAD354E1DCBD}"/>
              </a:ext>
            </a:extLst>
          </p:cNvPr>
          <p:cNvSpPr txBox="1"/>
          <p:nvPr/>
        </p:nvSpPr>
        <p:spPr>
          <a:xfrm>
            <a:off x="6825249" y="371291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60555D-9ADA-4260-BB78-538DC433BB98}"/>
              </a:ext>
            </a:extLst>
          </p:cNvPr>
          <p:cNvSpPr txBox="1"/>
          <p:nvPr/>
        </p:nvSpPr>
        <p:spPr>
          <a:xfrm>
            <a:off x="7739396" y="301373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5521619-E221-4AA6-B6B9-0DC28374499C}"/>
              </a:ext>
            </a:extLst>
          </p:cNvPr>
          <p:cNvGrpSpPr/>
          <p:nvPr/>
        </p:nvGrpSpPr>
        <p:grpSpPr>
          <a:xfrm>
            <a:off x="7333623" y="3431181"/>
            <a:ext cx="1631967" cy="1509985"/>
            <a:chOff x="7677645" y="3431181"/>
            <a:chExt cx="2342306" cy="2311266"/>
          </a:xfrm>
          <a:solidFill>
            <a:schemeClr val="accent6">
              <a:lumMod val="75000"/>
            </a:schemeClr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AF7FD81-4620-42C4-95EE-C2B07B113090}"/>
                </a:ext>
              </a:extLst>
            </p:cNvPr>
            <p:cNvSpPr/>
            <p:nvPr/>
          </p:nvSpPr>
          <p:spPr>
            <a:xfrm>
              <a:off x="7677645" y="34311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enuron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2905A75-CC98-4FE8-A77F-1302C183DB53}"/>
                </a:ext>
              </a:extLst>
            </p:cNvPr>
            <p:cNvSpPr/>
            <p:nvPr/>
          </p:nvSpPr>
          <p:spPr>
            <a:xfrm>
              <a:off x="7830045" y="35835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5DDBF7-A32C-40AD-A578-68C8F2B50C37}"/>
                </a:ext>
              </a:extLst>
            </p:cNvPr>
            <p:cNvSpPr/>
            <p:nvPr/>
          </p:nvSpPr>
          <p:spPr>
            <a:xfrm>
              <a:off x="7982445" y="37359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FBADD6-001C-489C-81FF-D9B9AA637043}"/>
                </a:ext>
              </a:extLst>
            </p:cNvPr>
            <p:cNvSpPr/>
            <p:nvPr/>
          </p:nvSpPr>
          <p:spPr>
            <a:xfrm>
              <a:off x="8134845" y="38883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CFA0D28-E00A-4DBB-826B-155A27BCD051}"/>
                </a:ext>
              </a:extLst>
            </p:cNvPr>
            <p:cNvSpPr/>
            <p:nvPr/>
          </p:nvSpPr>
          <p:spPr>
            <a:xfrm>
              <a:off x="8287245" y="40407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9AE4FB-3856-4857-A47F-FEB972DD0686}"/>
                </a:ext>
              </a:extLst>
            </p:cNvPr>
            <p:cNvSpPr/>
            <p:nvPr/>
          </p:nvSpPr>
          <p:spPr>
            <a:xfrm>
              <a:off x="8439645" y="41931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5170B2-C6AB-4412-A596-FF463C325329}"/>
                </a:ext>
              </a:extLst>
            </p:cNvPr>
            <p:cNvSpPr/>
            <p:nvPr/>
          </p:nvSpPr>
          <p:spPr>
            <a:xfrm>
              <a:off x="8592045" y="43455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72868D-4339-418E-AB10-8A8F191BD05D}"/>
                </a:ext>
              </a:extLst>
            </p:cNvPr>
            <p:cNvSpPr/>
            <p:nvPr/>
          </p:nvSpPr>
          <p:spPr>
            <a:xfrm>
              <a:off x="8744445" y="44979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5EB4EE7-19CB-472F-B111-28FCE8D6EAA4}"/>
                </a:ext>
              </a:extLst>
            </p:cNvPr>
            <p:cNvSpPr/>
            <p:nvPr/>
          </p:nvSpPr>
          <p:spPr>
            <a:xfrm>
              <a:off x="8896845" y="46503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A068D03-DA9D-40C2-A8CF-68FFDA2D7BC1}"/>
                </a:ext>
              </a:extLst>
            </p:cNvPr>
            <p:cNvSpPr/>
            <p:nvPr/>
          </p:nvSpPr>
          <p:spPr>
            <a:xfrm>
              <a:off x="9049245" y="4802781"/>
              <a:ext cx="970706" cy="93966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neuron</a:t>
              </a:r>
              <a:endParaRPr lang="ko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54BBEE-12D1-4890-BC83-68DEAD04AFAB}"/>
              </a:ext>
            </a:extLst>
          </p:cNvPr>
          <p:cNvCxnSpPr>
            <a:cxnSpLocks/>
          </p:cNvCxnSpPr>
          <p:nvPr/>
        </p:nvCxnSpPr>
        <p:spPr>
          <a:xfrm>
            <a:off x="8347978" y="3429000"/>
            <a:ext cx="861942" cy="842606"/>
          </a:xfrm>
          <a:prstGeom prst="straightConnector1">
            <a:avLst/>
          </a:prstGeom>
          <a:ln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399F6C-FD2D-406A-80DF-841780E5B1DC}"/>
              </a:ext>
            </a:extLst>
          </p:cNvPr>
          <p:cNvSpPr txBox="1"/>
          <p:nvPr/>
        </p:nvSpPr>
        <p:spPr>
          <a:xfrm>
            <a:off x="8587706" y="3452878"/>
            <a:ext cx="36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72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en-US" altLang="ko-KR" dirty="0"/>
              <a:t>(convolution):</a:t>
            </a:r>
          </a:p>
          <a:p>
            <a:pPr lvl="1"/>
            <a:r>
              <a:rPr lang="ko-KR" altLang="en-US" dirty="0"/>
              <a:t>입력과</a:t>
            </a:r>
            <a:r>
              <a:rPr lang="en-US" altLang="ko-KR" dirty="0"/>
              <a:t> </a:t>
            </a:r>
            <a:r>
              <a:rPr lang="ko-KR" altLang="en-US" dirty="0"/>
              <a:t>가중치를 곱하고 필터 범위를 다 더함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절편을 취함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특성 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층이나 </a:t>
            </a:r>
            <a:r>
              <a:rPr lang="ko-KR" altLang="en-US" dirty="0" err="1"/>
              <a:t>풀링</a:t>
            </a:r>
            <a:r>
              <a:rPr lang="ko-KR" altLang="en-US" dirty="0"/>
              <a:t> 층의 </a:t>
            </a:r>
            <a:r>
              <a:rPr lang="ko-KR" altLang="en-US" b="1" dirty="0"/>
              <a:t>출력 배열</a:t>
            </a:r>
            <a:endParaRPr lang="en-US" altLang="ko-KR" b="1" dirty="0"/>
          </a:p>
          <a:p>
            <a:r>
              <a:rPr lang="ko-KR" altLang="en-US" dirty="0"/>
              <a:t>패딩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층의 입력 주위에 </a:t>
            </a:r>
            <a:r>
              <a:rPr lang="ko-KR" altLang="en-US" dirty="0" err="1"/>
              <a:t>추가항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채워진 픽셀</a:t>
            </a:r>
            <a:endParaRPr lang="en-US" altLang="ko-KR" dirty="0"/>
          </a:p>
          <a:p>
            <a:pPr lvl="1"/>
            <a:r>
              <a:rPr lang="ko-KR" altLang="en-US" dirty="0"/>
              <a:t>출력의 크기를 입력과 같게 유지 하게 </a:t>
            </a:r>
            <a:r>
              <a:rPr lang="ko-KR" altLang="en-US" dirty="0" err="1"/>
              <a:t>해줌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스트라이드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층에서 필터</a:t>
            </a:r>
            <a:r>
              <a:rPr lang="en-US" altLang="ko-KR" dirty="0"/>
              <a:t>(</a:t>
            </a:r>
            <a:r>
              <a:rPr lang="ko-KR" altLang="en-US" dirty="0"/>
              <a:t>마스크</a:t>
            </a:r>
            <a:r>
              <a:rPr lang="en-US" altLang="ko-KR" dirty="0"/>
              <a:t>)</a:t>
            </a:r>
            <a:r>
              <a:rPr lang="ko-KR" altLang="en-US" dirty="0"/>
              <a:t>가 입력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 위를 이동하는 크기</a:t>
            </a:r>
            <a:endParaRPr lang="en-US" altLang="ko-KR" dirty="0"/>
          </a:p>
          <a:p>
            <a:r>
              <a:rPr lang="ko-KR" altLang="en-US" dirty="0" err="1"/>
              <a:t>풀링</a:t>
            </a:r>
            <a:endParaRPr lang="en-US" altLang="ko-KR" dirty="0"/>
          </a:p>
          <a:p>
            <a:pPr lvl="1"/>
            <a:r>
              <a:rPr lang="ko-KR" altLang="en-US" dirty="0"/>
              <a:t>가중치가 없고 </a:t>
            </a:r>
            <a:r>
              <a:rPr lang="ko-KR" altLang="en-US" dirty="0" err="1"/>
              <a:t>특성맵의</a:t>
            </a:r>
            <a:r>
              <a:rPr lang="ko-KR" altLang="en-US" dirty="0"/>
              <a:t> 가로</a:t>
            </a:r>
            <a:r>
              <a:rPr lang="en-US" altLang="ko-KR" dirty="0"/>
              <a:t>/</a:t>
            </a:r>
            <a:r>
              <a:rPr lang="ko-KR" altLang="en-US" dirty="0"/>
              <a:t>세로 크기를 줄이는 역할을 수행</a:t>
            </a:r>
            <a:endParaRPr lang="en-US" altLang="ko-KR" dirty="0"/>
          </a:p>
          <a:p>
            <a:pPr lvl="1"/>
            <a:r>
              <a:rPr lang="en-US" altLang="ko-KR" dirty="0"/>
              <a:t>resizing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54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import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MNIST </a:t>
            </a:r>
            <a:r>
              <a:rPr lang="ko-KR" altLang="en-US" dirty="0"/>
              <a:t>데이터 셋 준비하기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86740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26" y="4186577"/>
            <a:ext cx="7416824" cy="16500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80012" y="60060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4"/>
              </a:rPr>
              <a:t>출처</a:t>
            </a:r>
            <a:r>
              <a:rPr lang="en-US" altLang="ko-KR" sz="1200" dirty="0">
                <a:hlinkClick r:id="rId4"/>
              </a:rPr>
              <a:t>: </a:t>
            </a:r>
            <a:r>
              <a:rPr lang="ko-KR" altLang="en-US" sz="1200" dirty="0">
                <a:hlinkClick r:id="rId4"/>
              </a:rPr>
              <a:t>https://colab.research.google.com/github/tensorflow/docs-l10n/blob/master/site/ko/tutorials/images/cnn.ipynb?hl=ko#scrollTo=TzMWsTmkUiLY</a:t>
            </a:r>
            <a:r>
              <a:rPr lang="ko-KR" altLang="en-US" sz="1200" dirty="0"/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3704" r="13471" b="69421"/>
          <a:stretch/>
        </p:blipFill>
        <p:spPr>
          <a:xfrm>
            <a:off x="827584" y="3978507"/>
            <a:ext cx="8568952" cy="4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 err="1"/>
              <a:t>합성곱</a:t>
            </a:r>
            <a:r>
              <a:rPr lang="ko-KR" altLang="en-US" dirty="0"/>
              <a:t> 층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984776" cy="136408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027690" y="2939753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702553" y="2996952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367290" y="302809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618" y="350100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필터의 개수 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마스크 개수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58537" y="353215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커널의 크기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마스크 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2072" y="356372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활성화 함수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77304C-632B-43EE-AEE5-70A1FE5A0016}"/>
              </a:ext>
            </a:extLst>
          </p:cNvPr>
          <p:cNvSpPr/>
          <p:nvPr/>
        </p:nvSpPr>
        <p:spPr>
          <a:xfrm>
            <a:off x="2242580" y="4535542"/>
            <a:ext cx="4873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필터개수</a:t>
            </a:r>
            <a:r>
              <a:rPr lang="en-US" altLang="ko-KR" sz="1400" dirty="0">
                <a:solidFill>
                  <a:srgbClr val="202124"/>
                </a:solidFill>
                <a:latin typeface="Roboto" panose="02000000000000000000" pitchFamily="2" charset="0"/>
              </a:rPr>
              <a:t>:  the dimensionality of the output space (i.e. the number of output filters in the convolution)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0112AE-8023-4C52-A799-802DD63B1F59}"/>
              </a:ext>
            </a:extLst>
          </p:cNvPr>
          <p:cNvCxnSpPr/>
          <p:nvPr/>
        </p:nvCxnSpPr>
        <p:spPr>
          <a:xfrm>
            <a:off x="2915816" y="4149080"/>
            <a:ext cx="642721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만든 층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5400600" cy="34739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550118"/>
            <a:ext cx="259924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마지막에 </a:t>
            </a:r>
            <a:r>
              <a:rPr lang="en-US" altLang="ko-KR" dirty="0"/>
              <a:t>dense (</a:t>
            </a:r>
            <a:r>
              <a:rPr lang="ko-KR" altLang="en-US" dirty="0" err="1"/>
              <a:t>밀집층</a:t>
            </a:r>
            <a:r>
              <a:rPr lang="en-US" altLang="ko-KR" dirty="0"/>
              <a:t>) </a:t>
            </a:r>
            <a:r>
              <a:rPr lang="ko-KR" altLang="en-US" dirty="0"/>
              <a:t>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5705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만든 층 다시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3" y="1653107"/>
            <a:ext cx="5541670" cy="4953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45" y="1007349"/>
            <a:ext cx="2257575" cy="53424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85306" y="4553196"/>
            <a:ext cx="2107173" cy="20882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5762" y="4653136"/>
            <a:ext cx="5753463" cy="111367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43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(CNN)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모델 컴파일 및 훈련 하기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모델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5676900" cy="135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E6D56B-71BD-4222-AEFE-8E34BA16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"/>
          <a:stretch/>
        </p:blipFill>
        <p:spPr>
          <a:xfrm>
            <a:off x="960449" y="4365104"/>
            <a:ext cx="7045424" cy="18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8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구조를 다음의 명령을 통해 그림으로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2952750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45" y="1844824"/>
            <a:ext cx="1903681" cy="45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4F852-4CA7-49F4-9A96-DBB80EF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컨퓨전</a:t>
            </a:r>
            <a:r>
              <a:rPr lang="ko-KR" altLang="en-US" dirty="0"/>
              <a:t> </a:t>
            </a:r>
            <a:r>
              <a:rPr lang="ko-KR" altLang="en-US" dirty="0" err="1"/>
              <a:t>메트릭스란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BA2F8-B2D8-45A4-9EBE-B4DA8B72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얼마나 예측된 것이 실제 </a:t>
            </a:r>
            <a:r>
              <a:rPr lang="en-US" altLang="ko-KR" dirty="0"/>
              <a:t>(</a:t>
            </a:r>
            <a:r>
              <a:rPr lang="ko-KR" altLang="en-US" dirty="0"/>
              <a:t>참</a:t>
            </a:r>
            <a:r>
              <a:rPr lang="en-US" altLang="ko-KR" dirty="0"/>
              <a:t>)</a:t>
            </a:r>
            <a:r>
              <a:rPr lang="ko-KR" altLang="en-US" dirty="0"/>
              <a:t>와 잘 맞는가를 보여주는 척도</a:t>
            </a:r>
            <a:endParaRPr lang="en-US" altLang="ko-KR" dirty="0"/>
          </a:p>
          <a:p>
            <a:pPr lvl="1"/>
            <a:r>
              <a:rPr lang="en-US" altLang="ko-KR" b="0" dirty="0"/>
              <a:t>True/False (</a:t>
            </a:r>
            <a:r>
              <a:rPr lang="ko-KR" altLang="en-US" b="0" dirty="0"/>
              <a:t>참 거짓</a:t>
            </a:r>
            <a:r>
              <a:rPr lang="en-US" altLang="ko-KR" b="0" dirty="0"/>
              <a:t>)</a:t>
            </a:r>
            <a:r>
              <a:rPr lang="ko-KR" altLang="en-US" b="0" dirty="0"/>
              <a:t>은 </a:t>
            </a:r>
            <a:r>
              <a:rPr lang="ko-KR" altLang="en-US" b="1" dirty="0"/>
              <a:t>분류가 맞았다</a:t>
            </a:r>
            <a:r>
              <a:rPr lang="en-US" altLang="ko-KR" b="1" dirty="0"/>
              <a:t>/</a:t>
            </a:r>
            <a:r>
              <a:rPr lang="ko-KR" altLang="en-US" b="1" dirty="0"/>
              <a:t>틀렸다</a:t>
            </a:r>
          </a:p>
          <a:p>
            <a:pPr lvl="1"/>
            <a:r>
              <a:rPr lang="en-US" altLang="ko-KR" b="0" dirty="0"/>
              <a:t>Positive/</a:t>
            </a:r>
            <a:r>
              <a:rPr lang="en-US" altLang="ko-KR" b="0" dirty="0" err="1"/>
              <a:t>Nagative</a:t>
            </a:r>
            <a:r>
              <a:rPr lang="en-US" altLang="ko-KR" b="0" dirty="0"/>
              <a:t> (</a:t>
            </a:r>
            <a:r>
              <a:rPr lang="ko-KR" altLang="en-US" b="0" dirty="0"/>
              <a:t>양성</a:t>
            </a:r>
            <a:r>
              <a:rPr lang="en-US" altLang="ko-KR" b="0" dirty="0"/>
              <a:t>/</a:t>
            </a:r>
            <a:r>
              <a:rPr lang="ko-KR" altLang="en-US" b="0" dirty="0"/>
              <a:t>음성</a:t>
            </a:r>
            <a:r>
              <a:rPr lang="en-US" altLang="ko-KR" b="0" dirty="0"/>
              <a:t>)</a:t>
            </a:r>
            <a:r>
              <a:rPr lang="ko-KR" altLang="en-US" b="0" dirty="0"/>
              <a:t>은 </a:t>
            </a:r>
            <a:r>
              <a:rPr lang="ko-KR" altLang="en-US" b="1" dirty="0"/>
              <a:t>예측이 양성</a:t>
            </a:r>
            <a:r>
              <a:rPr lang="ko-KR" altLang="en-US" b="0" dirty="0"/>
              <a:t>으로 나왔다 </a:t>
            </a:r>
            <a:r>
              <a:rPr lang="ko-KR" altLang="en-US" b="1" dirty="0"/>
              <a:t>음성</a:t>
            </a:r>
            <a:r>
              <a:rPr lang="ko-KR" altLang="en-US" b="0" dirty="0"/>
              <a:t>으로 나왔다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D34DB-F4C7-43FA-BA93-54E8BA63D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2050" name="Picture 2" descr="https://postfiles.pstatic.net/MjAyMjEwMDJfNjMg/MDAxNjY0NjUyOTY1ODQx.sUWgaoJJ428yzqBb1Z6HSKhsoAqYMLlrC4HFTH1T0M0g.rYLA19z0T2CuzcpUQpvr90UZMUQylc5qacgzwHzvGMUg.PNG.sillllver/image.png?type=w966">
            <a:extLst>
              <a:ext uri="{FF2B5EF4-FFF2-40B4-BE49-F238E27FC236}">
                <a16:creationId xmlns:a16="http://schemas.microsoft.com/office/drawing/2014/main" id="{FCF0D77D-2F1D-419B-869A-0B789C51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1" y="2996952"/>
            <a:ext cx="8135888" cy="30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C93582-0F0F-4A2E-8B99-AA09C5C71BC4}"/>
              </a:ext>
            </a:extLst>
          </p:cNvPr>
          <p:cNvSpPr/>
          <p:nvPr/>
        </p:nvSpPr>
        <p:spPr>
          <a:xfrm>
            <a:off x="4427984" y="61487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https://blog.naver.com/sillllver/222889540993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086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en-US" altLang="ko-KR" dirty="0"/>
              <a:t>(convolution) </a:t>
            </a:r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완전 </a:t>
            </a:r>
            <a:r>
              <a:rPr lang="ko-KR" altLang="en-US" dirty="0" err="1"/>
              <a:t>연결층</a:t>
            </a:r>
            <a:r>
              <a:rPr lang="ko-KR" altLang="en-US" dirty="0"/>
              <a:t> </a:t>
            </a:r>
            <a:r>
              <a:rPr lang="en-US" altLang="ko-KR" dirty="0"/>
              <a:t>(fully connected) </a:t>
            </a:r>
            <a:r>
              <a:rPr lang="ko-KR" altLang="en-US" dirty="0"/>
              <a:t>신경망</a:t>
            </a:r>
            <a:endParaRPr lang="en-US" altLang="ko-KR" dirty="0"/>
          </a:p>
          <a:p>
            <a:pPr lvl="1"/>
            <a:r>
              <a:rPr lang="ko-KR" altLang="en-US" dirty="0"/>
              <a:t>인접하는 계층의 모든 뉴런과 결합되어 있는 신경망</a:t>
            </a:r>
            <a:endParaRPr lang="en-US" altLang="ko-KR" dirty="0"/>
          </a:p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 – 1</a:t>
            </a:r>
            <a:r>
              <a:rPr lang="ko-KR" altLang="en-US" dirty="0"/>
              <a:t>차원 데이터</a:t>
            </a:r>
            <a:endParaRPr lang="en-US" altLang="ko-KR" dirty="0"/>
          </a:p>
          <a:p>
            <a:pPr lvl="1"/>
            <a:r>
              <a:rPr lang="ko-KR" altLang="en-US" dirty="0"/>
              <a:t>각각의 뉴런은 이전 계층에서 </a:t>
            </a:r>
            <a:r>
              <a:rPr lang="ko-KR" altLang="en-US" b="1" dirty="0">
                <a:solidFill>
                  <a:srgbClr val="0000FF"/>
                </a:solidFill>
              </a:rPr>
              <a:t>인접한 몇 개의 뉴런에만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2314616" y="3059861"/>
          <a:ext cx="20828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14113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59394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2993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73725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12319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3462194" y="3053841"/>
            <a:ext cx="377026" cy="391515"/>
            <a:chOff x="5643977" y="3088003"/>
            <a:chExt cx="377026" cy="391515"/>
          </a:xfrm>
        </p:grpSpPr>
        <p:sp>
          <p:nvSpPr>
            <p:cNvPr id="59" name="타원 58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x1</a:t>
              </a:r>
              <a:endParaRPr lang="ko-KR" altLang="en-US" sz="14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496148" y="3638276"/>
            <a:ext cx="377026" cy="391515"/>
            <a:chOff x="5643977" y="3088003"/>
            <a:chExt cx="377026" cy="391515"/>
          </a:xfrm>
        </p:grpSpPr>
        <p:sp>
          <p:nvSpPr>
            <p:cNvPr id="62" name="타원 61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43977" y="3088003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x2</a:t>
              </a:r>
              <a:endParaRPr lang="ko-KR" altLang="en-US" sz="14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508984" y="4743409"/>
            <a:ext cx="582211" cy="391515"/>
            <a:chOff x="5643977" y="3088003"/>
            <a:chExt cx="582211" cy="391515"/>
          </a:xfrm>
        </p:grpSpPr>
        <p:sp>
          <p:nvSpPr>
            <p:cNvPr id="65" name="타원 64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43977" y="308800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x784</a:t>
              </a:r>
              <a:endParaRPr lang="ko-KR" altLang="en-US" sz="14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392517" y="2834097"/>
            <a:ext cx="584075" cy="584074"/>
            <a:chOff x="5643977" y="3111335"/>
            <a:chExt cx="368183" cy="368183"/>
          </a:xfrm>
        </p:grpSpPr>
        <p:sp>
          <p:nvSpPr>
            <p:cNvPr id="68" name="타원 67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</a:t>
              </a:r>
              <a:endParaRPr lang="ko-KR" altLang="en-US" sz="1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392542" y="3546514"/>
            <a:ext cx="584075" cy="584074"/>
            <a:chOff x="5643977" y="3111335"/>
            <a:chExt cx="368183" cy="368183"/>
          </a:xfrm>
        </p:grpSpPr>
        <p:sp>
          <p:nvSpPr>
            <p:cNvPr id="71" name="타원 70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09235" y="3198419"/>
              <a:ext cx="237666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z2</a:t>
              </a:r>
              <a:endParaRPr lang="ko-KR" altLang="en-US" sz="14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92515" y="5051186"/>
            <a:ext cx="584075" cy="584074"/>
            <a:chOff x="5643977" y="3111335"/>
            <a:chExt cx="368183" cy="368183"/>
          </a:xfrm>
        </p:grpSpPr>
        <p:sp>
          <p:nvSpPr>
            <p:cNvPr id="74" name="타원 73"/>
            <p:cNvSpPr/>
            <p:nvPr/>
          </p:nvSpPr>
          <p:spPr>
            <a:xfrm>
              <a:off x="5643977" y="3111335"/>
              <a:ext cx="368183" cy="36818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09235" y="3198419"/>
              <a:ext cx="302337" cy="194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z10</a:t>
              </a:r>
              <a:endParaRPr lang="ko-KR" altLang="en-US" sz="1400" dirty="0"/>
            </a:p>
          </p:txBody>
        </p:sp>
      </p:grpSp>
      <p:sp>
        <p:nvSpPr>
          <p:cNvPr id="76" name="TextBox 75"/>
          <p:cNvSpPr txBox="1"/>
          <p:nvPr/>
        </p:nvSpPr>
        <p:spPr>
          <a:xfrm rot="5400000">
            <a:off x="3331388" y="42659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2138406" y="5018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5371037" y="444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79" name="직선 화살표 연결선 78"/>
          <p:cNvCxnSpPr>
            <a:endCxn id="60" idx="1"/>
          </p:cNvCxnSpPr>
          <p:nvPr/>
        </p:nvCxnSpPr>
        <p:spPr>
          <a:xfrm>
            <a:off x="2536627" y="320772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63" idx="1"/>
          </p:cNvCxnSpPr>
          <p:nvPr/>
        </p:nvCxnSpPr>
        <p:spPr>
          <a:xfrm>
            <a:off x="2522896" y="3418171"/>
            <a:ext cx="973252" cy="37399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2314616" y="5534094"/>
          <a:ext cx="2082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07437434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80128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42966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86981"/>
                  </a:ext>
                </a:extLst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 flipV="1">
            <a:off x="2522896" y="5059690"/>
            <a:ext cx="973252" cy="9880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3813587" y="3210127"/>
            <a:ext cx="155384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V="1">
            <a:off x="3896045" y="3280022"/>
            <a:ext cx="1464325" cy="54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71" idx="2"/>
          </p:cNvCxnSpPr>
          <p:nvPr/>
        </p:nvCxnSpPr>
        <p:spPr>
          <a:xfrm>
            <a:off x="3813587" y="3327298"/>
            <a:ext cx="1578955" cy="511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71" idx="2"/>
          </p:cNvCxnSpPr>
          <p:nvPr/>
        </p:nvCxnSpPr>
        <p:spPr>
          <a:xfrm flipV="1">
            <a:off x="3865348" y="3838551"/>
            <a:ext cx="1527194" cy="4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18625" y="2963710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W1, 1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24952" y="3213503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W2, 1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14819" y="3384830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W1, 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51023" y="3658623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W2, 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25253" y="260303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b1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5053319" y="2883533"/>
            <a:ext cx="334185" cy="1546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05574" y="413291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5177000" y="4032643"/>
            <a:ext cx="282663" cy="2153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6732240" y="2708920"/>
            <a:ext cx="864096" cy="31683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함수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6017481" y="312953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917898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6017481" y="5344467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7444387" y="3129079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7524140" y="3878468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426392" y="5343222"/>
            <a:ext cx="925567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7750675" y="4426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428363" y="297344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89089" y="375112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a2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68531" y="517609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a10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8721" y="557088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b10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5140147" y="5470608"/>
            <a:ext cx="282663" cy="2153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3905441" y="4995911"/>
            <a:ext cx="1449154" cy="2538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33736" y="5073438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W784, 10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9" grpId="0"/>
      <p:bldP spid="90" grpId="0"/>
      <p:bldP spid="92" grpId="0"/>
      <p:bldP spid="93" grpId="0"/>
      <p:bldP spid="95" grpId="0"/>
      <p:bldP spid="97" grpId="0"/>
      <p:bldP spid="102" grpId="0" animBg="1"/>
      <p:bldP spid="109" grpId="0"/>
      <p:bldP spid="110" grpId="0"/>
      <p:bldP spid="111" grpId="0"/>
      <p:bldP spid="112" grpId="0"/>
      <p:bldP spid="113" grpId="0"/>
      <p:bldP spid="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컨퓨전</a:t>
            </a:r>
            <a:r>
              <a:rPr lang="ko-KR" altLang="en-US" dirty="0"/>
              <a:t> </a:t>
            </a:r>
            <a:r>
              <a:rPr lang="ko-KR" altLang="en-US" dirty="0" err="1"/>
              <a:t>메트릭스</a:t>
            </a:r>
            <a:r>
              <a:rPr lang="ko-KR" altLang="en-US" dirty="0"/>
              <a:t> 활용해서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F70C22-7E6A-4F30-9034-877DBA21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-90386"/>
            <a:ext cx="71057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B52CD9-3BA0-4D22-A9BD-EAA5A7AAF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42"/>
          <a:stretch/>
        </p:blipFill>
        <p:spPr>
          <a:xfrm>
            <a:off x="3515007" y="917819"/>
            <a:ext cx="4752528" cy="61914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493A16-3FEF-48E3-B9E5-F227B3FE9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8743"/>
              </p:ext>
            </p:extLst>
          </p:nvPr>
        </p:nvGraphicFramePr>
        <p:xfrm>
          <a:off x="3275856" y="1676164"/>
          <a:ext cx="5940154" cy="78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14">
                  <a:extLst>
                    <a:ext uri="{9D8B030D-6E8A-4147-A177-3AD203B41FA5}">
                      <a16:colId xmlns:a16="http://schemas.microsoft.com/office/drawing/2014/main" val="1636911562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4164086899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462881631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2104619445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4269239928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1737445519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1146596088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2282364865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3336954636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3979797284"/>
                    </a:ext>
                  </a:extLst>
                </a:gridCol>
                <a:gridCol w="540014">
                  <a:extLst>
                    <a:ext uri="{9D8B030D-6E8A-4147-A177-3AD203B41FA5}">
                      <a16:colId xmlns:a16="http://schemas.microsoft.com/office/drawing/2014/main" val="3404674370"/>
                    </a:ext>
                  </a:extLst>
                </a:gridCol>
              </a:tblGrid>
              <a:tr h="3698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Label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06983"/>
                  </a:ext>
                </a:extLst>
              </a:tr>
              <a:tr h="3698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item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티셔츠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바지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스웨터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드레스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코트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샌달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셔츠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스니커즈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앵클부츠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9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2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A6056-CD70-49E0-890D-9F406CF5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1FCB5-6D45-4426-9B54-B9DFAFEF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 = </a:t>
            </a:r>
            <a:r>
              <a:rPr lang="ko-KR" altLang="en-US" dirty="0"/>
              <a:t>참값</a:t>
            </a:r>
            <a:endParaRPr lang="en-US" altLang="ko-KR" dirty="0"/>
          </a:p>
          <a:p>
            <a:r>
              <a:rPr lang="en-US" altLang="ko-KR" dirty="0"/>
              <a:t>X = 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221B9-DAE4-468F-93D2-9E8E45863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4AB7CB-F215-48FE-91DB-A28D7457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46" y="1336488"/>
            <a:ext cx="5207092" cy="552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en-US" altLang="ko-KR" dirty="0"/>
              <a:t>(convolution) - 2</a:t>
            </a:r>
            <a:r>
              <a:rPr lang="ko-KR" altLang="en-US" dirty="0"/>
              <a:t>차원 데이터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en-US" altLang="ko-KR" baseline="-25000" dirty="0"/>
              <a:t>22</a:t>
            </a:r>
            <a:r>
              <a:rPr lang="en-US" altLang="ko-KR" dirty="0"/>
              <a:t> = </a:t>
            </a:r>
            <a:r>
              <a:rPr lang="ko-KR" altLang="en-US" dirty="0"/>
              <a:t>입력 </a:t>
            </a:r>
            <a:r>
              <a:rPr lang="ko-KR" altLang="en-US" dirty="0" err="1"/>
              <a:t>화소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en-US" altLang="ko-KR" baseline="-25000" dirty="0"/>
              <a:t>22 </a:t>
            </a:r>
            <a:r>
              <a:rPr lang="ko-KR" altLang="en-US" dirty="0"/>
              <a:t>와 </a:t>
            </a:r>
            <a:r>
              <a:rPr lang="en-US" altLang="ko-KR" dirty="0"/>
              <a:t>mask </a:t>
            </a:r>
            <a:r>
              <a:rPr lang="ko-KR" altLang="en-US" dirty="0"/>
              <a:t>크기만큼의 주위 </a:t>
            </a:r>
            <a:r>
              <a:rPr lang="ko-KR" altLang="en-US" dirty="0" err="1"/>
              <a:t>화소들을</a:t>
            </a:r>
            <a:r>
              <a:rPr lang="ko-KR" altLang="en-US" dirty="0"/>
              <a:t> 이용해 계산</a:t>
            </a:r>
            <a:endParaRPr lang="en-US" altLang="ko-KR" dirty="0"/>
          </a:p>
          <a:p>
            <a:pPr lvl="1"/>
            <a:r>
              <a:rPr lang="ko-KR" altLang="en-US" b="1" i="1" dirty="0"/>
              <a:t>즉</a:t>
            </a:r>
            <a:r>
              <a:rPr lang="en-US" altLang="ko-KR" b="1" i="1" dirty="0"/>
              <a:t>, mask</a:t>
            </a:r>
            <a:r>
              <a:rPr lang="ko-KR" altLang="en-US" b="1" i="1" dirty="0"/>
              <a:t>의 </a:t>
            </a:r>
            <a:r>
              <a:rPr lang="en-US" altLang="ko-KR" b="1" i="1" dirty="0"/>
              <a:t>M</a:t>
            </a:r>
            <a:r>
              <a:rPr lang="en-US" altLang="ko-KR" b="1" i="1" baseline="-25000" dirty="0"/>
              <a:t>IJ</a:t>
            </a:r>
            <a:r>
              <a:rPr lang="en-US" altLang="ko-KR" b="1" i="1" dirty="0"/>
              <a:t>  </a:t>
            </a:r>
            <a:r>
              <a:rPr lang="ko-KR" altLang="en-US" b="1" i="1" dirty="0"/>
              <a:t>영상의 </a:t>
            </a:r>
            <a:r>
              <a:rPr lang="en-US" altLang="ko-KR" b="1" i="1" dirty="0" err="1"/>
              <a:t>I</a:t>
            </a:r>
            <a:r>
              <a:rPr lang="en-US" altLang="ko-KR" b="1" i="1" baseline="-25000" dirty="0" err="1"/>
              <a:t>ij</a:t>
            </a:r>
            <a:r>
              <a:rPr lang="en-US" altLang="ko-KR" dirty="0"/>
              <a:t>  </a:t>
            </a:r>
            <a:r>
              <a:rPr lang="ko-KR" altLang="en-US" dirty="0"/>
              <a:t>를 곱한 다음</a:t>
            </a:r>
            <a:r>
              <a:rPr lang="en-US" altLang="ko-KR" dirty="0"/>
              <a:t>,</a:t>
            </a:r>
            <a:r>
              <a:rPr lang="ko-KR" altLang="en-US" dirty="0"/>
              <a:t> 모두 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401" y="3284983"/>
            <a:ext cx="5083310" cy="3476153"/>
          </a:xfrm>
          <a:prstGeom prst="roundRect">
            <a:avLst>
              <a:gd name="adj" fmla="val 95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277" t="66444" r="53181" b="10775"/>
          <a:stretch/>
        </p:blipFill>
        <p:spPr>
          <a:xfrm>
            <a:off x="209289" y="2582741"/>
            <a:ext cx="3264363" cy="1224136"/>
          </a:xfrm>
          <a:prstGeom prst="roundRect">
            <a:avLst>
              <a:gd name="adj" fmla="val 95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8" name="직선 화살표 연결선 7"/>
          <p:cNvCxnSpPr/>
          <p:nvPr/>
        </p:nvCxnSpPr>
        <p:spPr>
          <a:xfrm>
            <a:off x="2915816" y="2420888"/>
            <a:ext cx="180020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11960" y="2458493"/>
            <a:ext cx="355278" cy="197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7086216" y="2384505"/>
            <a:ext cx="1969368" cy="830880"/>
          </a:xfrm>
          <a:prstGeom prst="wedgeRoundRectCallout">
            <a:avLst>
              <a:gd name="adj1" fmla="val -19627"/>
              <a:gd name="adj2" fmla="val 68932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O23 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mask</a:t>
            </a:r>
            <a:r>
              <a:rPr lang="ko-KR" altLang="en-US" sz="1400" dirty="0">
                <a:solidFill>
                  <a:schemeClr val="tx1"/>
                </a:solidFill>
              </a:rPr>
              <a:t>와 입력 영상을 이동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같은 연산을 반복함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289" y="5161471"/>
            <a:ext cx="3311849" cy="133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결과적으로 회선</a:t>
            </a:r>
            <a:r>
              <a:rPr lang="en-US" altLang="ko-KR" dirty="0"/>
              <a:t>(convolution)</a:t>
            </a:r>
            <a:r>
              <a:rPr lang="ko-KR" altLang="en-US" dirty="0"/>
              <a:t>으로 생성되는 영상은 </a:t>
            </a:r>
            <a:r>
              <a:rPr lang="en-US" altLang="ko-KR" dirty="0"/>
              <a:t>mask</a:t>
            </a:r>
            <a:r>
              <a:rPr lang="ko-KR" altLang="en-US" dirty="0"/>
              <a:t>의 </a:t>
            </a:r>
            <a:r>
              <a:rPr lang="ko-KR" altLang="en-US" dirty="0" err="1"/>
              <a:t>원소값에</a:t>
            </a:r>
            <a:r>
              <a:rPr lang="ko-KR" altLang="en-US" dirty="0"/>
              <a:t> 따라 결정됨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케라스의</a:t>
            </a:r>
            <a:r>
              <a:rPr lang="ko-KR" altLang="en-US" dirty="0"/>
              <a:t> 층은 모두 </a:t>
            </a:r>
            <a:r>
              <a:rPr lang="en-US" altLang="ko-KR" dirty="0" err="1"/>
              <a:t>keras.layers</a:t>
            </a:r>
            <a:r>
              <a:rPr lang="en-US" altLang="ko-KR" dirty="0"/>
              <a:t> </a:t>
            </a:r>
            <a:r>
              <a:rPr lang="ko-KR" altLang="en-US" dirty="0"/>
              <a:t>패키지 아래 구현되어 있음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합성곱은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Conv2D()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메소드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Keras</a:t>
            </a:r>
            <a:r>
              <a:rPr lang="en-US" altLang="ko-KR" dirty="0"/>
              <a:t> API</a:t>
            </a:r>
            <a:r>
              <a:rPr lang="ko-KR" altLang="en-US" dirty="0"/>
              <a:t>를 사용하면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을 쉽게 구현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132856"/>
            <a:ext cx="684076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FF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FF"/>
                </a:solidFill>
              </a:rPr>
              <a:t>import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keras.layers.Conv2D(10, </a:t>
            </a:r>
            <a:r>
              <a:rPr lang="en-US" altLang="ko-KR" dirty="0" err="1">
                <a:solidFill>
                  <a:schemeClr val="tx1"/>
                </a:solidFill>
              </a:rPr>
              <a:t>kernel_size</a:t>
            </a:r>
            <a:r>
              <a:rPr lang="en-US" altLang="ko-KR" dirty="0">
                <a:solidFill>
                  <a:schemeClr val="tx1"/>
                </a:solidFill>
              </a:rPr>
              <a:t>=(3,3), activation=‘</a:t>
            </a:r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r>
              <a:rPr lang="en-US" altLang="ko-KR" dirty="0">
                <a:solidFill>
                  <a:schemeClr val="tx1"/>
                </a:solidFill>
              </a:rPr>
              <a:t>’)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75856" y="278092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283968" y="278092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228184" y="278092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3342183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필터의 개수 </a:t>
            </a:r>
            <a:endParaRPr lang="en-US" altLang="ko-KR" sz="1200" b="1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마스크 개수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331612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커널의 크기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마스크 크기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52966" y="3316562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활성화 함수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4078528"/>
            <a:ext cx="684076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FF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FF"/>
                </a:solidFill>
              </a:rPr>
              <a:t>import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keras.layers.Conv2D(10, </a:t>
            </a:r>
            <a:r>
              <a:rPr lang="en-US" altLang="ko-KR" dirty="0" err="1">
                <a:solidFill>
                  <a:schemeClr val="tx1"/>
                </a:solidFill>
              </a:rPr>
              <a:t>kernel_size</a:t>
            </a:r>
            <a:r>
              <a:rPr lang="en-US" altLang="ko-KR" dirty="0">
                <a:solidFill>
                  <a:schemeClr val="tx1"/>
                </a:solidFill>
              </a:rPr>
              <a:t>=(3,3), activation=‘</a:t>
            </a:r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r>
              <a:rPr lang="en-US" altLang="ko-KR" dirty="0">
                <a:solidFill>
                  <a:schemeClr val="tx1"/>
                </a:solidFill>
              </a:rPr>
              <a:t>’, </a:t>
            </a:r>
            <a:r>
              <a:rPr lang="en-US" altLang="ko-KR" dirty="0">
                <a:solidFill>
                  <a:srgbClr val="C00000"/>
                </a:solidFill>
              </a:rPr>
              <a:t>padding=‘same’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27784" y="4849526"/>
            <a:ext cx="576064" cy="30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78565" y="5088427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Same padding </a:t>
            </a:r>
            <a:r>
              <a:rPr lang="ko-KR" altLang="en-US" sz="1200" dirty="0"/>
              <a:t>지정 </a:t>
            </a:r>
            <a:r>
              <a:rPr lang="en-US" altLang="ko-KR" sz="1200" dirty="0"/>
              <a:t>(</a:t>
            </a:r>
            <a:r>
              <a:rPr lang="ko-KR" altLang="en-US" sz="1200" dirty="0"/>
              <a:t>입력 주위를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채움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21CBE-DEA3-427E-8F77-9178CDBC080F}"/>
              </a:ext>
            </a:extLst>
          </p:cNvPr>
          <p:cNvSpPr/>
          <p:nvPr/>
        </p:nvSpPr>
        <p:spPr>
          <a:xfrm>
            <a:off x="4139952" y="30939"/>
            <a:ext cx="4873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필터개수</a:t>
            </a:r>
            <a:r>
              <a:rPr lang="en-US" altLang="ko-KR" sz="1400" dirty="0">
                <a:solidFill>
                  <a:srgbClr val="202124"/>
                </a:solidFill>
                <a:latin typeface="Roboto" panose="02000000000000000000" pitchFamily="2" charset="0"/>
              </a:rPr>
              <a:t>:  the dimensionality of the output space (i.e. the number of output filters in the convolution)</a:t>
            </a:r>
            <a:endParaRPr lang="ko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9ECB2D-DE27-486E-98DE-DA3E96BE0E34}"/>
              </a:ext>
            </a:extLst>
          </p:cNvPr>
          <p:cNvCxnSpPr/>
          <p:nvPr/>
        </p:nvCxnSpPr>
        <p:spPr>
          <a:xfrm flipV="1">
            <a:off x="3347864" y="548680"/>
            <a:ext cx="864096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394E3-CDD5-4C31-9AA2-AC94225D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1415-1403-4583-88C5-3C2FBAB3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앞장의 코드는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커널 개수가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'padding = same'</a:t>
            </a:r>
            <a:r>
              <a:rPr lang="ko-KR" altLang="en-US" dirty="0"/>
              <a:t>을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E4AAC-2F8C-4021-9BD1-6E41FE368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B23172-B531-4AB3-8A29-4A427A16B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42" r="88058"/>
          <a:stretch/>
        </p:blipFill>
        <p:spPr>
          <a:xfrm>
            <a:off x="1044584" y="3212976"/>
            <a:ext cx="1584176" cy="136815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DA45EE0-5F41-421F-8834-6ED974F077F2}"/>
              </a:ext>
            </a:extLst>
          </p:cNvPr>
          <p:cNvSpPr/>
          <p:nvPr/>
        </p:nvSpPr>
        <p:spPr>
          <a:xfrm>
            <a:off x="2969670" y="3688231"/>
            <a:ext cx="865493" cy="520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5D3735-6429-4F43-B6BA-8C9F637051C6}"/>
              </a:ext>
            </a:extLst>
          </p:cNvPr>
          <p:cNvCxnSpPr/>
          <p:nvPr/>
        </p:nvCxnSpPr>
        <p:spPr>
          <a:xfrm>
            <a:off x="1306340" y="3328191"/>
            <a:ext cx="11521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6A7EF-87FC-4B35-9AE2-E9A550384A77}"/>
              </a:ext>
            </a:extLst>
          </p:cNvPr>
          <p:cNvCxnSpPr>
            <a:cxnSpLocks/>
          </p:cNvCxnSpPr>
          <p:nvPr/>
        </p:nvCxnSpPr>
        <p:spPr>
          <a:xfrm>
            <a:off x="1044584" y="3336575"/>
            <a:ext cx="0" cy="9997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99508E-7030-491A-9043-686B2AE7B27D}"/>
              </a:ext>
            </a:extLst>
          </p:cNvPr>
          <p:cNvSpPr txBox="1"/>
          <p:nvPr/>
        </p:nvSpPr>
        <p:spPr>
          <a:xfrm>
            <a:off x="683587" y="375037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C23A5-D445-4CB8-87DA-DDA6DE6E19C1}"/>
              </a:ext>
            </a:extLst>
          </p:cNvPr>
          <p:cNvSpPr txBox="1"/>
          <p:nvPr/>
        </p:nvSpPr>
        <p:spPr>
          <a:xfrm>
            <a:off x="1701906" y="305119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3A528-835A-4E13-BC62-961C5EF9DDE7}"/>
              </a:ext>
            </a:extLst>
          </p:cNvPr>
          <p:cNvSpPr/>
          <p:nvPr/>
        </p:nvSpPr>
        <p:spPr>
          <a:xfrm>
            <a:off x="4644027" y="34686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enuron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C6A868-0D04-44A7-91DC-133D0334A835}"/>
              </a:ext>
            </a:extLst>
          </p:cNvPr>
          <p:cNvCxnSpPr/>
          <p:nvPr/>
        </p:nvCxnSpPr>
        <p:spPr>
          <a:xfrm>
            <a:off x="4618708" y="3328191"/>
            <a:ext cx="11521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2B1A40-AACD-48DC-8AAA-2BC9F04379BA}"/>
              </a:ext>
            </a:extLst>
          </p:cNvPr>
          <p:cNvCxnSpPr>
            <a:cxnSpLocks/>
          </p:cNvCxnSpPr>
          <p:nvPr/>
        </p:nvCxnSpPr>
        <p:spPr>
          <a:xfrm>
            <a:off x="4356952" y="3336575"/>
            <a:ext cx="0" cy="9997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8ACAD-3123-4A55-BD94-3179F9FEA6E6}"/>
              </a:ext>
            </a:extLst>
          </p:cNvPr>
          <p:cNvSpPr txBox="1"/>
          <p:nvPr/>
        </p:nvSpPr>
        <p:spPr>
          <a:xfrm>
            <a:off x="3995955" y="3750377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42222-32CF-4F9B-9091-0B65EC90F83A}"/>
              </a:ext>
            </a:extLst>
          </p:cNvPr>
          <p:cNvSpPr txBox="1"/>
          <p:nvPr/>
        </p:nvSpPr>
        <p:spPr>
          <a:xfrm>
            <a:off x="5014274" y="305119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28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85602-B6ED-45F8-AE60-2EB6286E93BE}"/>
              </a:ext>
            </a:extLst>
          </p:cNvPr>
          <p:cNvSpPr txBox="1"/>
          <p:nvPr/>
        </p:nvSpPr>
        <p:spPr>
          <a:xfrm>
            <a:off x="1263324" y="4838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입력층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FE1CB-BA20-4B13-A389-D590AD2AC4CC}"/>
              </a:ext>
            </a:extLst>
          </p:cNvPr>
          <p:cNvSpPr txBox="1"/>
          <p:nvPr/>
        </p:nvSpPr>
        <p:spPr>
          <a:xfrm>
            <a:off x="5201041" y="5943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6EF431-50B2-45BA-B6F5-E22723FDD455}"/>
              </a:ext>
            </a:extLst>
          </p:cNvPr>
          <p:cNvSpPr/>
          <p:nvPr/>
        </p:nvSpPr>
        <p:spPr>
          <a:xfrm>
            <a:off x="4796427" y="36210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D7FB0E-6F1B-47BB-B80D-70CFEC5A5824}"/>
              </a:ext>
            </a:extLst>
          </p:cNvPr>
          <p:cNvSpPr/>
          <p:nvPr/>
        </p:nvSpPr>
        <p:spPr>
          <a:xfrm>
            <a:off x="4948827" y="37734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20B8A-3E79-478B-895A-7CBB377FF33B}"/>
              </a:ext>
            </a:extLst>
          </p:cNvPr>
          <p:cNvSpPr/>
          <p:nvPr/>
        </p:nvSpPr>
        <p:spPr>
          <a:xfrm>
            <a:off x="5101227" y="39258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0BB6A5-2195-4462-A0A7-AB051ABAC3B4}"/>
              </a:ext>
            </a:extLst>
          </p:cNvPr>
          <p:cNvSpPr/>
          <p:nvPr/>
        </p:nvSpPr>
        <p:spPr>
          <a:xfrm>
            <a:off x="5253627" y="40782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8E4823-24B5-44D0-883E-7AEF61507DC4}"/>
              </a:ext>
            </a:extLst>
          </p:cNvPr>
          <p:cNvSpPr/>
          <p:nvPr/>
        </p:nvSpPr>
        <p:spPr>
          <a:xfrm>
            <a:off x="5406027" y="42306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26C684-CFA4-4595-AD5B-A8380661F87E}"/>
              </a:ext>
            </a:extLst>
          </p:cNvPr>
          <p:cNvSpPr/>
          <p:nvPr/>
        </p:nvSpPr>
        <p:spPr>
          <a:xfrm>
            <a:off x="5558427" y="43830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D8CF6-B858-4404-8BCB-FBF28D1B4F30}"/>
              </a:ext>
            </a:extLst>
          </p:cNvPr>
          <p:cNvSpPr/>
          <p:nvPr/>
        </p:nvSpPr>
        <p:spPr>
          <a:xfrm>
            <a:off x="5710827" y="45354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13D3E9-85C8-4EEA-A7D1-700818632D20}"/>
              </a:ext>
            </a:extLst>
          </p:cNvPr>
          <p:cNvSpPr/>
          <p:nvPr/>
        </p:nvSpPr>
        <p:spPr>
          <a:xfrm>
            <a:off x="5863227" y="46878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3F9478-CCE2-4921-B361-591B3A364635}"/>
              </a:ext>
            </a:extLst>
          </p:cNvPr>
          <p:cNvSpPr/>
          <p:nvPr/>
        </p:nvSpPr>
        <p:spPr>
          <a:xfrm>
            <a:off x="6015627" y="4840242"/>
            <a:ext cx="970706" cy="93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units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DFEDCD-D138-4B79-85DF-9C08A0F0F593}"/>
              </a:ext>
            </a:extLst>
          </p:cNvPr>
          <p:cNvCxnSpPr>
            <a:cxnSpLocks/>
          </p:cNvCxnSpPr>
          <p:nvPr/>
        </p:nvCxnSpPr>
        <p:spPr>
          <a:xfrm>
            <a:off x="5901807" y="3375593"/>
            <a:ext cx="1218580" cy="12783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46F6B2-B31D-4253-A925-EEA012583F37}"/>
              </a:ext>
            </a:extLst>
          </p:cNvPr>
          <p:cNvSpPr txBox="1"/>
          <p:nvPr/>
        </p:nvSpPr>
        <p:spPr>
          <a:xfrm>
            <a:off x="6472937" y="374178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6F3017F4-7653-4D88-80CE-9C4A2CA7AAB2}"/>
              </a:ext>
            </a:extLst>
          </p:cNvPr>
          <p:cNvSpPr/>
          <p:nvPr/>
        </p:nvSpPr>
        <p:spPr>
          <a:xfrm>
            <a:off x="5738980" y="2063096"/>
            <a:ext cx="1463780" cy="748432"/>
          </a:xfrm>
          <a:prstGeom prst="wedgeRoundRectCallout">
            <a:avLst>
              <a:gd name="adj1" fmla="val -43819"/>
              <a:gd name="adj2" fmla="val 10003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padding</a:t>
            </a:r>
            <a:r>
              <a:rPr lang="ko-KR" altLang="en-US" sz="1100" dirty="0"/>
              <a:t>을 사용하면 같은 크기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2E6BD-D7CC-4B3E-A99C-731706CD9112}"/>
              </a:ext>
            </a:extLst>
          </p:cNvPr>
          <p:cNvSpPr txBox="1"/>
          <p:nvPr/>
        </p:nvSpPr>
        <p:spPr>
          <a:xfrm>
            <a:off x="6196180" y="1057556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패딩을 하지 않으면 </a:t>
            </a:r>
            <a:r>
              <a:rPr lang="en-US" altLang="ko-KR" sz="1600" dirty="0"/>
              <a:t>24x24</a:t>
            </a:r>
            <a:endParaRPr lang="ko-KR" altLang="en-US" sz="1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1F307D-036F-40C7-A842-6C3E7C4B10ED}"/>
              </a:ext>
            </a:extLst>
          </p:cNvPr>
          <p:cNvSpPr/>
          <p:nvPr/>
        </p:nvSpPr>
        <p:spPr>
          <a:xfrm>
            <a:off x="4522063" y="150912"/>
            <a:ext cx="4392480" cy="454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FF00FF"/>
                </a:solidFill>
              </a:rPr>
              <a:t>from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tensorflow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FF"/>
                </a:solidFill>
              </a:rPr>
              <a:t>import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keras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keras.layers.Conv2D(10, </a:t>
            </a:r>
            <a:r>
              <a:rPr lang="en-US" altLang="ko-KR" sz="1200" dirty="0" err="1">
                <a:solidFill>
                  <a:schemeClr val="tx1"/>
                </a:solidFill>
              </a:rPr>
              <a:t>kernel_size</a:t>
            </a:r>
            <a:r>
              <a:rPr lang="en-US" altLang="ko-KR" sz="1200" dirty="0">
                <a:solidFill>
                  <a:schemeClr val="tx1"/>
                </a:solidFill>
              </a:rPr>
              <a:t>=(3,3), activation=‘</a:t>
            </a:r>
            <a:r>
              <a:rPr lang="en-US" altLang="ko-KR" sz="1200" dirty="0" err="1">
                <a:solidFill>
                  <a:schemeClr val="tx1"/>
                </a:solidFill>
              </a:rPr>
              <a:t>relu</a:t>
            </a:r>
            <a:r>
              <a:rPr lang="en-US" altLang="ko-KR" sz="1200" dirty="0">
                <a:solidFill>
                  <a:schemeClr val="tx1"/>
                </a:solidFill>
              </a:rPr>
              <a:t>’)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F06EF5-A86D-4E58-86DE-F42ECE34E024}"/>
              </a:ext>
            </a:extLst>
          </p:cNvPr>
          <p:cNvCxnSpPr/>
          <p:nvPr/>
        </p:nvCxnSpPr>
        <p:spPr>
          <a:xfrm flipH="1">
            <a:off x="3500438" y="692696"/>
            <a:ext cx="1513836" cy="70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1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en-US" altLang="ko-KR" dirty="0"/>
              <a:t>(strides)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</a:t>
            </a:r>
            <a:r>
              <a:rPr lang="ko-KR" altLang="en-US" dirty="0"/>
              <a:t>마스크</a:t>
            </a:r>
            <a:r>
              <a:rPr lang="en-US" altLang="ko-KR" dirty="0"/>
              <a:t>)</a:t>
            </a:r>
            <a:r>
              <a:rPr lang="ko-KR" altLang="en-US" dirty="0"/>
              <a:t>의 이동 간격을 설정</a:t>
            </a:r>
            <a:endParaRPr lang="en-US" altLang="ko-KR" dirty="0"/>
          </a:p>
          <a:p>
            <a:pPr lvl="1"/>
            <a:r>
              <a:rPr lang="ko-KR" altLang="en-US" dirty="0"/>
              <a:t>앞서 </a:t>
            </a:r>
            <a:r>
              <a:rPr lang="ko-KR" altLang="en-US" dirty="0" err="1"/>
              <a:t>합성곱에서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 dirty="0" err="1"/>
              <a:t>칸씩</a:t>
            </a:r>
            <a:r>
              <a:rPr lang="ko-KR" altLang="en-US" dirty="0"/>
              <a:t> 이동한다고 배웠다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필터 </a:t>
            </a:r>
            <a:r>
              <a:rPr lang="en-US" altLang="ko-KR" dirty="0"/>
              <a:t>(</a:t>
            </a:r>
            <a:r>
              <a:rPr lang="ko-KR" altLang="en-US" dirty="0"/>
              <a:t>마스크</a:t>
            </a:r>
            <a:r>
              <a:rPr lang="en-US" altLang="ko-KR" dirty="0"/>
              <a:t>)</a:t>
            </a:r>
            <a:r>
              <a:rPr lang="ko-KR" altLang="en-US" dirty="0"/>
              <a:t>의 이동 거리를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07704" y="5445797"/>
            <a:ext cx="684076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FF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FF"/>
                </a:solidFill>
              </a:rPr>
              <a:t>import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keras.layers.Conv2D(10, </a:t>
            </a:r>
            <a:r>
              <a:rPr lang="en-US" altLang="ko-KR" dirty="0" err="1">
                <a:solidFill>
                  <a:schemeClr val="tx1"/>
                </a:solidFill>
              </a:rPr>
              <a:t>kernel_size</a:t>
            </a:r>
            <a:r>
              <a:rPr lang="en-US" altLang="ko-KR" dirty="0">
                <a:solidFill>
                  <a:schemeClr val="tx1"/>
                </a:solidFill>
              </a:rPr>
              <a:t>=(3,3), activation=‘</a:t>
            </a:r>
            <a:r>
              <a:rPr lang="en-US" altLang="ko-KR" dirty="0" err="1">
                <a:solidFill>
                  <a:schemeClr val="tx1"/>
                </a:solidFill>
              </a:rPr>
              <a:t>relu</a:t>
            </a:r>
            <a:r>
              <a:rPr lang="en-US" altLang="ko-KR" dirty="0">
                <a:solidFill>
                  <a:schemeClr val="tx1"/>
                </a:solidFill>
              </a:rPr>
              <a:t>’, padding=‘same’, </a:t>
            </a:r>
            <a:r>
              <a:rPr lang="en-US" altLang="ko-KR" dirty="0">
                <a:solidFill>
                  <a:srgbClr val="C00000"/>
                </a:solidFill>
              </a:rPr>
              <a:t>strides=2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46673" y="6331933"/>
            <a:ext cx="576064" cy="30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6673" y="660838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필터 이동 거리 </a:t>
            </a:r>
          </a:p>
        </p:txBody>
      </p:sp>
      <p:pic>
        <p:nvPicPr>
          <p:cNvPr id="1026" name="Picture 2" descr="https://t1.daumcdn.net/cfile/tistory/993804415AAD2FD5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/>
          <a:stretch/>
        </p:blipFill>
        <p:spPr bwMode="auto">
          <a:xfrm>
            <a:off x="353672" y="2671956"/>
            <a:ext cx="1427773" cy="1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92726" y="3028507"/>
            <a:ext cx="295401" cy="29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5436" y="2708920"/>
            <a:ext cx="886204" cy="89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https://t1.daumcdn.net/cfile/tistory/993804415AAD2FD51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/>
          <a:stretch/>
        </p:blipFill>
        <p:spPr bwMode="auto">
          <a:xfrm>
            <a:off x="1884973" y="2688570"/>
            <a:ext cx="1427773" cy="1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541037" y="3028507"/>
            <a:ext cx="295401" cy="29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45636" y="2752512"/>
            <a:ext cx="886204" cy="89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https://t1.daumcdn.net/cfile/tistory/993804415AAD2FD514">
            <a:extLst>
              <a:ext uri="{FF2B5EF4-FFF2-40B4-BE49-F238E27FC236}">
                <a16:creationId xmlns:a16="http://schemas.microsoft.com/office/drawing/2014/main" id="{EE59B6E2-9416-4B07-9DD0-6DCD520B4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/>
          <a:stretch/>
        </p:blipFill>
        <p:spPr bwMode="auto">
          <a:xfrm>
            <a:off x="5013839" y="2692306"/>
            <a:ext cx="1427773" cy="1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B1B085-1522-485C-AA07-1338A8344A67}"/>
              </a:ext>
            </a:extLst>
          </p:cNvPr>
          <p:cNvSpPr/>
          <p:nvPr/>
        </p:nvSpPr>
        <p:spPr>
          <a:xfrm>
            <a:off x="5352893" y="3048857"/>
            <a:ext cx="295401" cy="29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D092E1-7E0B-4DD6-9D54-182A1EAC1E61}"/>
              </a:ext>
            </a:extLst>
          </p:cNvPr>
          <p:cNvSpPr/>
          <p:nvPr/>
        </p:nvSpPr>
        <p:spPr>
          <a:xfrm>
            <a:off x="5105603" y="2729270"/>
            <a:ext cx="886204" cy="89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https://t1.daumcdn.net/cfile/tistory/993804415AAD2FD514">
            <a:extLst>
              <a:ext uri="{FF2B5EF4-FFF2-40B4-BE49-F238E27FC236}">
                <a16:creationId xmlns:a16="http://schemas.microsoft.com/office/drawing/2014/main" id="{C71B5CB2-F82F-49B2-989D-23C84FC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/>
          <a:stretch/>
        </p:blipFill>
        <p:spPr bwMode="auto">
          <a:xfrm>
            <a:off x="6545140" y="2708920"/>
            <a:ext cx="1427773" cy="14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C6B6EC-9575-4AD9-902D-C9C73C80B7B9}"/>
              </a:ext>
            </a:extLst>
          </p:cNvPr>
          <p:cNvSpPr/>
          <p:nvPr/>
        </p:nvSpPr>
        <p:spPr>
          <a:xfrm>
            <a:off x="7516959" y="3048857"/>
            <a:ext cx="295401" cy="297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B6726B-CF24-45C2-BFE0-EFFB39DB0C42}"/>
              </a:ext>
            </a:extLst>
          </p:cNvPr>
          <p:cNvSpPr/>
          <p:nvPr/>
        </p:nvSpPr>
        <p:spPr>
          <a:xfrm>
            <a:off x="7214188" y="2772862"/>
            <a:ext cx="886204" cy="8925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C6665-691B-41FB-915B-D919EB838179}"/>
              </a:ext>
            </a:extLst>
          </p:cNvPr>
          <p:cNvSpPr txBox="1"/>
          <p:nvPr/>
        </p:nvSpPr>
        <p:spPr>
          <a:xfrm>
            <a:off x="5989185" y="429007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Strides = 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E9F10-8693-43DF-8968-579525C5AF0D}"/>
              </a:ext>
            </a:extLst>
          </p:cNvPr>
          <p:cNvSpPr txBox="1"/>
          <p:nvPr/>
        </p:nvSpPr>
        <p:spPr>
          <a:xfrm>
            <a:off x="1181369" y="430862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Strides = 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B9033E-C62E-45A2-9258-C5B6CF10E14E}"/>
              </a:ext>
            </a:extLst>
          </p:cNvPr>
          <p:cNvCxnSpPr/>
          <p:nvPr/>
        </p:nvCxnSpPr>
        <p:spPr>
          <a:xfrm flipV="1">
            <a:off x="5352893" y="4677958"/>
            <a:ext cx="443243" cy="6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04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213F-C8E9-4518-8F7B-83760F82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 (</a:t>
            </a:r>
            <a:r>
              <a:rPr lang="ko-KR" altLang="en-US" dirty="0" err="1"/>
              <a:t>풀링</a:t>
            </a:r>
            <a:r>
              <a:rPr lang="ko-KR" altLang="en-US" dirty="0"/>
              <a:t> 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C419-0A2F-49BF-9EE9-BF9A59E9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Sampling </a:t>
            </a:r>
            <a:r>
              <a:rPr lang="ko-KR" altLang="en-US" dirty="0"/>
              <a:t>또는 </a:t>
            </a:r>
            <a:r>
              <a:rPr lang="en-US" altLang="ko-KR" dirty="0"/>
              <a:t>resizing </a:t>
            </a:r>
            <a:r>
              <a:rPr lang="ko-KR" altLang="en-US" dirty="0"/>
              <a:t>의 개념임</a:t>
            </a:r>
            <a:endParaRPr lang="en-US" altLang="ko-KR" dirty="0"/>
          </a:p>
          <a:p>
            <a:pPr lvl="1"/>
            <a:r>
              <a:rPr lang="ko-KR" altLang="en-US" dirty="0" err="1"/>
              <a:t>풀링</a:t>
            </a:r>
            <a:r>
              <a:rPr lang="ko-KR" altLang="en-US" dirty="0"/>
              <a:t> 레이어는 </a:t>
            </a:r>
            <a:r>
              <a:rPr lang="ko-KR" altLang="en-US" dirty="0" err="1"/>
              <a:t>콘볼루션</a:t>
            </a:r>
            <a:r>
              <a:rPr lang="ko-KR" altLang="en-US" dirty="0"/>
              <a:t> 레이어의 </a:t>
            </a:r>
            <a:r>
              <a:rPr lang="ko-KR" altLang="en-US" b="1" u="sng" dirty="0"/>
              <a:t>출력 값을 단순하게 압축</a:t>
            </a:r>
            <a:r>
              <a:rPr lang="ko-KR" altLang="en-US" dirty="0"/>
              <a:t>해주고 </a:t>
            </a:r>
            <a:endParaRPr lang="en-US" altLang="ko-KR" dirty="0"/>
          </a:p>
          <a:p>
            <a:pPr lvl="1"/>
            <a:r>
              <a:rPr lang="ko-KR" altLang="en-US" dirty="0" err="1"/>
              <a:t>콘볼루션</a:t>
            </a:r>
            <a:r>
              <a:rPr lang="ko-KR" altLang="en-US" dirty="0"/>
              <a:t> 레이어가 생산해낸 정보를 </a:t>
            </a:r>
            <a:r>
              <a:rPr lang="ko-KR" altLang="en-US" dirty="0" err="1"/>
              <a:t>컴팩트하게</a:t>
            </a:r>
            <a:r>
              <a:rPr lang="ko-KR" altLang="en-US" dirty="0"/>
              <a:t> 만들어 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55A30-7A34-447B-AC0D-64FBB4F8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B5CF8E-00B3-4583-A1D0-6F65D6442A09}"/>
              </a:ext>
            </a:extLst>
          </p:cNvPr>
          <p:cNvSpPr/>
          <p:nvPr/>
        </p:nvSpPr>
        <p:spPr>
          <a:xfrm>
            <a:off x="1475656" y="3789040"/>
            <a:ext cx="19442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 layer</a:t>
            </a:r>
            <a:r>
              <a:rPr lang="ko-KR" altLang="en-US" dirty="0"/>
              <a:t>의 </a:t>
            </a:r>
            <a:endParaRPr lang="en-US" altLang="ko-KR" dirty="0"/>
          </a:p>
          <a:p>
            <a:pPr algn="ctr"/>
            <a:r>
              <a:rPr lang="ko-KR" altLang="en-US" dirty="0"/>
              <a:t>한 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CC92C4-CB6B-46B0-8BCF-B5C92207A06F}"/>
              </a:ext>
            </a:extLst>
          </p:cNvPr>
          <p:cNvCxnSpPr/>
          <p:nvPr/>
        </p:nvCxnSpPr>
        <p:spPr>
          <a:xfrm>
            <a:off x="3707904" y="434078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A1525B-3A98-4F37-B8CF-EBBA591DE548}"/>
              </a:ext>
            </a:extLst>
          </p:cNvPr>
          <p:cNvSpPr/>
          <p:nvPr/>
        </p:nvSpPr>
        <p:spPr>
          <a:xfrm>
            <a:off x="4860032" y="3789040"/>
            <a:ext cx="1224136" cy="10557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326CFBC-3B08-49F0-B34B-53E4FC745A85}"/>
              </a:ext>
            </a:extLst>
          </p:cNvPr>
          <p:cNvSpPr/>
          <p:nvPr/>
        </p:nvSpPr>
        <p:spPr>
          <a:xfrm>
            <a:off x="5076056" y="5393187"/>
            <a:ext cx="1765875" cy="748270"/>
          </a:xfrm>
          <a:prstGeom prst="wedgeRoundRectCallout">
            <a:avLst>
              <a:gd name="adj1" fmla="val -29406"/>
              <a:gd name="adj2" fmla="val -831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15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 (</a:t>
            </a:r>
            <a:r>
              <a:rPr lang="ko-KR" altLang="en-US" dirty="0" err="1"/>
              <a:t>풀링</a:t>
            </a:r>
            <a:r>
              <a:rPr lang="ko-KR" altLang="en-US" dirty="0"/>
              <a:t> 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풀링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층에서 만든 특성 </a:t>
            </a:r>
            <a:r>
              <a:rPr lang="ko-KR" altLang="en-US" dirty="0" err="1"/>
              <a:t>맵의</a:t>
            </a:r>
            <a:r>
              <a:rPr lang="ko-KR" altLang="en-US" dirty="0"/>
              <a:t> 가로</a:t>
            </a:r>
            <a:r>
              <a:rPr lang="en-US" altLang="ko-KR" dirty="0"/>
              <a:t>/</a:t>
            </a:r>
            <a:r>
              <a:rPr lang="ko-KR" altLang="en-US" dirty="0"/>
              <a:t>세로 크기를 줄이는 역할을 수행</a:t>
            </a:r>
            <a:endParaRPr lang="en-US" altLang="ko-KR" dirty="0"/>
          </a:p>
          <a:p>
            <a:pPr lvl="1"/>
            <a:r>
              <a:rPr lang="ko-KR" altLang="en-US" b="1" dirty="0"/>
              <a:t>최대 </a:t>
            </a:r>
            <a:r>
              <a:rPr lang="ko-KR" altLang="en-US" b="1" dirty="0" err="1"/>
              <a:t>풀링</a:t>
            </a:r>
            <a:r>
              <a:rPr lang="en-US" altLang="ko-KR" b="1" dirty="0"/>
              <a:t>(</a:t>
            </a:r>
            <a:r>
              <a:rPr lang="en-US" altLang="ko-KR" b="1" dirty="0" err="1"/>
              <a:t>MaxPooling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마스크에서 최대 값을 선택</a:t>
            </a:r>
            <a:endParaRPr lang="en-US" altLang="ko-KR" dirty="0"/>
          </a:p>
          <a:p>
            <a:pPr lvl="1"/>
            <a:r>
              <a:rPr lang="ko-KR" altLang="en-US" dirty="0"/>
              <a:t>최소 </a:t>
            </a:r>
            <a:r>
              <a:rPr lang="ko-KR" altLang="en-US" dirty="0" err="1"/>
              <a:t>풀링</a:t>
            </a:r>
            <a:endParaRPr lang="en-US" altLang="ko-KR" dirty="0"/>
          </a:p>
          <a:p>
            <a:pPr lvl="2"/>
            <a:r>
              <a:rPr lang="ko-KR" altLang="en-US" dirty="0"/>
              <a:t>마스크에서 최소 값을 선택</a:t>
            </a:r>
            <a:endParaRPr lang="en-US" altLang="ko-KR" dirty="0"/>
          </a:p>
          <a:p>
            <a:r>
              <a:rPr lang="en-US" altLang="ko-KR" dirty="0"/>
              <a:t>Ex</a:t>
            </a:r>
          </a:p>
          <a:p>
            <a:pPr lvl="1"/>
            <a:r>
              <a:rPr lang="en-US" altLang="ko-KR" dirty="0"/>
              <a:t>mask size = 2x2, strides = 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26" name="Picture 2" descr="https://t1.daumcdn.net/cfile/tistory/993804415AAD2FD514">
            <a:extLst>
              <a:ext uri="{FF2B5EF4-FFF2-40B4-BE49-F238E27FC236}">
                <a16:creationId xmlns:a16="http://schemas.microsoft.com/office/drawing/2014/main" id="{100C2D77-AC7A-4851-90E3-F6FCA75F2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/>
          <a:stretch/>
        </p:blipFill>
        <p:spPr bwMode="auto">
          <a:xfrm>
            <a:off x="1403648" y="4891390"/>
            <a:ext cx="1410915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7278FC4-7E3E-4541-BCB9-8B5A4DC7D982}"/>
              </a:ext>
            </a:extLst>
          </p:cNvPr>
          <p:cNvSpPr/>
          <p:nvPr/>
        </p:nvSpPr>
        <p:spPr>
          <a:xfrm>
            <a:off x="1475656" y="4891390"/>
            <a:ext cx="547231" cy="60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932CBDB-D8BA-4A4A-A3A7-613F9931E24B}"/>
              </a:ext>
            </a:extLst>
          </p:cNvPr>
          <p:cNvSpPr/>
          <p:nvPr/>
        </p:nvSpPr>
        <p:spPr>
          <a:xfrm>
            <a:off x="3707904" y="5301208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CE8B13-334F-4A6E-AB9E-6519726A1426}"/>
              </a:ext>
            </a:extLst>
          </p:cNvPr>
          <p:cNvSpPr/>
          <p:nvPr/>
        </p:nvSpPr>
        <p:spPr>
          <a:xfrm>
            <a:off x="2072089" y="4891390"/>
            <a:ext cx="547231" cy="607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4F4081-B3EF-44C1-BBF9-1AB80AB0646C}"/>
              </a:ext>
            </a:extLst>
          </p:cNvPr>
          <p:cNvSpPr/>
          <p:nvPr/>
        </p:nvSpPr>
        <p:spPr>
          <a:xfrm>
            <a:off x="1475656" y="5517232"/>
            <a:ext cx="547231" cy="6074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5DFDD5-8938-4F1B-B2BA-B444213C31B7}"/>
              </a:ext>
            </a:extLst>
          </p:cNvPr>
          <p:cNvSpPr/>
          <p:nvPr/>
        </p:nvSpPr>
        <p:spPr>
          <a:xfrm>
            <a:off x="2072089" y="5517232"/>
            <a:ext cx="547231" cy="60743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81C7CD-4A4F-4028-8643-4BF7448C6380}"/>
              </a:ext>
            </a:extLst>
          </p:cNvPr>
          <p:cNvGrpSpPr/>
          <p:nvPr/>
        </p:nvGrpSpPr>
        <p:grpSpPr>
          <a:xfrm>
            <a:off x="5086807" y="5285522"/>
            <a:ext cx="547231" cy="607436"/>
            <a:chOff x="5086807" y="5285522"/>
            <a:chExt cx="547231" cy="6074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43DB30D-F04F-4E4A-B8A8-B15B8197217A}"/>
                </a:ext>
              </a:extLst>
            </p:cNvPr>
            <p:cNvSpPr/>
            <p:nvPr/>
          </p:nvSpPr>
          <p:spPr>
            <a:xfrm>
              <a:off x="5086807" y="5285522"/>
              <a:ext cx="547231" cy="607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2D80047-3032-4D7B-A836-EE8611FEB80D}"/>
                </a:ext>
              </a:extLst>
            </p:cNvPr>
            <p:cNvCxnSpPr>
              <a:stCxn id="30" idx="1"/>
              <a:endCxn id="30" idx="3"/>
            </p:cNvCxnSpPr>
            <p:nvPr/>
          </p:nvCxnSpPr>
          <p:spPr>
            <a:xfrm>
              <a:off x="5086807" y="5589240"/>
              <a:ext cx="5472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2FD496-7331-4DFB-9BA1-D8BA2A439C5D}"/>
                </a:ext>
              </a:extLst>
            </p:cNvPr>
            <p:cNvCxnSpPr>
              <a:stCxn id="30" idx="0"/>
              <a:endCxn id="30" idx="2"/>
            </p:cNvCxnSpPr>
            <p:nvPr/>
          </p:nvCxnSpPr>
          <p:spPr>
            <a:xfrm>
              <a:off x="5360423" y="5285522"/>
              <a:ext cx="0" cy="607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7D7C3658-EC27-42BF-B90A-4A6E70E64DDC}"/>
              </a:ext>
            </a:extLst>
          </p:cNvPr>
          <p:cNvSpPr/>
          <p:nvPr/>
        </p:nvSpPr>
        <p:spPr>
          <a:xfrm>
            <a:off x="5508104" y="6177411"/>
            <a:ext cx="1200755" cy="393589"/>
          </a:xfrm>
          <a:prstGeom prst="wedgeRoundRectCallout">
            <a:avLst>
              <a:gd name="adj1" fmla="val -29406"/>
              <a:gd name="adj2" fmla="val -831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12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 (</a:t>
            </a:r>
            <a:r>
              <a:rPr lang="ko-KR" altLang="en-US" dirty="0" err="1"/>
              <a:t>풀링</a:t>
            </a:r>
            <a:r>
              <a:rPr lang="ko-KR" altLang="en-US" dirty="0"/>
              <a:t> 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 Pooling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DEFEF1-C368-41FC-916B-2FD55A2C72EB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684076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FF"/>
                </a:solidFill>
              </a:rPr>
              <a:t>from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tensorflow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FF"/>
                </a:solidFill>
              </a:rPr>
              <a:t>import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keras.layers.MaxPooling2D(2)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keras.layers.MaxPooling2D (2, strides=2, padding=‘same’)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851920" y="285293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420888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Pooling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: 2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가로 세로 크기를 절반으로 줄임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67238" y="3568467"/>
            <a:ext cx="13925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27984" y="399897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이동 간격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496773" y="3568467"/>
            <a:ext cx="13925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7519" y="3998972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Valid padding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외곽 채우기 있음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79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135832</TotalTime>
  <Words>918</Words>
  <Application>Microsoft Office PowerPoint</Application>
  <PresentationFormat>화면 슬라이드 쇼(4:3)</PresentationFormat>
  <Paragraphs>263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HY헤드라인M</vt:lpstr>
      <vt:lpstr>Roboto</vt:lpstr>
      <vt:lpstr>굴림</vt:lpstr>
      <vt:lpstr>맑은 고딕</vt:lpstr>
      <vt:lpstr>Arial</vt:lpstr>
      <vt:lpstr>Wingdings</vt:lpstr>
      <vt:lpstr>Office 테마</vt:lpstr>
      <vt:lpstr>PowerPoint 프레젠테이션</vt:lpstr>
      <vt:lpstr>합성곱 (convolution) 신경망</vt:lpstr>
      <vt:lpstr>합성곱 (convolution) - 2차원 데이터 </vt:lpstr>
      <vt:lpstr>케라스에서 합성곱 사용</vt:lpstr>
      <vt:lpstr>케라스에서 합성곱 사용</vt:lpstr>
      <vt:lpstr>스트라이드 (strides)</vt:lpstr>
      <vt:lpstr>Pooling layer (풀링 층)</vt:lpstr>
      <vt:lpstr>Pooling layer (풀링 층)</vt:lpstr>
      <vt:lpstr>Pooling layer (풀링 층)</vt:lpstr>
      <vt:lpstr>케라스에서 합성곱 사용</vt:lpstr>
      <vt:lpstr>요약</vt:lpstr>
      <vt:lpstr>합성곱 신경망 (CNN) 실습</vt:lpstr>
      <vt:lpstr>합성곱 신경망 (CNN) 실습</vt:lpstr>
      <vt:lpstr>합성곱 신경망 (CNN) 실습</vt:lpstr>
      <vt:lpstr>합성곱 신경망 (CNN) 실습</vt:lpstr>
      <vt:lpstr>합성곱 신경망 (CNN) 실습</vt:lpstr>
      <vt:lpstr>합성곱 신경망 (CNN) 실습</vt:lpstr>
      <vt:lpstr>Appendix </vt:lpstr>
      <vt:lpstr>컨퓨전 메트릭스란?</vt:lpstr>
      <vt:lpstr>컨퓨전 메트릭스 활용해서 비교</vt:lpstr>
      <vt:lpstr>결과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Hyuntae Cho</dc:creator>
  <cp:lastModifiedBy>phdmarine</cp:lastModifiedBy>
  <cp:revision>15280</cp:revision>
  <cp:lastPrinted>2020-07-31T04:55:49Z</cp:lastPrinted>
  <dcterms:created xsi:type="dcterms:W3CDTF">2008-04-16T00:33:51Z</dcterms:created>
  <dcterms:modified xsi:type="dcterms:W3CDTF">2023-11-14T13:31:36Z</dcterms:modified>
</cp:coreProperties>
</file>