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67" r:id="rId2"/>
    <p:sldId id="3998" r:id="rId3"/>
    <p:sldId id="3997" r:id="rId4"/>
    <p:sldId id="3999" r:id="rId5"/>
    <p:sldId id="4000" r:id="rId6"/>
    <p:sldId id="4001" r:id="rId7"/>
    <p:sldId id="4002" r:id="rId8"/>
    <p:sldId id="4003" r:id="rId9"/>
    <p:sldId id="4004" r:id="rId10"/>
    <p:sldId id="4008" r:id="rId11"/>
    <p:sldId id="4009" r:id="rId12"/>
    <p:sldId id="4010" r:id="rId13"/>
    <p:sldId id="4005" r:id="rId14"/>
    <p:sldId id="4006" r:id="rId15"/>
    <p:sldId id="2868" r:id="rId16"/>
    <p:sldId id="2869" r:id="rId17"/>
    <p:sldId id="2897" r:id="rId18"/>
    <p:sldId id="2870" r:id="rId19"/>
    <p:sldId id="2871" r:id="rId20"/>
    <p:sldId id="2900" r:id="rId21"/>
    <p:sldId id="2872" r:id="rId22"/>
    <p:sldId id="2876" r:id="rId23"/>
    <p:sldId id="4012" r:id="rId24"/>
    <p:sldId id="2901" r:id="rId25"/>
    <p:sldId id="2877" r:id="rId26"/>
    <p:sldId id="2878" r:id="rId27"/>
    <p:sldId id="2879" r:id="rId28"/>
    <p:sldId id="2903" r:id="rId29"/>
    <p:sldId id="2905" r:id="rId30"/>
    <p:sldId id="2881" r:id="rId31"/>
    <p:sldId id="2882" r:id="rId32"/>
    <p:sldId id="4011" r:id="rId33"/>
    <p:sldId id="2906" r:id="rId3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9050B"/>
    <a:srgbClr val="FF9A3F"/>
    <a:srgbClr val="00CCFF"/>
    <a:srgbClr val="919ADB"/>
    <a:srgbClr val="29D6FF"/>
    <a:srgbClr val="FF9F47"/>
    <a:srgbClr val="FFFF99"/>
    <a:srgbClr val="DB7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1189" autoAdjust="0"/>
  </p:normalViewPr>
  <p:slideViewPr>
    <p:cSldViewPr>
      <p:cViewPr varScale="1">
        <p:scale>
          <a:sx n="137" d="100"/>
          <a:sy n="137" d="100"/>
        </p:scale>
        <p:origin x="1461" y="-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4230" y="-11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ADD5E14-8C7E-476B-B48D-F8B17BD73D13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82125BF-768A-4C4D-B49E-0EC387CFB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2" y="9720758"/>
            <a:ext cx="3075480" cy="512221"/>
          </a:xfrm>
          <a:prstGeom prst="rect">
            <a:avLst/>
          </a:prstGeom>
        </p:spPr>
        <p:txBody>
          <a:bodyPr vert="horz" lIns="65769" tIns="32884" rIns="65769" bIns="32884" rtlCol="0" anchor="b"/>
          <a:lstStyle>
            <a:lvl1pPr algn="l">
              <a:defRPr sz="8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E32DC3-15B8-40A9-B573-45CA510F1E5C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90" tIns="47495" rIns="94990" bIns="474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02" y="4862016"/>
            <a:ext cx="5680102" cy="4605085"/>
          </a:xfrm>
          <a:prstGeom prst="rect">
            <a:avLst/>
          </a:prstGeom>
        </p:spPr>
        <p:txBody>
          <a:bodyPr vert="horz" lIns="94990" tIns="47495" rIns="94990" bIns="4749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8AD4D0-670C-4990-ACED-2E8F7597B5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6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5771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1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200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24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1769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81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6809"/>
            <a:ext cx="9143999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91023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30507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6" name="Picture 2" descr="동명대학교 이미지 검색결과">
            <a:extLst>
              <a:ext uri="{FF2B5EF4-FFF2-40B4-BE49-F238E27FC236}">
                <a16:creationId xmlns:a16="http://schemas.microsoft.com/office/drawing/2014/main" id="{E9BA318B-C1DB-4514-8041-52E0C53DC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F21B93-63FD-43D8-BFC2-C2C99705E3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71564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5063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05ECFD-59D3-4DD7-B591-07AE98376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3E9EB74-217A-4E71-B380-C42717EE1A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A5E564-7E0A-4588-9C8D-E222855085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C706-A8E4-4EE3-AB4C-10443F73FE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118F0-27E6-48B5-B385-47387CC509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D93C607-E46C-457A-B3CA-7F50BDAA4F9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08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61206"/>
          </a:xfrm>
        </p:spPr>
        <p:txBody>
          <a:bodyPr/>
          <a:lstStyle>
            <a:lvl1pPr>
              <a:defRPr sz="2400" b="1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500438" y="6636891"/>
            <a:ext cx="2133600" cy="24849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395536" y="1052736"/>
            <a:ext cx="828092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2050" name="Picture 2" descr="동명대학교 이미지 검색결과">
            <a:extLst>
              <a:ext uri="{FF2B5EF4-FFF2-40B4-BE49-F238E27FC236}">
                <a16:creationId xmlns:a16="http://schemas.microsoft.com/office/drawing/2014/main" id="{6D2DDB07-24D1-41C1-A09A-65F4FEFC68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64973D-D9D8-47BB-8B0D-E917ACAB1E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B5E7-DEA7-4639-A6C8-874E13A68D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2A3650-FE35-49CD-AA09-91266A4E8E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199FB3F-9677-4E08-A055-237A2AF2A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23065C-5C23-4123-BB52-202B6468BB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5B73C0-320C-4AC8-9171-3AFB99E3D0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96751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446856" y="183803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652120" y="6492875"/>
            <a:ext cx="349188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algn="ctr">
              <a:defRPr sz="1600" b="1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819EA8D-7B21-4B49-BAAD-F6D5748D49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" name="바닥글 개체 틀 4"/>
          <p:cNvSpPr txBox="1">
            <a:spLocks/>
          </p:cNvSpPr>
          <p:nvPr userDrawn="1"/>
        </p:nvSpPr>
        <p:spPr>
          <a:xfrm>
            <a:off x="5544616" y="6492875"/>
            <a:ext cx="36358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6" r:id="rId1"/>
    <p:sldLayoutId id="2147485072" r:id="rId2"/>
    <p:sldLayoutId id="2147485077" r:id="rId3"/>
    <p:sldLayoutId id="2147485078" r:id="rId4"/>
    <p:sldLayoutId id="2147485073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  <p:sldLayoutId id="2147485086" r:id="rId13"/>
    <p:sldLayoutId id="2147485074" r:id="rId14"/>
    <p:sldLayoutId id="2147485075" r:id="rId15"/>
    <p:sldLayoutId id="2147485087" r:id="rId1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5pPr>
      <a:lvl6pPr marL="457154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6pPr>
      <a:lvl7pPr marL="914309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7pPr>
      <a:lvl8pPr marL="1371463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8pPr>
      <a:lvl9pPr marL="1828617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0253F"/>
          </a:solidFill>
          <a:latin typeface="+mn-lt"/>
          <a:ea typeface="+mn-ea"/>
          <a:cs typeface="맑은 고딕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rgbClr val="4F6228"/>
          </a:solidFill>
          <a:latin typeface="+mn-lt"/>
          <a:ea typeface="+mn-ea"/>
          <a:cs typeface="맑은 고딕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rgbClr val="77933C"/>
          </a:solidFill>
          <a:latin typeface="+mn-lt"/>
          <a:ea typeface="+mn-ea"/>
          <a:cs typeface="맑은 고딕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4F6228"/>
          </a:solidFill>
          <a:latin typeface="+mn-lt"/>
          <a:ea typeface="+mn-ea"/>
          <a:cs typeface="맑은 고딕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10253F"/>
          </a:solidFill>
          <a:latin typeface="+mn-lt"/>
          <a:ea typeface="+mn-ea"/>
          <a:cs typeface="맑은 고딕"/>
        </a:defRPr>
      </a:lvl5pPr>
      <a:lvl6pPr marL="2514349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902" y="2309971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 </a:t>
            </a:r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(Artificial Intelligence)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167D-ADF8-4BEF-9E89-F729A9282989}"/>
              </a:ext>
            </a:extLst>
          </p:cNvPr>
          <p:cNvSpPr txBox="1"/>
          <p:nvPr/>
        </p:nvSpPr>
        <p:spPr>
          <a:xfrm>
            <a:off x="7000422" y="303558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</a:t>
            </a:r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7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5AFC3-28BB-4654-B54C-578F1111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C5E66-A3B3-4656-9D55-4259228B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입력층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뉴런과 </a:t>
            </a:r>
            <a:r>
              <a:rPr lang="ko-KR" altLang="en-US" dirty="0" err="1"/>
              <a:t>순환층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개일 경우</a:t>
            </a:r>
            <a:endParaRPr lang="en-US" altLang="ko-KR" dirty="0"/>
          </a:p>
          <a:p>
            <a:pPr lvl="1"/>
            <a:r>
              <a:rPr lang="ko-KR" altLang="en-US" dirty="0"/>
              <a:t>가중치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x</a:t>
            </a:r>
            <a:r>
              <a:rPr lang="ko-KR" altLang="en-US" dirty="0"/>
              <a:t>의 크기는 </a:t>
            </a:r>
            <a:r>
              <a:rPr lang="en-US" altLang="ko-KR" dirty="0"/>
              <a:t>3 x 4 = 12</a:t>
            </a:r>
            <a:r>
              <a:rPr lang="ko-KR" altLang="en-US" dirty="0"/>
              <a:t>개 임</a:t>
            </a:r>
            <a:endParaRPr lang="en-US" altLang="ko-KR" dirty="0"/>
          </a:p>
          <a:p>
            <a:pPr lvl="1"/>
            <a:r>
              <a:rPr lang="ko-KR" altLang="en-US" u="sng" dirty="0"/>
              <a:t>즉</a:t>
            </a:r>
            <a:r>
              <a:rPr lang="en-US" altLang="ko-KR" u="sng" dirty="0"/>
              <a:t>, </a:t>
            </a:r>
            <a:r>
              <a:rPr lang="ko-KR" altLang="en-US" u="sng" dirty="0"/>
              <a:t>완전 연결 층만 본다면</a:t>
            </a:r>
            <a:r>
              <a:rPr lang="en-US" altLang="ko-KR" u="sng" dirty="0"/>
              <a:t>… (</a:t>
            </a:r>
            <a:r>
              <a:rPr lang="ko-KR" altLang="en-US" u="sng" dirty="0"/>
              <a:t>순환은 제외하고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ADD96-1150-4466-821D-E89E9A8D0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29827B3-D2B9-4172-BB97-4FE91B88CC24}"/>
              </a:ext>
            </a:extLst>
          </p:cNvPr>
          <p:cNvGrpSpPr/>
          <p:nvPr/>
        </p:nvGrpSpPr>
        <p:grpSpPr>
          <a:xfrm>
            <a:off x="2411760" y="3004101"/>
            <a:ext cx="377026" cy="391515"/>
            <a:chOff x="5643977" y="3088003"/>
            <a:chExt cx="377026" cy="39151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A90484-6AE3-47BE-97E2-623C44C8C06E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3C54E8-44C0-4F1B-92B1-419EE3577559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7E1626-0600-4508-A230-E7953148D5FF}"/>
              </a:ext>
            </a:extLst>
          </p:cNvPr>
          <p:cNvGrpSpPr/>
          <p:nvPr/>
        </p:nvGrpSpPr>
        <p:grpSpPr>
          <a:xfrm>
            <a:off x="2445714" y="3588536"/>
            <a:ext cx="377026" cy="391515"/>
            <a:chOff x="5643977" y="3088003"/>
            <a:chExt cx="377026" cy="39151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9EA2D9-9991-46F1-8224-B1CF2F80956A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5E8BA0-32D6-4FEE-9B36-32F523952EF0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FFABEF-0711-48C7-BA5C-5B6EE027058B}"/>
              </a:ext>
            </a:extLst>
          </p:cNvPr>
          <p:cNvGrpSpPr/>
          <p:nvPr/>
        </p:nvGrpSpPr>
        <p:grpSpPr>
          <a:xfrm>
            <a:off x="2458550" y="4693669"/>
            <a:ext cx="377026" cy="391515"/>
            <a:chOff x="5643977" y="3088003"/>
            <a:chExt cx="377026" cy="39151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6633E59-56F4-4B65-93C6-9B32B24ABE52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C78CED-AE05-4227-AE22-ABC5E22AAEE3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x4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398B3E-C64C-41CE-B999-2B03F8E8B89F}"/>
              </a:ext>
            </a:extLst>
          </p:cNvPr>
          <p:cNvGrpSpPr/>
          <p:nvPr/>
        </p:nvGrpSpPr>
        <p:grpSpPr>
          <a:xfrm>
            <a:off x="4342084" y="3000381"/>
            <a:ext cx="499768" cy="499767"/>
            <a:chOff x="5643977" y="3111335"/>
            <a:chExt cx="368183" cy="36818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7264136-44E7-4242-8D78-0C8D227CA12E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B27CCC-8BFC-4534-81D2-97F3C74481C5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r1</a:t>
              </a:r>
              <a:endParaRPr lang="ko-KR" altLang="en-US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6F4943-0468-41D0-A8D1-386B957D9D99}"/>
              </a:ext>
            </a:extLst>
          </p:cNvPr>
          <p:cNvGrpSpPr/>
          <p:nvPr/>
        </p:nvGrpSpPr>
        <p:grpSpPr>
          <a:xfrm>
            <a:off x="4342109" y="3712798"/>
            <a:ext cx="499768" cy="499767"/>
            <a:chOff x="5643977" y="3111335"/>
            <a:chExt cx="368183" cy="36818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B94C8FA-6A6D-4598-9316-83FD84DF232C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E53FF1-E20D-49B6-96A1-E8D177184E87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r2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7CC61C-9BF3-4037-A45D-CC58CF86F5E9}"/>
              </a:ext>
            </a:extLst>
          </p:cNvPr>
          <p:cNvGrpSpPr/>
          <p:nvPr/>
        </p:nvGrpSpPr>
        <p:grpSpPr>
          <a:xfrm>
            <a:off x="4326068" y="4462139"/>
            <a:ext cx="499768" cy="499767"/>
            <a:chOff x="5643977" y="3111335"/>
            <a:chExt cx="368183" cy="36818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3D023D5-0795-4F10-A1A7-89FB73F3132B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B07C12-D4D7-4EE5-AFC5-FBCD14716A82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r3</a:t>
              </a:r>
              <a:endParaRPr lang="ko-KR" altLang="en-US" sz="14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99810D3-B647-4114-AC44-D164DAB1B663}"/>
              </a:ext>
            </a:extLst>
          </p:cNvPr>
          <p:cNvGrpSpPr/>
          <p:nvPr/>
        </p:nvGrpSpPr>
        <p:grpSpPr>
          <a:xfrm>
            <a:off x="2457426" y="4141102"/>
            <a:ext cx="377026" cy="391515"/>
            <a:chOff x="5643977" y="3088003"/>
            <a:chExt cx="377026" cy="39151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4E03287-9D21-4EEC-A8DB-7B318B8E0908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6F343-876F-4691-AD6F-915B494B54C2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x3</a:t>
              </a:r>
              <a:endParaRPr lang="ko-KR" altLang="en-US" sz="1400" dirty="0"/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074816-AD8F-4066-BDE7-7BDBCF3742BF}"/>
              </a:ext>
            </a:extLst>
          </p:cNvPr>
          <p:cNvCxnSpPr/>
          <p:nvPr/>
        </p:nvCxnSpPr>
        <p:spPr>
          <a:xfrm>
            <a:off x="2822740" y="3148117"/>
            <a:ext cx="150332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245AB58-41B5-4272-BA57-69C9915A00EF}"/>
              </a:ext>
            </a:extLst>
          </p:cNvPr>
          <p:cNvCxnSpPr>
            <a:stCxn id="7" idx="3"/>
            <a:endCxn id="38" idx="2"/>
          </p:cNvCxnSpPr>
          <p:nvPr/>
        </p:nvCxnSpPr>
        <p:spPr>
          <a:xfrm>
            <a:off x="2788786" y="3157990"/>
            <a:ext cx="1537282" cy="155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8041913-BE0A-4856-983E-A47F54649AA6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2788786" y="3157990"/>
            <a:ext cx="1553323" cy="80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B9F6044-E9A1-4734-B26E-6CB62F704302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2822740" y="3250265"/>
            <a:ext cx="1519344" cy="49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F27D068-90F9-4CA3-A45F-B5B050DAE595}"/>
              </a:ext>
            </a:extLst>
          </p:cNvPr>
          <p:cNvCxnSpPr>
            <a:endCxn id="18" idx="2"/>
          </p:cNvCxnSpPr>
          <p:nvPr/>
        </p:nvCxnSpPr>
        <p:spPr>
          <a:xfrm>
            <a:off x="2838756" y="3744938"/>
            <a:ext cx="1503353" cy="21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DB528E8-9EE2-4030-95CF-FEEB58F7F42A}"/>
              </a:ext>
            </a:extLst>
          </p:cNvPr>
          <p:cNvCxnSpPr>
            <a:stCxn id="10" idx="3"/>
            <a:endCxn id="38" idx="2"/>
          </p:cNvCxnSpPr>
          <p:nvPr/>
        </p:nvCxnSpPr>
        <p:spPr>
          <a:xfrm>
            <a:off x="2822740" y="3742425"/>
            <a:ext cx="1503328" cy="96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F315245-B6DB-48D5-8747-B00466ADCECD}"/>
              </a:ext>
            </a:extLst>
          </p:cNvPr>
          <p:cNvCxnSpPr>
            <a:stCxn id="42" idx="3"/>
            <a:endCxn id="15" idx="2"/>
          </p:cNvCxnSpPr>
          <p:nvPr/>
        </p:nvCxnSpPr>
        <p:spPr>
          <a:xfrm flipV="1">
            <a:off x="2834452" y="3250265"/>
            <a:ext cx="1507632" cy="104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3DF24D5-878A-45F1-8368-E7848D7BC811}"/>
              </a:ext>
            </a:extLst>
          </p:cNvPr>
          <p:cNvCxnSpPr>
            <a:stCxn id="42" idx="3"/>
            <a:endCxn id="18" idx="2"/>
          </p:cNvCxnSpPr>
          <p:nvPr/>
        </p:nvCxnSpPr>
        <p:spPr>
          <a:xfrm flipV="1">
            <a:off x="2834452" y="3962682"/>
            <a:ext cx="1507657" cy="33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9A1C20-9E88-4CF5-B5B7-B115364163A0}"/>
              </a:ext>
            </a:extLst>
          </p:cNvPr>
          <p:cNvCxnSpPr>
            <a:stCxn id="42" idx="3"/>
          </p:cNvCxnSpPr>
          <p:nvPr/>
        </p:nvCxnSpPr>
        <p:spPr>
          <a:xfrm>
            <a:off x="2834452" y="4294991"/>
            <a:ext cx="1481596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FC6861-AA29-40BD-88E2-8BAC6A8A90CE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2835576" y="3250265"/>
            <a:ext cx="1506508" cy="159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85B9B84-E845-4C62-AAEE-E9556F89172A}"/>
              </a:ext>
            </a:extLst>
          </p:cNvPr>
          <p:cNvCxnSpPr>
            <a:stCxn id="13" idx="3"/>
          </p:cNvCxnSpPr>
          <p:nvPr/>
        </p:nvCxnSpPr>
        <p:spPr>
          <a:xfrm flipV="1">
            <a:off x="2835576" y="3972555"/>
            <a:ext cx="1484776" cy="87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AD3A631-9337-4E4B-B138-3E3CA776F111}"/>
              </a:ext>
            </a:extLst>
          </p:cNvPr>
          <p:cNvCxnSpPr>
            <a:stCxn id="13" idx="3"/>
          </p:cNvCxnSpPr>
          <p:nvPr/>
        </p:nvCxnSpPr>
        <p:spPr>
          <a:xfrm flipV="1">
            <a:off x="2835576" y="4712023"/>
            <a:ext cx="1417927" cy="13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037E0425-6096-4047-B553-237EBB778BF7}"/>
              </a:ext>
            </a:extLst>
          </p:cNvPr>
          <p:cNvSpPr/>
          <p:nvPr/>
        </p:nvSpPr>
        <p:spPr>
          <a:xfrm>
            <a:off x="4430665" y="5260496"/>
            <a:ext cx="1944216" cy="974956"/>
          </a:xfrm>
          <a:prstGeom prst="wedgeRoundRectCallout">
            <a:avLst>
              <a:gd name="adj1" fmla="val -62258"/>
              <a:gd name="adj2" fmla="val -39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</a:t>
            </a:r>
            <a:r>
              <a:rPr lang="en-US" altLang="ko-KR" dirty="0"/>
              <a:t>x </a:t>
            </a:r>
            <a:r>
              <a:rPr lang="ko-KR" altLang="en-US" dirty="0"/>
              <a:t>가중치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1DB82C4B-84AE-4217-9698-95003A575E67}"/>
              </a:ext>
            </a:extLst>
          </p:cNvPr>
          <p:cNvSpPr/>
          <p:nvPr/>
        </p:nvSpPr>
        <p:spPr>
          <a:xfrm>
            <a:off x="107504" y="0"/>
            <a:ext cx="3312368" cy="500042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은닉층에 연결해보면</a:t>
            </a:r>
            <a:r>
              <a:rPr lang="en-US" altLang="ko-KR" b="1" dirty="0"/>
              <a:t>… 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712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F8CA4-83CE-4B97-B448-09074F7D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04A15-56BF-48D3-AB78-CF3D1F37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순환층에서의 은닉 상태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h</a:t>
            </a:r>
            <a:r>
              <a:rPr lang="en-US" altLang="ko-KR" dirty="0"/>
              <a:t> = 3 x3 = 9</a:t>
            </a:r>
          </a:p>
          <a:p>
            <a:pPr lvl="1"/>
            <a:r>
              <a:rPr lang="en-US" altLang="ko-KR" dirty="0"/>
              <a:t>R1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R2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R3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개의 재사용 은닉 상태가 있음</a:t>
            </a:r>
            <a:endParaRPr lang="en-US" altLang="ko-KR" dirty="0"/>
          </a:p>
          <a:p>
            <a:pPr lvl="2"/>
            <a:r>
              <a:rPr lang="ko-KR" altLang="en-US" dirty="0"/>
              <a:t>즉 </a:t>
            </a:r>
            <a:r>
              <a:rPr lang="ko-KR" altLang="en-US" b="1" u="sng" dirty="0"/>
              <a:t>순환 은닉 상태가 입력층에 모두 연결됨</a:t>
            </a:r>
            <a:endParaRPr lang="en-US" altLang="ko-KR" b="1" u="sng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이웃한 뉴런에서 </a:t>
            </a:r>
            <a:r>
              <a:rPr lang="ko-KR" altLang="en-US" u="sng" dirty="0"/>
              <a:t>재사용 은닉 상태</a:t>
            </a:r>
            <a:r>
              <a:rPr lang="en-US" altLang="ko-KR" u="sng" dirty="0"/>
              <a:t>(</a:t>
            </a:r>
            <a:r>
              <a:rPr lang="en-US" altLang="ko-KR" u="sng" dirty="0" err="1"/>
              <a:t>w</a:t>
            </a:r>
            <a:r>
              <a:rPr lang="en-US" altLang="ko-KR" u="sng" baseline="-25000" dirty="0" err="1"/>
              <a:t>h</a:t>
            </a:r>
            <a:r>
              <a:rPr lang="en-US" altLang="ko-KR" u="sng" dirty="0"/>
              <a:t>)</a:t>
            </a:r>
            <a:r>
              <a:rPr lang="ko-KR" altLang="en-US" dirty="0"/>
              <a:t>가 입력 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88219-8B13-4848-997C-8593C5D1E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FF8EF1-E7B6-4E40-A253-8C406A70816A}"/>
              </a:ext>
            </a:extLst>
          </p:cNvPr>
          <p:cNvGrpSpPr/>
          <p:nvPr/>
        </p:nvGrpSpPr>
        <p:grpSpPr>
          <a:xfrm>
            <a:off x="4342084" y="3360421"/>
            <a:ext cx="499768" cy="499767"/>
            <a:chOff x="5643977" y="3111335"/>
            <a:chExt cx="368183" cy="36818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C8844AC-7DA3-4E41-BC79-6E4FB24C73AC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79F6A2-2156-49F9-AEC1-750349FF4847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r1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67F89E-9CE7-4210-8238-A9EA3F51D550}"/>
              </a:ext>
            </a:extLst>
          </p:cNvPr>
          <p:cNvGrpSpPr/>
          <p:nvPr/>
        </p:nvGrpSpPr>
        <p:grpSpPr>
          <a:xfrm>
            <a:off x="4342109" y="4340132"/>
            <a:ext cx="499768" cy="499767"/>
            <a:chOff x="5643977" y="3111335"/>
            <a:chExt cx="368183" cy="36818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01A3227-6008-4A79-B6A8-AE76EA82B320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23A580-B8E2-4A1A-B633-161A5B06AAC7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r2</a:t>
              </a: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37E5B1-278E-4291-96EB-98D8BCE1DEB5}"/>
              </a:ext>
            </a:extLst>
          </p:cNvPr>
          <p:cNvGrpSpPr/>
          <p:nvPr/>
        </p:nvGrpSpPr>
        <p:grpSpPr>
          <a:xfrm>
            <a:off x="4326068" y="5377505"/>
            <a:ext cx="499768" cy="499767"/>
            <a:chOff x="5643977" y="3111335"/>
            <a:chExt cx="368183" cy="36818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7601DA-F175-4143-A6AA-F92762E7A6C5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0EB490-5424-4C71-A44F-8DD96C548250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r3</a:t>
              </a:r>
              <a:endParaRPr lang="ko-KR" altLang="en-US" sz="1400" dirty="0"/>
            </a:p>
          </p:txBody>
        </p:sp>
      </p:grpSp>
      <p:sp>
        <p:nvSpPr>
          <p:cNvPr id="14" name="자유형 5">
            <a:extLst>
              <a:ext uri="{FF2B5EF4-FFF2-40B4-BE49-F238E27FC236}">
                <a16:creationId xmlns:a16="http://schemas.microsoft.com/office/drawing/2014/main" id="{004316E9-70BA-4C9E-85FC-3CE32E7BBBA3}"/>
              </a:ext>
            </a:extLst>
          </p:cNvPr>
          <p:cNvSpPr/>
          <p:nvPr/>
        </p:nvSpPr>
        <p:spPr>
          <a:xfrm rot="2246151">
            <a:off x="4463702" y="3195732"/>
            <a:ext cx="390391" cy="293668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  <a:gd name="connsiteX0" fmla="*/ 427949 w 427949"/>
              <a:gd name="connsiteY0" fmla="*/ 132613 h 235533"/>
              <a:gd name="connsiteX1" fmla="*/ 261272 w 427949"/>
              <a:gd name="connsiteY1" fmla="*/ 21777 h 235533"/>
              <a:gd name="connsiteX2" fmla="*/ 89080 w 427949"/>
              <a:gd name="connsiteY2" fmla="*/ 9902 h 235533"/>
              <a:gd name="connsiteX3" fmla="*/ 15 w 427949"/>
              <a:gd name="connsiteY3" fmla="*/ 134593 h 235533"/>
              <a:gd name="connsiteX4" fmla="*/ 95018 w 427949"/>
              <a:gd name="connsiteY4" fmla="*/ 235533 h 235533"/>
              <a:gd name="connsiteX0" fmla="*/ 427949 w 427949"/>
              <a:gd name="connsiteY0" fmla="*/ 174365 h 277285"/>
              <a:gd name="connsiteX1" fmla="*/ 266920 w 427949"/>
              <a:gd name="connsiteY1" fmla="*/ 5815 h 277285"/>
              <a:gd name="connsiteX2" fmla="*/ 89080 w 427949"/>
              <a:gd name="connsiteY2" fmla="*/ 51654 h 277285"/>
              <a:gd name="connsiteX3" fmla="*/ 15 w 427949"/>
              <a:gd name="connsiteY3" fmla="*/ 176345 h 277285"/>
              <a:gd name="connsiteX4" fmla="*/ 95018 w 427949"/>
              <a:gd name="connsiteY4" fmla="*/ 277285 h 277285"/>
              <a:gd name="connsiteX0" fmla="*/ 435335 w 435335"/>
              <a:gd name="connsiteY0" fmla="*/ 178277 h 281197"/>
              <a:gd name="connsiteX1" fmla="*/ 274306 w 435335"/>
              <a:gd name="connsiteY1" fmla="*/ 9727 h 281197"/>
              <a:gd name="connsiteX2" fmla="*/ 36368 w 435335"/>
              <a:gd name="connsiteY2" fmla="*/ 37505 h 281197"/>
              <a:gd name="connsiteX3" fmla="*/ 7401 w 435335"/>
              <a:gd name="connsiteY3" fmla="*/ 180257 h 281197"/>
              <a:gd name="connsiteX4" fmla="*/ 102404 w 435335"/>
              <a:gd name="connsiteY4" fmla="*/ 281197 h 281197"/>
              <a:gd name="connsiteX0" fmla="*/ 476084 w 476084"/>
              <a:gd name="connsiteY0" fmla="*/ 179173 h 282093"/>
              <a:gd name="connsiteX1" fmla="*/ 315055 w 476084"/>
              <a:gd name="connsiteY1" fmla="*/ 10623 h 282093"/>
              <a:gd name="connsiteX2" fmla="*/ 77117 w 476084"/>
              <a:gd name="connsiteY2" fmla="*/ 38401 h 282093"/>
              <a:gd name="connsiteX3" fmla="*/ 2075 w 476084"/>
              <a:gd name="connsiteY3" fmla="*/ 209307 h 282093"/>
              <a:gd name="connsiteX4" fmla="*/ 143153 w 476084"/>
              <a:gd name="connsiteY4" fmla="*/ 282093 h 282093"/>
              <a:gd name="connsiteX0" fmla="*/ 474290 w 474290"/>
              <a:gd name="connsiteY0" fmla="*/ 179173 h 332194"/>
              <a:gd name="connsiteX1" fmla="*/ 313261 w 474290"/>
              <a:gd name="connsiteY1" fmla="*/ 10623 h 332194"/>
              <a:gd name="connsiteX2" fmla="*/ 75323 w 474290"/>
              <a:gd name="connsiteY2" fmla="*/ 38401 h 332194"/>
              <a:gd name="connsiteX3" fmla="*/ 281 w 474290"/>
              <a:gd name="connsiteY3" fmla="*/ 209307 h 332194"/>
              <a:gd name="connsiteX4" fmla="*/ 48017 w 474290"/>
              <a:gd name="connsiteY4" fmla="*/ 332194 h 332194"/>
              <a:gd name="connsiteX0" fmla="*/ 502981 w 502981"/>
              <a:gd name="connsiteY0" fmla="*/ 179317 h 332338"/>
              <a:gd name="connsiteX1" fmla="*/ 341952 w 502981"/>
              <a:gd name="connsiteY1" fmla="*/ 10767 h 332338"/>
              <a:gd name="connsiteX2" fmla="*/ 104014 w 502981"/>
              <a:gd name="connsiteY2" fmla="*/ 38545 h 332338"/>
              <a:gd name="connsiteX3" fmla="*/ 184 w 502981"/>
              <a:gd name="connsiteY3" fmla="*/ 213692 h 332338"/>
              <a:gd name="connsiteX4" fmla="*/ 76708 w 502981"/>
              <a:gd name="connsiteY4" fmla="*/ 332338 h 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81" h="332338">
                <a:moveTo>
                  <a:pt x="502981" y="179317"/>
                </a:moveTo>
                <a:cubicBezTo>
                  <a:pt x="485167" y="93715"/>
                  <a:pt x="408447" y="34229"/>
                  <a:pt x="341952" y="10767"/>
                </a:cubicBezTo>
                <a:cubicBezTo>
                  <a:pt x="275458" y="-12695"/>
                  <a:pt x="160975" y="4724"/>
                  <a:pt x="104014" y="38545"/>
                </a:cubicBezTo>
                <a:cubicBezTo>
                  <a:pt x="47053" y="72366"/>
                  <a:pt x="4735" y="164727"/>
                  <a:pt x="184" y="213692"/>
                </a:cubicBezTo>
                <a:cubicBezTo>
                  <a:pt x="-4367" y="262657"/>
                  <a:pt x="76708" y="332338"/>
                  <a:pt x="76708" y="332338"/>
                </a:cubicBezTo>
              </a:path>
            </a:pathLst>
          </a:custGeom>
          <a:noFill/>
          <a:ln w="1905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5">
            <a:extLst>
              <a:ext uri="{FF2B5EF4-FFF2-40B4-BE49-F238E27FC236}">
                <a16:creationId xmlns:a16="http://schemas.microsoft.com/office/drawing/2014/main" id="{600C92AD-504C-494E-B54B-1888EA151B3F}"/>
              </a:ext>
            </a:extLst>
          </p:cNvPr>
          <p:cNvSpPr/>
          <p:nvPr/>
        </p:nvSpPr>
        <p:spPr>
          <a:xfrm rot="2246151">
            <a:off x="4479718" y="4172039"/>
            <a:ext cx="390391" cy="293668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  <a:gd name="connsiteX0" fmla="*/ 427949 w 427949"/>
              <a:gd name="connsiteY0" fmla="*/ 132613 h 235533"/>
              <a:gd name="connsiteX1" fmla="*/ 261272 w 427949"/>
              <a:gd name="connsiteY1" fmla="*/ 21777 h 235533"/>
              <a:gd name="connsiteX2" fmla="*/ 89080 w 427949"/>
              <a:gd name="connsiteY2" fmla="*/ 9902 h 235533"/>
              <a:gd name="connsiteX3" fmla="*/ 15 w 427949"/>
              <a:gd name="connsiteY3" fmla="*/ 134593 h 235533"/>
              <a:gd name="connsiteX4" fmla="*/ 95018 w 427949"/>
              <a:gd name="connsiteY4" fmla="*/ 235533 h 235533"/>
              <a:gd name="connsiteX0" fmla="*/ 427949 w 427949"/>
              <a:gd name="connsiteY0" fmla="*/ 174365 h 277285"/>
              <a:gd name="connsiteX1" fmla="*/ 266920 w 427949"/>
              <a:gd name="connsiteY1" fmla="*/ 5815 h 277285"/>
              <a:gd name="connsiteX2" fmla="*/ 89080 w 427949"/>
              <a:gd name="connsiteY2" fmla="*/ 51654 h 277285"/>
              <a:gd name="connsiteX3" fmla="*/ 15 w 427949"/>
              <a:gd name="connsiteY3" fmla="*/ 176345 h 277285"/>
              <a:gd name="connsiteX4" fmla="*/ 95018 w 427949"/>
              <a:gd name="connsiteY4" fmla="*/ 277285 h 277285"/>
              <a:gd name="connsiteX0" fmla="*/ 435335 w 435335"/>
              <a:gd name="connsiteY0" fmla="*/ 178277 h 281197"/>
              <a:gd name="connsiteX1" fmla="*/ 274306 w 435335"/>
              <a:gd name="connsiteY1" fmla="*/ 9727 h 281197"/>
              <a:gd name="connsiteX2" fmla="*/ 36368 w 435335"/>
              <a:gd name="connsiteY2" fmla="*/ 37505 h 281197"/>
              <a:gd name="connsiteX3" fmla="*/ 7401 w 435335"/>
              <a:gd name="connsiteY3" fmla="*/ 180257 h 281197"/>
              <a:gd name="connsiteX4" fmla="*/ 102404 w 435335"/>
              <a:gd name="connsiteY4" fmla="*/ 281197 h 281197"/>
              <a:gd name="connsiteX0" fmla="*/ 476084 w 476084"/>
              <a:gd name="connsiteY0" fmla="*/ 179173 h 282093"/>
              <a:gd name="connsiteX1" fmla="*/ 315055 w 476084"/>
              <a:gd name="connsiteY1" fmla="*/ 10623 h 282093"/>
              <a:gd name="connsiteX2" fmla="*/ 77117 w 476084"/>
              <a:gd name="connsiteY2" fmla="*/ 38401 h 282093"/>
              <a:gd name="connsiteX3" fmla="*/ 2075 w 476084"/>
              <a:gd name="connsiteY3" fmla="*/ 209307 h 282093"/>
              <a:gd name="connsiteX4" fmla="*/ 143153 w 476084"/>
              <a:gd name="connsiteY4" fmla="*/ 282093 h 282093"/>
              <a:gd name="connsiteX0" fmla="*/ 474290 w 474290"/>
              <a:gd name="connsiteY0" fmla="*/ 179173 h 332194"/>
              <a:gd name="connsiteX1" fmla="*/ 313261 w 474290"/>
              <a:gd name="connsiteY1" fmla="*/ 10623 h 332194"/>
              <a:gd name="connsiteX2" fmla="*/ 75323 w 474290"/>
              <a:gd name="connsiteY2" fmla="*/ 38401 h 332194"/>
              <a:gd name="connsiteX3" fmla="*/ 281 w 474290"/>
              <a:gd name="connsiteY3" fmla="*/ 209307 h 332194"/>
              <a:gd name="connsiteX4" fmla="*/ 48017 w 474290"/>
              <a:gd name="connsiteY4" fmla="*/ 332194 h 332194"/>
              <a:gd name="connsiteX0" fmla="*/ 502981 w 502981"/>
              <a:gd name="connsiteY0" fmla="*/ 179317 h 332338"/>
              <a:gd name="connsiteX1" fmla="*/ 341952 w 502981"/>
              <a:gd name="connsiteY1" fmla="*/ 10767 h 332338"/>
              <a:gd name="connsiteX2" fmla="*/ 104014 w 502981"/>
              <a:gd name="connsiteY2" fmla="*/ 38545 h 332338"/>
              <a:gd name="connsiteX3" fmla="*/ 184 w 502981"/>
              <a:gd name="connsiteY3" fmla="*/ 213692 h 332338"/>
              <a:gd name="connsiteX4" fmla="*/ 76708 w 502981"/>
              <a:gd name="connsiteY4" fmla="*/ 332338 h 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81" h="332338">
                <a:moveTo>
                  <a:pt x="502981" y="179317"/>
                </a:moveTo>
                <a:cubicBezTo>
                  <a:pt x="485167" y="93715"/>
                  <a:pt x="408447" y="34229"/>
                  <a:pt x="341952" y="10767"/>
                </a:cubicBezTo>
                <a:cubicBezTo>
                  <a:pt x="275458" y="-12695"/>
                  <a:pt x="160975" y="4724"/>
                  <a:pt x="104014" y="38545"/>
                </a:cubicBezTo>
                <a:cubicBezTo>
                  <a:pt x="47053" y="72366"/>
                  <a:pt x="4735" y="164727"/>
                  <a:pt x="184" y="213692"/>
                </a:cubicBezTo>
                <a:cubicBezTo>
                  <a:pt x="-4367" y="262657"/>
                  <a:pt x="76708" y="332338"/>
                  <a:pt x="76708" y="332338"/>
                </a:cubicBezTo>
              </a:path>
            </a:pathLst>
          </a:custGeom>
          <a:noFill/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5">
            <a:extLst>
              <a:ext uri="{FF2B5EF4-FFF2-40B4-BE49-F238E27FC236}">
                <a16:creationId xmlns:a16="http://schemas.microsoft.com/office/drawing/2014/main" id="{71496A8E-7D1D-405C-91A9-FEA62BD1D1FB}"/>
              </a:ext>
            </a:extLst>
          </p:cNvPr>
          <p:cNvSpPr/>
          <p:nvPr/>
        </p:nvSpPr>
        <p:spPr>
          <a:xfrm rot="2246151">
            <a:off x="4479717" y="5216751"/>
            <a:ext cx="390391" cy="293668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  <a:gd name="connsiteX0" fmla="*/ 427949 w 427949"/>
              <a:gd name="connsiteY0" fmla="*/ 132613 h 235533"/>
              <a:gd name="connsiteX1" fmla="*/ 261272 w 427949"/>
              <a:gd name="connsiteY1" fmla="*/ 21777 h 235533"/>
              <a:gd name="connsiteX2" fmla="*/ 89080 w 427949"/>
              <a:gd name="connsiteY2" fmla="*/ 9902 h 235533"/>
              <a:gd name="connsiteX3" fmla="*/ 15 w 427949"/>
              <a:gd name="connsiteY3" fmla="*/ 134593 h 235533"/>
              <a:gd name="connsiteX4" fmla="*/ 95018 w 427949"/>
              <a:gd name="connsiteY4" fmla="*/ 235533 h 235533"/>
              <a:gd name="connsiteX0" fmla="*/ 427949 w 427949"/>
              <a:gd name="connsiteY0" fmla="*/ 174365 h 277285"/>
              <a:gd name="connsiteX1" fmla="*/ 266920 w 427949"/>
              <a:gd name="connsiteY1" fmla="*/ 5815 h 277285"/>
              <a:gd name="connsiteX2" fmla="*/ 89080 w 427949"/>
              <a:gd name="connsiteY2" fmla="*/ 51654 h 277285"/>
              <a:gd name="connsiteX3" fmla="*/ 15 w 427949"/>
              <a:gd name="connsiteY3" fmla="*/ 176345 h 277285"/>
              <a:gd name="connsiteX4" fmla="*/ 95018 w 427949"/>
              <a:gd name="connsiteY4" fmla="*/ 277285 h 277285"/>
              <a:gd name="connsiteX0" fmla="*/ 435335 w 435335"/>
              <a:gd name="connsiteY0" fmla="*/ 178277 h 281197"/>
              <a:gd name="connsiteX1" fmla="*/ 274306 w 435335"/>
              <a:gd name="connsiteY1" fmla="*/ 9727 h 281197"/>
              <a:gd name="connsiteX2" fmla="*/ 36368 w 435335"/>
              <a:gd name="connsiteY2" fmla="*/ 37505 h 281197"/>
              <a:gd name="connsiteX3" fmla="*/ 7401 w 435335"/>
              <a:gd name="connsiteY3" fmla="*/ 180257 h 281197"/>
              <a:gd name="connsiteX4" fmla="*/ 102404 w 435335"/>
              <a:gd name="connsiteY4" fmla="*/ 281197 h 281197"/>
              <a:gd name="connsiteX0" fmla="*/ 476084 w 476084"/>
              <a:gd name="connsiteY0" fmla="*/ 179173 h 282093"/>
              <a:gd name="connsiteX1" fmla="*/ 315055 w 476084"/>
              <a:gd name="connsiteY1" fmla="*/ 10623 h 282093"/>
              <a:gd name="connsiteX2" fmla="*/ 77117 w 476084"/>
              <a:gd name="connsiteY2" fmla="*/ 38401 h 282093"/>
              <a:gd name="connsiteX3" fmla="*/ 2075 w 476084"/>
              <a:gd name="connsiteY3" fmla="*/ 209307 h 282093"/>
              <a:gd name="connsiteX4" fmla="*/ 143153 w 476084"/>
              <a:gd name="connsiteY4" fmla="*/ 282093 h 282093"/>
              <a:gd name="connsiteX0" fmla="*/ 474290 w 474290"/>
              <a:gd name="connsiteY0" fmla="*/ 179173 h 332194"/>
              <a:gd name="connsiteX1" fmla="*/ 313261 w 474290"/>
              <a:gd name="connsiteY1" fmla="*/ 10623 h 332194"/>
              <a:gd name="connsiteX2" fmla="*/ 75323 w 474290"/>
              <a:gd name="connsiteY2" fmla="*/ 38401 h 332194"/>
              <a:gd name="connsiteX3" fmla="*/ 281 w 474290"/>
              <a:gd name="connsiteY3" fmla="*/ 209307 h 332194"/>
              <a:gd name="connsiteX4" fmla="*/ 48017 w 474290"/>
              <a:gd name="connsiteY4" fmla="*/ 332194 h 332194"/>
              <a:gd name="connsiteX0" fmla="*/ 502981 w 502981"/>
              <a:gd name="connsiteY0" fmla="*/ 179317 h 332338"/>
              <a:gd name="connsiteX1" fmla="*/ 341952 w 502981"/>
              <a:gd name="connsiteY1" fmla="*/ 10767 h 332338"/>
              <a:gd name="connsiteX2" fmla="*/ 104014 w 502981"/>
              <a:gd name="connsiteY2" fmla="*/ 38545 h 332338"/>
              <a:gd name="connsiteX3" fmla="*/ 184 w 502981"/>
              <a:gd name="connsiteY3" fmla="*/ 213692 h 332338"/>
              <a:gd name="connsiteX4" fmla="*/ 76708 w 502981"/>
              <a:gd name="connsiteY4" fmla="*/ 332338 h 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81" h="332338">
                <a:moveTo>
                  <a:pt x="502981" y="179317"/>
                </a:moveTo>
                <a:cubicBezTo>
                  <a:pt x="485167" y="93715"/>
                  <a:pt x="408447" y="34229"/>
                  <a:pt x="341952" y="10767"/>
                </a:cubicBezTo>
                <a:cubicBezTo>
                  <a:pt x="275458" y="-12695"/>
                  <a:pt x="160975" y="4724"/>
                  <a:pt x="104014" y="38545"/>
                </a:cubicBezTo>
                <a:cubicBezTo>
                  <a:pt x="47053" y="72366"/>
                  <a:pt x="4735" y="164727"/>
                  <a:pt x="184" y="213692"/>
                </a:cubicBezTo>
                <a:cubicBezTo>
                  <a:pt x="-4367" y="262657"/>
                  <a:pt x="76708" y="332338"/>
                  <a:pt x="76708" y="332338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57A3D7-4202-4A12-BA89-68EB368F406C}"/>
              </a:ext>
            </a:extLst>
          </p:cNvPr>
          <p:cNvCxnSpPr/>
          <p:nvPr/>
        </p:nvCxnSpPr>
        <p:spPr>
          <a:xfrm flipH="1">
            <a:off x="4841852" y="4564669"/>
            <a:ext cx="300911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42A46B-6690-4C0E-94A1-AA4D31ECBA1F}"/>
              </a:ext>
            </a:extLst>
          </p:cNvPr>
          <p:cNvCxnSpPr/>
          <p:nvPr/>
        </p:nvCxnSpPr>
        <p:spPr>
          <a:xfrm flipH="1">
            <a:off x="4841852" y="5616942"/>
            <a:ext cx="300911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7EEA613-D7DA-4837-975B-E9DFA15D8B56}"/>
              </a:ext>
            </a:extLst>
          </p:cNvPr>
          <p:cNvCxnSpPr>
            <a:cxnSpLocks/>
          </p:cNvCxnSpPr>
          <p:nvPr/>
        </p:nvCxnSpPr>
        <p:spPr>
          <a:xfrm>
            <a:off x="4863265" y="3651015"/>
            <a:ext cx="289639" cy="1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03AB40-864D-41A3-A1FC-97478676755C}"/>
              </a:ext>
            </a:extLst>
          </p:cNvPr>
          <p:cNvCxnSpPr/>
          <p:nvPr/>
        </p:nvCxnSpPr>
        <p:spPr>
          <a:xfrm>
            <a:off x="5142763" y="3651015"/>
            <a:ext cx="0" cy="1965927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0D551A-390F-4124-8FDE-FA7F96A993F1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 flipV="1">
            <a:off x="4415273" y="3786999"/>
            <a:ext cx="25" cy="62632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62CC4B-DB5B-4F14-B552-6480B3E48789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H="1">
            <a:off x="4399257" y="4766710"/>
            <a:ext cx="16041" cy="68398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272954-DB03-4C84-AFEF-4C1C0B48E0EC}"/>
              </a:ext>
            </a:extLst>
          </p:cNvPr>
          <p:cNvCxnSpPr>
            <a:cxnSpLocks/>
          </p:cNvCxnSpPr>
          <p:nvPr/>
        </p:nvCxnSpPr>
        <p:spPr>
          <a:xfrm>
            <a:off x="3982043" y="4581128"/>
            <a:ext cx="3600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D9ADFF-2B07-4299-B8E3-1333C45A15DA}"/>
              </a:ext>
            </a:extLst>
          </p:cNvPr>
          <p:cNvCxnSpPr>
            <a:cxnSpLocks/>
          </p:cNvCxnSpPr>
          <p:nvPr/>
        </p:nvCxnSpPr>
        <p:spPr>
          <a:xfrm>
            <a:off x="3940412" y="5568234"/>
            <a:ext cx="418978" cy="10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94C410-94C3-4FA4-B9CA-22B949FE9966}"/>
              </a:ext>
            </a:extLst>
          </p:cNvPr>
          <p:cNvCxnSpPr>
            <a:cxnSpLocks/>
          </p:cNvCxnSpPr>
          <p:nvPr/>
        </p:nvCxnSpPr>
        <p:spPr>
          <a:xfrm>
            <a:off x="3982043" y="3594023"/>
            <a:ext cx="3520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245AEB-942B-4796-9CEF-EF13F56AD4CB}"/>
              </a:ext>
            </a:extLst>
          </p:cNvPr>
          <p:cNvCxnSpPr/>
          <p:nvPr/>
        </p:nvCxnSpPr>
        <p:spPr>
          <a:xfrm>
            <a:off x="3982043" y="3612857"/>
            <a:ext cx="0" cy="1965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9655E6AF-9C9B-46A0-B1DA-55592EEB627F}"/>
              </a:ext>
            </a:extLst>
          </p:cNvPr>
          <p:cNvSpPr/>
          <p:nvPr/>
        </p:nvSpPr>
        <p:spPr>
          <a:xfrm>
            <a:off x="6002252" y="5450694"/>
            <a:ext cx="2908149" cy="974956"/>
          </a:xfrm>
          <a:prstGeom prst="wedgeRoundRectCallout">
            <a:avLst>
              <a:gd name="adj1" fmla="val -62258"/>
              <a:gd name="adj2" fmla="val -39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층의 뉴런이 </a:t>
            </a:r>
            <a:r>
              <a:rPr lang="en-US" altLang="ko-KR" dirty="0"/>
              <a:t>3</a:t>
            </a:r>
            <a:r>
              <a:rPr lang="ko-KR" altLang="en-US" dirty="0"/>
              <a:t>개일 경우 </a:t>
            </a:r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재사용되는 </a:t>
            </a:r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ko-KR" b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 더 </a:t>
            </a:r>
            <a:r>
              <a:rPr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곱해짐</a:t>
            </a: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880577-61A3-409E-93FC-8A8F0628DB55}"/>
              </a:ext>
            </a:extLst>
          </p:cNvPr>
          <p:cNvCxnSpPr>
            <a:cxnSpLocks/>
            <a:stCxn id="44" idx="3"/>
            <a:endCxn id="6" idx="2"/>
          </p:cNvCxnSpPr>
          <p:nvPr/>
        </p:nvCxnSpPr>
        <p:spPr>
          <a:xfrm flipV="1">
            <a:off x="2180114" y="3610305"/>
            <a:ext cx="2161970" cy="43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E52278-77D6-40A0-8F08-BBAFCF990FFE}"/>
              </a:ext>
            </a:extLst>
          </p:cNvPr>
          <p:cNvCxnSpPr>
            <a:cxnSpLocks/>
            <a:stCxn id="47" idx="3"/>
            <a:endCxn id="6" idx="2"/>
          </p:cNvCxnSpPr>
          <p:nvPr/>
        </p:nvCxnSpPr>
        <p:spPr>
          <a:xfrm flipV="1">
            <a:off x="2214068" y="3610305"/>
            <a:ext cx="2128016" cy="628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F33C25C-BD0D-4E48-821A-97FEE3A32E10}"/>
              </a:ext>
            </a:extLst>
          </p:cNvPr>
          <p:cNvCxnSpPr>
            <a:cxnSpLocks/>
            <a:stCxn id="53" idx="3"/>
            <a:endCxn id="6" idx="2"/>
          </p:cNvCxnSpPr>
          <p:nvPr/>
        </p:nvCxnSpPr>
        <p:spPr>
          <a:xfrm flipV="1">
            <a:off x="2225780" y="3610305"/>
            <a:ext cx="2116304" cy="11806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2A8C6-C1E7-46D1-B36E-523716F2E1A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180114" y="3653913"/>
            <a:ext cx="2100676" cy="8993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2B1751-7E2A-4E6E-94BC-2DA3E0950890}"/>
              </a:ext>
            </a:extLst>
          </p:cNvPr>
          <p:cNvGrpSpPr/>
          <p:nvPr/>
        </p:nvGrpSpPr>
        <p:grpSpPr>
          <a:xfrm>
            <a:off x="1803088" y="3500024"/>
            <a:ext cx="377026" cy="391515"/>
            <a:chOff x="5643977" y="3088003"/>
            <a:chExt cx="377026" cy="39151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6C93A6D-F45A-4604-BC15-C988E36B13B8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263D1-D246-4335-876E-F2ECFF47E289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DD2142-7F9C-4D99-B10A-4F951BF14A97}"/>
              </a:ext>
            </a:extLst>
          </p:cNvPr>
          <p:cNvGrpSpPr/>
          <p:nvPr/>
        </p:nvGrpSpPr>
        <p:grpSpPr>
          <a:xfrm>
            <a:off x="1837042" y="4084459"/>
            <a:ext cx="377026" cy="391515"/>
            <a:chOff x="5643977" y="3088003"/>
            <a:chExt cx="377026" cy="39151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5BA9ADE-5A8D-497B-88E7-F8E572672871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5A3938-1D7D-4150-86B7-A787A82C668E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AC2212-CF4C-4482-997B-6160EFB427EE}"/>
              </a:ext>
            </a:extLst>
          </p:cNvPr>
          <p:cNvGrpSpPr/>
          <p:nvPr/>
        </p:nvGrpSpPr>
        <p:grpSpPr>
          <a:xfrm>
            <a:off x="1849878" y="5189592"/>
            <a:ext cx="377026" cy="391515"/>
            <a:chOff x="5643977" y="3088003"/>
            <a:chExt cx="377026" cy="39151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882B09-455E-4AD0-91CC-ECE316FAEBA2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7E4126-C848-4950-8B66-AD5829AEF8B4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x4</a:t>
              </a:r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2279874-26B3-4463-B166-F2741BD513A7}"/>
              </a:ext>
            </a:extLst>
          </p:cNvPr>
          <p:cNvGrpSpPr/>
          <p:nvPr/>
        </p:nvGrpSpPr>
        <p:grpSpPr>
          <a:xfrm>
            <a:off x="1848754" y="4637025"/>
            <a:ext cx="377026" cy="391515"/>
            <a:chOff x="5643977" y="3088003"/>
            <a:chExt cx="377026" cy="39151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A202246-6549-4EB5-AAB0-A813D52E9F27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B7CE1E-1CD7-44EF-8FD2-BB5A4CB7999A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x3</a:t>
              </a:r>
              <a:endParaRPr lang="ko-KR" altLang="en-US" sz="14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7D31A1C-82DE-4F3A-9C73-9B244799C3BF}"/>
              </a:ext>
            </a:extLst>
          </p:cNvPr>
          <p:cNvCxnSpPr>
            <a:cxnSpLocks/>
            <a:stCxn id="50" idx="3"/>
            <a:endCxn id="6" idx="2"/>
          </p:cNvCxnSpPr>
          <p:nvPr/>
        </p:nvCxnSpPr>
        <p:spPr>
          <a:xfrm flipV="1">
            <a:off x="2226904" y="3610305"/>
            <a:ext cx="2115180" cy="17331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0E51134-FBDF-43AC-93B2-BBE895EB99B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214068" y="4238348"/>
            <a:ext cx="2066722" cy="342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905018F-C20A-43B1-84A5-259E0881BD2B}"/>
              </a:ext>
            </a:extLst>
          </p:cNvPr>
          <p:cNvCxnSpPr>
            <a:cxnSpLocks/>
            <a:stCxn id="53" idx="3"/>
            <a:endCxn id="9" idx="2"/>
          </p:cNvCxnSpPr>
          <p:nvPr/>
        </p:nvCxnSpPr>
        <p:spPr>
          <a:xfrm flipV="1">
            <a:off x="2225780" y="4590016"/>
            <a:ext cx="2116329" cy="2008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4AFD561-87D7-4742-BF49-38DF1D666F39}"/>
              </a:ext>
            </a:extLst>
          </p:cNvPr>
          <p:cNvCxnSpPr>
            <a:cxnSpLocks/>
            <a:stCxn id="50" idx="3"/>
            <a:endCxn id="9" idx="2"/>
          </p:cNvCxnSpPr>
          <p:nvPr/>
        </p:nvCxnSpPr>
        <p:spPr>
          <a:xfrm flipV="1">
            <a:off x="2226904" y="4590016"/>
            <a:ext cx="2115205" cy="7534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D401F06-426C-4184-95D5-FE354F18E40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180114" y="3653913"/>
            <a:ext cx="2119893" cy="1933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DC0176C-DAD9-4EBE-99A7-8FC1CA4D6E2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216764" y="4210190"/>
            <a:ext cx="2109304" cy="1417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41E2683-084B-4ACF-87EB-A9A342819A0B}"/>
              </a:ext>
            </a:extLst>
          </p:cNvPr>
          <p:cNvCxnSpPr>
            <a:cxnSpLocks/>
            <a:stCxn id="53" idx="3"/>
            <a:endCxn id="12" idx="2"/>
          </p:cNvCxnSpPr>
          <p:nvPr/>
        </p:nvCxnSpPr>
        <p:spPr>
          <a:xfrm>
            <a:off x="2225780" y="4790914"/>
            <a:ext cx="2100288" cy="836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DA8875E-835C-473A-BF21-D3C7E5A310C9}"/>
              </a:ext>
            </a:extLst>
          </p:cNvPr>
          <p:cNvCxnSpPr>
            <a:cxnSpLocks/>
            <a:stCxn id="50" idx="3"/>
            <a:endCxn id="12" idx="2"/>
          </p:cNvCxnSpPr>
          <p:nvPr/>
        </p:nvCxnSpPr>
        <p:spPr>
          <a:xfrm>
            <a:off x="2226904" y="5343481"/>
            <a:ext cx="2099164" cy="283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말풍선: 모서리가 둥근 사각형 81">
            <a:extLst>
              <a:ext uri="{FF2B5EF4-FFF2-40B4-BE49-F238E27FC236}">
                <a16:creationId xmlns:a16="http://schemas.microsoft.com/office/drawing/2014/main" id="{1C47AF4A-31B9-485D-9F26-70A5AF005189}"/>
              </a:ext>
            </a:extLst>
          </p:cNvPr>
          <p:cNvSpPr/>
          <p:nvPr/>
        </p:nvSpPr>
        <p:spPr>
          <a:xfrm>
            <a:off x="107504" y="0"/>
            <a:ext cx="3312368" cy="500042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은닉층에 연결해보면</a:t>
            </a:r>
            <a:r>
              <a:rPr lang="en-US" altLang="ko-KR" b="1" dirty="0"/>
              <a:t>… 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85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62C55-EF9F-46CA-8206-D26681B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4EC27-16B7-4765-8F06-DC653A8E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x</a:t>
            </a:r>
            <a:r>
              <a:rPr lang="en-US" altLang="ko-KR" dirty="0"/>
              <a:t> 12 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재사용 은닉상태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h</a:t>
            </a:r>
            <a:r>
              <a:rPr lang="en-US" altLang="ko-KR" dirty="0"/>
              <a:t> 9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00FF"/>
                </a:solidFill>
              </a:rPr>
              <a:t>절편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개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24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신경망이 복잡할 수록 표현이 어려워 진다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C821A-6CAE-4C40-BB95-A68A99482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58E6B6-8C22-4755-8C7A-72276574C325}"/>
              </a:ext>
            </a:extLst>
          </p:cNvPr>
          <p:cNvGrpSpPr/>
          <p:nvPr/>
        </p:nvGrpSpPr>
        <p:grpSpPr>
          <a:xfrm>
            <a:off x="899592" y="2708920"/>
            <a:ext cx="377026" cy="391515"/>
            <a:chOff x="5643977" y="3088003"/>
            <a:chExt cx="377026" cy="39151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7F2FCB9-6442-4D09-B067-7E29E9BF2548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FAF32-50FD-4B68-81D9-99D6901EC780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AF0FBD-A0AD-4D58-9505-8565AFA12465}"/>
              </a:ext>
            </a:extLst>
          </p:cNvPr>
          <p:cNvGrpSpPr/>
          <p:nvPr/>
        </p:nvGrpSpPr>
        <p:grpSpPr>
          <a:xfrm>
            <a:off x="933546" y="3293355"/>
            <a:ext cx="377026" cy="391515"/>
            <a:chOff x="5643977" y="3088003"/>
            <a:chExt cx="377026" cy="39151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37B0204-2F5C-459F-B897-84F9FC6E6302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F3DB4-E260-4941-BAA7-2CA34EE9FFFF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7FDF74-E96D-48E4-BC72-44B79529153D}"/>
              </a:ext>
            </a:extLst>
          </p:cNvPr>
          <p:cNvGrpSpPr/>
          <p:nvPr/>
        </p:nvGrpSpPr>
        <p:grpSpPr>
          <a:xfrm>
            <a:off x="946382" y="4398488"/>
            <a:ext cx="377026" cy="391515"/>
            <a:chOff x="5643977" y="3088003"/>
            <a:chExt cx="377026" cy="39151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9C38EBA-11A3-4510-B1D7-E796A407E1B4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F81AEE-4AE1-4087-BAA4-9A99716B8B7D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x4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75387E-C0D5-4C63-9936-5EB3008B5B65}"/>
              </a:ext>
            </a:extLst>
          </p:cNvPr>
          <p:cNvGrpSpPr/>
          <p:nvPr/>
        </p:nvGrpSpPr>
        <p:grpSpPr>
          <a:xfrm>
            <a:off x="2829916" y="2705200"/>
            <a:ext cx="499768" cy="499767"/>
            <a:chOff x="5643977" y="3111335"/>
            <a:chExt cx="368183" cy="36818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DD87F9-A333-4EBD-AD56-9A3DF238A274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E8A845-1C8E-4A7D-AD53-522A7900E169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r1</a:t>
              </a:r>
              <a:endParaRPr lang="ko-KR" altLang="en-US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0B563D-C560-41A4-8D86-787F9341E4D0}"/>
              </a:ext>
            </a:extLst>
          </p:cNvPr>
          <p:cNvGrpSpPr/>
          <p:nvPr/>
        </p:nvGrpSpPr>
        <p:grpSpPr>
          <a:xfrm>
            <a:off x="2829941" y="3417617"/>
            <a:ext cx="499768" cy="499767"/>
            <a:chOff x="5643977" y="3111335"/>
            <a:chExt cx="368183" cy="36818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1523609-296A-461A-9CF3-15D782D9A0D9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26FF93-8110-4244-A451-9267DF2B5C58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r2</a:t>
              </a:r>
              <a:endParaRPr lang="ko-KR" altLang="en-US" sz="14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0FA621-F338-45CC-AC03-0B213E5B12E9}"/>
              </a:ext>
            </a:extLst>
          </p:cNvPr>
          <p:cNvGrpSpPr/>
          <p:nvPr/>
        </p:nvGrpSpPr>
        <p:grpSpPr>
          <a:xfrm>
            <a:off x="2813900" y="4166958"/>
            <a:ext cx="499768" cy="499767"/>
            <a:chOff x="5643977" y="3111335"/>
            <a:chExt cx="368183" cy="36818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C137E8D-2608-44B8-A34F-CE46D8328BA4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23D513-016A-482D-A961-6EB94744ACB6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r3</a:t>
              </a:r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CD67A4D-0384-4160-8B65-85F72FFDB984}"/>
              </a:ext>
            </a:extLst>
          </p:cNvPr>
          <p:cNvGrpSpPr/>
          <p:nvPr/>
        </p:nvGrpSpPr>
        <p:grpSpPr>
          <a:xfrm>
            <a:off x="945258" y="3845921"/>
            <a:ext cx="377026" cy="391515"/>
            <a:chOff x="5643977" y="3088003"/>
            <a:chExt cx="377026" cy="39151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67B547B-1B66-4C33-9452-5615FFBAF130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52F10A-5AB1-4747-AB9C-CF6539835219}"/>
                </a:ext>
              </a:extLst>
            </p:cNvPr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x3</a:t>
              </a:r>
              <a:endParaRPr lang="ko-KR" altLang="en-US" sz="1400" dirty="0"/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5FBA3A-1130-4B61-BB05-983379FD7F59}"/>
              </a:ext>
            </a:extLst>
          </p:cNvPr>
          <p:cNvCxnSpPr/>
          <p:nvPr/>
        </p:nvCxnSpPr>
        <p:spPr>
          <a:xfrm>
            <a:off x="1310572" y="2852936"/>
            <a:ext cx="150332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01F055-A609-4298-A4FE-2474F1B601DD}"/>
              </a:ext>
            </a:extLst>
          </p:cNvPr>
          <p:cNvCxnSpPr>
            <a:stCxn id="7" idx="3"/>
            <a:endCxn id="21" idx="2"/>
          </p:cNvCxnSpPr>
          <p:nvPr/>
        </p:nvCxnSpPr>
        <p:spPr>
          <a:xfrm>
            <a:off x="1276618" y="2862809"/>
            <a:ext cx="1537282" cy="155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2EEB43-E6D0-4597-9B02-509AAA3CE6D8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1276618" y="2862809"/>
            <a:ext cx="1553323" cy="80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BAF5D6-92C8-4DE8-88C8-1A4554CD045A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1310572" y="2955084"/>
            <a:ext cx="1519344" cy="49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A9F07E-4D15-473F-859E-B72F340262ED}"/>
              </a:ext>
            </a:extLst>
          </p:cNvPr>
          <p:cNvCxnSpPr>
            <a:endCxn id="18" idx="2"/>
          </p:cNvCxnSpPr>
          <p:nvPr/>
        </p:nvCxnSpPr>
        <p:spPr>
          <a:xfrm>
            <a:off x="1326588" y="3449757"/>
            <a:ext cx="1503353" cy="21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D62585-5ABA-48E2-AFE6-66D6891ACB30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>
            <a:off x="1310572" y="3447244"/>
            <a:ext cx="1503328" cy="96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17DE360-2102-4E4B-9C06-D9339E8F3565}"/>
              </a:ext>
            </a:extLst>
          </p:cNvPr>
          <p:cNvCxnSpPr>
            <a:stCxn id="25" idx="3"/>
            <a:endCxn id="15" idx="2"/>
          </p:cNvCxnSpPr>
          <p:nvPr/>
        </p:nvCxnSpPr>
        <p:spPr>
          <a:xfrm flipV="1">
            <a:off x="1322284" y="2955084"/>
            <a:ext cx="1507632" cy="104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54C677-CA59-44A8-830C-9FFCDBD40633}"/>
              </a:ext>
            </a:extLst>
          </p:cNvPr>
          <p:cNvCxnSpPr>
            <a:stCxn id="25" idx="3"/>
            <a:endCxn id="18" idx="2"/>
          </p:cNvCxnSpPr>
          <p:nvPr/>
        </p:nvCxnSpPr>
        <p:spPr>
          <a:xfrm flipV="1">
            <a:off x="1322284" y="3667501"/>
            <a:ext cx="1507657" cy="33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116088B-04F2-4D99-9C1F-C97AF4113170}"/>
              </a:ext>
            </a:extLst>
          </p:cNvPr>
          <p:cNvCxnSpPr>
            <a:stCxn id="25" idx="3"/>
          </p:cNvCxnSpPr>
          <p:nvPr/>
        </p:nvCxnSpPr>
        <p:spPr>
          <a:xfrm>
            <a:off x="1322284" y="3999810"/>
            <a:ext cx="1481596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D4959D-0415-495D-9051-530BD2782E8C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1323408" y="2955084"/>
            <a:ext cx="1506508" cy="159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7B17D5-F00A-41F9-A19A-2EC1EB342D99}"/>
              </a:ext>
            </a:extLst>
          </p:cNvPr>
          <p:cNvCxnSpPr>
            <a:stCxn id="13" idx="3"/>
          </p:cNvCxnSpPr>
          <p:nvPr/>
        </p:nvCxnSpPr>
        <p:spPr>
          <a:xfrm flipV="1">
            <a:off x="1323408" y="3677374"/>
            <a:ext cx="1484776" cy="87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CC54A1-BF54-486D-80B0-5C332E1AC5A5}"/>
              </a:ext>
            </a:extLst>
          </p:cNvPr>
          <p:cNvCxnSpPr>
            <a:stCxn id="13" idx="3"/>
          </p:cNvCxnSpPr>
          <p:nvPr/>
        </p:nvCxnSpPr>
        <p:spPr>
          <a:xfrm flipV="1">
            <a:off x="1323408" y="4416842"/>
            <a:ext cx="1417927" cy="13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E68B43D-ABEC-4793-8808-43C4DD24C400}"/>
              </a:ext>
            </a:extLst>
          </p:cNvPr>
          <p:cNvGrpSpPr/>
          <p:nvPr/>
        </p:nvGrpSpPr>
        <p:grpSpPr>
          <a:xfrm>
            <a:off x="5393988" y="2573523"/>
            <a:ext cx="499768" cy="499767"/>
            <a:chOff x="5643977" y="3111335"/>
            <a:chExt cx="368183" cy="3681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6698BF-CB9B-49D6-ACAD-B2EC7056C559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941CDC-B1B0-4557-8765-F7F2432D0932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r1</a:t>
              </a:r>
              <a:endParaRPr lang="ko-KR" altLang="en-US" sz="14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DD1348-9E9D-4F6C-B878-0A68A4E8CDE9}"/>
              </a:ext>
            </a:extLst>
          </p:cNvPr>
          <p:cNvGrpSpPr/>
          <p:nvPr/>
        </p:nvGrpSpPr>
        <p:grpSpPr>
          <a:xfrm>
            <a:off x="5394013" y="3553234"/>
            <a:ext cx="499768" cy="499767"/>
            <a:chOff x="5643977" y="3111335"/>
            <a:chExt cx="368183" cy="368183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2201B22-B10B-4626-81D5-5E92AC08674B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6A2A6B-315E-440E-9B01-9C5FE862EEA0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r2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FE61B5-3244-4B16-BAF1-854037A55EF2}"/>
              </a:ext>
            </a:extLst>
          </p:cNvPr>
          <p:cNvGrpSpPr/>
          <p:nvPr/>
        </p:nvGrpSpPr>
        <p:grpSpPr>
          <a:xfrm>
            <a:off x="5377972" y="4590607"/>
            <a:ext cx="499768" cy="499767"/>
            <a:chOff x="5643977" y="3111335"/>
            <a:chExt cx="368183" cy="368183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E8522BB-4995-452E-8000-446C09A8A027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5DC2CD-0B02-4335-AC30-51D748E17FEB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r3</a:t>
              </a:r>
              <a:endParaRPr lang="ko-KR" altLang="en-US" sz="1400" dirty="0"/>
            </a:p>
          </p:txBody>
        </p:sp>
      </p:grpSp>
      <p:sp>
        <p:nvSpPr>
          <p:cNvPr id="47" name="자유형 5">
            <a:extLst>
              <a:ext uri="{FF2B5EF4-FFF2-40B4-BE49-F238E27FC236}">
                <a16:creationId xmlns:a16="http://schemas.microsoft.com/office/drawing/2014/main" id="{B8DCF53E-F595-4AFB-930B-E5A92B137C1B}"/>
              </a:ext>
            </a:extLst>
          </p:cNvPr>
          <p:cNvSpPr/>
          <p:nvPr/>
        </p:nvSpPr>
        <p:spPr>
          <a:xfrm rot="2246151">
            <a:off x="5515606" y="2408834"/>
            <a:ext cx="390391" cy="293668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  <a:gd name="connsiteX0" fmla="*/ 427949 w 427949"/>
              <a:gd name="connsiteY0" fmla="*/ 132613 h 235533"/>
              <a:gd name="connsiteX1" fmla="*/ 261272 w 427949"/>
              <a:gd name="connsiteY1" fmla="*/ 21777 h 235533"/>
              <a:gd name="connsiteX2" fmla="*/ 89080 w 427949"/>
              <a:gd name="connsiteY2" fmla="*/ 9902 h 235533"/>
              <a:gd name="connsiteX3" fmla="*/ 15 w 427949"/>
              <a:gd name="connsiteY3" fmla="*/ 134593 h 235533"/>
              <a:gd name="connsiteX4" fmla="*/ 95018 w 427949"/>
              <a:gd name="connsiteY4" fmla="*/ 235533 h 235533"/>
              <a:gd name="connsiteX0" fmla="*/ 427949 w 427949"/>
              <a:gd name="connsiteY0" fmla="*/ 174365 h 277285"/>
              <a:gd name="connsiteX1" fmla="*/ 266920 w 427949"/>
              <a:gd name="connsiteY1" fmla="*/ 5815 h 277285"/>
              <a:gd name="connsiteX2" fmla="*/ 89080 w 427949"/>
              <a:gd name="connsiteY2" fmla="*/ 51654 h 277285"/>
              <a:gd name="connsiteX3" fmla="*/ 15 w 427949"/>
              <a:gd name="connsiteY3" fmla="*/ 176345 h 277285"/>
              <a:gd name="connsiteX4" fmla="*/ 95018 w 427949"/>
              <a:gd name="connsiteY4" fmla="*/ 277285 h 277285"/>
              <a:gd name="connsiteX0" fmla="*/ 435335 w 435335"/>
              <a:gd name="connsiteY0" fmla="*/ 178277 h 281197"/>
              <a:gd name="connsiteX1" fmla="*/ 274306 w 435335"/>
              <a:gd name="connsiteY1" fmla="*/ 9727 h 281197"/>
              <a:gd name="connsiteX2" fmla="*/ 36368 w 435335"/>
              <a:gd name="connsiteY2" fmla="*/ 37505 h 281197"/>
              <a:gd name="connsiteX3" fmla="*/ 7401 w 435335"/>
              <a:gd name="connsiteY3" fmla="*/ 180257 h 281197"/>
              <a:gd name="connsiteX4" fmla="*/ 102404 w 435335"/>
              <a:gd name="connsiteY4" fmla="*/ 281197 h 281197"/>
              <a:gd name="connsiteX0" fmla="*/ 476084 w 476084"/>
              <a:gd name="connsiteY0" fmla="*/ 179173 h 282093"/>
              <a:gd name="connsiteX1" fmla="*/ 315055 w 476084"/>
              <a:gd name="connsiteY1" fmla="*/ 10623 h 282093"/>
              <a:gd name="connsiteX2" fmla="*/ 77117 w 476084"/>
              <a:gd name="connsiteY2" fmla="*/ 38401 h 282093"/>
              <a:gd name="connsiteX3" fmla="*/ 2075 w 476084"/>
              <a:gd name="connsiteY3" fmla="*/ 209307 h 282093"/>
              <a:gd name="connsiteX4" fmla="*/ 143153 w 476084"/>
              <a:gd name="connsiteY4" fmla="*/ 282093 h 282093"/>
              <a:gd name="connsiteX0" fmla="*/ 474290 w 474290"/>
              <a:gd name="connsiteY0" fmla="*/ 179173 h 332194"/>
              <a:gd name="connsiteX1" fmla="*/ 313261 w 474290"/>
              <a:gd name="connsiteY1" fmla="*/ 10623 h 332194"/>
              <a:gd name="connsiteX2" fmla="*/ 75323 w 474290"/>
              <a:gd name="connsiteY2" fmla="*/ 38401 h 332194"/>
              <a:gd name="connsiteX3" fmla="*/ 281 w 474290"/>
              <a:gd name="connsiteY3" fmla="*/ 209307 h 332194"/>
              <a:gd name="connsiteX4" fmla="*/ 48017 w 474290"/>
              <a:gd name="connsiteY4" fmla="*/ 332194 h 332194"/>
              <a:gd name="connsiteX0" fmla="*/ 502981 w 502981"/>
              <a:gd name="connsiteY0" fmla="*/ 179317 h 332338"/>
              <a:gd name="connsiteX1" fmla="*/ 341952 w 502981"/>
              <a:gd name="connsiteY1" fmla="*/ 10767 h 332338"/>
              <a:gd name="connsiteX2" fmla="*/ 104014 w 502981"/>
              <a:gd name="connsiteY2" fmla="*/ 38545 h 332338"/>
              <a:gd name="connsiteX3" fmla="*/ 184 w 502981"/>
              <a:gd name="connsiteY3" fmla="*/ 213692 h 332338"/>
              <a:gd name="connsiteX4" fmla="*/ 76708 w 502981"/>
              <a:gd name="connsiteY4" fmla="*/ 332338 h 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81" h="332338">
                <a:moveTo>
                  <a:pt x="502981" y="179317"/>
                </a:moveTo>
                <a:cubicBezTo>
                  <a:pt x="485167" y="93715"/>
                  <a:pt x="408447" y="34229"/>
                  <a:pt x="341952" y="10767"/>
                </a:cubicBezTo>
                <a:cubicBezTo>
                  <a:pt x="275458" y="-12695"/>
                  <a:pt x="160975" y="4724"/>
                  <a:pt x="104014" y="38545"/>
                </a:cubicBezTo>
                <a:cubicBezTo>
                  <a:pt x="47053" y="72366"/>
                  <a:pt x="4735" y="164727"/>
                  <a:pt x="184" y="213692"/>
                </a:cubicBezTo>
                <a:cubicBezTo>
                  <a:pt x="-4367" y="262657"/>
                  <a:pt x="76708" y="332338"/>
                  <a:pt x="76708" y="332338"/>
                </a:cubicBezTo>
              </a:path>
            </a:pathLst>
          </a:custGeom>
          <a:noFill/>
          <a:ln w="1905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5">
            <a:extLst>
              <a:ext uri="{FF2B5EF4-FFF2-40B4-BE49-F238E27FC236}">
                <a16:creationId xmlns:a16="http://schemas.microsoft.com/office/drawing/2014/main" id="{2224C5D6-6740-4B53-A0FE-4B00080CC5DA}"/>
              </a:ext>
            </a:extLst>
          </p:cNvPr>
          <p:cNvSpPr/>
          <p:nvPr/>
        </p:nvSpPr>
        <p:spPr>
          <a:xfrm rot="2246151">
            <a:off x="5531622" y="3385141"/>
            <a:ext cx="390391" cy="293668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  <a:gd name="connsiteX0" fmla="*/ 427949 w 427949"/>
              <a:gd name="connsiteY0" fmla="*/ 132613 h 235533"/>
              <a:gd name="connsiteX1" fmla="*/ 261272 w 427949"/>
              <a:gd name="connsiteY1" fmla="*/ 21777 h 235533"/>
              <a:gd name="connsiteX2" fmla="*/ 89080 w 427949"/>
              <a:gd name="connsiteY2" fmla="*/ 9902 h 235533"/>
              <a:gd name="connsiteX3" fmla="*/ 15 w 427949"/>
              <a:gd name="connsiteY3" fmla="*/ 134593 h 235533"/>
              <a:gd name="connsiteX4" fmla="*/ 95018 w 427949"/>
              <a:gd name="connsiteY4" fmla="*/ 235533 h 235533"/>
              <a:gd name="connsiteX0" fmla="*/ 427949 w 427949"/>
              <a:gd name="connsiteY0" fmla="*/ 174365 h 277285"/>
              <a:gd name="connsiteX1" fmla="*/ 266920 w 427949"/>
              <a:gd name="connsiteY1" fmla="*/ 5815 h 277285"/>
              <a:gd name="connsiteX2" fmla="*/ 89080 w 427949"/>
              <a:gd name="connsiteY2" fmla="*/ 51654 h 277285"/>
              <a:gd name="connsiteX3" fmla="*/ 15 w 427949"/>
              <a:gd name="connsiteY3" fmla="*/ 176345 h 277285"/>
              <a:gd name="connsiteX4" fmla="*/ 95018 w 427949"/>
              <a:gd name="connsiteY4" fmla="*/ 277285 h 277285"/>
              <a:gd name="connsiteX0" fmla="*/ 435335 w 435335"/>
              <a:gd name="connsiteY0" fmla="*/ 178277 h 281197"/>
              <a:gd name="connsiteX1" fmla="*/ 274306 w 435335"/>
              <a:gd name="connsiteY1" fmla="*/ 9727 h 281197"/>
              <a:gd name="connsiteX2" fmla="*/ 36368 w 435335"/>
              <a:gd name="connsiteY2" fmla="*/ 37505 h 281197"/>
              <a:gd name="connsiteX3" fmla="*/ 7401 w 435335"/>
              <a:gd name="connsiteY3" fmla="*/ 180257 h 281197"/>
              <a:gd name="connsiteX4" fmla="*/ 102404 w 435335"/>
              <a:gd name="connsiteY4" fmla="*/ 281197 h 281197"/>
              <a:gd name="connsiteX0" fmla="*/ 476084 w 476084"/>
              <a:gd name="connsiteY0" fmla="*/ 179173 h 282093"/>
              <a:gd name="connsiteX1" fmla="*/ 315055 w 476084"/>
              <a:gd name="connsiteY1" fmla="*/ 10623 h 282093"/>
              <a:gd name="connsiteX2" fmla="*/ 77117 w 476084"/>
              <a:gd name="connsiteY2" fmla="*/ 38401 h 282093"/>
              <a:gd name="connsiteX3" fmla="*/ 2075 w 476084"/>
              <a:gd name="connsiteY3" fmla="*/ 209307 h 282093"/>
              <a:gd name="connsiteX4" fmla="*/ 143153 w 476084"/>
              <a:gd name="connsiteY4" fmla="*/ 282093 h 282093"/>
              <a:gd name="connsiteX0" fmla="*/ 474290 w 474290"/>
              <a:gd name="connsiteY0" fmla="*/ 179173 h 332194"/>
              <a:gd name="connsiteX1" fmla="*/ 313261 w 474290"/>
              <a:gd name="connsiteY1" fmla="*/ 10623 h 332194"/>
              <a:gd name="connsiteX2" fmla="*/ 75323 w 474290"/>
              <a:gd name="connsiteY2" fmla="*/ 38401 h 332194"/>
              <a:gd name="connsiteX3" fmla="*/ 281 w 474290"/>
              <a:gd name="connsiteY3" fmla="*/ 209307 h 332194"/>
              <a:gd name="connsiteX4" fmla="*/ 48017 w 474290"/>
              <a:gd name="connsiteY4" fmla="*/ 332194 h 332194"/>
              <a:gd name="connsiteX0" fmla="*/ 502981 w 502981"/>
              <a:gd name="connsiteY0" fmla="*/ 179317 h 332338"/>
              <a:gd name="connsiteX1" fmla="*/ 341952 w 502981"/>
              <a:gd name="connsiteY1" fmla="*/ 10767 h 332338"/>
              <a:gd name="connsiteX2" fmla="*/ 104014 w 502981"/>
              <a:gd name="connsiteY2" fmla="*/ 38545 h 332338"/>
              <a:gd name="connsiteX3" fmla="*/ 184 w 502981"/>
              <a:gd name="connsiteY3" fmla="*/ 213692 h 332338"/>
              <a:gd name="connsiteX4" fmla="*/ 76708 w 502981"/>
              <a:gd name="connsiteY4" fmla="*/ 332338 h 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81" h="332338">
                <a:moveTo>
                  <a:pt x="502981" y="179317"/>
                </a:moveTo>
                <a:cubicBezTo>
                  <a:pt x="485167" y="93715"/>
                  <a:pt x="408447" y="34229"/>
                  <a:pt x="341952" y="10767"/>
                </a:cubicBezTo>
                <a:cubicBezTo>
                  <a:pt x="275458" y="-12695"/>
                  <a:pt x="160975" y="4724"/>
                  <a:pt x="104014" y="38545"/>
                </a:cubicBezTo>
                <a:cubicBezTo>
                  <a:pt x="47053" y="72366"/>
                  <a:pt x="4735" y="164727"/>
                  <a:pt x="184" y="213692"/>
                </a:cubicBezTo>
                <a:cubicBezTo>
                  <a:pt x="-4367" y="262657"/>
                  <a:pt x="76708" y="332338"/>
                  <a:pt x="76708" y="332338"/>
                </a:cubicBezTo>
              </a:path>
            </a:pathLst>
          </a:custGeom>
          <a:noFill/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5">
            <a:extLst>
              <a:ext uri="{FF2B5EF4-FFF2-40B4-BE49-F238E27FC236}">
                <a16:creationId xmlns:a16="http://schemas.microsoft.com/office/drawing/2014/main" id="{269696F7-659D-4F63-BE7E-6C9A79683D2E}"/>
              </a:ext>
            </a:extLst>
          </p:cNvPr>
          <p:cNvSpPr/>
          <p:nvPr/>
        </p:nvSpPr>
        <p:spPr>
          <a:xfrm rot="2246151">
            <a:off x="5531621" y="4429853"/>
            <a:ext cx="390391" cy="293668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  <a:gd name="connsiteX0" fmla="*/ 427949 w 427949"/>
              <a:gd name="connsiteY0" fmla="*/ 132613 h 235533"/>
              <a:gd name="connsiteX1" fmla="*/ 261272 w 427949"/>
              <a:gd name="connsiteY1" fmla="*/ 21777 h 235533"/>
              <a:gd name="connsiteX2" fmla="*/ 89080 w 427949"/>
              <a:gd name="connsiteY2" fmla="*/ 9902 h 235533"/>
              <a:gd name="connsiteX3" fmla="*/ 15 w 427949"/>
              <a:gd name="connsiteY3" fmla="*/ 134593 h 235533"/>
              <a:gd name="connsiteX4" fmla="*/ 95018 w 427949"/>
              <a:gd name="connsiteY4" fmla="*/ 235533 h 235533"/>
              <a:gd name="connsiteX0" fmla="*/ 427949 w 427949"/>
              <a:gd name="connsiteY0" fmla="*/ 174365 h 277285"/>
              <a:gd name="connsiteX1" fmla="*/ 266920 w 427949"/>
              <a:gd name="connsiteY1" fmla="*/ 5815 h 277285"/>
              <a:gd name="connsiteX2" fmla="*/ 89080 w 427949"/>
              <a:gd name="connsiteY2" fmla="*/ 51654 h 277285"/>
              <a:gd name="connsiteX3" fmla="*/ 15 w 427949"/>
              <a:gd name="connsiteY3" fmla="*/ 176345 h 277285"/>
              <a:gd name="connsiteX4" fmla="*/ 95018 w 427949"/>
              <a:gd name="connsiteY4" fmla="*/ 277285 h 277285"/>
              <a:gd name="connsiteX0" fmla="*/ 435335 w 435335"/>
              <a:gd name="connsiteY0" fmla="*/ 178277 h 281197"/>
              <a:gd name="connsiteX1" fmla="*/ 274306 w 435335"/>
              <a:gd name="connsiteY1" fmla="*/ 9727 h 281197"/>
              <a:gd name="connsiteX2" fmla="*/ 36368 w 435335"/>
              <a:gd name="connsiteY2" fmla="*/ 37505 h 281197"/>
              <a:gd name="connsiteX3" fmla="*/ 7401 w 435335"/>
              <a:gd name="connsiteY3" fmla="*/ 180257 h 281197"/>
              <a:gd name="connsiteX4" fmla="*/ 102404 w 435335"/>
              <a:gd name="connsiteY4" fmla="*/ 281197 h 281197"/>
              <a:gd name="connsiteX0" fmla="*/ 476084 w 476084"/>
              <a:gd name="connsiteY0" fmla="*/ 179173 h 282093"/>
              <a:gd name="connsiteX1" fmla="*/ 315055 w 476084"/>
              <a:gd name="connsiteY1" fmla="*/ 10623 h 282093"/>
              <a:gd name="connsiteX2" fmla="*/ 77117 w 476084"/>
              <a:gd name="connsiteY2" fmla="*/ 38401 h 282093"/>
              <a:gd name="connsiteX3" fmla="*/ 2075 w 476084"/>
              <a:gd name="connsiteY3" fmla="*/ 209307 h 282093"/>
              <a:gd name="connsiteX4" fmla="*/ 143153 w 476084"/>
              <a:gd name="connsiteY4" fmla="*/ 282093 h 282093"/>
              <a:gd name="connsiteX0" fmla="*/ 474290 w 474290"/>
              <a:gd name="connsiteY0" fmla="*/ 179173 h 332194"/>
              <a:gd name="connsiteX1" fmla="*/ 313261 w 474290"/>
              <a:gd name="connsiteY1" fmla="*/ 10623 h 332194"/>
              <a:gd name="connsiteX2" fmla="*/ 75323 w 474290"/>
              <a:gd name="connsiteY2" fmla="*/ 38401 h 332194"/>
              <a:gd name="connsiteX3" fmla="*/ 281 w 474290"/>
              <a:gd name="connsiteY3" fmla="*/ 209307 h 332194"/>
              <a:gd name="connsiteX4" fmla="*/ 48017 w 474290"/>
              <a:gd name="connsiteY4" fmla="*/ 332194 h 332194"/>
              <a:gd name="connsiteX0" fmla="*/ 502981 w 502981"/>
              <a:gd name="connsiteY0" fmla="*/ 179317 h 332338"/>
              <a:gd name="connsiteX1" fmla="*/ 341952 w 502981"/>
              <a:gd name="connsiteY1" fmla="*/ 10767 h 332338"/>
              <a:gd name="connsiteX2" fmla="*/ 104014 w 502981"/>
              <a:gd name="connsiteY2" fmla="*/ 38545 h 332338"/>
              <a:gd name="connsiteX3" fmla="*/ 184 w 502981"/>
              <a:gd name="connsiteY3" fmla="*/ 213692 h 332338"/>
              <a:gd name="connsiteX4" fmla="*/ 76708 w 502981"/>
              <a:gd name="connsiteY4" fmla="*/ 332338 h 3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81" h="332338">
                <a:moveTo>
                  <a:pt x="502981" y="179317"/>
                </a:moveTo>
                <a:cubicBezTo>
                  <a:pt x="485167" y="93715"/>
                  <a:pt x="408447" y="34229"/>
                  <a:pt x="341952" y="10767"/>
                </a:cubicBezTo>
                <a:cubicBezTo>
                  <a:pt x="275458" y="-12695"/>
                  <a:pt x="160975" y="4724"/>
                  <a:pt x="104014" y="38545"/>
                </a:cubicBezTo>
                <a:cubicBezTo>
                  <a:pt x="47053" y="72366"/>
                  <a:pt x="4735" y="164727"/>
                  <a:pt x="184" y="213692"/>
                </a:cubicBezTo>
                <a:cubicBezTo>
                  <a:pt x="-4367" y="262657"/>
                  <a:pt x="76708" y="332338"/>
                  <a:pt x="76708" y="332338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F6D8040-F310-4856-9A35-B9EE7E048396}"/>
              </a:ext>
            </a:extLst>
          </p:cNvPr>
          <p:cNvCxnSpPr/>
          <p:nvPr/>
        </p:nvCxnSpPr>
        <p:spPr>
          <a:xfrm flipH="1">
            <a:off x="5893756" y="3777771"/>
            <a:ext cx="300911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A4BA551-E627-40D3-AA4D-75289438AECD}"/>
              </a:ext>
            </a:extLst>
          </p:cNvPr>
          <p:cNvCxnSpPr/>
          <p:nvPr/>
        </p:nvCxnSpPr>
        <p:spPr>
          <a:xfrm flipH="1">
            <a:off x="5893756" y="4830044"/>
            <a:ext cx="300911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F1EC867-6478-48C9-89BD-03FBE4987BE1}"/>
              </a:ext>
            </a:extLst>
          </p:cNvPr>
          <p:cNvCxnSpPr>
            <a:cxnSpLocks/>
          </p:cNvCxnSpPr>
          <p:nvPr/>
        </p:nvCxnSpPr>
        <p:spPr>
          <a:xfrm>
            <a:off x="5915169" y="2864117"/>
            <a:ext cx="289639" cy="1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C86F2E5-F782-4F10-ABFC-DD988683081B}"/>
              </a:ext>
            </a:extLst>
          </p:cNvPr>
          <p:cNvCxnSpPr/>
          <p:nvPr/>
        </p:nvCxnSpPr>
        <p:spPr>
          <a:xfrm>
            <a:off x="6194667" y="2864117"/>
            <a:ext cx="0" cy="1965927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EBC0EF-5840-48AC-9F1D-C527494C647C}"/>
              </a:ext>
            </a:extLst>
          </p:cNvPr>
          <p:cNvCxnSpPr>
            <a:stCxn id="42" idx="1"/>
            <a:endCxn id="39" idx="3"/>
          </p:cNvCxnSpPr>
          <p:nvPr/>
        </p:nvCxnSpPr>
        <p:spPr>
          <a:xfrm flipH="1" flipV="1">
            <a:off x="5467177" y="3000101"/>
            <a:ext cx="25" cy="62632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B8E6852-3252-4C87-B90B-C18B6B43ECDC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 flipH="1">
            <a:off x="5451161" y="3979812"/>
            <a:ext cx="16041" cy="68398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6B16017-CBB0-4341-8F3C-2272006A6B52}"/>
              </a:ext>
            </a:extLst>
          </p:cNvPr>
          <p:cNvCxnSpPr>
            <a:cxnSpLocks/>
          </p:cNvCxnSpPr>
          <p:nvPr/>
        </p:nvCxnSpPr>
        <p:spPr>
          <a:xfrm>
            <a:off x="5033947" y="3794230"/>
            <a:ext cx="3600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FBA797-ACB5-4341-BF4A-28FE9320F3EE}"/>
              </a:ext>
            </a:extLst>
          </p:cNvPr>
          <p:cNvCxnSpPr>
            <a:cxnSpLocks/>
          </p:cNvCxnSpPr>
          <p:nvPr/>
        </p:nvCxnSpPr>
        <p:spPr>
          <a:xfrm>
            <a:off x="4992316" y="4781336"/>
            <a:ext cx="418978" cy="10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BE472B8-D4DF-4332-BB68-1846741E8AF5}"/>
              </a:ext>
            </a:extLst>
          </p:cNvPr>
          <p:cNvCxnSpPr>
            <a:cxnSpLocks/>
          </p:cNvCxnSpPr>
          <p:nvPr/>
        </p:nvCxnSpPr>
        <p:spPr>
          <a:xfrm>
            <a:off x="5033947" y="2807125"/>
            <a:ext cx="3520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114782-F106-42A9-AEFA-80497CEF5F1F}"/>
              </a:ext>
            </a:extLst>
          </p:cNvPr>
          <p:cNvCxnSpPr/>
          <p:nvPr/>
        </p:nvCxnSpPr>
        <p:spPr>
          <a:xfrm>
            <a:off x="5033947" y="2825959"/>
            <a:ext cx="0" cy="1965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더하기 기호 59">
            <a:extLst>
              <a:ext uri="{FF2B5EF4-FFF2-40B4-BE49-F238E27FC236}">
                <a16:creationId xmlns:a16="http://schemas.microsoft.com/office/drawing/2014/main" id="{930296FF-AF46-44C6-899A-F43023812BF9}"/>
              </a:ext>
            </a:extLst>
          </p:cNvPr>
          <p:cNvSpPr/>
          <p:nvPr/>
        </p:nvSpPr>
        <p:spPr>
          <a:xfrm>
            <a:off x="3923928" y="3447244"/>
            <a:ext cx="432042" cy="532558"/>
          </a:xfrm>
          <a:prstGeom prst="mathPlu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더하기 기호 60">
            <a:extLst>
              <a:ext uri="{FF2B5EF4-FFF2-40B4-BE49-F238E27FC236}">
                <a16:creationId xmlns:a16="http://schemas.microsoft.com/office/drawing/2014/main" id="{3B957ABC-7D40-45C0-800B-CE7D489106F8}"/>
              </a:ext>
            </a:extLst>
          </p:cNvPr>
          <p:cNvSpPr/>
          <p:nvPr/>
        </p:nvSpPr>
        <p:spPr>
          <a:xfrm>
            <a:off x="6525151" y="3500942"/>
            <a:ext cx="432042" cy="532558"/>
          </a:xfrm>
          <a:prstGeom prst="mathPlu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9BB2B7-9022-4E88-9A69-B7A0DC978F7C}"/>
              </a:ext>
            </a:extLst>
          </p:cNvPr>
          <p:cNvGrpSpPr/>
          <p:nvPr/>
        </p:nvGrpSpPr>
        <p:grpSpPr>
          <a:xfrm>
            <a:off x="7332412" y="2716472"/>
            <a:ext cx="499768" cy="499767"/>
            <a:chOff x="5643977" y="3111335"/>
            <a:chExt cx="368183" cy="36818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4CBC7A4-41D6-4761-9E7A-4B23B7189779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3042BF-61E8-4D8D-B70F-BC9CF754D57D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r1</a:t>
              </a:r>
              <a:endParaRPr lang="ko-KR" altLang="en-US" sz="14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8300F81-0ECD-49CB-AC1A-8BE1FD12E656}"/>
              </a:ext>
            </a:extLst>
          </p:cNvPr>
          <p:cNvGrpSpPr/>
          <p:nvPr/>
        </p:nvGrpSpPr>
        <p:grpSpPr>
          <a:xfrm>
            <a:off x="7332437" y="3428889"/>
            <a:ext cx="499768" cy="499767"/>
            <a:chOff x="5643977" y="3111335"/>
            <a:chExt cx="368183" cy="36818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DDEE04A-243C-41E0-B9C8-5D372647DBB9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1A9A1C-4E26-45E0-9482-8ECB45F6AAA6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r2</a:t>
              </a:r>
              <a:endParaRPr lang="ko-KR" altLang="en-US" sz="14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CE2E7F7-13B5-4E74-A419-BF03A2070F16}"/>
              </a:ext>
            </a:extLst>
          </p:cNvPr>
          <p:cNvGrpSpPr/>
          <p:nvPr/>
        </p:nvGrpSpPr>
        <p:grpSpPr>
          <a:xfrm>
            <a:off x="7316396" y="4178230"/>
            <a:ext cx="499768" cy="499767"/>
            <a:chOff x="5643977" y="3111335"/>
            <a:chExt cx="368183" cy="36818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07B661C-0A04-460D-8884-9FEF45E6BF63}"/>
                </a:ext>
              </a:extLst>
            </p:cNvPr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EE05E33-332C-4402-8756-D7B797954EFA}"/>
                </a:ext>
              </a:extLst>
            </p:cNvPr>
            <p:cNvSpPr txBox="1"/>
            <p:nvPr/>
          </p:nvSpPr>
          <p:spPr>
            <a:xfrm>
              <a:off x="5709235" y="3198419"/>
              <a:ext cx="21846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r3</a:t>
              </a:r>
              <a:endParaRPr lang="ko-KR" altLang="en-US" sz="1400" dirty="0"/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4A92E06-6C94-48D8-9AE0-F602CEA6303E}"/>
              </a:ext>
            </a:extLst>
          </p:cNvPr>
          <p:cNvCxnSpPr>
            <a:cxnSpLocks/>
          </p:cNvCxnSpPr>
          <p:nvPr/>
        </p:nvCxnSpPr>
        <p:spPr>
          <a:xfrm>
            <a:off x="6984866" y="2732210"/>
            <a:ext cx="331530" cy="156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E6F654-2866-4A0D-AE25-E33266FC09D7}"/>
              </a:ext>
            </a:extLst>
          </p:cNvPr>
          <p:cNvCxnSpPr>
            <a:cxnSpLocks/>
          </p:cNvCxnSpPr>
          <p:nvPr/>
        </p:nvCxnSpPr>
        <p:spPr>
          <a:xfrm>
            <a:off x="7046852" y="3444402"/>
            <a:ext cx="331530" cy="156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DBB123F-6B6A-48E2-8F50-AC212FFC4F8D}"/>
              </a:ext>
            </a:extLst>
          </p:cNvPr>
          <p:cNvCxnSpPr>
            <a:cxnSpLocks/>
          </p:cNvCxnSpPr>
          <p:nvPr/>
        </p:nvCxnSpPr>
        <p:spPr>
          <a:xfrm>
            <a:off x="7021359" y="4159071"/>
            <a:ext cx="331530" cy="156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C6DCBFD-090C-49D6-BF20-73ACC18ABC16}"/>
              </a:ext>
            </a:extLst>
          </p:cNvPr>
          <p:cNvSpPr txBox="1"/>
          <p:nvPr/>
        </p:nvSpPr>
        <p:spPr>
          <a:xfrm>
            <a:off x="7031043" y="240468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86CEFB-7AE6-42E1-AC49-86BCA4EA0254}"/>
              </a:ext>
            </a:extLst>
          </p:cNvPr>
          <p:cNvSpPr txBox="1"/>
          <p:nvPr/>
        </p:nvSpPr>
        <p:spPr>
          <a:xfrm>
            <a:off x="7025123" y="31186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b3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5EB175-26C4-41A7-9C32-F19B0B917205}"/>
              </a:ext>
            </a:extLst>
          </p:cNvPr>
          <p:cNvSpPr txBox="1"/>
          <p:nvPr/>
        </p:nvSpPr>
        <p:spPr>
          <a:xfrm>
            <a:off x="7046852" y="383283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b3</a:t>
            </a:r>
            <a:endParaRPr lang="ko-KR" altLang="en-US" dirty="0"/>
          </a:p>
        </p:txBody>
      </p:sp>
      <p:sp>
        <p:nvSpPr>
          <p:cNvPr id="78" name="말풍선: 모서리가 둥근 사각형 77">
            <a:extLst>
              <a:ext uri="{FF2B5EF4-FFF2-40B4-BE49-F238E27FC236}">
                <a16:creationId xmlns:a16="http://schemas.microsoft.com/office/drawing/2014/main" id="{F8153E71-2FB5-41E4-AE07-4F8F00D6550E}"/>
              </a:ext>
            </a:extLst>
          </p:cNvPr>
          <p:cNvSpPr/>
          <p:nvPr/>
        </p:nvSpPr>
        <p:spPr>
          <a:xfrm>
            <a:off x="107504" y="0"/>
            <a:ext cx="3312368" cy="500042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은닉층에 연결해보면</a:t>
            </a:r>
            <a:r>
              <a:rPr lang="en-US" altLang="ko-KR" b="1" dirty="0"/>
              <a:t>… (1)</a:t>
            </a:r>
            <a:endParaRPr lang="ko-KR" altLang="en-US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B27C7B-212D-4198-BBD1-6B70C578C49D}"/>
              </a:ext>
            </a:extLst>
          </p:cNvPr>
          <p:cNvSpPr/>
          <p:nvPr/>
        </p:nvSpPr>
        <p:spPr>
          <a:xfrm>
            <a:off x="3923928" y="6105592"/>
            <a:ext cx="4837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2" indent="-341313"/>
            <a:r>
              <a:rPr lang="en-US" altLang="ko-KR" b="1" i="1" dirty="0">
                <a:solidFill>
                  <a:srgbClr val="C00000"/>
                </a:solidFill>
              </a:rPr>
              <a:t>e.g.) z = 3*w1*</a:t>
            </a:r>
            <a:r>
              <a:rPr lang="en-US" altLang="ko-KR" b="1" i="1" dirty="0" err="1">
                <a:solidFill>
                  <a:srgbClr val="FF00FF"/>
                </a:solidFill>
              </a:rPr>
              <a:t>wh</a:t>
            </a:r>
            <a:r>
              <a:rPr lang="en-US" altLang="ko-KR" b="1" i="1" dirty="0">
                <a:solidFill>
                  <a:srgbClr val="C00000"/>
                </a:solidFill>
              </a:rPr>
              <a:t>  </a:t>
            </a:r>
            <a:r>
              <a:rPr lang="en-US" altLang="ko-KR" b="1" i="1" dirty="0">
                <a:solidFill>
                  <a:srgbClr val="00B050"/>
                </a:solidFill>
              </a:rPr>
              <a:t>+ b (</a:t>
            </a:r>
            <a:r>
              <a:rPr lang="ko-KR" altLang="en-US" b="1" i="1" dirty="0">
                <a:solidFill>
                  <a:srgbClr val="00B050"/>
                </a:solidFill>
              </a:rPr>
              <a:t>절편</a:t>
            </a:r>
            <a:r>
              <a:rPr lang="en-US" altLang="ko-KR" b="1" i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98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내용 개체 틀 2"/>
          <p:cNvSpPr txBox="1">
            <a:spLocks/>
          </p:cNvSpPr>
          <p:nvPr/>
        </p:nvSpPr>
        <p:spPr bwMode="auto">
          <a:xfrm>
            <a:off x="457200" y="1196752"/>
            <a:ext cx="8229600" cy="516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0253F"/>
                </a:solidFill>
                <a:latin typeface="+mn-lt"/>
                <a:ea typeface="+mn-ea"/>
                <a:cs typeface="맑은 고딕"/>
              </a:defRPr>
            </a:lvl1pPr>
            <a:lvl2pPr marL="741363" indent="-2841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2pPr>
            <a:lvl3pPr marL="1141413" indent="-2270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3pPr>
            <a:lvl4pPr marL="1598613" indent="-2270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4pPr>
            <a:lvl5pPr marL="2055813" indent="-2270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lvl5pPr>
            <a:lvl6pPr marL="2514349" indent="-228577" algn="l" defTabSz="91430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간략화된</a:t>
            </a:r>
            <a:r>
              <a:rPr kumimoji="0" lang="ko-KR" altLang="en-US" dirty="0"/>
              <a:t> 표현 방법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 dirty="0">
                <a:sym typeface="Wingdings" panose="05000000000000000000" pitchFamily="2" charset="2"/>
              </a:rPr>
              <a:t>은닉층을 </a:t>
            </a:r>
            <a:r>
              <a:rPr kumimoji="0" lang="en-US" altLang="ko-KR" dirty="0">
                <a:sym typeface="Wingdings" panose="05000000000000000000" pitchFamily="2" charset="2"/>
              </a:rPr>
              <a:t>‘</a:t>
            </a:r>
            <a:r>
              <a:rPr kumimoji="0" lang="ko-KR" altLang="en-US" dirty="0" err="1">
                <a:sym typeface="Wingdings" panose="05000000000000000000" pitchFamily="2" charset="2"/>
              </a:rPr>
              <a:t>셀＇로</a:t>
            </a:r>
            <a:r>
              <a:rPr kumimoji="0" lang="ko-KR" altLang="en-US" dirty="0">
                <a:sym typeface="Wingdings" panose="05000000000000000000" pitchFamily="2" charset="2"/>
              </a:rPr>
              <a:t> 표현</a:t>
            </a: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graphicFrame>
        <p:nvGraphicFramePr>
          <p:cNvPr id="58" name="내용 개체 틀 57"/>
          <p:cNvGraphicFramePr>
            <a:graphicFrameLocks noGrp="1"/>
          </p:cNvGraphicFramePr>
          <p:nvPr>
            <p:ph idx="1"/>
            <p:extLst/>
          </p:nvPr>
        </p:nvGraphicFramePr>
        <p:xfrm>
          <a:off x="204010" y="2962408"/>
          <a:ext cx="1882554" cy="43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9">
                  <a:extLst>
                    <a:ext uri="{9D8B030D-6E8A-4147-A177-3AD203B41FA5}">
                      <a16:colId xmlns:a16="http://schemas.microsoft.com/office/drawing/2014/main" val="2300073513"/>
                    </a:ext>
                  </a:extLst>
                </a:gridCol>
                <a:gridCol w="313759">
                  <a:extLst>
                    <a:ext uri="{9D8B030D-6E8A-4147-A177-3AD203B41FA5}">
                      <a16:colId xmlns:a16="http://schemas.microsoft.com/office/drawing/2014/main" val="2587149607"/>
                    </a:ext>
                  </a:extLst>
                </a:gridCol>
                <a:gridCol w="313759">
                  <a:extLst>
                    <a:ext uri="{9D8B030D-6E8A-4147-A177-3AD203B41FA5}">
                      <a16:colId xmlns:a16="http://schemas.microsoft.com/office/drawing/2014/main" val="223911641"/>
                    </a:ext>
                  </a:extLst>
                </a:gridCol>
                <a:gridCol w="313759">
                  <a:extLst>
                    <a:ext uri="{9D8B030D-6E8A-4147-A177-3AD203B41FA5}">
                      <a16:colId xmlns:a16="http://schemas.microsoft.com/office/drawing/2014/main" val="4278000351"/>
                    </a:ext>
                  </a:extLst>
                </a:gridCol>
                <a:gridCol w="313759">
                  <a:extLst>
                    <a:ext uri="{9D8B030D-6E8A-4147-A177-3AD203B41FA5}">
                      <a16:colId xmlns:a16="http://schemas.microsoft.com/office/drawing/2014/main" val="3384642114"/>
                    </a:ext>
                  </a:extLst>
                </a:gridCol>
                <a:gridCol w="313759">
                  <a:extLst>
                    <a:ext uri="{9D8B030D-6E8A-4147-A177-3AD203B41FA5}">
                      <a16:colId xmlns:a16="http://schemas.microsoft.com/office/drawing/2014/main" val="1574813626"/>
                    </a:ext>
                  </a:extLst>
                </a:gridCol>
              </a:tblGrid>
              <a:tr h="4318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774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42107" y="2807748"/>
            <a:ext cx="661861" cy="66186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04396" y="2314914"/>
            <a:ext cx="328326" cy="331954"/>
            <a:chOff x="5643977" y="3111335"/>
            <a:chExt cx="368183" cy="368183"/>
          </a:xfrm>
        </p:grpSpPr>
        <p:sp>
          <p:nvSpPr>
            <p:cNvPr id="16" name="타원 15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9235" y="3198419"/>
              <a:ext cx="116449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410052" y="2917244"/>
            <a:ext cx="328326" cy="331954"/>
            <a:chOff x="5643977" y="3111335"/>
            <a:chExt cx="368183" cy="368183"/>
          </a:xfrm>
        </p:grpSpPr>
        <p:sp>
          <p:nvSpPr>
            <p:cNvPr id="19" name="타원 18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09235" y="3198419"/>
              <a:ext cx="116449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26" name="TextBox 25"/>
          <p:cNvSpPr txBox="1"/>
          <p:nvPr/>
        </p:nvSpPr>
        <p:spPr>
          <a:xfrm rot="5400000">
            <a:off x="5286938" y="3648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093518" y="3163129"/>
            <a:ext cx="534266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652325" y="3163129"/>
            <a:ext cx="763015" cy="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012160" y="1988840"/>
            <a:ext cx="864096" cy="3168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297401" y="240945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197818" y="315838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297401" y="462438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724307" y="240899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804060" y="315838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706312" y="4623142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5400000">
            <a:off x="7030595" y="3706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08283" y="225336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69009" y="303104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a2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48451" y="445601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a10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54680" y="236301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은닉층</a:t>
            </a:r>
            <a:endParaRPr lang="ko-KR" altLang="en-US" b="1" baseline="-25000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915816" y="3704407"/>
            <a:ext cx="157221" cy="7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56634" y="4508514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뉴런 </a:t>
            </a:r>
            <a:r>
              <a:rPr lang="en-US" altLang="ko-KR" b="1" dirty="0"/>
              <a:t>10</a:t>
            </a:r>
            <a:r>
              <a:rPr lang="ko-KR" altLang="en-US" b="1" dirty="0"/>
              <a:t>개의 </a:t>
            </a:r>
            <a:r>
              <a:rPr lang="ko-KR" altLang="en-US" b="1" dirty="0" err="1"/>
              <a:t>순환층</a:t>
            </a:r>
            <a:endParaRPr lang="ko-KR" altLang="en-US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8338046" y="3198214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예측</a:t>
            </a:r>
            <a:endParaRPr lang="ko-KR" altLang="en-US" sz="20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167347" y="551080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밀집층</a:t>
            </a:r>
            <a:endParaRPr lang="ko-KR" altLang="en-US" b="1" baseline="-250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5442162" y="4424480"/>
            <a:ext cx="328326" cy="331954"/>
            <a:chOff x="5643977" y="3111335"/>
            <a:chExt cx="368183" cy="368183"/>
          </a:xfrm>
        </p:grpSpPr>
        <p:sp>
          <p:nvSpPr>
            <p:cNvPr id="68" name="타원 67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09235" y="3198419"/>
              <a:ext cx="116449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8770" y="347268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입력 샘플</a:t>
            </a:r>
            <a:endParaRPr lang="ko-KR" alt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734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 데이터</a:t>
            </a:r>
            <a:endParaRPr lang="en-US" altLang="ko-KR" dirty="0"/>
          </a:p>
          <a:p>
            <a:pPr lvl="1"/>
            <a:r>
              <a:rPr lang="ko-KR" altLang="en-US" dirty="0"/>
              <a:t>텍스트나 </a:t>
            </a:r>
            <a:r>
              <a:rPr lang="ko-KR" altLang="en-US" dirty="0" err="1"/>
              <a:t>시계열</a:t>
            </a:r>
            <a:r>
              <a:rPr lang="ko-KR" altLang="en-US" dirty="0"/>
              <a:t> 데이터와 같이 순서에 의미가 있는 데이터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순환 신경망</a:t>
            </a:r>
            <a:endParaRPr lang="en-US" altLang="ko-KR" dirty="0"/>
          </a:p>
          <a:p>
            <a:pPr lvl="1"/>
            <a:r>
              <a:rPr lang="ko-KR" altLang="en-US" dirty="0"/>
              <a:t>순차 데이터에 잘 맞는 인공 신경망</a:t>
            </a:r>
            <a:endParaRPr lang="en-US" altLang="ko-KR" dirty="0"/>
          </a:p>
          <a:p>
            <a:pPr lvl="1"/>
            <a:r>
              <a:rPr lang="ko-KR" altLang="en-US" dirty="0"/>
              <a:t>순환 신경망에서는 </a:t>
            </a:r>
            <a:r>
              <a:rPr lang="ko-KR" altLang="en-US" dirty="0" err="1"/>
              <a:t>순환층을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셀</a:t>
            </a:r>
            <a:r>
              <a:rPr lang="en-US" altLang="ko-KR" dirty="0"/>
              <a:t>＇</a:t>
            </a:r>
            <a:r>
              <a:rPr lang="ko-KR" altLang="en-US" dirty="0"/>
              <a:t>이라 부름</a:t>
            </a:r>
            <a:endParaRPr lang="en-US" altLang="ko-KR" dirty="0"/>
          </a:p>
          <a:p>
            <a:pPr lvl="2"/>
            <a:r>
              <a:rPr lang="ko-KR" altLang="en-US" dirty="0"/>
              <a:t>하나의 셀은 여러 개의 뉴런으로 구성이 됨</a:t>
            </a:r>
            <a:endParaRPr lang="en-US" altLang="ko-KR" dirty="0"/>
          </a:p>
          <a:p>
            <a:pPr lvl="1"/>
            <a:r>
              <a:rPr lang="ko-KR" altLang="en-US" dirty="0"/>
              <a:t>순환 신경망에서는 셀의 출력을 </a:t>
            </a:r>
            <a:r>
              <a:rPr lang="ko-KR" altLang="en-US" b="1" dirty="0"/>
              <a:t>은닉 상태</a:t>
            </a:r>
            <a:r>
              <a:rPr lang="ko-KR" altLang="en-US" dirty="0"/>
              <a:t>라고 부름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50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C2C52-AECE-4346-BA2A-28C88040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을 활용한 일기예보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30B31-6016-49CD-BFC1-A750F9F3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시계열 데이터의 학습에 뛰어난 </a:t>
            </a:r>
            <a:r>
              <a:rPr lang="ko-KR" altLang="en-US" dirty="0" err="1"/>
              <a:t>딥러닝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4D99C-4691-4D30-9DDE-8B1E24EEE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A0753-C294-4F8A-852B-60D0FE18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8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2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14A4-4C0D-4BA0-813E-E7A85066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데이터셋 확인하기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584B4-EABA-438B-A8DF-E68332AA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2016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일까지 데이터가 포함 </a:t>
            </a:r>
            <a:r>
              <a:rPr lang="en-US" altLang="ko-KR" dirty="0"/>
              <a:t>(420,523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14</a:t>
            </a:r>
            <a:r>
              <a:rPr lang="ko-KR" altLang="en-US" dirty="0"/>
              <a:t>개의 특징 </a:t>
            </a:r>
            <a:r>
              <a:rPr lang="en-US" altLang="ko-KR" dirty="0"/>
              <a:t>(features)</a:t>
            </a:r>
          </a:p>
          <a:p>
            <a:pPr lvl="2"/>
            <a:r>
              <a:rPr lang="ko-KR" altLang="en-US" dirty="0"/>
              <a:t>기압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F3BF5-0EF2-49B7-AEB1-9E3A1662E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3C551-0A19-4830-AF2D-06B6CB24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" y="2806975"/>
            <a:ext cx="9144000" cy="40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0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16E37-68BD-4DE6-9B5B-79E715DD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D5B61-3474-4DC9-B7CF-261CC714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모든 데이터가 </a:t>
            </a:r>
            <a:r>
              <a:rPr lang="en-US" altLang="ko-KR" dirty="0"/>
              <a:t>0~1</a:t>
            </a:r>
            <a:r>
              <a:rPr lang="ko-KR" altLang="en-US" dirty="0"/>
              <a:t>사이의 값을 가지도록 정규화 </a:t>
            </a:r>
            <a:r>
              <a:rPr lang="en-US" altLang="ko-KR" dirty="0"/>
              <a:t>(normalization)</a:t>
            </a:r>
          </a:p>
          <a:p>
            <a:pPr lvl="1"/>
            <a:r>
              <a:rPr lang="en-US" altLang="ko-KR" dirty="0"/>
              <a:t>A. </a:t>
            </a:r>
            <a:r>
              <a:rPr lang="ko-KR" altLang="en-US" dirty="0"/>
              <a:t>온도의 경우 음수를 포함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ko-KR" altLang="en-US" dirty="0"/>
              <a:t>최소값을 뺀 후</a:t>
            </a:r>
            <a:r>
              <a:rPr lang="en-US" altLang="ko-KR" dirty="0"/>
              <a:t>, </a:t>
            </a:r>
            <a:r>
              <a:rPr lang="ko-KR" altLang="en-US" dirty="0"/>
              <a:t>최대값으로 나누어 </a:t>
            </a:r>
            <a:r>
              <a:rPr lang="ko-KR" altLang="en-US" dirty="0" err="1"/>
              <a:t>전처리</a:t>
            </a:r>
            <a:r>
              <a:rPr lang="ko-KR" altLang="en-US" dirty="0"/>
              <a:t> 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데이터 </a:t>
            </a:r>
            <a:r>
              <a:rPr lang="ko-KR" altLang="en-US" dirty="0" err="1"/>
              <a:t>윈도잉</a:t>
            </a:r>
            <a:r>
              <a:rPr lang="ko-KR" altLang="en-US" dirty="0"/>
              <a:t> </a:t>
            </a:r>
            <a:r>
              <a:rPr lang="en-US" altLang="ko-KR" dirty="0"/>
              <a:t>(windowing)</a:t>
            </a:r>
          </a:p>
          <a:p>
            <a:pPr lvl="1"/>
            <a:r>
              <a:rPr lang="ko-KR" altLang="en-US" dirty="0"/>
              <a:t>미래를 예측하기 위해 사용되는 기법 </a:t>
            </a:r>
            <a:endParaRPr lang="en-US" altLang="ko-KR" dirty="0"/>
          </a:p>
          <a:p>
            <a:pPr lvl="1"/>
            <a:r>
              <a:rPr lang="ko-KR" altLang="en-US" dirty="0" err="1"/>
              <a:t>윈도윙</a:t>
            </a:r>
            <a:r>
              <a:rPr lang="ko-KR" altLang="en-US" dirty="0"/>
              <a:t> 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6DF72-78CB-4796-BD5C-99E31695F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64281F-9AFB-4D70-91EE-9E86C513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593"/>
              </p:ext>
            </p:extLst>
          </p:nvPr>
        </p:nvGraphicFramePr>
        <p:xfrm>
          <a:off x="1619672" y="4437112"/>
          <a:ext cx="60960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385090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9562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35389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8978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6888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48779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97297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98040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47235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201731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553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302E81-5BFD-45EA-A47F-DBA7BDB1E56C}"/>
              </a:ext>
            </a:extLst>
          </p:cNvPr>
          <p:cNvSpPr txBox="1"/>
          <p:nvPr/>
        </p:nvSpPr>
        <p:spPr>
          <a:xfrm>
            <a:off x="107504" y="439646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원본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6E0B3-DB68-4C4E-BB2A-6F59E9224A39}"/>
              </a:ext>
            </a:extLst>
          </p:cNvPr>
          <p:cNvSpPr txBox="1"/>
          <p:nvPr/>
        </p:nvSpPr>
        <p:spPr>
          <a:xfrm>
            <a:off x="48299" y="511654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CA904-BD99-4788-85C3-DC9E888AF55B}"/>
              </a:ext>
            </a:extLst>
          </p:cNvPr>
          <p:cNvSpPr txBox="1"/>
          <p:nvPr/>
        </p:nvSpPr>
        <p:spPr>
          <a:xfrm>
            <a:off x="28901" y="56100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802CF-F5F5-4DBE-940A-4930CB9FF919}"/>
              </a:ext>
            </a:extLst>
          </p:cNvPr>
          <p:cNvSpPr txBox="1"/>
          <p:nvPr/>
        </p:nvSpPr>
        <p:spPr>
          <a:xfrm>
            <a:off x="48299" y="604894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3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9F622BE-805B-4467-8CCB-418796B60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8274"/>
              </p:ext>
            </p:extLst>
          </p:nvPr>
        </p:nvGraphicFramePr>
        <p:xfrm>
          <a:off x="1619672" y="5135864"/>
          <a:ext cx="36576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51222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633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218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1431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9082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80931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4238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B2BFDD4-9B14-4041-9C15-DB1C6803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90242"/>
              </p:ext>
            </p:extLst>
          </p:nvPr>
        </p:nvGraphicFramePr>
        <p:xfrm>
          <a:off x="2195736" y="5650669"/>
          <a:ext cx="36576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51222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633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218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1431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9082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80931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4238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8ECCCDB-FF5D-4FF4-A595-4059284CC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84845"/>
              </p:ext>
            </p:extLst>
          </p:nvPr>
        </p:nvGraphicFramePr>
        <p:xfrm>
          <a:off x="2838872" y="6183313"/>
          <a:ext cx="36576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51222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633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218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1431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9082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80931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4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90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8F384-8C03-41A3-A56B-2DB1E8A1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3EFE6-6304-46EE-B6ED-1213FFB7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미래예측에 활용</a:t>
            </a:r>
            <a:endParaRPr lang="en-US" altLang="ko-KR" dirty="0"/>
          </a:p>
          <a:p>
            <a:pPr lvl="1"/>
            <a:r>
              <a:rPr lang="ko-KR" altLang="en-US" dirty="0"/>
              <a:t>과거 데이터 </a:t>
            </a:r>
            <a:r>
              <a:rPr lang="en-US" altLang="ko-KR" dirty="0"/>
              <a:t>vs. </a:t>
            </a:r>
            <a:r>
              <a:rPr lang="ko-KR" altLang="en-US" dirty="0"/>
              <a:t>미래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DC3D8-8FDE-4D3F-859C-88AD1760E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178594-739A-4C33-94CB-C98E47DB1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1622"/>
              </p:ext>
            </p:extLst>
          </p:nvPr>
        </p:nvGraphicFramePr>
        <p:xfrm>
          <a:off x="1696616" y="2258863"/>
          <a:ext cx="60960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385090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9562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35389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8978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6888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48779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97297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98040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47235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201731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55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75C0E1-F9D7-43EF-9F88-ACFA3387AF56}"/>
              </a:ext>
            </a:extLst>
          </p:cNvPr>
          <p:cNvSpPr txBox="1"/>
          <p:nvPr/>
        </p:nvSpPr>
        <p:spPr>
          <a:xfrm>
            <a:off x="184448" y="221821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원본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E7F7-5B98-4553-90C1-27997AE73F30}"/>
              </a:ext>
            </a:extLst>
          </p:cNvPr>
          <p:cNvSpPr txBox="1"/>
          <p:nvPr/>
        </p:nvSpPr>
        <p:spPr>
          <a:xfrm>
            <a:off x="125243" y="29382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DE4F2-33F6-4C38-978A-42701A592ED3}"/>
              </a:ext>
            </a:extLst>
          </p:cNvPr>
          <p:cNvSpPr txBox="1"/>
          <p:nvPr/>
        </p:nvSpPr>
        <p:spPr>
          <a:xfrm>
            <a:off x="105845" y="34317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39F1-EDC5-4265-A91F-8DE97583CAA8}"/>
              </a:ext>
            </a:extLst>
          </p:cNvPr>
          <p:cNvSpPr txBox="1"/>
          <p:nvPr/>
        </p:nvSpPr>
        <p:spPr>
          <a:xfrm>
            <a:off x="125243" y="38707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 3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0981905-E0BB-4332-8C77-5FFD9C865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25949"/>
              </p:ext>
            </p:extLst>
          </p:nvPr>
        </p:nvGraphicFramePr>
        <p:xfrm>
          <a:off x="1696616" y="2957615"/>
          <a:ext cx="36576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51222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633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218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1431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9082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80931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4238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76F026-B8C3-459E-AF96-EC04606D9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14055"/>
              </p:ext>
            </p:extLst>
          </p:nvPr>
        </p:nvGraphicFramePr>
        <p:xfrm>
          <a:off x="2272680" y="3472420"/>
          <a:ext cx="36576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51222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633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218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1431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9082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80931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4238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507FFA7-9FD8-4247-BA3C-09ED95B66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73509"/>
              </p:ext>
            </p:extLst>
          </p:nvPr>
        </p:nvGraphicFramePr>
        <p:xfrm>
          <a:off x="2915816" y="4005064"/>
          <a:ext cx="365760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51222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3633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218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1431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9082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809312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42387"/>
                  </a:ext>
                </a:extLst>
              </a:tr>
            </a:tbl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D1755DD8-D3EA-4425-91A4-2AEC192A9690}"/>
              </a:ext>
            </a:extLst>
          </p:cNvPr>
          <p:cNvSpPr/>
          <p:nvPr/>
        </p:nvSpPr>
        <p:spPr>
          <a:xfrm rot="5400000">
            <a:off x="3707904" y="3722779"/>
            <a:ext cx="28803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F04112C9-6843-49AC-B0A1-45DEDD93419E}"/>
              </a:ext>
            </a:extLst>
          </p:cNvPr>
          <p:cNvSpPr/>
          <p:nvPr/>
        </p:nvSpPr>
        <p:spPr>
          <a:xfrm rot="5400000">
            <a:off x="5490022" y="3722779"/>
            <a:ext cx="28803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6EFE3-6CF4-4739-808F-4A04632D3EFA}"/>
              </a:ext>
            </a:extLst>
          </p:cNvPr>
          <p:cNvSpPr txBox="1"/>
          <p:nvPr/>
        </p:nvSpPr>
        <p:spPr>
          <a:xfrm>
            <a:off x="3317158" y="489083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844F2-6774-4A26-A71A-A976612D3C2E}"/>
              </a:ext>
            </a:extLst>
          </p:cNvPr>
          <p:cNvSpPr txBox="1"/>
          <p:nvPr/>
        </p:nvSpPr>
        <p:spPr>
          <a:xfrm>
            <a:off x="5105579" y="486504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미래 데이터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AE84634A-481D-4CC4-ADB4-3A37362AA56E}"/>
              </a:ext>
            </a:extLst>
          </p:cNvPr>
          <p:cNvSpPr/>
          <p:nvPr/>
        </p:nvSpPr>
        <p:spPr>
          <a:xfrm>
            <a:off x="1175369" y="5751265"/>
            <a:ext cx="7141047" cy="730838"/>
          </a:xfrm>
          <a:prstGeom prst="wedgeRectCallout">
            <a:avLst>
              <a:gd name="adj1" fmla="val -5484"/>
              <a:gd name="adj2" fmla="val -1100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</a:t>
            </a:r>
            <a:r>
              <a:rPr lang="en-US" altLang="ko-KR" dirty="0"/>
              <a:t>, AI </a:t>
            </a:r>
            <a:r>
              <a:rPr lang="ko-KR" altLang="en-US" dirty="0"/>
              <a:t>가 과거 데이터를 학습하게 하여</a:t>
            </a:r>
            <a:r>
              <a:rPr lang="en-US" altLang="ko-KR" dirty="0"/>
              <a:t>, </a:t>
            </a:r>
            <a:r>
              <a:rPr lang="ko-KR" altLang="en-US" dirty="0"/>
              <a:t>미래 데이터를 예측하는 모델을 만들 것임</a:t>
            </a:r>
          </a:p>
        </p:txBody>
      </p:sp>
    </p:spTree>
    <p:extLst>
      <p:ext uri="{BB962C8B-B14F-4D97-AF65-F5344CB8AC3E}">
        <p14:creationId xmlns:p14="http://schemas.microsoft.com/office/powerpoint/2010/main" val="22236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2499F-1CB9-40B4-88E7-8A14D94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인공지능 모델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59596-A3DB-47D9-8C43-880CE957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2DFBE-63A7-47BF-8DDA-CF8A9AA74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F1F9A5E3-D701-443C-845C-1167FC5796BB}"/>
              </a:ext>
            </a:extLst>
          </p:cNvPr>
          <p:cNvSpPr/>
          <p:nvPr/>
        </p:nvSpPr>
        <p:spPr>
          <a:xfrm>
            <a:off x="2339752" y="2636912"/>
            <a:ext cx="648072" cy="12961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</a:p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en-US" altLang="ko-KR" dirty="0"/>
              <a:t>T</a:t>
            </a:r>
          </a:p>
          <a:p>
            <a:pPr algn="ctr"/>
            <a:r>
              <a:rPr lang="en-US" altLang="ko-KR" dirty="0"/>
              <a:t>M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AFADBBC3-7E78-4CDF-A9E5-B0E4F293D3EF}"/>
              </a:ext>
            </a:extLst>
          </p:cNvPr>
          <p:cNvSpPr/>
          <p:nvPr/>
        </p:nvSpPr>
        <p:spPr>
          <a:xfrm rot="16200000">
            <a:off x="3319086" y="2953724"/>
            <a:ext cx="1296144" cy="662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4D302D28-7EC4-46F9-9B40-FD174B8CF735}"/>
              </a:ext>
            </a:extLst>
          </p:cNvPr>
          <p:cNvSpPr/>
          <p:nvPr/>
        </p:nvSpPr>
        <p:spPr>
          <a:xfrm rot="16200000">
            <a:off x="4578314" y="2953723"/>
            <a:ext cx="1296144" cy="662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AD28B-F0D2-40A7-B2DA-C0E9C9BF0DDB}"/>
              </a:ext>
            </a:extLst>
          </p:cNvPr>
          <p:cNvSpPr txBox="1"/>
          <p:nvPr/>
        </p:nvSpPr>
        <p:spPr>
          <a:xfrm>
            <a:off x="3563888" y="4365104"/>
            <a:ext cx="1407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Fully </a:t>
            </a:r>
          </a:p>
          <a:p>
            <a:r>
              <a:rPr lang="en-US" altLang="ko-KR" dirty="0"/>
              <a:t>connected </a:t>
            </a:r>
          </a:p>
          <a:p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2FFAD-E1DB-482D-992D-24757FAB2953}"/>
              </a:ext>
            </a:extLst>
          </p:cNvPr>
          <p:cNvSpPr txBox="1"/>
          <p:nvPr/>
        </p:nvSpPr>
        <p:spPr>
          <a:xfrm>
            <a:off x="110696" y="30596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 날씨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55738-F5DD-4570-AF65-56F4335A779E}"/>
              </a:ext>
            </a:extLst>
          </p:cNvPr>
          <p:cNvSpPr txBox="1"/>
          <p:nvPr/>
        </p:nvSpPr>
        <p:spPr>
          <a:xfrm>
            <a:off x="6511198" y="31109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미래 날씨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C57B912-7798-4C20-8E4F-5D757D408609}"/>
              </a:ext>
            </a:extLst>
          </p:cNvPr>
          <p:cNvSpPr/>
          <p:nvPr/>
        </p:nvSpPr>
        <p:spPr>
          <a:xfrm>
            <a:off x="1425201" y="2996952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E0A972C-99CE-4715-A904-FDA033068925}"/>
              </a:ext>
            </a:extLst>
          </p:cNvPr>
          <p:cNvSpPr/>
          <p:nvPr/>
        </p:nvSpPr>
        <p:spPr>
          <a:xfrm>
            <a:off x="3010292" y="3007548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EB3A80-506C-49F5-BBDD-255AAF3841EF}"/>
              </a:ext>
            </a:extLst>
          </p:cNvPr>
          <p:cNvSpPr/>
          <p:nvPr/>
        </p:nvSpPr>
        <p:spPr>
          <a:xfrm>
            <a:off x="4283969" y="3007548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53E671D-AF73-42FE-9E1E-CDB7962D8AC5}"/>
              </a:ext>
            </a:extLst>
          </p:cNvPr>
          <p:cNvSpPr/>
          <p:nvPr/>
        </p:nvSpPr>
        <p:spPr>
          <a:xfrm>
            <a:off x="5591904" y="3000831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0427A8-B7F7-4999-8D71-1918B19CBBCC}"/>
              </a:ext>
            </a:extLst>
          </p:cNvPr>
          <p:cNvCxnSpPr>
            <a:endCxn id="7" idx="1"/>
          </p:cNvCxnSpPr>
          <p:nvPr/>
        </p:nvCxnSpPr>
        <p:spPr>
          <a:xfrm flipV="1">
            <a:off x="3851920" y="3933057"/>
            <a:ext cx="115239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9AA488-4EF4-4856-91EE-38E7E7F6BA6E}"/>
              </a:ext>
            </a:extLst>
          </p:cNvPr>
          <p:cNvCxnSpPr/>
          <p:nvPr/>
        </p:nvCxnSpPr>
        <p:spPr>
          <a:xfrm flipV="1">
            <a:off x="3851920" y="3933056"/>
            <a:ext cx="137446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C82DB6-D338-4E6B-B13A-F7670E9764FD}"/>
              </a:ext>
            </a:extLst>
          </p:cNvPr>
          <p:cNvSpPr txBox="1"/>
          <p:nvPr/>
        </p:nvSpPr>
        <p:spPr>
          <a:xfrm>
            <a:off x="827584" y="5445224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본 예는 </a:t>
            </a:r>
            <a:r>
              <a:rPr lang="ko-KR" altLang="en-US" dirty="0" err="1"/>
              <a:t>간략화하기</a:t>
            </a:r>
            <a:r>
              <a:rPr lang="ko-KR" altLang="en-US" dirty="0"/>
              <a:t> 위해 별도의 활성화 함수를 사용하지 않음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9254D-0AC5-4962-B96E-EA48AE2FD0DA}"/>
              </a:ext>
            </a:extLst>
          </p:cNvPr>
          <p:cNvSpPr txBox="1"/>
          <p:nvPr/>
        </p:nvSpPr>
        <p:spPr>
          <a:xfrm>
            <a:off x="1930494" y="39438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6089F-D80B-40F9-B035-F9046AD05494}"/>
              </a:ext>
            </a:extLst>
          </p:cNvPr>
          <p:cNvSpPr txBox="1"/>
          <p:nvPr/>
        </p:nvSpPr>
        <p:spPr>
          <a:xfrm>
            <a:off x="3456643" y="39438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E41D0-1294-4BF9-8EDA-261145C1C923}"/>
              </a:ext>
            </a:extLst>
          </p:cNvPr>
          <p:cNvSpPr txBox="1"/>
          <p:nvPr/>
        </p:nvSpPr>
        <p:spPr>
          <a:xfrm>
            <a:off x="5400323" y="390998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4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 데이터</a:t>
            </a:r>
            <a:r>
              <a:rPr lang="en-US" altLang="ko-KR" dirty="0"/>
              <a:t>(sequential data) </a:t>
            </a:r>
          </a:p>
          <a:p>
            <a:pPr lvl="1"/>
            <a:r>
              <a:rPr lang="ko-KR" altLang="en-US" dirty="0"/>
              <a:t>텍스트나 </a:t>
            </a:r>
            <a:r>
              <a:rPr lang="ko-KR" altLang="en-US" dirty="0" err="1"/>
              <a:t>시계열</a:t>
            </a:r>
            <a:r>
              <a:rPr lang="en-US" altLang="ko-KR" dirty="0"/>
              <a:t>(time series data)</a:t>
            </a:r>
            <a:r>
              <a:rPr lang="ko-KR" altLang="en-US" dirty="0"/>
              <a:t>와 같이 순서에 의미가 있는 데이터</a:t>
            </a:r>
            <a:endParaRPr lang="en-US" altLang="ko-KR" dirty="0"/>
          </a:p>
          <a:p>
            <a:pPr lvl="1"/>
            <a:r>
              <a:rPr lang="en-US" altLang="ko-KR" dirty="0"/>
              <a:t>e.g.) </a:t>
            </a:r>
          </a:p>
          <a:p>
            <a:pPr lvl="2"/>
            <a:r>
              <a:rPr lang="ko-KR" altLang="en-US" dirty="0"/>
              <a:t>텍스트</a:t>
            </a:r>
            <a:r>
              <a:rPr lang="en-US" altLang="ko-KR" dirty="0"/>
              <a:t>: “I am a boy” </a:t>
            </a:r>
            <a:r>
              <a:rPr lang="en-US" altLang="ko-KR" dirty="0">
                <a:sym typeface="Wingdings" panose="05000000000000000000" pitchFamily="2" charset="2"/>
              </a:rPr>
              <a:t> boy a am I</a:t>
            </a:r>
            <a:r>
              <a:rPr lang="ko-KR" altLang="en-US" dirty="0">
                <a:sym typeface="Wingdings" panose="05000000000000000000" pitchFamily="2" charset="2"/>
              </a:rPr>
              <a:t>는 의미 없음</a:t>
            </a:r>
            <a:endParaRPr lang="en-US" altLang="ko-KR" dirty="0"/>
          </a:p>
          <a:p>
            <a:pPr lvl="2"/>
            <a:r>
              <a:rPr lang="ko-KR" altLang="en-US" dirty="0" err="1"/>
              <a:t>시계열</a:t>
            </a:r>
            <a:r>
              <a:rPr lang="en-US" altLang="ko-KR" dirty="0"/>
              <a:t>: 1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도</a:t>
            </a:r>
            <a:r>
              <a:rPr lang="en-US" altLang="ko-KR" dirty="0"/>
              <a:t>, 2</a:t>
            </a:r>
            <a:r>
              <a:rPr lang="ko-KR" altLang="en-US" dirty="0"/>
              <a:t>일 </a:t>
            </a:r>
            <a:r>
              <a:rPr lang="en-US" altLang="ko-KR" dirty="0"/>
              <a:t>17</a:t>
            </a:r>
            <a:r>
              <a:rPr lang="ko-KR" altLang="en-US" dirty="0"/>
              <a:t>도</a:t>
            </a:r>
            <a:r>
              <a:rPr lang="en-US" altLang="ko-KR" dirty="0"/>
              <a:t>, 3</a:t>
            </a:r>
            <a:r>
              <a:rPr lang="ko-KR" altLang="en-US" dirty="0"/>
              <a:t>일 </a:t>
            </a:r>
            <a:r>
              <a:rPr lang="en-US" altLang="ko-KR" dirty="0"/>
              <a:t>16</a:t>
            </a:r>
            <a:r>
              <a:rPr lang="ko-KR" altLang="en-US" dirty="0"/>
              <a:t>도</a:t>
            </a:r>
            <a:r>
              <a:rPr lang="en-US" altLang="ko-KR" dirty="0"/>
              <a:t>, 4</a:t>
            </a:r>
            <a:r>
              <a:rPr lang="ko-KR" altLang="en-US" dirty="0"/>
              <a:t>일 </a:t>
            </a:r>
            <a:r>
              <a:rPr lang="en-US" altLang="ko-KR" dirty="0"/>
              <a:t>20</a:t>
            </a:r>
            <a:r>
              <a:rPr lang="ko-KR" altLang="en-US" dirty="0"/>
              <a:t>도</a:t>
            </a:r>
            <a:r>
              <a:rPr lang="en-US" altLang="ko-KR" dirty="0"/>
              <a:t>……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순차 데이터는 순서가 중요한 데이터 </a:t>
            </a:r>
            <a:endParaRPr lang="en-US" altLang="ko-KR" b="1" dirty="0"/>
          </a:p>
          <a:p>
            <a:pPr lvl="1"/>
            <a:r>
              <a:rPr lang="ko-KR" altLang="en-US" dirty="0"/>
              <a:t>순차 데이터를 다룰 때는 이전에 입력한 데이터를 기억하는 기능이 필요</a:t>
            </a:r>
            <a:endParaRPr lang="en-US" altLang="ko-KR" dirty="0"/>
          </a:p>
          <a:p>
            <a:pPr lvl="2"/>
            <a:r>
              <a:rPr lang="en-US" altLang="ko-KR" dirty="0"/>
              <a:t>E.g.) “</a:t>
            </a:r>
            <a:r>
              <a:rPr lang="ko-KR" altLang="en-US" dirty="0"/>
              <a:t>별로지만 추천해요</a:t>
            </a:r>
            <a:r>
              <a:rPr lang="en-US" altLang="ko-KR" dirty="0"/>
              <a:t>“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추천해요</a:t>
            </a:r>
            <a:r>
              <a:rPr lang="en-US" altLang="ko-KR" dirty="0"/>
              <a:t>”</a:t>
            </a:r>
            <a:r>
              <a:rPr lang="ko-KR" altLang="en-US" dirty="0"/>
              <a:t>를 인식할 때</a:t>
            </a:r>
            <a:r>
              <a:rPr lang="en-US" altLang="ko-KR" dirty="0"/>
              <a:t>, “</a:t>
            </a:r>
            <a:r>
              <a:rPr lang="ko-KR" altLang="en-US" dirty="0"/>
              <a:t>별로지만</a:t>
            </a:r>
            <a:r>
              <a:rPr lang="en-US" altLang="ko-KR" dirty="0"/>
              <a:t>”</a:t>
            </a:r>
            <a:r>
              <a:rPr lang="ko-KR" altLang="en-US" dirty="0"/>
              <a:t>을 기억하고 있어야 긍정적이라고 판단하지 않음</a:t>
            </a:r>
            <a:endParaRPr lang="en-US" altLang="ko-KR" dirty="0"/>
          </a:p>
          <a:p>
            <a:pPr lvl="1"/>
            <a:r>
              <a:rPr lang="ko-KR" altLang="en-US" dirty="0"/>
              <a:t>응용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b="1" dirty="0"/>
              <a:t>언어 변환</a:t>
            </a:r>
            <a:r>
              <a:rPr lang="en-US" altLang="ko-KR" b="1" dirty="0"/>
              <a:t>, </a:t>
            </a:r>
            <a:r>
              <a:rPr lang="ko-KR" altLang="en-US" b="1"/>
              <a:t>자연어 처리</a:t>
            </a:r>
            <a:r>
              <a:rPr lang="en-US" altLang="ko-KR" b="1"/>
              <a:t>, </a:t>
            </a:r>
            <a:r>
              <a:rPr lang="ko-KR" altLang="en-US" b="1" dirty="0"/>
              <a:t>음성 인식</a:t>
            </a:r>
            <a:r>
              <a:rPr lang="en-US" altLang="ko-KR" b="1" dirty="0"/>
              <a:t>, </a:t>
            </a:r>
            <a:r>
              <a:rPr lang="ko-KR" altLang="en-US" b="1" dirty="0"/>
              <a:t>이미지 캡션과 같은 순서 문제나 시간 문제에 흔히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9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04AC-8EB5-456E-AB1A-DA8B10F3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0F70-945F-44ED-B875-EDB968C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Jena_climate_2009_2019.csv </a:t>
            </a:r>
            <a:r>
              <a:rPr lang="ko-KR" altLang="en-US" dirty="0"/>
              <a:t>파일 업로드</a:t>
            </a:r>
            <a:endParaRPr lang="en-US" altLang="ko-KR" dirty="0"/>
          </a:p>
          <a:p>
            <a:pPr lvl="1"/>
            <a:r>
              <a:rPr lang="ko-KR" altLang="en-US" dirty="0"/>
              <a:t>마우스로 드래그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0DBC8-44F2-48AD-996D-E2D07B6EB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F9D401-268A-4ECC-8E34-6F0E468D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2060848"/>
            <a:ext cx="9144000" cy="391666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CCA0A9-1F95-4F3C-8C5E-42A2D37ACFB9}"/>
              </a:ext>
            </a:extLst>
          </p:cNvPr>
          <p:cNvSpPr/>
          <p:nvPr/>
        </p:nvSpPr>
        <p:spPr>
          <a:xfrm>
            <a:off x="539552" y="5589240"/>
            <a:ext cx="2592288" cy="768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업로드에 시간이 꽤 걸림</a:t>
            </a:r>
          </a:p>
        </p:txBody>
      </p:sp>
    </p:spTree>
    <p:extLst>
      <p:ext uri="{BB962C8B-B14F-4D97-AF65-F5344CB8AC3E}">
        <p14:creationId xmlns:p14="http://schemas.microsoft.com/office/powerpoint/2010/main" val="20049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EC6F193-818A-41AA-99BF-C93F5BB2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0" y="1058410"/>
            <a:ext cx="6765949" cy="57574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4C2CE8-EDE3-4945-B98F-7D7B4BF2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코드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56929-E00B-489D-9B28-48BDD4144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FE3C6AA-7FF2-48B6-B921-3227FA0FD116}"/>
              </a:ext>
            </a:extLst>
          </p:cNvPr>
          <p:cNvSpPr/>
          <p:nvPr/>
        </p:nvSpPr>
        <p:spPr>
          <a:xfrm>
            <a:off x="3521927" y="1981654"/>
            <a:ext cx="3240360" cy="432048"/>
          </a:xfrm>
          <a:prstGeom prst="wedgeRoundRectCallout">
            <a:avLst>
              <a:gd name="adj1" fmla="val -67666"/>
              <a:gd name="adj2" fmla="val 663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DataReader</a:t>
            </a:r>
            <a:r>
              <a:rPr lang="en-US" altLang="ko-KR" sz="1400" dirty="0"/>
              <a:t> class</a:t>
            </a:r>
            <a:r>
              <a:rPr lang="ko-KR" altLang="en-US" sz="1400" dirty="0"/>
              <a:t>은 첨부파일 참고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031C9E3-6FD0-4941-A0A8-88D887F70A6E}"/>
              </a:ext>
            </a:extLst>
          </p:cNvPr>
          <p:cNvSpPr/>
          <p:nvPr/>
        </p:nvSpPr>
        <p:spPr>
          <a:xfrm>
            <a:off x="3500438" y="2485791"/>
            <a:ext cx="3589270" cy="432048"/>
          </a:xfrm>
          <a:prstGeom prst="wedgeRoundRectCallout">
            <a:avLst>
              <a:gd name="adj1" fmla="val -68787"/>
              <a:gd name="adj2" fmla="val 888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Param “12”</a:t>
            </a:r>
            <a:r>
              <a:rPr lang="ko-KR" altLang="en-US" sz="1400" dirty="0">
                <a:solidFill>
                  <a:srgbClr val="FF0000"/>
                </a:solidFill>
              </a:rPr>
              <a:t>는 사용할 과거 데이터 </a:t>
            </a:r>
            <a:r>
              <a:rPr lang="ko-KR" altLang="en-US" sz="1400" dirty="0" err="1">
                <a:solidFill>
                  <a:srgbClr val="FF0000"/>
                </a:solidFill>
              </a:rPr>
              <a:t>갯수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94C1B65-8679-4864-A3AB-E75908E85872}"/>
              </a:ext>
            </a:extLst>
          </p:cNvPr>
          <p:cNvSpPr/>
          <p:nvPr/>
        </p:nvSpPr>
        <p:spPr>
          <a:xfrm>
            <a:off x="6300192" y="3625059"/>
            <a:ext cx="1804962" cy="432048"/>
          </a:xfrm>
          <a:prstGeom prst="wedgeRoundRectCallout">
            <a:avLst>
              <a:gd name="adj1" fmla="val -74711"/>
              <a:gd name="adj2" fmla="val 1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err="1"/>
              <a:t>딥러닝</a:t>
            </a:r>
            <a:r>
              <a:rPr lang="ko-KR" altLang="en-US" sz="1400" dirty="0"/>
              <a:t> 모델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3F1A8B1-3894-4CB8-AD92-B591F33AB5CD}"/>
              </a:ext>
            </a:extLst>
          </p:cNvPr>
          <p:cNvSpPr/>
          <p:nvPr/>
        </p:nvSpPr>
        <p:spPr>
          <a:xfrm>
            <a:off x="6143016" y="4598485"/>
            <a:ext cx="1804962" cy="432048"/>
          </a:xfrm>
          <a:prstGeom prst="wedgeRoundRectCallout">
            <a:avLst>
              <a:gd name="adj1" fmla="val -74711"/>
              <a:gd name="adj2" fmla="val 1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컴파일 옵션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A2F83C9C-EEE3-416A-8A0B-F5A3DB7AC0BF}"/>
              </a:ext>
            </a:extLst>
          </p:cNvPr>
          <p:cNvSpPr/>
          <p:nvPr/>
        </p:nvSpPr>
        <p:spPr>
          <a:xfrm>
            <a:off x="6376767" y="5434830"/>
            <a:ext cx="1804962" cy="432048"/>
          </a:xfrm>
          <a:prstGeom prst="wedgeRoundRectCallout">
            <a:avLst>
              <a:gd name="adj1" fmla="val -74711"/>
              <a:gd name="adj2" fmla="val 1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train</a:t>
            </a:r>
            <a:endParaRPr lang="ko-KR" altLang="en-US" sz="1400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5B399D25-B848-48DB-8293-53CD2BCEAFFA}"/>
              </a:ext>
            </a:extLst>
          </p:cNvPr>
          <p:cNvSpPr/>
          <p:nvPr/>
        </p:nvSpPr>
        <p:spPr>
          <a:xfrm>
            <a:off x="6376767" y="6325994"/>
            <a:ext cx="1804962" cy="432048"/>
          </a:xfrm>
          <a:prstGeom prst="wedgeRoundRectCallout">
            <a:avLst>
              <a:gd name="adj1" fmla="val -74711"/>
              <a:gd name="adj2" fmla="val 1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학습결과 그래프</a:t>
            </a:r>
            <a:endParaRPr lang="en-US" altLang="ko-KR" sz="1400" dirty="0"/>
          </a:p>
          <a:p>
            <a:r>
              <a:rPr lang="en-US" altLang="ko-KR" sz="1400" dirty="0"/>
              <a:t>(200</a:t>
            </a:r>
            <a:r>
              <a:rPr lang="ko-KR" altLang="en-US" sz="1400" dirty="0"/>
              <a:t>개 데이터만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58EA15-726B-48F5-A8DF-A458AAFF304C}"/>
              </a:ext>
            </a:extLst>
          </p:cNvPr>
          <p:cNvSpPr/>
          <p:nvPr/>
        </p:nvSpPr>
        <p:spPr>
          <a:xfrm>
            <a:off x="5335602" y="145116"/>
            <a:ext cx="276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srgbClr val="8C8C8C"/>
                </a:solidFill>
                <a:latin typeface="JetBrains Mono"/>
              </a:rPr>
              <a:t>"""</a:t>
            </a:r>
            <a:br>
              <a:rPr lang="en-US" altLang="ko-KR" sz="12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ko-KR" sz="1200" i="1" dirty="0">
                <a:solidFill>
                  <a:srgbClr val="8C8C8C"/>
                </a:solidFill>
                <a:latin typeface="JetBrains Mono"/>
              </a:rPr>
              <a:t>Author : </a:t>
            </a:r>
            <a:r>
              <a:rPr lang="en-US" altLang="ko-KR" sz="1200" i="1" dirty="0" err="1">
                <a:solidFill>
                  <a:srgbClr val="8C8C8C"/>
                </a:solidFill>
                <a:latin typeface="JetBrains Mono"/>
              </a:rPr>
              <a:t>Byunghyun</a:t>
            </a:r>
            <a:r>
              <a:rPr lang="en-US" altLang="ko-KR" sz="1200" i="1" dirty="0">
                <a:solidFill>
                  <a:srgbClr val="8C8C8C"/>
                </a:solidFill>
                <a:latin typeface="JetBrains Mono"/>
              </a:rPr>
              <a:t> Ban</a:t>
            </a:r>
            <a:br>
              <a:rPr lang="en-US" altLang="ko-KR" sz="12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ko-KR" sz="1200" i="1" dirty="0">
                <a:solidFill>
                  <a:srgbClr val="8C8C8C"/>
                </a:solidFill>
                <a:latin typeface="JetBrains Mono"/>
              </a:rPr>
              <a:t>Date : 2020.07.17.</a:t>
            </a:r>
            <a:br>
              <a:rPr lang="en-US" altLang="ko-KR" sz="12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ko-KR" sz="1200" i="1" dirty="0">
                <a:solidFill>
                  <a:srgbClr val="8C8C8C"/>
                </a:solidFill>
                <a:latin typeface="JetBrains Mono"/>
              </a:rPr>
              <a:t>"""</a:t>
            </a:r>
            <a:endParaRPr lang="en-US" altLang="ko-KR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4920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1ED8-8177-4FF5-9BD9-031294E4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1C06E-F3B9-4C3F-AE22-D9F7FED1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Loss </a:t>
            </a:r>
            <a:r>
              <a:rPr lang="ko-KR" altLang="en-US" dirty="0"/>
              <a:t>가 어떻게 나오는지 확인 </a:t>
            </a:r>
            <a:endParaRPr lang="en-US" altLang="ko-KR" dirty="0"/>
          </a:p>
          <a:p>
            <a:pPr lvl="1"/>
            <a:r>
              <a:rPr lang="en-US" altLang="ko-KR" dirty="0"/>
              <a:t>30 </a:t>
            </a:r>
            <a:r>
              <a:rPr lang="ko-KR" altLang="en-US" dirty="0" err="1"/>
              <a:t>에포크에서</a:t>
            </a:r>
            <a:r>
              <a:rPr lang="ko-KR" altLang="en-US" dirty="0"/>
              <a:t> 학습이 중단됨을 알 수 있음 </a:t>
            </a:r>
            <a:endParaRPr lang="en-US" altLang="ko-KR" dirty="0"/>
          </a:p>
          <a:p>
            <a:pPr lvl="2"/>
            <a:r>
              <a:rPr lang="ko-KR" altLang="en-US" dirty="0"/>
              <a:t>원하는 성능을 조기 이룸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42285-0087-49C1-A1C2-5492EF71F8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5A8DB-02D2-4A17-A321-8A244457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30" y="2348880"/>
            <a:ext cx="3059829" cy="310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ED3C0B-B7BC-4044-999E-37EBCFE5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76365"/>
            <a:ext cx="3186348" cy="30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B95E658-D404-4715-B58D-0CA9FB6E1D78}"/>
              </a:ext>
            </a:extLst>
          </p:cNvPr>
          <p:cNvSpPr/>
          <p:nvPr/>
        </p:nvSpPr>
        <p:spPr>
          <a:xfrm>
            <a:off x="1979712" y="2996952"/>
            <a:ext cx="1440160" cy="10081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CB1CBF47-2377-4764-8C86-4229F30D7BB1}"/>
              </a:ext>
            </a:extLst>
          </p:cNvPr>
          <p:cNvSpPr/>
          <p:nvPr/>
        </p:nvSpPr>
        <p:spPr>
          <a:xfrm>
            <a:off x="1403648" y="5802330"/>
            <a:ext cx="3240360" cy="1008112"/>
          </a:xfrm>
          <a:prstGeom prst="wedgeRoundRectCallout">
            <a:avLst>
              <a:gd name="adj1" fmla="val -38914"/>
              <a:gd name="adj2" fmla="val -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r>
              <a:rPr lang="ko-KR" altLang="en-US" dirty="0"/>
              <a:t>이 </a:t>
            </a:r>
            <a:r>
              <a:rPr lang="en-US" altLang="ko-KR" dirty="0"/>
              <a:t>97%</a:t>
            </a:r>
            <a:r>
              <a:rPr lang="ko-KR" altLang="en-US" dirty="0"/>
              <a:t>의 정확도로</a:t>
            </a:r>
            <a:endParaRPr lang="en-US" altLang="ko-KR" dirty="0"/>
          </a:p>
          <a:p>
            <a:pPr algn="ctr"/>
            <a:r>
              <a:rPr lang="ko-KR" altLang="en-US" dirty="0"/>
              <a:t>날씨를 예측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20F858F2-C6A2-43AA-A8A5-9E90DE0D4F9D}"/>
              </a:ext>
            </a:extLst>
          </p:cNvPr>
          <p:cNvSpPr/>
          <p:nvPr/>
        </p:nvSpPr>
        <p:spPr>
          <a:xfrm>
            <a:off x="6839744" y="5722567"/>
            <a:ext cx="2304256" cy="889644"/>
          </a:xfrm>
          <a:prstGeom prst="wedgeRoundRectCallout">
            <a:avLst>
              <a:gd name="adj1" fmla="val -69714"/>
              <a:gd name="adj2" fmla="val -136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직선을 </a:t>
            </a:r>
            <a:r>
              <a:rPr lang="ko-KR" altLang="en-US"/>
              <a:t>따라 점들이 고르게 분포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42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3603-2302-4EC0-AB3C-B3AF024A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실습해보기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79806-A3E5-462B-A87F-0F27B937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C6723-0AC8-4592-913A-17BC0C4D4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8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902" y="2309971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 </a:t>
            </a:r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(Artificial Intelligence)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167D-ADF8-4BEF-9E89-F729A9282989}"/>
              </a:ext>
            </a:extLst>
          </p:cNvPr>
          <p:cNvSpPr txBox="1"/>
          <p:nvPr/>
        </p:nvSpPr>
        <p:spPr>
          <a:xfrm>
            <a:off x="7000422" y="303558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</a:t>
            </a:r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8C99-A4AB-4319-8403-CE983105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을 활용한 주가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A8844-AAC1-46FF-958A-DF522FF4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/>
              <a:t>애플</a:t>
            </a:r>
            <a:r>
              <a:rPr lang="ko-KR" altLang="en-US" dirty="0"/>
              <a:t>의 주가 예측해보기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69A86B-606A-42CF-AC5E-1911893F7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2052" name="Picture 4" descr="미래주가예측 [0742]">
            <a:extLst>
              <a:ext uri="{FF2B5EF4-FFF2-40B4-BE49-F238E27FC236}">
                <a16:creationId xmlns:a16="http://schemas.microsoft.com/office/drawing/2014/main" id="{079ACCDC-7829-48A1-B072-2B04FDFB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905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12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2B41-C2F6-4BC0-ACEA-FF65144C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데이터셋 확인하기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147B6-BBE9-457E-8AA0-9679FEFF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</a:t>
            </a:r>
            <a:r>
              <a:rPr lang="en-US" altLang="ko-KR" dirty="0"/>
              <a:t>~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일까지 나스닥 거래 주가 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개의 특징 </a:t>
            </a:r>
            <a:r>
              <a:rPr lang="en-US" altLang="ko-KR" dirty="0"/>
              <a:t>(features)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86FC7-6450-4E51-BFF8-C6C0BEC24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2396B-9199-47B0-951B-6EB1C811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93877"/>
            <a:ext cx="6048672" cy="40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B7698-65D7-48E1-85F3-0DF54A15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데이터셋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6294-4027-42C4-8BCA-96DFE667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0~1</a:t>
            </a:r>
            <a:r>
              <a:rPr lang="ko-KR" altLang="en-US" dirty="0"/>
              <a:t>로 정규화 </a:t>
            </a:r>
            <a:r>
              <a:rPr lang="en-US" altLang="ko-KR" dirty="0"/>
              <a:t>(normalization)</a:t>
            </a:r>
          </a:p>
          <a:p>
            <a:r>
              <a:rPr lang="ko-KR" altLang="en-US" dirty="0"/>
              <a:t>훈련데이터 </a:t>
            </a:r>
            <a:r>
              <a:rPr lang="en-US" altLang="ko-KR" dirty="0"/>
              <a:t>95%, </a:t>
            </a:r>
            <a:r>
              <a:rPr lang="ko-KR" altLang="en-US" dirty="0"/>
              <a:t>테스트 데이터 </a:t>
            </a:r>
            <a:r>
              <a:rPr lang="en-US" altLang="ko-KR" dirty="0"/>
              <a:t>5%</a:t>
            </a:r>
          </a:p>
          <a:p>
            <a:r>
              <a:rPr lang="ko-KR" altLang="en-US" dirty="0"/>
              <a:t>윈도우크기 </a:t>
            </a:r>
            <a:r>
              <a:rPr lang="en-US" altLang="ko-KR" dirty="0"/>
              <a:t>14 </a:t>
            </a:r>
          </a:p>
          <a:p>
            <a:pPr lvl="1"/>
            <a:r>
              <a:rPr lang="en-US" altLang="ko-KR" dirty="0"/>
              <a:t>(14</a:t>
            </a:r>
            <a:r>
              <a:rPr lang="ko-KR" altLang="en-US" dirty="0"/>
              <a:t>일간 학습</a:t>
            </a:r>
            <a:r>
              <a:rPr lang="en-US" altLang="ko-KR" dirty="0"/>
              <a:t>, 14</a:t>
            </a:r>
            <a:r>
              <a:rPr lang="ko-KR" altLang="en-US" dirty="0"/>
              <a:t>일 예측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특징을 입력 받아 </a:t>
            </a:r>
            <a:r>
              <a:rPr lang="en-US" altLang="ko-KR" dirty="0"/>
              <a:t>5</a:t>
            </a:r>
            <a:r>
              <a:rPr lang="ko-KR" altLang="en-US" dirty="0"/>
              <a:t>개의 특징을 출력 </a:t>
            </a:r>
            <a:r>
              <a:rPr lang="en-US" altLang="ko-KR" dirty="0"/>
              <a:t>(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  <a:r>
              <a:rPr lang="ko-KR" altLang="en-US" dirty="0"/>
              <a:t>하고자 함</a:t>
            </a:r>
            <a:endParaRPr lang="en-US" altLang="ko-KR" dirty="0"/>
          </a:p>
          <a:p>
            <a:pPr lvl="1"/>
            <a:r>
              <a:rPr lang="ko-KR" altLang="en-US" dirty="0"/>
              <a:t>미래의 거래량은 의미 없으므로 제외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DE513-8CE3-4B80-83A8-FC43285AAD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2499F-1CB9-40B4-88E7-8A14D94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인공지능 모델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59596-A3DB-47D9-8C43-880CE957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전과 동일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2DFBE-63A7-47BF-8DDA-CF8A9AA74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F1F9A5E3-D701-443C-845C-1167FC5796BB}"/>
              </a:ext>
            </a:extLst>
          </p:cNvPr>
          <p:cNvSpPr/>
          <p:nvPr/>
        </p:nvSpPr>
        <p:spPr>
          <a:xfrm>
            <a:off x="2339752" y="2636912"/>
            <a:ext cx="648072" cy="12961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</a:p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en-US" altLang="ko-KR" dirty="0"/>
              <a:t>T</a:t>
            </a:r>
          </a:p>
          <a:p>
            <a:pPr algn="ctr"/>
            <a:r>
              <a:rPr lang="en-US" altLang="ko-KR" dirty="0"/>
              <a:t>M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AFADBBC3-7E78-4CDF-A9E5-B0E4F293D3EF}"/>
              </a:ext>
            </a:extLst>
          </p:cNvPr>
          <p:cNvSpPr/>
          <p:nvPr/>
        </p:nvSpPr>
        <p:spPr>
          <a:xfrm rot="16200000">
            <a:off x="3319086" y="2953724"/>
            <a:ext cx="1296144" cy="662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4D302D28-7EC4-46F9-9B40-FD174B8CF735}"/>
              </a:ext>
            </a:extLst>
          </p:cNvPr>
          <p:cNvSpPr/>
          <p:nvPr/>
        </p:nvSpPr>
        <p:spPr>
          <a:xfrm rot="16200000">
            <a:off x="4578314" y="2953723"/>
            <a:ext cx="1296144" cy="662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AD28B-F0D2-40A7-B2DA-C0E9C9BF0DDB}"/>
              </a:ext>
            </a:extLst>
          </p:cNvPr>
          <p:cNvSpPr txBox="1"/>
          <p:nvPr/>
        </p:nvSpPr>
        <p:spPr>
          <a:xfrm>
            <a:off x="3563888" y="4365104"/>
            <a:ext cx="1407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Fully </a:t>
            </a:r>
          </a:p>
          <a:p>
            <a:r>
              <a:rPr lang="en-US" altLang="ko-KR" dirty="0"/>
              <a:t>connected </a:t>
            </a:r>
          </a:p>
          <a:p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2FFAD-E1DB-482D-992D-24757FAB2953}"/>
              </a:ext>
            </a:extLst>
          </p:cNvPr>
          <p:cNvSpPr txBox="1"/>
          <p:nvPr/>
        </p:nvSpPr>
        <p:spPr>
          <a:xfrm>
            <a:off x="110696" y="30596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 주가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55738-F5DD-4570-AF65-56F4335A779E}"/>
              </a:ext>
            </a:extLst>
          </p:cNvPr>
          <p:cNvSpPr txBox="1"/>
          <p:nvPr/>
        </p:nvSpPr>
        <p:spPr>
          <a:xfrm>
            <a:off x="6511198" y="31109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미래 주가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C57B912-7798-4C20-8E4F-5D757D408609}"/>
              </a:ext>
            </a:extLst>
          </p:cNvPr>
          <p:cNvSpPr/>
          <p:nvPr/>
        </p:nvSpPr>
        <p:spPr>
          <a:xfrm>
            <a:off x="1425201" y="2996952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E0A972C-99CE-4715-A904-FDA033068925}"/>
              </a:ext>
            </a:extLst>
          </p:cNvPr>
          <p:cNvSpPr/>
          <p:nvPr/>
        </p:nvSpPr>
        <p:spPr>
          <a:xfrm>
            <a:off x="3010292" y="3007548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EB3A80-506C-49F5-BBDD-255AAF3841EF}"/>
              </a:ext>
            </a:extLst>
          </p:cNvPr>
          <p:cNvSpPr/>
          <p:nvPr/>
        </p:nvSpPr>
        <p:spPr>
          <a:xfrm>
            <a:off x="4283969" y="3007548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53E671D-AF73-42FE-9E1E-CDB7962D8AC5}"/>
              </a:ext>
            </a:extLst>
          </p:cNvPr>
          <p:cNvSpPr/>
          <p:nvPr/>
        </p:nvSpPr>
        <p:spPr>
          <a:xfrm>
            <a:off x="5591904" y="3000831"/>
            <a:ext cx="648072" cy="576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0427A8-B7F7-4999-8D71-1918B19CBBCC}"/>
              </a:ext>
            </a:extLst>
          </p:cNvPr>
          <p:cNvCxnSpPr>
            <a:endCxn id="7" idx="1"/>
          </p:cNvCxnSpPr>
          <p:nvPr/>
        </p:nvCxnSpPr>
        <p:spPr>
          <a:xfrm flipV="1">
            <a:off x="3851920" y="3933057"/>
            <a:ext cx="115239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9AA488-4EF4-4856-91EE-38E7E7F6BA6E}"/>
              </a:ext>
            </a:extLst>
          </p:cNvPr>
          <p:cNvCxnSpPr/>
          <p:nvPr/>
        </p:nvCxnSpPr>
        <p:spPr>
          <a:xfrm flipV="1">
            <a:off x="3851920" y="3933056"/>
            <a:ext cx="137446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C82DB6-D338-4E6B-B13A-F7670E9764FD}"/>
              </a:ext>
            </a:extLst>
          </p:cNvPr>
          <p:cNvSpPr txBox="1"/>
          <p:nvPr/>
        </p:nvSpPr>
        <p:spPr>
          <a:xfrm>
            <a:off x="827584" y="5445224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본 예는 </a:t>
            </a:r>
            <a:r>
              <a:rPr lang="ko-KR" altLang="en-US" dirty="0" err="1"/>
              <a:t>간략화하기</a:t>
            </a:r>
            <a:r>
              <a:rPr lang="ko-KR" altLang="en-US" dirty="0"/>
              <a:t> 위해 별도의 활성화 함수를 사용하지 않음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1BF9C3-678F-46CC-AC29-7CC2131F66FA}"/>
              </a:ext>
            </a:extLst>
          </p:cNvPr>
          <p:cNvSpPr txBox="1"/>
          <p:nvPr/>
        </p:nvSpPr>
        <p:spPr>
          <a:xfrm>
            <a:off x="2336657" y="39330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90B4C-2C58-4E39-9FA2-2F04B8E004E5}"/>
              </a:ext>
            </a:extLst>
          </p:cNvPr>
          <p:cNvSpPr txBox="1"/>
          <p:nvPr/>
        </p:nvSpPr>
        <p:spPr>
          <a:xfrm>
            <a:off x="3366457" y="39570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2ED18B-AD3B-43C7-8210-A73FF4855B25}"/>
              </a:ext>
            </a:extLst>
          </p:cNvPr>
          <p:cNvSpPr txBox="1"/>
          <p:nvPr/>
        </p:nvSpPr>
        <p:spPr>
          <a:xfrm>
            <a:off x="5289927" y="39352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6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E1ECF-E261-4F8D-9F0A-5BA27E47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D219A-BAC3-4F39-AD6A-ED0A6BB2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28A99-F136-45ED-A9D1-2C3324CAA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8659DD-F721-4A23-95DB-C66920FA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04188"/>
            <a:ext cx="6220238" cy="54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살펴본 </a:t>
            </a:r>
            <a:r>
              <a:rPr lang="ko-KR" altLang="en-US" u="sng" dirty="0"/>
              <a:t>완전 연결 신경망</a:t>
            </a:r>
            <a:r>
              <a:rPr lang="ko-KR" altLang="en-US" dirty="0"/>
              <a:t>이나 </a:t>
            </a:r>
            <a:r>
              <a:rPr lang="ko-KR" altLang="en-US" u="sng" dirty="0" err="1"/>
              <a:t>합성곱</a:t>
            </a:r>
            <a:r>
              <a:rPr lang="ko-KR" altLang="en-US" u="sng" dirty="0"/>
              <a:t> 신경망</a:t>
            </a:r>
            <a:r>
              <a:rPr lang="ko-KR" altLang="en-US" dirty="0"/>
              <a:t>은 기억을 하는 유닛이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입력 데이터의 흐름이 앞으로만 전달되는 신경망을 </a:t>
            </a:r>
            <a:r>
              <a:rPr lang="ko-KR" altLang="en-US" dirty="0" err="1"/>
              <a:t>피드포워드</a:t>
            </a:r>
            <a:r>
              <a:rPr lang="ko-KR" altLang="en-US" dirty="0"/>
              <a:t> 신경망 </a:t>
            </a:r>
            <a:r>
              <a:rPr lang="en-US" altLang="ko-KR" dirty="0"/>
              <a:t>(feedforward neural network, FFNN)</a:t>
            </a:r>
            <a:r>
              <a:rPr lang="ko-KR" altLang="en-US" dirty="0"/>
              <a:t>이라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28" name="Picture 2" descr="https://t1.daumcdn.net/cfile/tistory/99F682465B1AC39A0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5" b="10834"/>
          <a:stretch/>
        </p:blipFill>
        <p:spPr bwMode="auto">
          <a:xfrm rot="5400000">
            <a:off x="3082805" y="3663148"/>
            <a:ext cx="2671837" cy="271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50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8251D-4157-4446-9446-07DAF82D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1D66F-5D65-4D22-9FE4-08E3CC1D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C23204-E287-4D1F-9577-2FB581495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929A10-2BC1-4B5A-831E-429A15D8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3722936" cy="37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76011D-F74A-490E-AAEA-57750539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66844"/>
            <a:ext cx="3840621" cy="38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53A6EB7-6E1C-4676-9133-971B174BB576}"/>
              </a:ext>
            </a:extLst>
          </p:cNvPr>
          <p:cNvSpPr/>
          <p:nvPr/>
        </p:nvSpPr>
        <p:spPr>
          <a:xfrm>
            <a:off x="6084168" y="692696"/>
            <a:ext cx="2304256" cy="88964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89 </a:t>
            </a:r>
            <a:r>
              <a:rPr lang="ko-KR" altLang="en-US" dirty="0" err="1"/>
              <a:t>에포크에서</a:t>
            </a:r>
            <a:r>
              <a:rPr lang="ko-KR" altLang="en-US" dirty="0"/>
              <a:t> 중단</a:t>
            </a:r>
            <a:endParaRPr lang="en-US" altLang="ko-KR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E404187A-DD0A-4542-9A4C-C6B31D326967}"/>
              </a:ext>
            </a:extLst>
          </p:cNvPr>
          <p:cNvSpPr/>
          <p:nvPr/>
        </p:nvSpPr>
        <p:spPr>
          <a:xfrm>
            <a:off x="1331640" y="5692021"/>
            <a:ext cx="2304256" cy="889644"/>
          </a:xfrm>
          <a:prstGeom prst="wedgeRoundRectCallout">
            <a:avLst>
              <a:gd name="adj1" fmla="val -69714"/>
              <a:gd name="adj2" fmla="val -1369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직선을 </a:t>
            </a:r>
            <a:r>
              <a:rPr lang="ko-KR" altLang="en-US"/>
              <a:t>따라 점들이 고르게 분포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474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46250-12AD-4FBC-B71A-25E1CCE3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D4E63-1019-4416-9FBB-4CB48930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인공지능의 최정 성능은 </a:t>
            </a:r>
            <a:r>
              <a:rPr lang="en-US" altLang="ko-KR" dirty="0"/>
              <a:t>MAE 0.31%, </a:t>
            </a:r>
          </a:p>
          <a:p>
            <a:r>
              <a:rPr lang="en-US" altLang="ko-KR" dirty="0"/>
              <a:t>99.7% </a:t>
            </a:r>
            <a:r>
              <a:rPr lang="ko-KR" altLang="en-US" dirty="0"/>
              <a:t>수준의 정확도로 주가를 예측할 수 있음을 의미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7FC31-172F-46A0-AD3D-F2505CC59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151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2049D-9B8F-4069-B150-58DB1DFB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41F03-6B38-40C2-86EE-7A68585B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DC950-AD82-411A-8CA8-0D39137FC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1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4DB9A-CF2C-4C6E-AA79-79CC5D21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5857B-E0A9-4655-9C06-A2FCF57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47E9B-54E8-4640-B0AC-1C4C0B60F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6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 처리했던 샘플을 다음 샘플을 처리하는데 사용하기 위해서는 순환되는 층이 필요함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순환 신경망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1340768"/>
            <a:ext cx="1359594" cy="471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인공 신경망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99146" y="2204864"/>
            <a:ext cx="1359594" cy="471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피드포워드</a:t>
            </a:r>
            <a:r>
              <a:rPr lang="ko-KR" altLang="en-US" sz="1600" dirty="0">
                <a:solidFill>
                  <a:schemeClr val="tx1"/>
                </a:solidFill>
              </a:rPr>
              <a:t> 신경망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89094" y="2194863"/>
            <a:ext cx="1359594" cy="471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순환 신경망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3042" y="3129283"/>
            <a:ext cx="1359594" cy="471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합성곱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16242" y="3127094"/>
            <a:ext cx="1359594" cy="471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완전 연결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신경망</a:t>
            </a: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>
            <a:off x="4099669" y="1812591"/>
            <a:ext cx="0" cy="2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0"/>
          </p:cNvCxnSpPr>
          <p:nvPr/>
        </p:nvCxnSpPr>
        <p:spPr>
          <a:xfrm flipV="1">
            <a:off x="2578943" y="206084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78943" y="2060848"/>
            <a:ext cx="198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7" idx="0"/>
          </p:cNvCxnSpPr>
          <p:nvPr/>
        </p:nvCxnSpPr>
        <p:spPr>
          <a:xfrm>
            <a:off x="4568891" y="2060848"/>
            <a:ext cx="0" cy="13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</p:cNvCxnSpPr>
          <p:nvPr/>
        </p:nvCxnSpPr>
        <p:spPr>
          <a:xfrm>
            <a:off x="2578943" y="2676687"/>
            <a:ext cx="0" cy="32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406091" y="299695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06091" y="2996952"/>
            <a:ext cx="198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96039" y="2996952"/>
            <a:ext cx="0" cy="13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81675" y="2270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568891" y="2060848"/>
            <a:ext cx="198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6996" y="2535287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RBF, GAN, </a:t>
            </a:r>
          </a:p>
          <a:p>
            <a:r>
              <a:rPr lang="ko-KR" altLang="en-US" sz="1200" dirty="0"/>
              <a:t>인코더</a:t>
            </a:r>
            <a:r>
              <a:rPr lang="en-US" altLang="ko-KR" sz="1200" dirty="0"/>
              <a:t>-</a:t>
            </a:r>
            <a:r>
              <a:rPr lang="ko-KR" altLang="en-US" sz="1200" dirty="0" err="1"/>
              <a:t>디코더</a:t>
            </a:r>
            <a:r>
              <a:rPr lang="ko-KR" altLang="en-US" sz="1200" dirty="0"/>
              <a:t> 네트워크 등</a:t>
            </a:r>
          </a:p>
        </p:txBody>
      </p:sp>
    </p:spTree>
    <p:extLst>
      <p:ext uri="{BB962C8B-B14F-4D97-AF65-F5344CB8AC3E}">
        <p14:creationId xmlns:p14="http://schemas.microsoft.com/office/powerpoint/2010/main" val="229441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신경망에 순환하는 고리를 추가 한 것 </a:t>
            </a:r>
            <a:endParaRPr lang="en-US" altLang="ko-KR" dirty="0"/>
          </a:p>
          <a:p>
            <a:pPr lvl="1"/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샘플을 사용할 때 </a:t>
            </a:r>
            <a:r>
              <a:rPr lang="ko-KR" altLang="en-US" b="1" dirty="0">
                <a:solidFill>
                  <a:srgbClr val="0000FF"/>
                </a:solidFill>
              </a:rPr>
              <a:t>이전에 사용했던 데이터를 재사용</a:t>
            </a:r>
            <a:r>
              <a:rPr lang="ko-KR" altLang="en-US" b="1" dirty="0"/>
              <a:t>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51720" y="2564904"/>
          <a:ext cx="20828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1411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59394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993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7372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1231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199298" y="2558884"/>
            <a:ext cx="377026" cy="391515"/>
            <a:chOff x="5643977" y="3088003"/>
            <a:chExt cx="377026" cy="391515"/>
          </a:xfrm>
        </p:grpSpPr>
        <p:sp>
          <p:nvSpPr>
            <p:cNvPr id="7" name="타원 6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33252" y="3143319"/>
            <a:ext cx="377026" cy="391515"/>
            <a:chOff x="5643977" y="3088003"/>
            <a:chExt cx="377026" cy="391515"/>
          </a:xfrm>
        </p:grpSpPr>
        <p:sp>
          <p:nvSpPr>
            <p:cNvPr id="10" name="타원 9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46088" y="4248452"/>
            <a:ext cx="582211" cy="391515"/>
            <a:chOff x="5643977" y="3088003"/>
            <a:chExt cx="582211" cy="391515"/>
          </a:xfrm>
        </p:grpSpPr>
        <p:sp>
          <p:nvSpPr>
            <p:cNvPr id="13" name="타원 12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3977" y="30880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x784</a:t>
              </a:r>
              <a:endParaRPr lang="ko-KR" altLang="en-US" sz="1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29621" y="2339140"/>
            <a:ext cx="584075" cy="584074"/>
            <a:chOff x="5643977" y="3111335"/>
            <a:chExt cx="368183" cy="368183"/>
          </a:xfrm>
        </p:grpSpPr>
        <p:sp>
          <p:nvSpPr>
            <p:cNvPr id="16" name="타원 15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29646" y="3051557"/>
            <a:ext cx="584075" cy="584074"/>
            <a:chOff x="5643977" y="3111335"/>
            <a:chExt cx="368183" cy="368183"/>
          </a:xfrm>
        </p:grpSpPr>
        <p:sp>
          <p:nvSpPr>
            <p:cNvPr id="19" name="타원 18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z2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129619" y="4556229"/>
            <a:ext cx="584075" cy="584074"/>
            <a:chOff x="5643977" y="3111335"/>
            <a:chExt cx="368183" cy="368183"/>
          </a:xfrm>
        </p:grpSpPr>
        <p:sp>
          <p:nvSpPr>
            <p:cNvPr id="22" name="타원 21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9235" y="3198419"/>
              <a:ext cx="30233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z10</a:t>
              </a:r>
              <a:endParaRPr lang="ko-KR" altLang="en-US" sz="1400" dirty="0"/>
            </a:p>
          </p:txBody>
        </p:sp>
      </p:grpSp>
      <p:sp>
        <p:nvSpPr>
          <p:cNvPr id="24" name="TextBox 23"/>
          <p:cNvSpPr txBox="1"/>
          <p:nvPr/>
        </p:nvSpPr>
        <p:spPr>
          <a:xfrm rot="5400000">
            <a:off x="3068492" y="37709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1875510" y="45231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108141" y="3948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8" idx="1"/>
          </p:cNvCxnSpPr>
          <p:nvPr/>
        </p:nvCxnSpPr>
        <p:spPr>
          <a:xfrm>
            <a:off x="2273731" y="2712772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1" idx="1"/>
          </p:cNvCxnSpPr>
          <p:nvPr/>
        </p:nvCxnSpPr>
        <p:spPr>
          <a:xfrm>
            <a:off x="2260000" y="2923214"/>
            <a:ext cx="973252" cy="37399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2051720" y="5039137"/>
          <a:ext cx="2082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/>
          <p:nvPr/>
        </p:nvCxnSpPr>
        <p:spPr>
          <a:xfrm flipV="1">
            <a:off x="2260000" y="4564733"/>
            <a:ext cx="973252" cy="98805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550691" y="2715170"/>
            <a:ext cx="1553844" cy="5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633149" y="2785065"/>
            <a:ext cx="1464325" cy="540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642545" y="2877420"/>
            <a:ext cx="1487074" cy="157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9" idx="2"/>
          </p:cNvCxnSpPr>
          <p:nvPr/>
        </p:nvCxnSpPr>
        <p:spPr>
          <a:xfrm>
            <a:off x="3550691" y="2832341"/>
            <a:ext cx="1578955" cy="51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9" idx="2"/>
          </p:cNvCxnSpPr>
          <p:nvPr/>
        </p:nvCxnSpPr>
        <p:spPr>
          <a:xfrm flipV="1">
            <a:off x="3602452" y="3343594"/>
            <a:ext cx="1527194" cy="4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9" idx="2"/>
          </p:cNvCxnSpPr>
          <p:nvPr/>
        </p:nvCxnSpPr>
        <p:spPr>
          <a:xfrm flipV="1">
            <a:off x="3675935" y="3343594"/>
            <a:ext cx="1453711" cy="112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584054" y="3416573"/>
            <a:ext cx="1507645" cy="133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642545" y="4500954"/>
            <a:ext cx="1449154" cy="25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576324" y="2880265"/>
            <a:ext cx="1523331" cy="187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56"/>
          <p:cNvSpPr/>
          <p:nvPr/>
        </p:nvSpPr>
        <p:spPr>
          <a:xfrm>
            <a:off x="3164759" y="2360161"/>
            <a:ext cx="338462" cy="240535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62" h="240535">
                <a:moveTo>
                  <a:pt x="338462" y="234597"/>
                </a:moveTo>
                <a:cubicBezTo>
                  <a:pt x="320648" y="148995"/>
                  <a:pt x="302835" y="63394"/>
                  <a:pt x="261272" y="26779"/>
                </a:cubicBezTo>
                <a:cubicBezTo>
                  <a:pt x="219709" y="-9836"/>
                  <a:pt x="132623" y="-3899"/>
                  <a:pt x="89080" y="14904"/>
                </a:cubicBezTo>
                <a:cubicBezTo>
                  <a:pt x="45537" y="33707"/>
                  <a:pt x="-975" y="101990"/>
                  <a:pt x="15" y="139595"/>
                </a:cubicBezTo>
                <a:cubicBezTo>
                  <a:pt x="1005" y="177200"/>
                  <a:pt x="95018" y="240535"/>
                  <a:pt x="95018" y="240535"/>
                </a:cubicBezTo>
              </a:path>
            </a:pathLst>
          </a:custGeom>
          <a:noFill/>
          <a:ln w="1905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205028" y="2992741"/>
            <a:ext cx="338462" cy="240535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62" h="240535">
                <a:moveTo>
                  <a:pt x="338462" y="234597"/>
                </a:moveTo>
                <a:cubicBezTo>
                  <a:pt x="320648" y="148995"/>
                  <a:pt x="302835" y="63394"/>
                  <a:pt x="261272" y="26779"/>
                </a:cubicBezTo>
                <a:cubicBezTo>
                  <a:pt x="219709" y="-9836"/>
                  <a:pt x="132623" y="-3899"/>
                  <a:pt x="89080" y="14904"/>
                </a:cubicBezTo>
                <a:cubicBezTo>
                  <a:pt x="45537" y="33707"/>
                  <a:pt x="-975" y="101990"/>
                  <a:pt x="15" y="139595"/>
                </a:cubicBezTo>
                <a:cubicBezTo>
                  <a:pt x="1005" y="177200"/>
                  <a:pt x="95018" y="240535"/>
                  <a:pt x="95018" y="240535"/>
                </a:cubicBezTo>
              </a:path>
            </a:pathLst>
          </a:custGeom>
          <a:noFill/>
          <a:ln w="1905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3198731" y="4069556"/>
            <a:ext cx="338462" cy="240535"/>
          </a:xfrm>
          <a:custGeom>
            <a:avLst/>
            <a:gdLst>
              <a:gd name="connsiteX0" fmla="*/ 338462 w 338462"/>
              <a:gd name="connsiteY0" fmla="*/ 234597 h 240535"/>
              <a:gd name="connsiteX1" fmla="*/ 261272 w 338462"/>
              <a:gd name="connsiteY1" fmla="*/ 26779 h 240535"/>
              <a:gd name="connsiteX2" fmla="*/ 89080 w 338462"/>
              <a:gd name="connsiteY2" fmla="*/ 14904 h 240535"/>
              <a:gd name="connsiteX3" fmla="*/ 15 w 338462"/>
              <a:gd name="connsiteY3" fmla="*/ 139595 h 240535"/>
              <a:gd name="connsiteX4" fmla="*/ 95018 w 338462"/>
              <a:gd name="connsiteY4" fmla="*/ 240535 h 2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462" h="240535">
                <a:moveTo>
                  <a:pt x="338462" y="234597"/>
                </a:moveTo>
                <a:cubicBezTo>
                  <a:pt x="320648" y="148995"/>
                  <a:pt x="302835" y="63394"/>
                  <a:pt x="261272" y="26779"/>
                </a:cubicBezTo>
                <a:cubicBezTo>
                  <a:pt x="219709" y="-9836"/>
                  <a:pt x="132623" y="-3899"/>
                  <a:pt x="89080" y="14904"/>
                </a:cubicBezTo>
                <a:cubicBezTo>
                  <a:pt x="45537" y="33707"/>
                  <a:pt x="-975" y="101990"/>
                  <a:pt x="15" y="139595"/>
                </a:cubicBezTo>
                <a:cubicBezTo>
                  <a:pt x="1005" y="177200"/>
                  <a:pt x="95018" y="240535"/>
                  <a:pt x="95018" y="240535"/>
                </a:cubicBezTo>
              </a:path>
            </a:pathLst>
          </a:custGeom>
          <a:noFill/>
          <a:ln w="1905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330810" y="590042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순환 신경망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입력을 </a:t>
            </a:r>
            <a:r>
              <a:rPr lang="en-US" altLang="ko-KR" dirty="0"/>
              <a:t>A,B,C</a:t>
            </a:r>
            <a:r>
              <a:rPr lang="ko-KR" altLang="en-US" dirty="0"/>
              <a:t>순으로</a:t>
            </a:r>
            <a:r>
              <a:rPr lang="en-US" altLang="ko-KR" dirty="0"/>
              <a:t>, </a:t>
            </a:r>
            <a:r>
              <a:rPr lang="ko-KR" altLang="en-US" dirty="0"/>
              <a:t>출력은 </a:t>
            </a:r>
            <a:r>
              <a:rPr lang="en-US" altLang="ko-KR" dirty="0"/>
              <a:t>O</a:t>
            </a:r>
            <a:r>
              <a:rPr lang="ko-KR" altLang="en-US" dirty="0"/>
              <a:t>라 하자  </a:t>
            </a:r>
            <a:endParaRPr lang="en-US" altLang="ko-KR" dirty="0"/>
          </a:p>
          <a:p>
            <a:pPr lvl="2"/>
            <a:r>
              <a:rPr lang="ko-KR" altLang="en-US" dirty="0"/>
              <a:t>입력 </a:t>
            </a:r>
            <a:r>
              <a:rPr lang="en-US" altLang="ko-KR" dirty="0"/>
              <a:t>A</a:t>
            </a:r>
            <a:r>
              <a:rPr lang="ko-KR" altLang="en-US" dirty="0"/>
              <a:t>로부터 </a:t>
            </a:r>
            <a:r>
              <a:rPr lang="en-US" altLang="ko-KR" dirty="0"/>
              <a:t>O</a:t>
            </a:r>
            <a:r>
              <a:rPr lang="en-US" altLang="ko-KR" baseline="-25000" dirty="0"/>
              <a:t>A</a:t>
            </a:r>
            <a:r>
              <a:rPr lang="ko-KR" altLang="en-US" dirty="0"/>
              <a:t>가 계산되고</a:t>
            </a:r>
            <a:r>
              <a:rPr lang="en-US" altLang="ko-KR" dirty="0"/>
              <a:t>, O</a:t>
            </a:r>
            <a:r>
              <a:rPr lang="en-US" altLang="ko-KR" baseline="-25000" dirty="0"/>
              <a:t>A</a:t>
            </a:r>
            <a:r>
              <a:rPr lang="ko-KR" altLang="en-US" dirty="0"/>
              <a:t>는 다시 입력 뉴런으로 들어감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O</a:t>
            </a:r>
            <a:r>
              <a:rPr lang="en-US" altLang="ko-KR" baseline="-25000" dirty="0"/>
              <a:t>B</a:t>
            </a:r>
            <a:r>
              <a:rPr lang="ko-KR" altLang="en-US" dirty="0"/>
              <a:t>가 계산될 때</a:t>
            </a:r>
            <a:r>
              <a:rPr lang="en-US" altLang="ko-KR" dirty="0"/>
              <a:t>, </a:t>
            </a:r>
            <a:r>
              <a:rPr lang="ko-KR" altLang="en-US" dirty="0"/>
              <a:t>이전</a:t>
            </a:r>
            <a:r>
              <a:rPr lang="en-US" altLang="ko-KR" dirty="0"/>
              <a:t> O</a:t>
            </a:r>
            <a:r>
              <a:rPr lang="en-US" altLang="ko-KR" baseline="-25000" dirty="0"/>
              <a:t>A</a:t>
            </a:r>
            <a:r>
              <a:rPr lang="ko-KR" altLang="en-US" dirty="0"/>
              <a:t>와 함께 </a:t>
            </a:r>
            <a:r>
              <a:rPr lang="en-US" altLang="ko-KR" dirty="0"/>
              <a:t>O</a:t>
            </a:r>
            <a:r>
              <a:rPr lang="en-US" altLang="ko-KR" baseline="-25000" dirty="0"/>
              <a:t>B</a:t>
            </a:r>
            <a:r>
              <a:rPr lang="ko-KR" altLang="en-US" dirty="0"/>
              <a:t>가 계산됨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O</a:t>
            </a:r>
            <a:r>
              <a:rPr lang="en-US" altLang="ko-KR" baseline="-25000" dirty="0"/>
              <a:t>C</a:t>
            </a:r>
            <a:r>
              <a:rPr lang="ko-KR" altLang="en-US" dirty="0"/>
              <a:t>가 계산될 때</a:t>
            </a:r>
            <a:r>
              <a:rPr lang="en-US" altLang="ko-KR" dirty="0"/>
              <a:t>, O</a:t>
            </a:r>
            <a:r>
              <a:rPr lang="en-US" altLang="ko-KR" baseline="-25000" dirty="0"/>
              <a:t>B</a:t>
            </a:r>
            <a:r>
              <a:rPr lang="ko-KR" altLang="en-US" dirty="0"/>
              <a:t>도 함께 포함됨</a:t>
            </a:r>
            <a:endParaRPr lang="en-US" altLang="ko-KR" dirty="0"/>
          </a:p>
          <a:p>
            <a:pPr lvl="3"/>
            <a:r>
              <a:rPr lang="ko-KR" altLang="en-US" dirty="0"/>
              <a:t>이때 </a:t>
            </a:r>
            <a:r>
              <a:rPr lang="en-US" altLang="ko-KR" dirty="0"/>
              <a:t>O</a:t>
            </a:r>
            <a:r>
              <a:rPr lang="en-US" altLang="ko-KR" baseline="-25000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O</a:t>
            </a:r>
            <a:r>
              <a:rPr lang="en-US" altLang="ko-KR" baseline="-25000" dirty="0"/>
              <a:t>A</a:t>
            </a:r>
            <a:r>
              <a:rPr lang="ko-KR" altLang="en-US" dirty="0"/>
              <a:t>를 포함하고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483768" y="2420888"/>
            <a:ext cx="2350872" cy="725224"/>
            <a:chOff x="1717072" y="2310116"/>
            <a:chExt cx="3566730" cy="1100306"/>
          </a:xfrm>
        </p:grpSpPr>
        <p:sp>
          <p:nvSpPr>
            <p:cNvPr id="8" name="자유형 7"/>
            <p:cNvSpPr/>
            <p:nvPr/>
          </p:nvSpPr>
          <p:spPr>
            <a:xfrm rot="2246151">
              <a:off x="3163218" y="2310116"/>
              <a:ext cx="1056704" cy="698203"/>
            </a:xfrm>
            <a:custGeom>
              <a:avLst/>
              <a:gdLst>
                <a:gd name="connsiteX0" fmla="*/ 338462 w 338462"/>
                <a:gd name="connsiteY0" fmla="*/ 234597 h 240535"/>
                <a:gd name="connsiteX1" fmla="*/ 261272 w 338462"/>
                <a:gd name="connsiteY1" fmla="*/ 26779 h 240535"/>
                <a:gd name="connsiteX2" fmla="*/ 89080 w 338462"/>
                <a:gd name="connsiteY2" fmla="*/ 14904 h 240535"/>
                <a:gd name="connsiteX3" fmla="*/ 15 w 338462"/>
                <a:gd name="connsiteY3" fmla="*/ 139595 h 240535"/>
                <a:gd name="connsiteX4" fmla="*/ 95018 w 338462"/>
                <a:gd name="connsiteY4" fmla="*/ 240535 h 240535"/>
                <a:gd name="connsiteX0" fmla="*/ 427949 w 427949"/>
                <a:gd name="connsiteY0" fmla="*/ 132613 h 235533"/>
                <a:gd name="connsiteX1" fmla="*/ 261272 w 427949"/>
                <a:gd name="connsiteY1" fmla="*/ 21777 h 235533"/>
                <a:gd name="connsiteX2" fmla="*/ 89080 w 427949"/>
                <a:gd name="connsiteY2" fmla="*/ 9902 h 235533"/>
                <a:gd name="connsiteX3" fmla="*/ 15 w 427949"/>
                <a:gd name="connsiteY3" fmla="*/ 134593 h 235533"/>
                <a:gd name="connsiteX4" fmla="*/ 95018 w 427949"/>
                <a:gd name="connsiteY4" fmla="*/ 235533 h 235533"/>
                <a:gd name="connsiteX0" fmla="*/ 427949 w 427949"/>
                <a:gd name="connsiteY0" fmla="*/ 174365 h 277285"/>
                <a:gd name="connsiteX1" fmla="*/ 266920 w 427949"/>
                <a:gd name="connsiteY1" fmla="*/ 5815 h 277285"/>
                <a:gd name="connsiteX2" fmla="*/ 89080 w 427949"/>
                <a:gd name="connsiteY2" fmla="*/ 51654 h 277285"/>
                <a:gd name="connsiteX3" fmla="*/ 15 w 427949"/>
                <a:gd name="connsiteY3" fmla="*/ 176345 h 277285"/>
                <a:gd name="connsiteX4" fmla="*/ 95018 w 427949"/>
                <a:gd name="connsiteY4" fmla="*/ 277285 h 277285"/>
                <a:gd name="connsiteX0" fmla="*/ 435335 w 435335"/>
                <a:gd name="connsiteY0" fmla="*/ 178277 h 281197"/>
                <a:gd name="connsiteX1" fmla="*/ 274306 w 435335"/>
                <a:gd name="connsiteY1" fmla="*/ 9727 h 281197"/>
                <a:gd name="connsiteX2" fmla="*/ 36368 w 435335"/>
                <a:gd name="connsiteY2" fmla="*/ 37505 h 281197"/>
                <a:gd name="connsiteX3" fmla="*/ 7401 w 435335"/>
                <a:gd name="connsiteY3" fmla="*/ 180257 h 281197"/>
                <a:gd name="connsiteX4" fmla="*/ 102404 w 435335"/>
                <a:gd name="connsiteY4" fmla="*/ 281197 h 281197"/>
                <a:gd name="connsiteX0" fmla="*/ 476084 w 476084"/>
                <a:gd name="connsiteY0" fmla="*/ 179173 h 282093"/>
                <a:gd name="connsiteX1" fmla="*/ 315055 w 476084"/>
                <a:gd name="connsiteY1" fmla="*/ 10623 h 282093"/>
                <a:gd name="connsiteX2" fmla="*/ 77117 w 476084"/>
                <a:gd name="connsiteY2" fmla="*/ 38401 h 282093"/>
                <a:gd name="connsiteX3" fmla="*/ 2075 w 476084"/>
                <a:gd name="connsiteY3" fmla="*/ 209307 h 282093"/>
                <a:gd name="connsiteX4" fmla="*/ 143153 w 476084"/>
                <a:gd name="connsiteY4" fmla="*/ 282093 h 282093"/>
                <a:gd name="connsiteX0" fmla="*/ 474290 w 474290"/>
                <a:gd name="connsiteY0" fmla="*/ 179173 h 332194"/>
                <a:gd name="connsiteX1" fmla="*/ 313261 w 474290"/>
                <a:gd name="connsiteY1" fmla="*/ 10623 h 332194"/>
                <a:gd name="connsiteX2" fmla="*/ 75323 w 474290"/>
                <a:gd name="connsiteY2" fmla="*/ 38401 h 332194"/>
                <a:gd name="connsiteX3" fmla="*/ 281 w 474290"/>
                <a:gd name="connsiteY3" fmla="*/ 209307 h 332194"/>
                <a:gd name="connsiteX4" fmla="*/ 48017 w 474290"/>
                <a:gd name="connsiteY4" fmla="*/ 332194 h 332194"/>
                <a:gd name="connsiteX0" fmla="*/ 502981 w 502981"/>
                <a:gd name="connsiteY0" fmla="*/ 179317 h 332338"/>
                <a:gd name="connsiteX1" fmla="*/ 341952 w 502981"/>
                <a:gd name="connsiteY1" fmla="*/ 10767 h 332338"/>
                <a:gd name="connsiteX2" fmla="*/ 104014 w 502981"/>
                <a:gd name="connsiteY2" fmla="*/ 38545 h 332338"/>
                <a:gd name="connsiteX3" fmla="*/ 184 w 502981"/>
                <a:gd name="connsiteY3" fmla="*/ 213692 h 332338"/>
                <a:gd name="connsiteX4" fmla="*/ 76708 w 502981"/>
                <a:gd name="connsiteY4" fmla="*/ 332338 h 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81" h="332338">
                  <a:moveTo>
                    <a:pt x="502981" y="179317"/>
                  </a:moveTo>
                  <a:cubicBezTo>
                    <a:pt x="485167" y="93715"/>
                    <a:pt x="408447" y="34229"/>
                    <a:pt x="341952" y="10767"/>
                  </a:cubicBezTo>
                  <a:cubicBezTo>
                    <a:pt x="275458" y="-12695"/>
                    <a:pt x="160975" y="4724"/>
                    <a:pt x="104014" y="38545"/>
                  </a:cubicBezTo>
                  <a:cubicBezTo>
                    <a:pt x="47053" y="72366"/>
                    <a:pt x="4735" y="164727"/>
                    <a:pt x="184" y="213692"/>
                  </a:cubicBezTo>
                  <a:cubicBezTo>
                    <a:pt x="-4367" y="262657"/>
                    <a:pt x="76708" y="332338"/>
                    <a:pt x="76708" y="332338"/>
                  </a:cubicBezTo>
                </a:path>
              </a:pathLst>
            </a:custGeom>
            <a:noFill/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717072" y="2636912"/>
              <a:ext cx="3566730" cy="773510"/>
              <a:chOff x="1717072" y="2636912"/>
              <a:chExt cx="3566730" cy="77351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113683" y="2636912"/>
                <a:ext cx="773510" cy="77351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>
                <a:off x="1717072" y="3023668"/>
                <a:ext cx="13966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>
                <a:off x="3887193" y="3023667"/>
                <a:ext cx="13966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2054788" y="265377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 B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85182" y="220329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r>
              <a:rPr lang="en-US" altLang="ko-KR" sz="1200" baseline="-25000" dirty="0"/>
              <a:t>A</a:t>
            </a:r>
            <a:endParaRPr lang="ko-KR" altLang="en-US" sz="1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3948" y="2653771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r>
              <a:rPr lang="en-US" altLang="ko-KR" sz="1200" baseline="-25000" dirty="0"/>
              <a:t>A</a:t>
            </a:r>
            <a:endParaRPr lang="ko-KR" altLang="en-US" sz="1200" baseline="-25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22285" y="3813978"/>
            <a:ext cx="2350872" cy="725224"/>
            <a:chOff x="1717072" y="2310116"/>
            <a:chExt cx="3566730" cy="1100306"/>
          </a:xfrm>
        </p:grpSpPr>
        <p:sp>
          <p:nvSpPr>
            <p:cNvPr id="18" name="자유형 17"/>
            <p:cNvSpPr/>
            <p:nvPr/>
          </p:nvSpPr>
          <p:spPr>
            <a:xfrm rot="2246151">
              <a:off x="3163218" y="2310116"/>
              <a:ext cx="1056704" cy="698203"/>
            </a:xfrm>
            <a:custGeom>
              <a:avLst/>
              <a:gdLst>
                <a:gd name="connsiteX0" fmla="*/ 338462 w 338462"/>
                <a:gd name="connsiteY0" fmla="*/ 234597 h 240535"/>
                <a:gd name="connsiteX1" fmla="*/ 261272 w 338462"/>
                <a:gd name="connsiteY1" fmla="*/ 26779 h 240535"/>
                <a:gd name="connsiteX2" fmla="*/ 89080 w 338462"/>
                <a:gd name="connsiteY2" fmla="*/ 14904 h 240535"/>
                <a:gd name="connsiteX3" fmla="*/ 15 w 338462"/>
                <a:gd name="connsiteY3" fmla="*/ 139595 h 240535"/>
                <a:gd name="connsiteX4" fmla="*/ 95018 w 338462"/>
                <a:gd name="connsiteY4" fmla="*/ 240535 h 240535"/>
                <a:gd name="connsiteX0" fmla="*/ 427949 w 427949"/>
                <a:gd name="connsiteY0" fmla="*/ 132613 h 235533"/>
                <a:gd name="connsiteX1" fmla="*/ 261272 w 427949"/>
                <a:gd name="connsiteY1" fmla="*/ 21777 h 235533"/>
                <a:gd name="connsiteX2" fmla="*/ 89080 w 427949"/>
                <a:gd name="connsiteY2" fmla="*/ 9902 h 235533"/>
                <a:gd name="connsiteX3" fmla="*/ 15 w 427949"/>
                <a:gd name="connsiteY3" fmla="*/ 134593 h 235533"/>
                <a:gd name="connsiteX4" fmla="*/ 95018 w 427949"/>
                <a:gd name="connsiteY4" fmla="*/ 235533 h 235533"/>
                <a:gd name="connsiteX0" fmla="*/ 427949 w 427949"/>
                <a:gd name="connsiteY0" fmla="*/ 174365 h 277285"/>
                <a:gd name="connsiteX1" fmla="*/ 266920 w 427949"/>
                <a:gd name="connsiteY1" fmla="*/ 5815 h 277285"/>
                <a:gd name="connsiteX2" fmla="*/ 89080 w 427949"/>
                <a:gd name="connsiteY2" fmla="*/ 51654 h 277285"/>
                <a:gd name="connsiteX3" fmla="*/ 15 w 427949"/>
                <a:gd name="connsiteY3" fmla="*/ 176345 h 277285"/>
                <a:gd name="connsiteX4" fmla="*/ 95018 w 427949"/>
                <a:gd name="connsiteY4" fmla="*/ 277285 h 277285"/>
                <a:gd name="connsiteX0" fmla="*/ 435335 w 435335"/>
                <a:gd name="connsiteY0" fmla="*/ 178277 h 281197"/>
                <a:gd name="connsiteX1" fmla="*/ 274306 w 435335"/>
                <a:gd name="connsiteY1" fmla="*/ 9727 h 281197"/>
                <a:gd name="connsiteX2" fmla="*/ 36368 w 435335"/>
                <a:gd name="connsiteY2" fmla="*/ 37505 h 281197"/>
                <a:gd name="connsiteX3" fmla="*/ 7401 w 435335"/>
                <a:gd name="connsiteY3" fmla="*/ 180257 h 281197"/>
                <a:gd name="connsiteX4" fmla="*/ 102404 w 435335"/>
                <a:gd name="connsiteY4" fmla="*/ 281197 h 281197"/>
                <a:gd name="connsiteX0" fmla="*/ 476084 w 476084"/>
                <a:gd name="connsiteY0" fmla="*/ 179173 h 282093"/>
                <a:gd name="connsiteX1" fmla="*/ 315055 w 476084"/>
                <a:gd name="connsiteY1" fmla="*/ 10623 h 282093"/>
                <a:gd name="connsiteX2" fmla="*/ 77117 w 476084"/>
                <a:gd name="connsiteY2" fmla="*/ 38401 h 282093"/>
                <a:gd name="connsiteX3" fmla="*/ 2075 w 476084"/>
                <a:gd name="connsiteY3" fmla="*/ 209307 h 282093"/>
                <a:gd name="connsiteX4" fmla="*/ 143153 w 476084"/>
                <a:gd name="connsiteY4" fmla="*/ 282093 h 282093"/>
                <a:gd name="connsiteX0" fmla="*/ 474290 w 474290"/>
                <a:gd name="connsiteY0" fmla="*/ 179173 h 332194"/>
                <a:gd name="connsiteX1" fmla="*/ 313261 w 474290"/>
                <a:gd name="connsiteY1" fmla="*/ 10623 h 332194"/>
                <a:gd name="connsiteX2" fmla="*/ 75323 w 474290"/>
                <a:gd name="connsiteY2" fmla="*/ 38401 h 332194"/>
                <a:gd name="connsiteX3" fmla="*/ 281 w 474290"/>
                <a:gd name="connsiteY3" fmla="*/ 209307 h 332194"/>
                <a:gd name="connsiteX4" fmla="*/ 48017 w 474290"/>
                <a:gd name="connsiteY4" fmla="*/ 332194 h 332194"/>
                <a:gd name="connsiteX0" fmla="*/ 502981 w 502981"/>
                <a:gd name="connsiteY0" fmla="*/ 179317 h 332338"/>
                <a:gd name="connsiteX1" fmla="*/ 341952 w 502981"/>
                <a:gd name="connsiteY1" fmla="*/ 10767 h 332338"/>
                <a:gd name="connsiteX2" fmla="*/ 104014 w 502981"/>
                <a:gd name="connsiteY2" fmla="*/ 38545 h 332338"/>
                <a:gd name="connsiteX3" fmla="*/ 184 w 502981"/>
                <a:gd name="connsiteY3" fmla="*/ 213692 h 332338"/>
                <a:gd name="connsiteX4" fmla="*/ 76708 w 502981"/>
                <a:gd name="connsiteY4" fmla="*/ 332338 h 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81" h="332338">
                  <a:moveTo>
                    <a:pt x="502981" y="179317"/>
                  </a:moveTo>
                  <a:cubicBezTo>
                    <a:pt x="485167" y="93715"/>
                    <a:pt x="408447" y="34229"/>
                    <a:pt x="341952" y="10767"/>
                  </a:cubicBezTo>
                  <a:cubicBezTo>
                    <a:pt x="275458" y="-12695"/>
                    <a:pt x="160975" y="4724"/>
                    <a:pt x="104014" y="38545"/>
                  </a:cubicBezTo>
                  <a:cubicBezTo>
                    <a:pt x="47053" y="72366"/>
                    <a:pt x="4735" y="164727"/>
                    <a:pt x="184" y="213692"/>
                  </a:cubicBezTo>
                  <a:cubicBezTo>
                    <a:pt x="-4367" y="262657"/>
                    <a:pt x="76708" y="332338"/>
                    <a:pt x="76708" y="332338"/>
                  </a:cubicBezTo>
                </a:path>
              </a:pathLst>
            </a:custGeom>
            <a:noFill/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717072" y="2636912"/>
              <a:ext cx="3566730" cy="773510"/>
              <a:chOff x="1717072" y="2636912"/>
              <a:chExt cx="3566730" cy="77351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113683" y="2636912"/>
                <a:ext cx="773510" cy="77351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1717072" y="3023668"/>
                <a:ext cx="13966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3887193" y="3023667"/>
                <a:ext cx="13966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093305" y="404686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 B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823699" y="359638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r>
              <a:rPr lang="en-US" altLang="ko-KR" sz="1200" baseline="-25000" dirty="0"/>
              <a:t>A</a:t>
            </a:r>
            <a:endParaRPr lang="ko-KR" altLang="en-US" sz="1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62465" y="404686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r>
              <a:rPr lang="en-US" altLang="ko-KR" sz="1200" baseline="-25000" dirty="0"/>
              <a:t>B</a:t>
            </a:r>
            <a:r>
              <a:rPr lang="en-US" altLang="ko-KR" sz="1200" dirty="0"/>
              <a:t> ……. O</a:t>
            </a:r>
            <a:r>
              <a:rPr lang="en-US" altLang="ko-KR" sz="1200" baseline="-25000" dirty="0"/>
              <a:t>A</a:t>
            </a:r>
            <a:endParaRPr lang="ko-KR" altLang="en-US" sz="1200" baseline="-25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544069" y="5440080"/>
            <a:ext cx="2350872" cy="725224"/>
            <a:chOff x="1717072" y="2310116"/>
            <a:chExt cx="3566730" cy="1100306"/>
          </a:xfrm>
        </p:grpSpPr>
        <p:sp>
          <p:nvSpPr>
            <p:cNvPr id="27" name="자유형 26"/>
            <p:cNvSpPr/>
            <p:nvPr/>
          </p:nvSpPr>
          <p:spPr>
            <a:xfrm rot="2246151">
              <a:off x="3163218" y="2310116"/>
              <a:ext cx="1056704" cy="698203"/>
            </a:xfrm>
            <a:custGeom>
              <a:avLst/>
              <a:gdLst>
                <a:gd name="connsiteX0" fmla="*/ 338462 w 338462"/>
                <a:gd name="connsiteY0" fmla="*/ 234597 h 240535"/>
                <a:gd name="connsiteX1" fmla="*/ 261272 w 338462"/>
                <a:gd name="connsiteY1" fmla="*/ 26779 h 240535"/>
                <a:gd name="connsiteX2" fmla="*/ 89080 w 338462"/>
                <a:gd name="connsiteY2" fmla="*/ 14904 h 240535"/>
                <a:gd name="connsiteX3" fmla="*/ 15 w 338462"/>
                <a:gd name="connsiteY3" fmla="*/ 139595 h 240535"/>
                <a:gd name="connsiteX4" fmla="*/ 95018 w 338462"/>
                <a:gd name="connsiteY4" fmla="*/ 240535 h 240535"/>
                <a:gd name="connsiteX0" fmla="*/ 427949 w 427949"/>
                <a:gd name="connsiteY0" fmla="*/ 132613 h 235533"/>
                <a:gd name="connsiteX1" fmla="*/ 261272 w 427949"/>
                <a:gd name="connsiteY1" fmla="*/ 21777 h 235533"/>
                <a:gd name="connsiteX2" fmla="*/ 89080 w 427949"/>
                <a:gd name="connsiteY2" fmla="*/ 9902 h 235533"/>
                <a:gd name="connsiteX3" fmla="*/ 15 w 427949"/>
                <a:gd name="connsiteY3" fmla="*/ 134593 h 235533"/>
                <a:gd name="connsiteX4" fmla="*/ 95018 w 427949"/>
                <a:gd name="connsiteY4" fmla="*/ 235533 h 235533"/>
                <a:gd name="connsiteX0" fmla="*/ 427949 w 427949"/>
                <a:gd name="connsiteY0" fmla="*/ 174365 h 277285"/>
                <a:gd name="connsiteX1" fmla="*/ 266920 w 427949"/>
                <a:gd name="connsiteY1" fmla="*/ 5815 h 277285"/>
                <a:gd name="connsiteX2" fmla="*/ 89080 w 427949"/>
                <a:gd name="connsiteY2" fmla="*/ 51654 h 277285"/>
                <a:gd name="connsiteX3" fmla="*/ 15 w 427949"/>
                <a:gd name="connsiteY3" fmla="*/ 176345 h 277285"/>
                <a:gd name="connsiteX4" fmla="*/ 95018 w 427949"/>
                <a:gd name="connsiteY4" fmla="*/ 277285 h 277285"/>
                <a:gd name="connsiteX0" fmla="*/ 435335 w 435335"/>
                <a:gd name="connsiteY0" fmla="*/ 178277 h 281197"/>
                <a:gd name="connsiteX1" fmla="*/ 274306 w 435335"/>
                <a:gd name="connsiteY1" fmla="*/ 9727 h 281197"/>
                <a:gd name="connsiteX2" fmla="*/ 36368 w 435335"/>
                <a:gd name="connsiteY2" fmla="*/ 37505 h 281197"/>
                <a:gd name="connsiteX3" fmla="*/ 7401 w 435335"/>
                <a:gd name="connsiteY3" fmla="*/ 180257 h 281197"/>
                <a:gd name="connsiteX4" fmla="*/ 102404 w 435335"/>
                <a:gd name="connsiteY4" fmla="*/ 281197 h 281197"/>
                <a:gd name="connsiteX0" fmla="*/ 476084 w 476084"/>
                <a:gd name="connsiteY0" fmla="*/ 179173 h 282093"/>
                <a:gd name="connsiteX1" fmla="*/ 315055 w 476084"/>
                <a:gd name="connsiteY1" fmla="*/ 10623 h 282093"/>
                <a:gd name="connsiteX2" fmla="*/ 77117 w 476084"/>
                <a:gd name="connsiteY2" fmla="*/ 38401 h 282093"/>
                <a:gd name="connsiteX3" fmla="*/ 2075 w 476084"/>
                <a:gd name="connsiteY3" fmla="*/ 209307 h 282093"/>
                <a:gd name="connsiteX4" fmla="*/ 143153 w 476084"/>
                <a:gd name="connsiteY4" fmla="*/ 282093 h 282093"/>
                <a:gd name="connsiteX0" fmla="*/ 474290 w 474290"/>
                <a:gd name="connsiteY0" fmla="*/ 179173 h 332194"/>
                <a:gd name="connsiteX1" fmla="*/ 313261 w 474290"/>
                <a:gd name="connsiteY1" fmla="*/ 10623 h 332194"/>
                <a:gd name="connsiteX2" fmla="*/ 75323 w 474290"/>
                <a:gd name="connsiteY2" fmla="*/ 38401 h 332194"/>
                <a:gd name="connsiteX3" fmla="*/ 281 w 474290"/>
                <a:gd name="connsiteY3" fmla="*/ 209307 h 332194"/>
                <a:gd name="connsiteX4" fmla="*/ 48017 w 474290"/>
                <a:gd name="connsiteY4" fmla="*/ 332194 h 332194"/>
                <a:gd name="connsiteX0" fmla="*/ 502981 w 502981"/>
                <a:gd name="connsiteY0" fmla="*/ 179317 h 332338"/>
                <a:gd name="connsiteX1" fmla="*/ 341952 w 502981"/>
                <a:gd name="connsiteY1" fmla="*/ 10767 h 332338"/>
                <a:gd name="connsiteX2" fmla="*/ 104014 w 502981"/>
                <a:gd name="connsiteY2" fmla="*/ 38545 h 332338"/>
                <a:gd name="connsiteX3" fmla="*/ 184 w 502981"/>
                <a:gd name="connsiteY3" fmla="*/ 213692 h 332338"/>
                <a:gd name="connsiteX4" fmla="*/ 76708 w 502981"/>
                <a:gd name="connsiteY4" fmla="*/ 332338 h 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81" h="332338">
                  <a:moveTo>
                    <a:pt x="502981" y="179317"/>
                  </a:moveTo>
                  <a:cubicBezTo>
                    <a:pt x="485167" y="93715"/>
                    <a:pt x="408447" y="34229"/>
                    <a:pt x="341952" y="10767"/>
                  </a:cubicBezTo>
                  <a:cubicBezTo>
                    <a:pt x="275458" y="-12695"/>
                    <a:pt x="160975" y="4724"/>
                    <a:pt x="104014" y="38545"/>
                  </a:cubicBezTo>
                  <a:cubicBezTo>
                    <a:pt x="47053" y="72366"/>
                    <a:pt x="4735" y="164727"/>
                    <a:pt x="184" y="213692"/>
                  </a:cubicBezTo>
                  <a:cubicBezTo>
                    <a:pt x="-4367" y="262657"/>
                    <a:pt x="76708" y="332338"/>
                    <a:pt x="76708" y="332338"/>
                  </a:cubicBezTo>
                </a:path>
              </a:pathLst>
            </a:custGeom>
            <a:noFill/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717072" y="2636912"/>
              <a:ext cx="3566730" cy="773510"/>
              <a:chOff x="1717072" y="2636912"/>
              <a:chExt cx="3566730" cy="77351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113683" y="2636912"/>
                <a:ext cx="773510" cy="77351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>
                <a:off x="1717072" y="3023668"/>
                <a:ext cx="13966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887193" y="3023667"/>
                <a:ext cx="13966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2115089" y="567296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845483" y="522248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r>
              <a:rPr lang="en-US" altLang="ko-KR" sz="1200" baseline="-25000" dirty="0"/>
              <a:t>B</a:t>
            </a:r>
            <a:endParaRPr lang="ko-KR" alt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4249" y="56729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r>
              <a:rPr lang="en-US" altLang="ko-KR" sz="1200" baseline="-25000" dirty="0"/>
              <a:t>C</a:t>
            </a:r>
            <a:r>
              <a:rPr lang="en-US" altLang="ko-KR" sz="1200" dirty="0"/>
              <a:t> ……. O</a:t>
            </a:r>
            <a:r>
              <a:rPr lang="en-US" altLang="ko-KR" sz="1200" baseline="-25000" dirty="0"/>
              <a:t>B</a:t>
            </a:r>
            <a:r>
              <a:rPr lang="en-US" altLang="ko-KR" sz="1200" dirty="0"/>
              <a:t> O</a:t>
            </a:r>
            <a:r>
              <a:rPr lang="en-US" altLang="ko-KR" sz="1200" baseline="-25000" dirty="0"/>
              <a:t>A</a:t>
            </a:r>
            <a:endParaRPr lang="ko-KR" altLang="en-US" sz="1200" baseline="-250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6672957" y="3789040"/>
            <a:ext cx="1368152" cy="649427"/>
          </a:xfrm>
          <a:prstGeom prst="wedgeRoundRectCallout">
            <a:avLst>
              <a:gd name="adj1" fmla="val -59458"/>
              <a:gd name="adj2" fmla="val -79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타임스텝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en-US" altLang="ko-KR" sz="1100" dirty="0" err="1"/>
              <a:t>timestep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660232" y="2653812"/>
            <a:ext cx="1368152" cy="649427"/>
          </a:xfrm>
          <a:prstGeom prst="wedgeRoundRectCallout">
            <a:avLst>
              <a:gd name="adj1" fmla="val -59458"/>
              <a:gd name="adj2" fmla="val -79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타임스텝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en-US" altLang="ko-KR" sz="1100" dirty="0" err="1"/>
              <a:t>timestep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692402" y="5289850"/>
            <a:ext cx="1368152" cy="649427"/>
          </a:xfrm>
          <a:prstGeom prst="wedgeRoundRectCallout">
            <a:avLst>
              <a:gd name="adj1" fmla="val -59458"/>
              <a:gd name="adj2" fmla="val -79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타임스텝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en-US" altLang="ko-KR" sz="1100" dirty="0" err="1"/>
              <a:t>timestep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83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2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 신경망에서는</a:t>
            </a:r>
            <a:r>
              <a:rPr lang="en-US" altLang="ko-KR" dirty="0"/>
              <a:t> </a:t>
            </a:r>
            <a:r>
              <a:rPr lang="ko-KR" altLang="en-US" dirty="0"/>
              <a:t>층을 셀</a:t>
            </a:r>
            <a:r>
              <a:rPr lang="en-US" altLang="ko-KR" dirty="0"/>
              <a:t>(cell)</a:t>
            </a:r>
            <a:r>
              <a:rPr lang="ko-KR" altLang="en-US" dirty="0"/>
              <a:t>이라고 부름 </a:t>
            </a:r>
            <a:endParaRPr lang="en-US" altLang="ko-KR" dirty="0"/>
          </a:p>
          <a:p>
            <a:pPr lvl="1"/>
            <a:r>
              <a:rPr lang="ko-KR" altLang="en-US" dirty="0"/>
              <a:t>한 셀에는 여러 개의 뉴런이 있지만</a:t>
            </a:r>
            <a:r>
              <a:rPr lang="en-US" altLang="ko-KR" dirty="0"/>
              <a:t>, </a:t>
            </a:r>
            <a:r>
              <a:rPr lang="ko-KR" altLang="en-US" dirty="0"/>
              <a:t>모두 표시하지 않고 하나의 셀로 표현함</a:t>
            </a:r>
            <a:endParaRPr lang="en-US" altLang="ko-KR" dirty="0"/>
          </a:p>
          <a:p>
            <a:pPr lvl="1"/>
            <a:r>
              <a:rPr lang="ko-KR" altLang="en-US" dirty="0"/>
              <a:t>셀의 출력 상태를 은닉 상태라 부름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그림이 설명하는 바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입력에 어떤 가중치를 곱하고</a:t>
            </a:r>
            <a:r>
              <a:rPr lang="en-US" altLang="ko-KR" dirty="0"/>
              <a:t>, </a:t>
            </a:r>
            <a:r>
              <a:rPr lang="ko-KR" altLang="en-US" dirty="0"/>
              <a:t>활성화 함수를 통과시켜 다음 층으로 보냄</a:t>
            </a:r>
            <a:endParaRPr lang="en-US" altLang="ko-KR" dirty="0"/>
          </a:p>
          <a:p>
            <a:pPr lvl="2"/>
            <a:r>
              <a:rPr lang="ko-KR" altLang="en-US" b="1" dirty="0"/>
              <a:t>기존과 다른 점은 층의 출력 </a:t>
            </a:r>
            <a:r>
              <a:rPr lang="en-US" altLang="ko-KR" b="1" dirty="0"/>
              <a:t>(</a:t>
            </a:r>
            <a:r>
              <a:rPr lang="ko-KR" altLang="en-US" b="1" dirty="0"/>
              <a:t>은닉 상태</a:t>
            </a:r>
            <a:r>
              <a:rPr lang="en-US" altLang="ko-KR" b="1" dirty="0"/>
              <a:t>)</a:t>
            </a:r>
            <a:r>
              <a:rPr lang="ko-KR" altLang="en-US" b="1" dirty="0"/>
              <a:t>를 다음 타임 스텝에 재사용하는 것 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27784" y="3064685"/>
            <a:ext cx="2350872" cy="725224"/>
            <a:chOff x="1717072" y="2310116"/>
            <a:chExt cx="3566730" cy="1100306"/>
          </a:xfrm>
        </p:grpSpPr>
        <p:sp>
          <p:nvSpPr>
            <p:cNvPr id="6" name="자유형 5"/>
            <p:cNvSpPr/>
            <p:nvPr/>
          </p:nvSpPr>
          <p:spPr>
            <a:xfrm rot="2246151">
              <a:off x="3163218" y="2310116"/>
              <a:ext cx="1056704" cy="698203"/>
            </a:xfrm>
            <a:custGeom>
              <a:avLst/>
              <a:gdLst>
                <a:gd name="connsiteX0" fmla="*/ 338462 w 338462"/>
                <a:gd name="connsiteY0" fmla="*/ 234597 h 240535"/>
                <a:gd name="connsiteX1" fmla="*/ 261272 w 338462"/>
                <a:gd name="connsiteY1" fmla="*/ 26779 h 240535"/>
                <a:gd name="connsiteX2" fmla="*/ 89080 w 338462"/>
                <a:gd name="connsiteY2" fmla="*/ 14904 h 240535"/>
                <a:gd name="connsiteX3" fmla="*/ 15 w 338462"/>
                <a:gd name="connsiteY3" fmla="*/ 139595 h 240535"/>
                <a:gd name="connsiteX4" fmla="*/ 95018 w 338462"/>
                <a:gd name="connsiteY4" fmla="*/ 240535 h 240535"/>
                <a:gd name="connsiteX0" fmla="*/ 427949 w 427949"/>
                <a:gd name="connsiteY0" fmla="*/ 132613 h 235533"/>
                <a:gd name="connsiteX1" fmla="*/ 261272 w 427949"/>
                <a:gd name="connsiteY1" fmla="*/ 21777 h 235533"/>
                <a:gd name="connsiteX2" fmla="*/ 89080 w 427949"/>
                <a:gd name="connsiteY2" fmla="*/ 9902 h 235533"/>
                <a:gd name="connsiteX3" fmla="*/ 15 w 427949"/>
                <a:gd name="connsiteY3" fmla="*/ 134593 h 235533"/>
                <a:gd name="connsiteX4" fmla="*/ 95018 w 427949"/>
                <a:gd name="connsiteY4" fmla="*/ 235533 h 235533"/>
                <a:gd name="connsiteX0" fmla="*/ 427949 w 427949"/>
                <a:gd name="connsiteY0" fmla="*/ 174365 h 277285"/>
                <a:gd name="connsiteX1" fmla="*/ 266920 w 427949"/>
                <a:gd name="connsiteY1" fmla="*/ 5815 h 277285"/>
                <a:gd name="connsiteX2" fmla="*/ 89080 w 427949"/>
                <a:gd name="connsiteY2" fmla="*/ 51654 h 277285"/>
                <a:gd name="connsiteX3" fmla="*/ 15 w 427949"/>
                <a:gd name="connsiteY3" fmla="*/ 176345 h 277285"/>
                <a:gd name="connsiteX4" fmla="*/ 95018 w 427949"/>
                <a:gd name="connsiteY4" fmla="*/ 277285 h 277285"/>
                <a:gd name="connsiteX0" fmla="*/ 435335 w 435335"/>
                <a:gd name="connsiteY0" fmla="*/ 178277 h 281197"/>
                <a:gd name="connsiteX1" fmla="*/ 274306 w 435335"/>
                <a:gd name="connsiteY1" fmla="*/ 9727 h 281197"/>
                <a:gd name="connsiteX2" fmla="*/ 36368 w 435335"/>
                <a:gd name="connsiteY2" fmla="*/ 37505 h 281197"/>
                <a:gd name="connsiteX3" fmla="*/ 7401 w 435335"/>
                <a:gd name="connsiteY3" fmla="*/ 180257 h 281197"/>
                <a:gd name="connsiteX4" fmla="*/ 102404 w 435335"/>
                <a:gd name="connsiteY4" fmla="*/ 281197 h 281197"/>
                <a:gd name="connsiteX0" fmla="*/ 476084 w 476084"/>
                <a:gd name="connsiteY0" fmla="*/ 179173 h 282093"/>
                <a:gd name="connsiteX1" fmla="*/ 315055 w 476084"/>
                <a:gd name="connsiteY1" fmla="*/ 10623 h 282093"/>
                <a:gd name="connsiteX2" fmla="*/ 77117 w 476084"/>
                <a:gd name="connsiteY2" fmla="*/ 38401 h 282093"/>
                <a:gd name="connsiteX3" fmla="*/ 2075 w 476084"/>
                <a:gd name="connsiteY3" fmla="*/ 209307 h 282093"/>
                <a:gd name="connsiteX4" fmla="*/ 143153 w 476084"/>
                <a:gd name="connsiteY4" fmla="*/ 282093 h 282093"/>
                <a:gd name="connsiteX0" fmla="*/ 474290 w 474290"/>
                <a:gd name="connsiteY0" fmla="*/ 179173 h 332194"/>
                <a:gd name="connsiteX1" fmla="*/ 313261 w 474290"/>
                <a:gd name="connsiteY1" fmla="*/ 10623 h 332194"/>
                <a:gd name="connsiteX2" fmla="*/ 75323 w 474290"/>
                <a:gd name="connsiteY2" fmla="*/ 38401 h 332194"/>
                <a:gd name="connsiteX3" fmla="*/ 281 w 474290"/>
                <a:gd name="connsiteY3" fmla="*/ 209307 h 332194"/>
                <a:gd name="connsiteX4" fmla="*/ 48017 w 474290"/>
                <a:gd name="connsiteY4" fmla="*/ 332194 h 332194"/>
                <a:gd name="connsiteX0" fmla="*/ 502981 w 502981"/>
                <a:gd name="connsiteY0" fmla="*/ 179317 h 332338"/>
                <a:gd name="connsiteX1" fmla="*/ 341952 w 502981"/>
                <a:gd name="connsiteY1" fmla="*/ 10767 h 332338"/>
                <a:gd name="connsiteX2" fmla="*/ 104014 w 502981"/>
                <a:gd name="connsiteY2" fmla="*/ 38545 h 332338"/>
                <a:gd name="connsiteX3" fmla="*/ 184 w 502981"/>
                <a:gd name="connsiteY3" fmla="*/ 213692 h 332338"/>
                <a:gd name="connsiteX4" fmla="*/ 76708 w 502981"/>
                <a:gd name="connsiteY4" fmla="*/ 332338 h 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81" h="332338">
                  <a:moveTo>
                    <a:pt x="502981" y="179317"/>
                  </a:moveTo>
                  <a:cubicBezTo>
                    <a:pt x="485167" y="93715"/>
                    <a:pt x="408447" y="34229"/>
                    <a:pt x="341952" y="10767"/>
                  </a:cubicBezTo>
                  <a:cubicBezTo>
                    <a:pt x="275458" y="-12695"/>
                    <a:pt x="160975" y="4724"/>
                    <a:pt x="104014" y="38545"/>
                  </a:cubicBezTo>
                  <a:cubicBezTo>
                    <a:pt x="47053" y="72366"/>
                    <a:pt x="4735" y="164727"/>
                    <a:pt x="184" y="213692"/>
                  </a:cubicBezTo>
                  <a:cubicBezTo>
                    <a:pt x="-4367" y="262657"/>
                    <a:pt x="76708" y="332338"/>
                    <a:pt x="76708" y="332338"/>
                  </a:cubicBezTo>
                </a:path>
              </a:pathLst>
            </a:custGeom>
            <a:noFill/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717072" y="2636912"/>
              <a:ext cx="3566730" cy="773510"/>
              <a:chOff x="1717072" y="2636912"/>
              <a:chExt cx="3566730" cy="77351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3113683" y="2636912"/>
                <a:ext cx="773510" cy="77351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셀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1717072" y="3023668"/>
                <a:ext cx="13966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3887193" y="3023667"/>
                <a:ext cx="13966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/>
          <p:cNvSpPr txBox="1"/>
          <p:nvPr/>
        </p:nvSpPr>
        <p:spPr>
          <a:xfrm>
            <a:off x="3929198" y="284709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FF"/>
                </a:solidFill>
              </a:rPr>
              <a:t>h</a:t>
            </a:r>
            <a:endParaRPr lang="ko-KR" altLang="en-US" sz="1200" b="1" baseline="-25000" dirty="0">
              <a:solidFill>
                <a:srgbClr val="FF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9708" y="3294781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 (</a:t>
            </a:r>
            <a:r>
              <a:rPr lang="ko-KR" altLang="en-US" sz="1200" b="1" dirty="0"/>
              <a:t>은닉 상태</a:t>
            </a:r>
            <a:r>
              <a:rPr lang="en-US" altLang="ko-KR" sz="1200" b="1" dirty="0"/>
              <a:t>)</a:t>
            </a:r>
            <a:endParaRPr lang="ko-KR" altLang="en-US" sz="1200" b="1" baseline="-25000" dirty="0"/>
          </a:p>
        </p:txBody>
      </p:sp>
      <p:sp>
        <p:nvSpPr>
          <p:cNvPr id="15" name="타원 14"/>
          <p:cNvSpPr/>
          <p:nvPr/>
        </p:nvSpPr>
        <p:spPr>
          <a:xfrm>
            <a:off x="4058134" y="3436067"/>
            <a:ext cx="222379" cy="222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45585" y="392938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활성화 함수</a:t>
            </a:r>
            <a:endParaRPr lang="ko-KR" altLang="en-US" sz="1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4" y="394408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순환층</a:t>
            </a:r>
            <a:r>
              <a:rPr lang="en-US" altLang="ko-KR" sz="1200" dirty="0"/>
              <a:t> </a:t>
            </a:r>
            <a:endParaRPr lang="ko-KR" altLang="en-US" sz="1200" baseline="-25000" dirty="0"/>
          </a:p>
        </p:txBody>
      </p:sp>
      <p:cxnSp>
        <p:nvCxnSpPr>
          <p:cNvPr id="19" name="직선 화살표 연결선 18"/>
          <p:cNvCxnSpPr>
            <a:stCxn id="17" idx="0"/>
            <a:endCxn id="8" idx="3"/>
          </p:cNvCxnSpPr>
          <p:nvPr/>
        </p:nvCxnSpPr>
        <p:spPr>
          <a:xfrm flipV="1">
            <a:off x="3336638" y="3715246"/>
            <a:ext cx="286331" cy="22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5" idx="5"/>
          </p:cNvCxnSpPr>
          <p:nvPr/>
        </p:nvCxnSpPr>
        <p:spPr>
          <a:xfrm flipH="1" flipV="1">
            <a:off x="4247946" y="3625879"/>
            <a:ext cx="396062" cy="418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9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은닉층의</a:t>
            </a:r>
            <a:r>
              <a:rPr lang="ko-KR" altLang="en-US" dirty="0"/>
              <a:t> 활성화 함수로는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 </a:t>
            </a:r>
            <a:r>
              <a:rPr lang="en-US" altLang="ko-KR" dirty="0"/>
              <a:t>(hyperbolic tangent, </a:t>
            </a:r>
            <a:r>
              <a:rPr lang="en-US" altLang="ko-KR" dirty="0" err="1"/>
              <a:t>tanh</a:t>
            </a:r>
            <a:r>
              <a:rPr lang="en-US" altLang="ko-KR" dirty="0"/>
              <a:t>) </a:t>
            </a:r>
            <a:r>
              <a:rPr lang="ko-KR" altLang="en-US" dirty="0"/>
              <a:t>함수가 주로 사용됨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Tanh</a:t>
            </a:r>
            <a:r>
              <a:rPr lang="ko-KR" altLang="en-US" dirty="0"/>
              <a:t>는 </a:t>
            </a:r>
            <a:r>
              <a:rPr lang="en-US" altLang="ko-KR" dirty="0"/>
              <a:t>-1 ~ 1</a:t>
            </a:r>
            <a:r>
              <a:rPr lang="ko-KR" altLang="en-US" dirty="0"/>
              <a:t>의 범위를 가짐 </a:t>
            </a:r>
            <a:r>
              <a:rPr lang="en-US" altLang="ko-KR" dirty="0"/>
              <a:t>(</a:t>
            </a:r>
            <a:r>
              <a:rPr lang="ko-KR" altLang="en-US" dirty="0" err="1"/>
              <a:t>시그모이드는</a:t>
            </a:r>
            <a:r>
              <a:rPr lang="ko-KR" altLang="en-US" dirty="0"/>
              <a:t> </a:t>
            </a:r>
            <a:r>
              <a:rPr lang="en-US" altLang="ko-KR" dirty="0"/>
              <a:t>0~1)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325002" y="2348880"/>
            <a:ext cx="2350872" cy="725224"/>
            <a:chOff x="1717072" y="2310116"/>
            <a:chExt cx="3566730" cy="1100306"/>
          </a:xfrm>
        </p:grpSpPr>
        <p:sp>
          <p:nvSpPr>
            <p:cNvPr id="6" name="자유형 5"/>
            <p:cNvSpPr/>
            <p:nvPr/>
          </p:nvSpPr>
          <p:spPr>
            <a:xfrm rot="2246151">
              <a:off x="3163218" y="2310116"/>
              <a:ext cx="1056704" cy="698203"/>
            </a:xfrm>
            <a:custGeom>
              <a:avLst/>
              <a:gdLst>
                <a:gd name="connsiteX0" fmla="*/ 338462 w 338462"/>
                <a:gd name="connsiteY0" fmla="*/ 234597 h 240535"/>
                <a:gd name="connsiteX1" fmla="*/ 261272 w 338462"/>
                <a:gd name="connsiteY1" fmla="*/ 26779 h 240535"/>
                <a:gd name="connsiteX2" fmla="*/ 89080 w 338462"/>
                <a:gd name="connsiteY2" fmla="*/ 14904 h 240535"/>
                <a:gd name="connsiteX3" fmla="*/ 15 w 338462"/>
                <a:gd name="connsiteY3" fmla="*/ 139595 h 240535"/>
                <a:gd name="connsiteX4" fmla="*/ 95018 w 338462"/>
                <a:gd name="connsiteY4" fmla="*/ 240535 h 240535"/>
                <a:gd name="connsiteX0" fmla="*/ 427949 w 427949"/>
                <a:gd name="connsiteY0" fmla="*/ 132613 h 235533"/>
                <a:gd name="connsiteX1" fmla="*/ 261272 w 427949"/>
                <a:gd name="connsiteY1" fmla="*/ 21777 h 235533"/>
                <a:gd name="connsiteX2" fmla="*/ 89080 w 427949"/>
                <a:gd name="connsiteY2" fmla="*/ 9902 h 235533"/>
                <a:gd name="connsiteX3" fmla="*/ 15 w 427949"/>
                <a:gd name="connsiteY3" fmla="*/ 134593 h 235533"/>
                <a:gd name="connsiteX4" fmla="*/ 95018 w 427949"/>
                <a:gd name="connsiteY4" fmla="*/ 235533 h 235533"/>
                <a:gd name="connsiteX0" fmla="*/ 427949 w 427949"/>
                <a:gd name="connsiteY0" fmla="*/ 174365 h 277285"/>
                <a:gd name="connsiteX1" fmla="*/ 266920 w 427949"/>
                <a:gd name="connsiteY1" fmla="*/ 5815 h 277285"/>
                <a:gd name="connsiteX2" fmla="*/ 89080 w 427949"/>
                <a:gd name="connsiteY2" fmla="*/ 51654 h 277285"/>
                <a:gd name="connsiteX3" fmla="*/ 15 w 427949"/>
                <a:gd name="connsiteY3" fmla="*/ 176345 h 277285"/>
                <a:gd name="connsiteX4" fmla="*/ 95018 w 427949"/>
                <a:gd name="connsiteY4" fmla="*/ 277285 h 277285"/>
                <a:gd name="connsiteX0" fmla="*/ 435335 w 435335"/>
                <a:gd name="connsiteY0" fmla="*/ 178277 h 281197"/>
                <a:gd name="connsiteX1" fmla="*/ 274306 w 435335"/>
                <a:gd name="connsiteY1" fmla="*/ 9727 h 281197"/>
                <a:gd name="connsiteX2" fmla="*/ 36368 w 435335"/>
                <a:gd name="connsiteY2" fmla="*/ 37505 h 281197"/>
                <a:gd name="connsiteX3" fmla="*/ 7401 w 435335"/>
                <a:gd name="connsiteY3" fmla="*/ 180257 h 281197"/>
                <a:gd name="connsiteX4" fmla="*/ 102404 w 435335"/>
                <a:gd name="connsiteY4" fmla="*/ 281197 h 281197"/>
                <a:gd name="connsiteX0" fmla="*/ 476084 w 476084"/>
                <a:gd name="connsiteY0" fmla="*/ 179173 h 282093"/>
                <a:gd name="connsiteX1" fmla="*/ 315055 w 476084"/>
                <a:gd name="connsiteY1" fmla="*/ 10623 h 282093"/>
                <a:gd name="connsiteX2" fmla="*/ 77117 w 476084"/>
                <a:gd name="connsiteY2" fmla="*/ 38401 h 282093"/>
                <a:gd name="connsiteX3" fmla="*/ 2075 w 476084"/>
                <a:gd name="connsiteY3" fmla="*/ 209307 h 282093"/>
                <a:gd name="connsiteX4" fmla="*/ 143153 w 476084"/>
                <a:gd name="connsiteY4" fmla="*/ 282093 h 282093"/>
                <a:gd name="connsiteX0" fmla="*/ 474290 w 474290"/>
                <a:gd name="connsiteY0" fmla="*/ 179173 h 332194"/>
                <a:gd name="connsiteX1" fmla="*/ 313261 w 474290"/>
                <a:gd name="connsiteY1" fmla="*/ 10623 h 332194"/>
                <a:gd name="connsiteX2" fmla="*/ 75323 w 474290"/>
                <a:gd name="connsiteY2" fmla="*/ 38401 h 332194"/>
                <a:gd name="connsiteX3" fmla="*/ 281 w 474290"/>
                <a:gd name="connsiteY3" fmla="*/ 209307 h 332194"/>
                <a:gd name="connsiteX4" fmla="*/ 48017 w 474290"/>
                <a:gd name="connsiteY4" fmla="*/ 332194 h 332194"/>
                <a:gd name="connsiteX0" fmla="*/ 502981 w 502981"/>
                <a:gd name="connsiteY0" fmla="*/ 179317 h 332338"/>
                <a:gd name="connsiteX1" fmla="*/ 341952 w 502981"/>
                <a:gd name="connsiteY1" fmla="*/ 10767 h 332338"/>
                <a:gd name="connsiteX2" fmla="*/ 104014 w 502981"/>
                <a:gd name="connsiteY2" fmla="*/ 38545 h 332338"/>
                <a:gd name="connsiteX3" fmla="*/ 184 w 502981"/>
                <a:gd name="connsiteY3" fmla="*/ 213692 h 332338"/>
                <a:gd name="connsiteX4" fmla="*/ 76708 w 502981"/>
                <a:gd name="connsiteY4" fmla="*/ 332338 h 33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981" h="332338">
                  <a:moveTo>
                    <a:pt x="502981" y="179317"/>
                  </a:moveTo>
                  <a:cubicBezTo>
                    <a:pt x="485167" y="93715"/>
                    <a:pt x="408447" y="34229"/>
                    <a:pt x="341952" y="10767"/>
                  </a:cubicBezTo>
                  <a:cubicBezTo>
                    <a:pt x="275458" y="-12695"/>
                    <a:pt x="160975" y="4724"/>
                    <a:pt x="104014" y="38545"/>
                  </a:cubicBezTo>
                  <a:cubicBezTo>
                    <a:pt x="47053" y="72366"/>
                    <a:pt x="4735" y="164727"/>
                    <a:pt x="184" y="213692"/>
                  </a:cubicBezTo>
                  <a:cubicBezTo>
                    <a:pt x="-4367" y="262657"/>
                    <a:pt x="76708" y="332338"/>
                    <a:pt x="76708" y="332338"/>
                  </a:cubicBezTo>
                </a:path>
              </a:pathLst>
            </a:custGeom>
            <a:noFill/>
            <a:ln w="19050">
              <a:solidFill>
                <a:srgbClr val="FF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717072" y="2636912"/>
              <a:ext cx="3566730" cy="773510"/>
              <a:chOff x="1717072" y="2636912"/>
              <a:chExt cx="3566730" cy="77351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3113683" y="2636912"/>
                <a:ext cx="773510" cy="77351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셀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1717072" y="3023668"/>
                <a:ext cx="13966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3887193" y="3023667"/>
                <a:ext cx="139660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3626416" y="213128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FF"/>
                </a:solidFill>
              </a:rPr>
              <a:t>h</a:t>
            </a:r>
            <a:endParaRPr lang="ko-KR" altLang="en-US" sz="1200" b="1" baseline="-25000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6926" y="2578976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 (</a:t>
            </a:r>
            <a:r>
              <a:rPr lang="ko-KR" altLang="en-US" sz="1200" b="1" dirty="0"/>
              <a:t>은닉 상태</a:t>
            </a:r>
            <a:r>
              <a:rPr lang="en-US" altLang="ko-KR" sz="1200" b="1" dirty="0"/>
              <a:t>)</a:t>
            </a:r>
            <a:endParaRPr lang="ko-KR" altLang="en-US" sz="1200" b="1" baseline="-25000" dirty="0"/>
          </a:p>
        </p:txBody>
      </p:sp>
      <p:sp>
        <p:nvSpPr>
          <p:cNvPr id="13" name="타원 12"/>
          <p:cNvSpPr/>
          <p:nvPr/>
        </p:nvSpPr>
        <p:spPr>
          <a:xfrm>
            <a:off x="3755352" y="2720262"/>
            <a:ext cx="222379" cy="222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42803" y="321358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활성화 함수</a:t>
            </a:r>
            <a:endParaRPr lang="ko-KR" altLang="en-US" sz="1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85042" y="322828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순환층</a:t>
            </a:r>
            <a:r>
              <a:rPr lang="en-US" altLang="ko-KR" sz="1200" dirty="0"/>
              <a:t> </a:t>
            </a:r>
            <a:endParaRPr lang="ko-KR" altLang="en-US" sz="1200" baseline="-25000" dirty="0"/>
          </a:p>
        </p:txBody>
      </p:sp>
      <p:cxnSp>
        <p:nvCxnSpPr>
          <p:cNvPr id="16" name="직선 화살표 연결선 15"/>
          <p:cNvCxnSpPr>
            <a:stCxn id="15" idx="0"/>
            <a:endCxn id="8" idx="3"/>
          </p:cNvCxnSpPr>
          <p:nvPr/>
        </p:nvCxnSpPr>
        <p:spPr>
          <a:xfrm flipV="1">
            <a:off x="3033856" y="2999441"/>
            <a:ext cx="286331" cy="22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3" idx="5"/>
          </p:cNvCxnSpPr>
          <p:nvPr/>
        </p:nvCxnSpPr>
        <p:spPr>
          <a:xfrm flipH="1" flipV="1">
            <a:off x="3945164" y="2910074"/>
            <a:ext cx="396062" cy="418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6" y="4962394"/>
            <a:ext cx="2844318" cy="1892764"/>
          </a:xfrm>
          <a:prstGeom prst="rect">
            <a:avLst/>
          </a:prstGeom>
        </p:spPr>
      </p:pic>
      <p:pic>
        <p:nvPicPr>
          <p:cNvPr id="1026" name="Picture 2" descr="06. 비선형 활성화 함수(Activation function) - PyTorch로 시작하는 딥 러닝 입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22873"/>
            <a:ext cx="2808312" cy="18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사각형 설명선 18"/>
          <p:cNvSpPr/>
          <p:nvPr/>
        </p:nvSpPr>
        <p:spPr>
          <a:xfrm>
            <a:off x="827584" y="4430309"/>
            <a:ext cx="1584176" cy="532086"/>
          </a:xfrm>
          <a:prstGeom prst="wedgeRoundRectCallout">
            <a:avLst>
              <a:gd name="adj1" fmla="val 56128"/>
              <a:gd name="adj2" fmla="val 69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시그모이드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652120" y="4375412"/>
            <a:ext cx="1584176" cy="532086"/>
          </a:xfrm>
          <a:prstGeom prst="wedgeRoundRectCallout">
            <a:avLst>
              <a:gd name="adj1" fmla="val 56128"/>
              <a:gd name="adj2" fmla="val 69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히이퍼볼릭</a:t>
            </a:r>
            <a:r>
              <a:rPr lang="ko-KR" altLang="en-US" dirty="0"/>
              <a:t> 탄젠트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7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완전 연결 신경망과 합성곱에서는 </a:t>
            </a:r>
            <a:endParaRPr lang="en-US" altLang="ko-KR" dirty="0"/>
          </a:p>
          <a:p>
            <a:pPr lvl="1"/>
            <a:r>
              <a:rPr lang="ko-KR" altLang="en-US" dirty="0"/>
              <a:t>입력과 가중치를 곱했음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순환 신경망도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ko-KR" altLang="en-US" dirty="0"/>
              <a:t>대신 </a:t>
            </a:r>
            <a:r>
              <a:rPr lang="ko-KR" altLang="en-US" b="1" dirty="0"/>
              <a:t>은닉 상태에 곱해지는 가중치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i="1" dirty="0" err="1"/>
              <a:t>w</a:t>
            </a:r>
            <a:r>
              <a:rPr lang="en-US" altLang="ko-KR" i="1" baseline="-25000" dirty="0" err="1"/>
              <a:t>h</a:t>
            </a:r>
            <a:r>
              <a:rPr lang="en-US" altLang="ko-KR" dirty="0"/>
              <a:t>)</a:t>
            </a:r>
            <a:r>
              <a:rPr lang="ko-KR" altLang="en-US" dirty="0"/>
              <a:t>가 하나 더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763688" y="4077072"/>
            <a:ext cx="4848672" cy="1369723"/>
            <a:chOff x="2325002" y="2131285"/>
            <a:chExt cx="3337478" cy="942819"/>
          </a:xfrm>
        </p:grpSpPr>
        <p:grpSp>
          <p:nvGrpSpPr>
            <p:cNvPr id="5" name="그룹 4"/>
            <p:cNvGrpSpPr/>
            <p:nvPr/>
          </p:nvGrpSpPr>
          <p:grpSpPr>
            <a:xfrm>
              <a:off x="2325002" y="2348880"/>
              <a:ext cx="2350872" cy="725224"/>
              <a:chOff x="1717072" y="2310116"/>
              <a:chExt cx="3566730" cy="1100306"/>
            </a:xfrm>
          </p:grpSpPr>
          <p:sp>
            <p:nvSpPr>
              <p:cNvPr id="6" name="자유형 5"/>
              <p:cNvSpPr/>
              <p:nvPr/>
            </p:nvSpPr>
            <p:spPr>
              <a:xfrm rot="2246151">
                <a:off x="3163218" y="2310116"/>
                <a:ext cx="1056704" cy="698203"/>
              </a:xfrm>
              <a:custGeom>
                <a:avLst/>
                <a:gdLst>
                  <a:gd name="connsiteX0" fmla="*/ 338462 w 338462"/>
                  <a:gd name="connsiteY0" fmla="*/ 234597 h 240535"/>
                  <a:gd name="connsiteX1" fmla="*/ 261272 w 338462"/>
                  <a:gd name="connsiteY1" fmla="*/ 26779 h 240535"/>
                  <a:gd name="connsiteX2" fmla="*/ 89080 w 338462"/>
                  <a:gd name="connsiteY2" fmla="*/ 14904 h 240535"/>
                  <a:gd name="connsiteX3" fmla="*/ 15 w 338462"/>
                  <a:gd name="connsiteY3" fmla="*/ 139595 h 240535"/>
                  <a:gd name="connsiteX4" fmla="*/ 95018 w 338462"/>
                  <a:gd name="connsiteY4" fmla="*/ 240535 h 240535"/>
                  <a:gd name="connsiteX0" fmla="*/ 427949 w 427949"/>
                  <a:gd name="connsiteY0" fmla="*/ 132613 h 235533"/>
                  <a:gd name="connsiteX1" fmla="*/ 261272 w 427949"/>
                  <a:gd name="connsiteY1" fmla="*/ 21777 h 235533"/>
                  <a:gd name="connsiteX2" fmla="*/ 89080 w 427949"/>
                  <a:gd name="connsiteY2" fmla="*/ 9902 h 235533"/>
                  <a:gd name="connsiteX3" fmla="*/ 15 w 427949"/>
                  <a:gd name="connsiteY3" fmla="*/ 134593 h 235533"/>
                  <a:gd name="connsiteX4" fmla="*/ 95018 w 427949"/>
                  <a:gd name="connsiteY4" fmla="*/ 235533 h 235533"/>
                  <a:gd name="connsiteX0" fmla="*/ 427949 w 427949"/>
                  <a:gd name="connsiteY0" fmla="*/ 174365 h 277285"/>
                  <a:gd name="connsiteX1" fmla="*/ 266920 w 427949"/>
                  <a:gd name="connsiteY1" fmla="*/ 5815 h 277285"/>
                  <a:gd name="connsiteX2" fmla="*/ 89080 w 427949"/>
                  <a:gd name="connsiteY2" fmla="*/ 51654 h 277285"/>
                  <a:gd name="connsiteX3" fmla="*/ 15 w 427949"/>
                  <a:gd name="connsiteY3" fmla="*/ 176345 h 277285"/>
                  <a:gd name="connsiteX4" fmla="*/ 95018 w 427949"/>
                  <a:gd name="connsiteY4" fmla="*/ 277285 h 277285"/>
                  <a:gd name="connsiteX0" fmla="*/ 435335 w 435335"/>
                  <a:gd name="connsiteY0" fmla="*/ 178277 h 281197"/>
                  <a:gd name="connsiteX1" fmla="*/ 274306 w 435335"/>
                  <a:gd name="connsiteY1" fmla="*/ 9727 h 281197"/>
                  <a:gd name="connsiteX2" fmla="*/ 36368 w 435335"/>
                  <a:gd name="connsiteY2" fmla="*/ 37505 h 281197"/>
                  <a:gd name="connsiteX3" fmla="*/ 7401 w 435335"/>
                  <a:gd name="connsiteY3" fmla="*/ 180257 h 281197"/>
                  <a:gd name="connsiteX4" fmla="*/ 102404 w 435335"/>
                  <a:gd name="connsiteY4" fmla="*/ 281197 h 281197"/>
                  <a:gd name="connsiteX0" fmla="*/ 476084 w 476084"/>
                  <a:gd name="connsiteY0" fmla="*/ 179173 h 282093"/>
                  <a:gd name="connsiteX1" fmla="*/ 315055 w 476084"/>
                  <a:gd name="connsiteY1" fmla="*/ 10623 h 282093"/>
                  <a:gd name="connsiteX2" fmla="*/ 77117 w 476084"/>
                  <a:gd name="connsiteY2" fmla="*/ 38401 h 282093"/>
                  <a:gd name="connsiteX3" fmla="*/ 2075 w 476084"/>
                  <a:gd name="connsiteY3" fmla="*/ 209307 h 282093"/>
                  <a:gd name="connsiteX4" fmla="*/ 143153 w 476084"/>
                  <a:gd name="connsiteY4" fmla="*/ 282093 h 282093"/>
                  <a:gd name="connsiteX0" fmla="*/ 474290 w 474290"/>
                  <a:gd name="connsiteY0" fmla="*/ 179173 h 332194"/>
                  <a:gd name="connsiteX1" fmla="*/ 313261 w 474290"/>
                  <a:gd name="connsiteY1" fmla="*/ 10623 h 332194"/>
                  <a:gd name="connsiteX2" fmla="*/ 75323 w 474290"/>
                  <a:gd name="connsiteY2" fmla="*/ 38401 h 332194"/>
                  <a:gd name="connsiteX3" fmla="*/ 281 w 474290"/>
                  <a:gd name="connsiteY3" fmla="*/ 209307 h 332194"/>
                  <a:gd name="connsiteX4" fmla="*/ 48017 w 474290"/>
                  <a:gd name="connsiteY4" fmla="*/ 332194 h 332194"/>
                  <a:gd name="connsiteX0" fmla="*/ 502981 w 502981"/>
                  <a:gd name="connsiteY0" fmla="*/ 179317 h 332338"/>
                  <a:gd name="connsiteX1" fmla="*/ 341952 w 502981"/>
                  <a:gd name="connsiteY1" fmla="*/ 10767 h 332338"/>
                  <a:gd name="connsiteX2" fmla="*/ 104014 w 502981"/>
                  <a:gd name="connsiteY2" fmla="*/ 38545 h 332338"/>
                  <a:gd name="connsiteX3" fmla="*/ 184 w 502981"/>
                  <a:gd name="connsiteY3" fmla="*/ 213692 h 332338"/>
                  <a:gd name="connsiteX4" fmla="*/ 76708 w 502981"/>
                  <a:gd name="connsiteY4" fmla="*/ 332338 h 33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81" h="332338">
                    <a:moveTo>
                      <a:pt x="502981" y="179317"/>
                    </a:moveTo>
                    <a:cubicBezTo>
                      <a:pt x="485167" y="93715"/>
                      <a:pt x="408447" y="34229"/>
                      <a:pt x="341952" y="10767"/>
                    </a:cubicBezTo>
                    <a:cubicBezTo>
                      <a:pt x="275458" y="-12695"/>
                      <a:pt x="160975" y="4724"/>
                      <a:pt x="104014" y="38545"/>
                    </a:cubicBezTo>
                    <a:cubicBezTo>
                      <a:pt x="47053" y="72366"/>
                      <a:pt x="4735" y="164727"/>
                      <a:pt x="184" y="213692"/>
                    </a:cubicBezTo>
                    <a:cubicBezTo>
                      <a:pt x="-4367" y="262657"/>
                      <a:pt x="76708" y="332338"/>
                      <a:pt x="76708" y="332338"/>
                    </a:cubicBezTo>
                  </a:path>
                </a:pathLst>
              </a:custGeom>
              <a:noFill/>
              <a:ln w="19050">
                <a:solidFill>
                  <a:srgbClr val="FF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1717072" y="2636912"/>
                <a:ext cx="3566730" cy="773510"/>
                <a:chOff x="1717072" y="2636912"/>
                <a:chExt cx="3566730" cy="773510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3113683" y="2636912"/>
                  <a:ext cx="773510" cy="77351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직선 화살표 연결선 8"/>
                <p:cNvCxnSpPr/>
                <p:nvPr/>
              </p:nvCxnSpPr>
              <p:spPr>
                <a:xfrm>
                  <a:off x="1717072" y="3023668"/>
                  <a:ext cx="13966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/>
                <p:cNvCxnSpPr/>
                <p:nvPr/>
              </p:nvCxnSpPr>
              <p:spPr>
                <a:xfrm>
                  <a:off x="3887193" y="3023667"/>
                  <a:ext cx="139660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3626416" y="2131285"/>
              <a:ext cx="186694" cy="190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</a:rPr>
                <a:t>h</a:t>
              </a:r>
              <a:endParaRPr lang="ko-KR" altLang="en-US" sz="1200" b="1" baseline="-25000" dirty="0">
                <a:solidFill>
                  <a:srgbClr val="FF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6926" y="2578976"/>
              <a:ext cx="1085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h (</a:t>
              </a:r>
              <a:r>
                <a:rPr lang="ko-KR" altLang="en-US" sz="1200" b="1" dirty="0"/>
                <a:t>은닉 상태</a:t>
              </a:r>
              <a:r>
                <a:rPr lang="en-US" altLang="ko-KR" sz="1200" b="1" dirty="0"/>
                <a:t>)</a:t>
              </a:r>
              <a:endParaRPr lang="ko-KR" altLang="en-US" sz="1200" b="1" baseline="-250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755352" y="2720262"/>
              <a:ext cx="222379" cy="22237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259632" y="2146951"/>
            <a:ext cx="4837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2" indent="-341313"/>
            <a:r>
              <a:rPr lang="en-US" altLang="ko-KR" b="1" i="1" dirty="0">
                <a:solidFill>
                  <a:srgbClr val="C00000"/>
                </a:solidFill>
              </a:rPr>
              <a:t>e.g.) z = 3*w1 + 1*w2 + 0*w3 </a:t>
            </a:r>
            <a:r>
              <a:rPr lang="en-US" altLang="ko-KR" b="1" i="1" dirty="0">
                <a:solidFill>
                  <a:srgbClr val="00B050"/>
                </a:solidFill>
              </a:rPr>
              <a:t>+ b (</a:t>
            </a:r>
            <a:r>
              <a:rPr lang="ko-KR" altLang="en-US" b="1" i="1" dirty="0">
                <a:solidFill>
                  <a:srgbClr val="00B050"/>
                </a:solidFill>
              </a:rPr>
              <a:t>절편</a:t>
            </a:r>
            <a:r>
              <a:rPr lang="en-US" altLang="ko-KR" b="1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62790" y="49553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w</a:t>
            </a:r>
            <a:r>
              <a:rPr lang="en-US" altLang="ko-KR" sz="1200" b="1" baseline="-25000" dirty="0" err="1"/>
              <a:t>x</a:t>
            </a:r>
            <a:endParaRPr lang="ko-KR" altLang="en-US" sz="12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42104" y="469934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w</a:t>
            </a:r>
            <a:r>
              <a:rPr lang="en-US" altLang="ko-KR" sz="1200" b="1" baseline="-25000" dirty="0" err="1"/>
              <a:t>h</a:t>
            </a:r>
            <a:endParaRPr lang="ko-KR" altLang="en-US" sz="1200" b="1" baseline="-25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066D61-250B-4C8C-AE1E-D52FEFF5976F}"/>
              </a:ext>
            </a:extLst>
          </p:cNvPr>
          <p:cNvSpPr/>
          <p:nvPr/>
        </p:nvSpPr>
        <p:spPr>
          <a:xfrm>
            <a:off x="1259632" y="5673412"/>
            <a:ext cx="4837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2" indent="-341313"/>
            <a:r>
              <a:rPr lang="en-US" altLang="ko-KR" b="1" i="1" dirty="0">
                <a:solidFill>
                  <a:srgbClr val="C00000"/>
                </a:solidFill>
              </a:rPr>
              <a:t>e.g.) z = 3*w1*</a:t>
            </a:r>
            <a:r>
              <a:rPr lang="en-US" altLang="ko-KR" b="1" i="1" dirty="0" err="1">
                <a:solidFill>
                  <a:srgbClr val="FF00FF"/>
                </a:solidFill>
              </a:rPr>
              <a:t>wh</a:t>
            </a:r>
            <a:r>
              <a:rPr lang="en-US" altLang="ko-KR" b="1" i="1" dirty="0">
                <a:solidFill>
                  <a:srgbClr val="C00000"/>
                </a:solidFill>
              </a:rPr>
              <a:t>  </a:t>
            </a:r>
            <a:r>
              <a:rPr lang="en-US" altLang="ko-KR" b="1" i="1" dirty="0">
                <a:solidFill>
                  <a:srgbClr val="00B050"/>
                </a:solidFill>
              </a:rPr>
              <a:t>+ b (</a:t>
            </a:r>
            <a:r>
              <a:rPr lang="ko-KR" altLang="en-US" b="1" i="1" dirty="0">
                <a:solidFill>
                  <a:srgbClr val="00B050"/>
                </a:solidFill>
              </a:rPr>
              <a:t>절편</a:t>
            </a:r>
            <a:r>
              <a:rPr lang="en-US" altLang="ko-KR" b="1" i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81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135807</TotalTime>
  <Words>1327</Words>
  <Application>Microsoft Office PowerPoint</Application>
  <PresentationFormat>화면 슬라이드 쇼(4:3)</PresentationFormat>
  <Paragraphs>410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HY헤드라인M</vt:lpstr>
      <vt:lpstr>JetBrains Mono</vt:lpstr>
      <vt:lpstr>굴림</vt:lpstr>
      <vt:lpstr>맑은 고딕</vt:lpstr>
      <vt:lpstr>Arial</vt:lpstr>
      <vt:lpstr>Wingdings</vt:lpstr>
      <vt:lpstr>Office 테마</vt:lpstr>
      <vt:lpstr>PowerPoint 프레젠테이션</vt:lpstr>
      <vt:lpstr>순차 데이터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순환 신경망 (Recurrent Neural Network)</vt:lpstr>
      <vt:lpstr>요약</vt:lpstr>
      <vt:lpstr>LSTM을 활용한 일기예보</vt:lpstr>
      <vt:lpstr>1. 데이터셋 확인하기 </vt:lpstr>
      <vt:lpstr>2. 데이터 전처리 </vt:lpstr>
      <vt:lpstr>2. 데이터 전처리</vt:lpstr>
      <vt:lpstr>3. 인공지능 모델 </vt:lpstr>
      <vt:lpstr>데이터 준비하기 </vt:lpstr>
      <vt:lpstr>프로그램 코드 </vt:lpstr>
      <vt:lpstr>결과</vt:lpstr>
      <vt:lpstr>실습해보기 </vt:lpstr>
      <vt:lpstr>PowerPoint 프레젠테이션</vt:lpstr>
      <vt:lpstr>LSTM을 활용한 주가 예측 </vt:lpstr>
      <vt:lpstr>1. 데이터셋 확인하기 </vt:lpstr>
      <vt:lpstr>2. 데이터셋 전처리 </vt:lpstr>
      <vt:lpstr>3. 인공지능 모델 </vt:lpstr>
      <vt:lpstr>프로그램 코드</vt:lpstr>
      <vt:lpstr>결과</vt:lpstr>
      <vt:lpstr>요약</vt:lpstr>
      <vt:lpstr>실습해보기</vt:lpstr>
      <vt:lpstr>Q&amp;A</vt:lpstr>
    </vt:vector>
  </TitlesOfParts>
  <Company>ExTra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Hyuntae Cho</dc:creator>
  <cp:lastModifiedBy>phdmarine</cp:lastModifiedBy>
  <cp:revision>15281</cp:revision>
  <cp:lastPrinted>2020-07-31T04:55:49Z</cp:lastPrinted>
  <dcterms:created xsi:type="dcterms:W3CDTF">2008-04-16T00:33:51Z</dcterms:created>
  <dcterms:modified xsi:type="dcterms:W3CDTF">2023-11-14T13:44:55Z</dcterms:modified>
</cp:coreProperties>
</file>