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82" r:id="rId5"/>
    <p:sldId id="258" r:id="rId6"/>
    <p:sldId id="284" r:id="rId7"/>
    <p:sldId id="285" r:id="rId8"/>
    <p:sldId id="286" r:id="rId9"/>
    <p:sldId id="28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>
        <p:scale>
          <a:sx n="66" d="100"/>
          <a:sy n="66" d="100"/>
        </p:scale>
        <p:origin x="81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817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16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85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14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40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29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6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14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45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2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167D4E-8869-4F50-8EB5-3F50EAC3E1F7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8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E167D4E-8869-4F50-8EB5-3F50EAC3E1F7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36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47855-768F-5DFB-25C4-A8B110C0B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22036"/>
            <a:ext cx="8991600" cy="3432313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3 :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Créez la page d'accueil d'une agence de voyage avec HTML &amp; CSS</a:t>
            </a:r>
            <a:br>
              <a:rPr lang="fr-FR" b="1" dirty="0"/>
            </a:br>
            <a:br>
              <a:rPr lang="fr-FR" b="1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1A85FF-0B25-584D-5B90-B9227EDAE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Soutenance du 23/03/2023 </a:t>
            </a:r>
          </a:p>
        </p:txBody>
      </p:sp>
    </p:spTree>
    <p:extLst>
      <p:ext uri="{BB962C8B-B14F-4D97-AF65-F5344CB8AC3E}">
        <p14:creationId xmlns:p14="http://schemas.microsoft.com/office/powerpoint/2010/main" val="117433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6BBEDD9-104F-9A42-5907-A471F84FACE9}"/>
              </a:ext>
            </a:extLst>
          </p:cNvPr>
          <p:cNvSpPr txBox="1">
            <a:spLocks/>
          </p:cNvSpPr>
          <p:nvPr/>
        </p:nvSpPr>
        <p:spPr>
          <a:xfrm>
            <a:off x="852910" y="424930"/>
            <a:ext cx="10623473" cy="253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</a:rPr>
              <a:t>Ajout du formulaire de recherche</a:t>
            </a:r>
            <a:endParaRPr lang="fr-FR" sz="2400" dirty="0"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2000" dirty="0">
                <a:latin typeface="Avenir Next LT Pro" panose="020B0504020202020204" pitchFamily="34" charset="0"/>
              </a:rPr>
              <a:t>3 parties avec une class="recherche" au &lt;</a:t>
            </a:r>
            <a:r>
              <a:rPr lang="fr-FR" sz="2000" dirty="0" err="1">
                <a:latin typeface="Avenir Next LT Pro" panose="020B0504020202020204" pitchFamily="34" charset="0"/>
              </a:rPr>
              <a:t>form</a:t>
            </a:r>
            <a:r>
              <a:rPr lang="fr-FR" sz="2000" dirty="0">
                <a:latin typeface="Avenir Next LT Pro" panose="020B0504020202020204" pitchFamily="34" charset="0"/>
              </a:rPr>
              <a:t>&gt; contenant :</a:t>
            </a:r>
          </a:p>
          <a:p>
            <a:pPr lvl="4">
              <a:buFontTx/>
              <a:buChar char="-"/>
            </a:pPr>
            <a:r>
              <a:rPr lang="fr-FR" sz="2000" dirty="0">
                <a:latin typeface="Avenir Next LT Pro" panose="020B0504020202020204" pitchFamily="34" charset="0"/>
              </a:rPr>
              <a:t>l’icône de localisation dans une &lt;div id ="</a:t>
            </a:r>
            <a:r>
              <a:rPr lang="fr-FR" sz="2000" dirty="0" err="1">
                <a:latin typeface="Avenir Next LT Pro" panose="020B0504020202020204" pitchFamily="34" charset="0"/>
              </a:rPr>
              <a:t>bouton_localisation</a:t>
            </a:r>
            <a:r>
              <a:rPr lang="fr-FR" sz="2000" dirty="0">
                <a:latin typeface="Avenir Next LT Pro" panose="020B0504020202020204" pitchFamily="34" charset="0"/>
              </a:rPr>
              <a:t>"&gt;</a:t>
            </a:r>
          </a:p>
          <a:p>
            <a:pPr lvl="4">
              <a:buFontTx/>
              <a:buChar char="-"/>
            </a:pPr>
            <a:r>
              <a:rPr lang="fr-FR" sz="2000" dirty="0">
                <a:latin typeface="Avenir Next LT Pro" panose="020B0504020202020204" pitchFamily="34" charset="0"/>
              </a:rPr>
              <a:t>&lt;input type="</a:t>
            </a:r>
            <a:r>
              <a:rPr lang="fr-FR" sz="2000" dirty="0" err="1">
                <a:latin typeface="Avenir Next LT Pro" panose="020B0504020202020204" pitchFamily="34" charset="0"/>
              </a:rPr>
              <a:t>search</a:t>
            </a:r>
            <a:r>
              <a:rPr lang="fr-FR" sz="2000" dirty="0">
                <a:latin typeface="Avenir Next LT Pro" panose="020B0504020202020204" pitchFamily="34" charset="0"/>
              </a:rPr>
              <a:t>"&gt; avec un </a:t>
            </a:r>
            <a:r>
              <a:rPr lang="fr-FR" sz="2000" dirty="0" err="1">
                <a:latin typeface="Avenir Next LT Pro" panose="020B0504020202020204" pitchFamily="34" charset="0"/>
              </a:rPr>
              <a:t>placeholder</a:t>
            </a:r>
            <a:r>
              <a:rPr lang="fr-FR" sz="2000" dirty="0">
                <a:latin typeface="Avenir Next LT Pro" panose="020B0504020202020204" pitchFamily="34" charset="0"/>
              </a:rPr>
              <a:t>="Marseille, France"</a:t>
            </a:r>
          </a:p>
          <a:p>
            <a:pPr lvl="4">
              <a:buFontTx/>
              <a:buChar char="-"/>
            </a:pPr>
            <a:r>
              <a:rPr lang="fr-FR" sz="2000" dirty="0">
                <a:latin typeface="Avenir Next LT Pro" panose="020B0504020202020204" pitchFamily="34" charset="0"/>
              </a:rPr>
              <a:t>&lt;</a:t>
            </a:r>
            <a:r>
              <a:rPr lang="fr-FR" sz="2000" dirty="0" err="1">
                <a:latin typeface="Avenir Next LT Pro" panose="020B0504020202020204" pitchFamily="34" charset="0"/>
              </a:rPr>
              <a:t>button</a:t>
            </a:r>
            <a:r>
              <a:rPr lang="fr-FR" sz="2000" dirty="0">
                <a:solidFill>
                  <a:schemeClr val="tx1"/>
                </a:solidFill>
                <a:latin typeface="Avenir Next LT Pro" panose="020B0504020202020204" pitchFamily="34" charset="0"/>
              </a:rPr>
              <a:t> class</a:t>
            </a:r>
            <a:r>
              <a:rPr lang="fr-FR" sz="2000" dirty="0">
                <a:latin typeface="Avenir Next LT Pro" panose="020B0504020202020204" pitchFamily="34" charset="0"/>
              </a:rPr>
              <a:t> "loupe"&gt; contenant deux &lt;</a:t>
            </a:r>
            <a:r>
              <a:rPr lang="fr-FR" sz="2000" dirty="0" err="1">
                <a:latin typeface="Avenir Next LT Pro" panose="020B0504020202020204" pitchFamily="34" charset="0"/>
              </a:rPr>
              <a:t>span</a:t>
            </a:r>
            <a:r>
              <a:rPr lang="fr-FR" sz="2000" dirty="0">
                <a:latin typeface="Avenir Next LT Pro" panose="020B0504020202020204" pitchFamily="34" charset="0"/>
              </a:rPr>
              <a:t>&gt; (icône loupe et inscription "Rechercher") </a:t>
            </a:r>
          </a:p>
          <a:p>
            <a:pPr marL="0" indent="0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1E24754-1F23-A436-62EF-5B1FE2382912}"/>
              </a:ext>
            </a:extLst>
          </p:cNvPr>
          <p:cNvSpPr txBox="1">
            <a:spLocks/>
          </p:cNvSpPr>
          <p:nvPr/>
        </p:nvSpPr>
        <p:spPr>
          <a:xfrm>
            <a:off x="852910" y="3306418"/>
            <a:ext cx="9828343" cy="35913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display: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flex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pour la classe recherche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Ajout de bordures pour la div de l’icône de localisation, l’input et la div de Rechercher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Ajout d’un border radius pour la div de l’icône de localisation et la div de Rechercher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Alignement du texte et icônes avec les propriétés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height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et line-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height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Ajout d’un background-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color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Opacity:1 pour le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placeholder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</a:p>
          <a:p>
            <a:pPr>
              <a:buFontTx/>
              <a:buChar char="-"/>
            </a:pP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Visibility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hidden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pour l’icône loupe</a:t>
            </a:r>
          </a:p>
        </p:txBody>
      </p:sp>
    </p:spTree>
    <p:extLst>
      <p:ext uri="{BB962C8B-B14F-4D97-AF65-F5344CB8AC3E}">
        <p14:creationId xmlns:p14="http://schemas.microsoft.com/office/powerpoint/2010/main" val="86651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6C27606-22FC-927D-0052-A7ED0F5832AF}"/>
              </a:ext>
            </a:extLst>
          </p:cNvPr>
          <p:cNvSpPr txBox="1">
            <a:spLocks/>
          </p:cNvSpPr>
          <p:nvPr/>
        </p:nvSpPr>
        <p:spPr>
          <a:xfrm>
            <a:off x="998684" y="186391"/>
            <a:ext cx="10623473" cy="347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</a:rPr>
              <a:t>Ajout de la partie Filtres</a:t>
            </a:r>
            <a:endParaRPr lang="fr-FR" sz="2400" dirty="0"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2000" dirty="0">
                <a:latin typeface="Avenir Next LT Pro" panose="020B0504020202020204" pitchFamily="34" charset="0"/>
              </a:rPr>
              <a:t>Une &lt;div class="filtres</a:t>
            </a:r>
            <a:r>
              <a:rPr lang="fr-FR" sz="2000" dirty="0">
                <a:solidFill>
                  <a:schemeClr val="tx1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dirty="0">
                <a:latin typeface="Avenir Next LT Pro" panose="020B0504020202020204" pitchFamily="34" charset="0"/>
              </a:rPr>
              <a:t>&gt; qui contient tous les éléments</a:t>
            </a:r>
          </a:p>
          <a:p>
            <a:pPr>
              <a:buFontTx/>
              <a:buChar char="-"/>
            </a:pPr>
            <a:r>
              <a:rPr lang="fr-FR" sz="2000" dirty="0">
                <a:latin typeface="Avenir Next LT Pro" panose="020B0504020202020204" pitchFamily="34" charset="0"/>
              </a:rPr>
              <a:t>Chaque bouton filtre est composé de:</a:t>
            </a:r>
          </a:p>
          <a:p>
            <a:pPr marL="0" indent="0">
              <a:buNone/>
            </a:pPr>
            <a:r>
              <a:rPr lang="fr-FR" sz="2000" dirty="0">
                <a:latin typeface="Avenir Next LT Pro" panose="020B0504020202020204" pitchFamily="34" charset="0"/>
              </a:rPr>
              <a:t>	- une &lt;div avec une </a:t>
            </a:r>
            <a:r>
              <a:rPr lang="fr-FR" sz="2000" dirty="0">
                <a:solidFill>
                  <a:schemeClr val="tx1"/>
                </a:solidFill>
                <a:latin typeface="Avenir Next LT Pro" panose="020B0504020202020204" pitchFamily="34" charset="0"/>
              </a:rPr>
              <a:t>class="</a:t>
            </a:r>
            <a:r>
              <a:rPr lang="fr-FR" sz="20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bordure_filtre</a:t>
            </a:r>
            <a:r>
              <a:rPr lang="fr-FR" sz="2000" dirty="0">
                <a:solidFill>
                  <a:schemeClr val="tx1"/>
                </a:solidFill>
                <a:latin typeface="Avenir Next LT Pro" panose="020B0504020202020204" pitchFamily="34" charset="0"/>
              </a:rPr>
              <a:t>"&gt; contenant :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Avenir Next LT Pro" panose="020B0504020202020204" pitchFamily="34" charset="0"/>
              </a:rPr>
              <a:t>		- </a:t>
            </a:r>
            <a:r>
              <a:rPr lang="fr-FR" sz="2000" dirty="0">
                <a:latin typeface="Avenir Next LT Pro" panose="020B0504020202020204" pitchFamily="34" charset="0"/>
              </a:rPr>
              <a:t>un lien &lt;a&gt; qui comprend :</a:t>
            </a:r>
          </a:p>
          <a:p>
            <a:pPr marL="0" indent="0">
              <a:buNone/>
            </a:pPr>
            <a:r>
              <a:rPr lang="fr-FR" sz="2000" dirty="0">
                <a:latin typeface="Avenir Next LT Pro" panose="020B0504020202020204" pitchFamily="34" charset="0"/>
              </a:rPr>
              <a:t>			- une icône</a:t>
            </a:r>
          </a:p>
          <a:p>
            <a:pPr marL="0" indent="0">
              <a:buNone/>
            </a:pPr>
            <a:r>
              <a:rPr lang="fr-FR" sz="2000" dirty="0">
                <a:latin typeface="Avenir Next LT Pro" panose="020B0504020202020204" pitchFamily="34" charset="0"/>
              </a:rPr>
              <a:t>			- le texte compris dans un &lt;</a:t>
            </a:r>
            <a:r>
              <a:rPr lang="fr-FR" sz="2000" dirty="0" err="1">
                <a:latin typeface="Avenir Next LT Pro" panose="020B0504020202020204" pitchFamily="34" charset="0"/>
              </a:rPr>
              <a:t>span</a:t>
            </a:r>
            <a:r>
              <a:rPr lang="fr-FR" sz="2000" dirty="0">
                <a:latin typeface="Avenir Next LT Pro" panose="020B05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fr-FR" sz="1800" dirty="0"/>
              <a:t> </a:t>
            </a:r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F6BED790-931B-9820-2AFC-42A72577E239}"/>
              </a:ext>
            </a:extLst>
          </p:cNvPr>
          <p:cNvSpPr txBox="1">
            <a:spLocks/>
          </p:cNvSpPr>
          <p:nvPr/>
        </p:nvSpPr>
        <p:spPr>
          <a:xfrm>
            <a:off x="998684" y="3429000"/>
            <a:ext cx="11908933" cy="347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display: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flex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et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flex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-wrap: wrap appliqués à la class ="filtres"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div class</a:t>
            </a:r>
            <a:r>
              <a:rPr lang="fr-FR" sz="2000" dirty="0">
                <a:latin typeface="Avenir Next LT Pro" panose="020B0504020202020204" pitchFamily="34" charset="0"/>
              </a:rPr>
              <a:t> 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="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bordure_filtre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" pour chaque élément filtre qui comprend notamment:</a:t>
            </a:r>
          </a:p>
          <a:p>
            <a:pPr marL="228600" lvl="1" indent="0">
              <a:buNone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	- une bordure,</a:t>
            </a:r>
          </a:p>
          <a:p>
            <a:pPr marL="228600" lvl="1" indent="0">
              <a:buNone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	- un border-radius,</a:t>
            </a:r>
          </a:p>
          <a:p>
            <a:pPr marL="228600" lvl="1" indent="0">
              <a:buNone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	-un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padding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en px</a:t>
            </a:r>
          </a:p>
          <a:p>
            <a:pPr lvl="1">
              <a:buFontTx/>
              <a:buChar char="-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Propriété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margin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entre chaque élément (px)</a:t>
            </a:r>
          </a:p>
          <a:p>
            <a:pPr lvl="1">
              <a:buFontTx/>
              <a:buChar char="-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Alignement du texte et icônes avec les propriétés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height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et line-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height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 lvl="1">
              <a:buFontTx/>
              <a:buChar char="-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Fond bleu au survol</a:t>
            </a:r>
          </a:p>
          <a:p>
            <a:pPr lvl="1">
              <a:buFontTx/>
              <a:buChar char="-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Tx/>
              <a:buChar char="-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64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6BBEDD9-104F-9A42-5907-A471F84FACE9}"/>
              </a:ext>
            </a:extLst>
          </p:cNvPr>
          <p:cNvSpPr txBox="1">
            <a:spLocks/>
          </p:cNvSpPr>
          <p:nvPr/>
        </p:nvSpPr>
        <p:spPr>
          <a:xfrm>
            <a:off x="565602" y="185530"/>
            <a:ext cx="11626397" cy="360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</a:rPr>
              <a:t>Réalisation</a:t>
            </a:r>
            <a:r>
              <a:rPr lang="fr-FR" sz="2000" u="sng" dirty="0">
                <a:latin typeface="Avenir Next LT Pro" panose="020B0504020202020204" pitchFamily="34" charset="0"/>
              </a:rPr>
              <a:t> </a:t>
            </a:r>
            <a:r>
              <a:rPr lang="fr-FR" sz="2400" u="sng" dirty="0">
                <a:latin typeface="Avenir Next LT Pro" panose="020B0504020202020204" pitchFamily="34" charset="0"/>
              </a:rPr>
              <a:t>de la section “Hébergements à Marseille”</a:t>
            </a:r>
          </a:p>
          <a:p>
            <a:pPr>
              <a:buFontTx/>
              <a:buChar char="-"/>
            </a:pPr>
            <a:r>
              <a:rPr lang="fr-FR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&lt;section class="</a:t>
            </a:r>
            <a:r>
              <a:rPr lang="fr-FR" b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contenant_hebergements</a:t>
            </a:r>
            <a:r>
              <a:rPr lang="fr-FR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"</a:t>
            </a:r>
            <a:r>
              <a:rPr lang="fr-FR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&gt; compris dans une </a:t>
            </a:r>
            <a:r>
              <a:rPr lang="fr-FR" dirty="0">
                <a:solidFill>
                  <a:schemeClr val="tx1"/>
                </a:solidFill>
                <a:latin typeface="Avenir Next LT Pro" panose="020B0504020202020204" pitchFamily="34" charset="0"/>
              </a:rPr>
              <a:t>&lt;div</a:t>
            </a:r>
            <a:r>
              <a:rPr lang="fr-FR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class="</a:t>
            </a:r>
            <a:r>
              <a:rPr lang="fr-FR" b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hebergement_populaires</a:t>
            </a:r>
            <a:r>
              <a:rPr lang="fr-FR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"</a:t>
            </a:r>
            <a:r>
              <a:rPr lang="fr-FR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&gt; </a:t>
            </a:r>
          </a:p>
          <a:p>
            <a:pPr>
              <a:buFontTx/>
              <a:buChar char="-"/>
            </a:pPr>
            <a:endParaRPr lang="fr-FR" sz="9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Avenir Next LT Pro" panose="020B0504020202020204" pitchFamily="34" charset="0"/>
              </a:rPr>
              <a:t>Chaque &lt;article&gt; est constituée d’un lien &lt;a&gt; contenant:</a:t>
            </a:r>
          </a:p>
          <a:p>
            <a:pPr lvl="1">
              <a:buFontTx/>
              <a:buChar char="-"/>
            </a:pPr>
            <a:r>
              <a:rPr lang="fr-FR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Une image intégrée dans une &lt;div class=</a:t>
            </a:r>
            <a:r>
              <a:rPr lang="fr-FR" sz="18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"annonce</a:t>
            </a:r>
            <a:r>
              <a:rPr lang="fr-FR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"</a:t>
            </a:r>
            <a:r>
              <a:rPr lang="fr-FR" sz="18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&gt;</a:t>
            </a:r>
          </a:p>
          <a:p>
            <a:pPr lvl="1">
              <a:buFontTx/>
              <a:buChar char="-"/>
            </a:pPr>
            <a:r>
              <a:rPr lang="fr-FR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Une &lt;div class=</a:t>
            </a:r>
            <a:r>
              <a:rPr lang="fr-FR" sz="18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r>
              <a:rPr lang="fr-FR" sz="18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zone_texte</a:t>
            </a:r>
            <a:r>
              <a:rPr lang="fr-FR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"</a:t>
            </a:r>
            <a:r>
              <a:rPr lang="fr-FR" sz="18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&gt;  constituée :</a:t>
            </a:r>
          </a:p>
          <a:p>
            <a:pPr lvl="3">
              <a:buFontTx/>
              <a:buChar char="-"/>
            </a:pPr>
            <a:r>
              <a:rPr lang="fr-FR" sz="18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D’un titre &lt;h3&gt;</a:t>
            </a:r>
          </a:p>
          <a:p>
            <a:pPr lvl="3">
              <a:buFontTx/>
              <a:buChar char="-"/>
            </a:pPr>
            <a:r>
              <a:rPr lang="fr-FR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D’un paragraphe &lt;p&gt;</a:t>
            </a:r>
          </a:p>
          <a:p>
            <a:pPr lvl="3">
              <a:buFontTx/>
              <a:buChar char="-"/>
            </a:pPr>
            <a:r>
              <a:rPr lang="fr-FR" sz="18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D’une class="</a:t>
            </a:r>
            <a:r>
              <a:rPr lang="fr-FR" sz="1800" b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note_etoile</a:t>
            </a:r>
            <a:r>
              <a:rPr lang="fr-FR" sz="18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"  comprenant les icônes étoiles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1E24754-1F23-A436-62EF-5B1FE2382912}"/>
              </a:ext>
            </a:extLst>
          </p:cNvPr>
          <p:cNvSpPr txBox="1">
            <a:spLocks/>
          </p:cNvSpPr>
          <p:nvPr/>
        </p:nvSpPr>
        <p:spPr>
          <a:xfrm>
            <a:off x="565602" y="3942523"/>
            <a:ext cx="11454120" cy="293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La class</a:t>
            </a:r>
            <a:r>
              <a:rPr lang="fr-FR" dirty="0">
                <a:solidFill>
                  <a:schemeClr val="accent6"/>
                </a:solidFill>
                <a:latin typeface="Avenir Next LT Pro" panose="020B0504020202020204" pitchFamily="34" charset="0"/>
              </a:rPr>
              <a:t>=</a:t>
            </a:r>
            <a:r>
              <a:rPr lang="fr-FR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"</a:t>
            </a:r>
            <a:r>
              <a:rPr lang="fr-FR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hebergements_populaires</a:t>
            </a:r>
            <a:r>
              <a:rPr lang="fr-FR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" contient un display: </a:t>
            </a:r>
            <a:r>
              <a:rPr lang="fr-FR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flex</a:t>
            </a:r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Border, border-radius, background-</a:t>
            </a:r>
            <a:r>
              <a:rPr lang="fr-FR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color</a:t>
            </a:r>
            <a:r>
              <a:rPr lang="fr-FR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 et </a:t>
            </a:r>
            <a:r>
              <a:rPr lang="fr-FR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width</a:t>
            </a:r>
            <a:r>
              <a:rPr lang="fr-FR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:</a:t>
            </a:r>
            <a:r>
              <a:rPr lang="fr-FR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65% pour la </a:t>
            </a:r>
            <a:r>
              <a:rPr lang="fr-FR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class="</a:t>
            </a:r>
            <a:r>
              <a:rPr lang="fr-FR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contenant_hebergements</a:t>
            </a:r>
            <a:r>
              <a:rPr lang="fr-FR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" 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La class</a:t>
            </a:r>
            <a:r>
              <a:rPr lang="fr-FR" sz="18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=</a:t>
            </a:r>
            <a:r>
              <a:rPr lang="fr-FR" sz="18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"</a:t>
            </a:r>
            <a:r>
              <a:rPr lang="fr-FR" sz="18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bloc_annonce</a:t>
            </a:r>
            <a:r>
              <a:rPr lang="fr-FR" sz="18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" content un d</a:t>
            </a:r>
            <a:r>
              <a:rPr lang="en-US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isplay</a:t>
            </a:r>
            <a:r>
              <a:rPr lang="en-US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: flex, un flex-wrap: wrap et un justify-content: space-between</a:t>
            </a:r>
          </a:p>
          <a:p>
            <a:pPr>
              <a:buFontTx/>
              <a:buChar char="-"/>
            </a:pPr>
            <a:r>
              <a:rPr lang="en-US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Chaq</a:t>
            </a:r>
            <a:r>
              <a:rPr lang="en-US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ue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annonce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a </a:t>
            </a:r>
            <a:r>
              <a:rPr lang="en-US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une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width:30% et un box-shadow 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Les images </a:t>
            </a:r>
            <a:r>
              <a:rPr lang="en-US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ont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une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height: 125px, </a:t>
            </a:r>
            <a:r>
              <a:rPr lang="en-US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une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width:100% et </a:t>
            </a:r>
            <a:r>
              <a:rPr lang="en-US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une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class=“cover” avec un </a:t>
            </a:r>
            <a:r>
              <a:rPr lang="fr-FR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object</a:t>
            </a:r>
            <a:r>
              <a:rPr lang="fr-FR" dirty="0">
                <a:solidFill>
                  <a:schemeClr val="accent6"/>
                </a:solidFill>
                <a:latin typeface="Avenir Next LT Pro" panose="020B0504020202020204" pitchFamily="34" charset="0"/>
              </a:rPr>
              <a:t>-fit: cover</a:t>
            </a:r>
            <a:endParaRPr lang="en-US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en-US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Présence</a:t>
            </a:r>
            <a:r>
              <a:rPr lang="en-US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 de pa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ddings et margins</a:t>
            </a:r>
            <a:endParaRPr lang="en-US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fr-FR" sz="2000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6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6BBEDD9-104F-9A42-5907-A471F84FACE9}"/>
              </a:ext>
            </a:extLst>
          </p:cNvPr>
          <p:cNvSpPr txBox="1">
            <a:spLocks/>
          </p:cNvSpPr>
          <p:nvPr/>
        </p:nvSpPr>
        <p:spPr>
          <a:xfrm>
            <a:off x="565602" y="185529"/>
            <a:ext cx="11626397" cy="3730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600" u="sng" dirty="0">
                <a:latin typeface="Avenir Next LT Pro" panose="020B0504020202020204" pitchFamily="34" charset="0"/>
              </a:rPr>
              <a:t>Réalisation de la section “Les plus populaires”</a:t>
            </a:r>
          </a:p>
          <a:p>
            <a:pPr>
              <a:buFontTx/>
              <a:buChar char="-"/>
            </a:pPr>
            <a:r>
              <a:rPr lang="fr-FR" sz="1900" dirty="0">
                <a:solidFill>
                  <a:schemeClr val="tx1"/>
                </a:solidFill>
                <a:latin typeface="Avenir Next LT Pro" panose="020B0504020202020204" pitchFamily="34" charset="0"/>
              </a:rPr>
              <a:t>&lt;s</a:t>
            </a:r>
            <a:r>
              <a:rPr lang="fr-FR" sz="19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ection class="</a:t>
            </a:r>
            <a:r>
              <a:rPr lang="fr-FR" sz="1900" b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contenant_populaires</a:t>
            </a:r>
            <a:r>
              <a:rPr lang="fr-FR" sz="1900" dirty="0">
                <a:solidFill>
                  <a:schemeClr val="tx1"/>
                </a:solidFill>
                <a:latin typeface="Avenir Next LT Pro" panose="020B0504020202020204" pitchFamily="34" charset="0"/>
              </a:rPr>
              <a:t>"&gt;à l’intérieur de laquelle on trouve:</a:t>
            </a:r>
            <a:endParaRPr lang="fr-FR" sz="1900" b="0" dirty="0"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fr-FR" sz="1900" dirty="0">
                <a:solidFill>
                  <a:schemeClr val="tx1"/>
                </a:solidFill>
                <a:latin typeface="Avenir Next LT Pro" panose="020B0504020202020204" pitchFamily="34" charset="0"/>
              </a:rPr>
              <a:t>	- Un titre &lt;h2&gt; et l’icône du graphique contenu dans une &lt;div id=</a:t>
            </a:r>
            <a:r>
              <a:rPr lang="fr-FR" sz="19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"</a:t>
            </a:r>
            <a:r>
              <a:rPr lang="fr-FR" sz="19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logo_graph</a:t>
            </a:r>
            <a:r>
              <a:rPr lang="fr-FR" sz="19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"</a:t>
            </a:r>
            <a:r>
              <a:rPr lang="fr-FR" sz="1900" dirty="0">
                <a:solidFill>
                  <a:schemeClr val="tx1"/>
                </a:solidFill>
                <a:latin typeface="Avenir Next LT Pro" panose="020B0504020202020204" pitchFamily="34" charset="0"/>
              </a:rPr>
              <a:t>&gt;</a:t>
            </a:r>
          </a:p>
          <a:p>
            <a:pPr marL="0" indent="0">
              <a:buNone/>
            </a:pPr>
            <a:endParaRPr lang="fr-FR" sz="19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fr-FR" sz="1900" dirty="0">
                <a:solidFill>
                  <a:schemeClr val="tx1"/>
                </a:solidFill>
                <a:latin typeface="Avenir Next LT Pro" panose="020B0504020202020204" pitchFamily="34" charset="0"/>
              </a:rPr>
              <a:t>	- Une &lt;div class=</a:t>
            </a:r>
            <a:r>
              <a:rPr lang="fr-FR" sz="19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"</a:t>
            </a:r>
            <a:r>
              <a:rPr lang="fr-FR" sz="1900" b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bloc_populaire</a:t>
            </a:r>
            <a:r>
              <a:rPr lang="fr-FR" sz="19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"&gt; qui contient un lien &lt;a&gt; comprenant:</a:t>
            </a:r>
          </a:p>
          <a:p>
            <a:pPr marL="0" indent="0">
              <a:buNone/>
            </a:pPr>
            <a:r>
              <a:rPr lang="fr-FR" sz="19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		- une image</a:t>
            </a:r>
          </a:p>
          <a:p>
            <a:pPr marL="0" indent="0">
              <a:buNone/>
            </a:pPr>
            <a:r>
              <a:rPr lang="fr-FR" sz="19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		- u</a:t>
            </a:r>
            <a:r>
              <a:rPr lang="fr-FR" sz="1900" dirty="0">
                <a:solidFill>
                  <a:schemeClr val="tx1"/>
                </a:solidFill>
                <a:latin typeface="Avenir Next LT Pro" panose="020B0504020202020204" pitchFamily="34" charset="0"/>
              </a:rPr>
              <a:t>ne div class=</a:t>
            </a:r>
            <a:r>
              <a:rPr lang="fr-FR" sz="19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"</a:t>
            </a:r>
            <a:r>
              <a:rPr lang="fr-FR" sz="1900" dirty="0">
                <a:solidFill>
                  <a:schemeClr val="tx1"/>
                </a:solidFill>
                <a:latin typeface="Avenir Next LT Pro" panose="020B0504020202020204" pitchFamily="34" charset="0"/>
              </a:rPr>
              <a:t> zone_texte2</a:t>
            </a:r>
            <a:r>
              <a:rPr lang="fr-FR" sz="19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"  constituée :</a:t>
            </a:r>
          </a:p>
          <a:p>
            <a:pPr marL="1654175" lvl="8" indent="0">
              <a:buNone/>
            </a:pPr>
            <a:r>
              <a:rPr lang="fr-FR" sz="19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		- D’un titre &lt;h3&gt;</a:t>
            </a:r>
          </a:p>
          <a:p>
            <a:pPr marL="1654175" lvl="8" indent="0">
              <a:buNone/>
            </a:pPr>
            <a:r>
              <a:rPr lang="fr-FR" sz="1900" dirty="0">
                <a:solidFill>
                  <a:schemeClr val="tx1"/>
                </a:solidFill>
                <a:latin typeface="Avenir Next LT Pro" panose="020B0504020202020204" pitchFamily="34" charset="0"/>
              </a:rPr>
              <a:t>		- D’un paragraphe &lt;p&gt;</a:t>
            </a:r>
          </a:p>
          <a:p>
            <a:pPr marL="1654175" lvl="8" indent="0">
              <a:buNone/>
            </a:pPr>
            <a:r>
              <a:rPr lang="fr-FR" sz="19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		- D’une class="</a:t>
            </a:r>
            <a:r>
              <a:rPr lang="fr-FR" sz="1900" b="0" dirty="0" err="1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note_etoile</a:t>
            </a:r>
            <a:r>
              <a:rPr lang="fr-FR" sz="19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"  comprenant les icônes étoiles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1E24754-1F23-A436-62EF-5B1FE2382912}"/>
              </a:ext>
            </a:extLst>
          </p:cNvPr>
          <p:cNvSpPr txBox="1">
            <a:spLocks/>
          </p:cNvSpPr>
          <p:nvPr/>
        </p:nvSpPr>
        <p:spPr>
          <a:xfrm>
            <a:off x="565602" y="3916019"/>
            <a:ext cx="11454120" cy="293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Border, border-radius, background-</a:t>
            </a:r>
            <a:r>
              <a:rPr lang="fr-FR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color</a:t>
            </a:r>
            <a:r>
              <a:rPr lang="fr-FR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 et </a:t>
            </a:r>
            <a:r>
              <a:rPr lang="fr-FR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width</a:t>
            </a:r>
            <a:r>
              <a:rPr lang="fr-FR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:</a:t>
            </a:r>
            <a:r>
              <a:rPr lang="fr-FR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30% pour la </a:t>
            </a:r>
            <a:r>
              <a:rPr lang="fr-FR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class="</a:t>
            </a:r>
            <a:r>
              <a:rPr lang="fr-FR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contenant_populaires</a:t>
            </a:r>
            <a:r>
              <a:rPr lang="fr-FR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"  ainsi qu’un display: </a:t>
            </a:r>
            <a:r>
              <a:rPr lang="fr-FR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flex</a:t>
            </a:r>
            <a:r>
              <a:rPr lang="fr-FR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 et une </a:t>
            </a:r>
            <a:r>
              <a:rPr lang="fr-FR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flex</a:t>
            </a:r>
            <a:r>
              <a:rPr lang="fr-FR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-direction: </a:t>
            </a:r>
            <a:r>
              <a:rPr lang="fr-FR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column</a:t>
            </a:r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La class</a:t>
            </a:r>
            <a:r>
              <a:rPr lang="fr-FR" sz="18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=</a:t>
            </a:r>
            <a:r>
              <a:rPr lang="fr-FR" sz="18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"</a:t>
            </a:r>
            <a:r>
              <a:rPr lang="fr-FR" sz="18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bloc_populaire</a:t>
            </a:r>
            <a:r>
              <a:rPr lang="fr-FR" sz="18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" content un d</a:t>
            </a:r>
            <a:r>
              <a:rPr lang="en-US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isplay</a:t>
            </a:r>
            <a:r>
              <a:rPr lang="en-US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: flex, un flex-direction: column et un align-items: center</a:t>
            </a:r>
          </a:p>
          <a:p>
            <a:pPr>
              <a:buFontTx/>
              <a:buChar char="-"/>
            </a:pPr>
            <a:r>
              <a:rPr lang="en-US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Chaq</a:t>
            </a:r>
            <a:r>
              <a:rPr lang="en-US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ue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article a </a:t>
            </a:r>
            <a:r>
              <a:rPr lang="en-US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une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width: 88%, </a:t>
            </a:r>
            <a:r>
              <a:rPr lang="en-US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une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height: 25% et </a:t>
            </a:r>
            <a:r>
              <a:rPr lang="en-US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une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min-width: 290px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Les images </a:t>
            </a:r>
            <a:r>
              <a:rPr lang="en-US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ont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une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width: 135px et </a:t>
            </a:r>
            <a:r>
              <a:rPr lang="en-US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une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class=“cover” avec un </a:t>
            </a:r>
            <a:r>
              <a:rPr lang="fr-FR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object</a:t>
            </a:r>
            <a:r>
              <a:rPr lang="fr-FR" dirty="0">
                <a:solidFill>
                  <a:schemeClr val="accent6"/>
                </a:solidFill>
                <a:latin typeface="Avenir Next LT Pro" panose="020B0504020202020204" pitchFamily="34" charset="0"/>
              </a:rPr>
              <a:t>-fit: cover</a:t>
            </a:r>
            <a:endParaRPr lang="en-US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Ajout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d’une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class</a:t>
            </a:r>
            <a:r>
              <a:rPr lang="fr-FR" sz="18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=</a:t>
            </a:r>
            <a:r>
              <a:rPr lang="fr-FR" sz="18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"</a:t>
            </a:r>
            <a:r>
              <a:rPr lang="fr-FR" sz="18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position_etoile</a:t>
            </a:r>
            <a:r>
              <a:rPr lang="fr-FR" sz="18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" aux icônes étoiles : </a:t>
            </a:r>
            <a:r>
              <a:rPr lang="en-US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position: absolute, bottom: 10px, align-items: end</a:t>
            </a:r>
            <a:endParaRPr lang="en-US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en-US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Présence</a:t>
            </a:r>
            <a:r>
              <a:rPr lang="en-US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 de pa</a:t>
            </a:r>
            <a:r>
              <a:rPr lang="en-US" dirty="0">
                <a:solidFill>
                  <a:schemeClr val="accent6"/>
                </a:solidFill>
                <a:latin typeface="Avenir Next LT Pro" panose="020B0504020202020204" pitchFamily="34" charset="0"/>
              </a:rPr>
              <a:t>ddings et margins</a:t>
            </a:r>
            <a:endParaRPr lang="en-US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fr-FR" sz="2000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6BBEDD9-104F-9A42-5907-A471F84FACE9}"/>
              </a:ext>
            </a:extLst>
          </p:cNvPr>
          <p:cNvSpPr txBox="1">
            <a:spLocks/>
          </p:cNvSpPr>
          <p:nvPr/>
        </p:nvSpPr>
        <p:spPr>
          <a:xfrm>
            <a:off x="565602" y="185530"/>
            <a:ext cx="11626397" cy="2769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</a:rPr>
              <a:t>Réalisation de la section ”Activités à Marseille ”</a:t>
            </a:r>
          </a:p>
          <a:p>
            <a:pPr>
              <a:buFontTx/>
              <a:buChar char="-"/>
            </a:pPr>
            <a:r>
              <a:rPr lang="fr-FR" sz="20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Titre &lt;h2&gt;: Activités à Marseille 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tx1"/>
                </a:solidFill>
                <a:latin typeface="Avenir Next LT Pro" panose="020B0504020202020204" pitchFamily="34" charset="0"/>
              </a:rPr>
              <a:t>Une &lt;div class="</a:t>
            </a:r>
            <a:r>
              <a:rPr lang="fr-FR" sz="20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section_activites</a:t>
            </a:r>
            <a:r>
              <a:rPr lang="fr-FR" sz="2000" dirty="0">
                <a:solidFill>
                  <a:schemeClr val="tx1"/>
                </a:solidFill>
                <a:latin typeface="Avenir Next LT Pro" panose="020B0504020202020204" pitchFamily="34" charset="0"/>
              </a:rPr>
              <a:t>" &gt; qui comprend 4 &lt;articles&gt; avec respectivement :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Avenir Next LT Pro" panose="020B0504020202020204" pitchFamily="34" charset="0"/>
              </a:rPr>
              <a:t>	- un lien &lt;a&gt;, contenant : </a:t>
            </a:r>
            <a:endParaRPr lang="fr-FR" sz="2000" b="0" dirty="0"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fr-FR" sz="20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		- une image</a:t>
            </a:r>
          </a:p>
          <a:p>
            <a:pPr marL="0" indent="0">
              <a:buNone/>
            </a:pPr>
            <a:r>
              <a:rPr lang="fr-FR" sz="20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		- u</a:t>
            </a:r>
            <a:r>
              <a:rPr lang="fr-FR" sz="2000" dirty="0">
                <a:solidFill>
                  <a:schemeClr val="tx1"/>
                </a:solidFill>
                <a:latin typeface="Avenir Next LT Pro" panose="020B0504020202020204" pitchFamily="34" charset="0"/>
              </a:rPr>
              <a:t>n titre </a:t>
            </a:r>
            <a:r>
              <a:rPr lang="fr-FR" sz="2000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&lt;h3&gt;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1E24754-1F23-A436-62EF-5B1FE2382912}"/>
              </a:ext>
            </a:extLst>
          </p:cNvPr>
          <p:cNvSpPr txBox="1">
            <a:spLocks/>
          </p:cNvSpPr>
          <p:nvPr/>
        </p:nvSpPr>
        <p:spPr>
          <a:xfrm>
            <a:off x="565602" y="3429000"/>
            <a:ext cx="11454120" cy="3790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Display: 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flex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 pour div class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="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section_activites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  +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justify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-content: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space-between</a:t>
            </a: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Chaque &lt;article&gt; a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23% et une propriété box-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shadow</a:t>
            </a: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Propriété border-radius pour chaque &lt;article&gt; et &lt;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img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&gt;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Les images ont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de 100% dans le bloc +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height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imposée de 380px par une class="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hauteur_image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 </a:t>
            </a:r>
            <a:r>
              <a:rPr lang="en-US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et </a:t>
            </a:r>
            <a:r>
              <a:rPr lang="en-US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une</a:t>
            </a:r>
            <a:r>
              <a:rPr lang="en-US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class=“cover” avec un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object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-fit: cover</a:t>
            </a:r>
            <a:endParaRPr lang="en-US" sz="20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Margin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et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padding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pour les textes en &lt;h3&gt;</a:t>
            </a:r>
          </a:p>
          <a:p>
            <a:pPr>
              <a:buFontTx/>
              <a:buChar char="-"/>
            </a:pPr>
            <a:endParaRPr lang="fr-FR" sz="18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fr-FR" sz="2000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36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6BBEDD9-104F-9A42-5907-A471F84FACE9}"/>
              </a:ext>
            </a:extLst>
          </p:cNvPr>
          <p:cNvSpPr txBox="1">
            <a:spLocks/>
          </p:cNvSpPr>
          <p:nvPr/>
        </p:nvSpPr>
        <p:spPr>
          <a:xfrm>
            <a:off x="565602" y="185530"/>
            <a:ext cx="11626397" cy="2769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</a:rPr>
              <a:t>Implémentation du </a:t>
            </a:r>
            <a:r>
              <a:rPr lang="fr-FR" sz="2400" u="sng" dirty="0" err="1">
                <a:latin typeface="Avenir Next LT Pro" panose="020B0504020202020204" pitchFamily="34" charset="0"/>
              </a:rPr>
              <a:t>footer</a:t>
            </a:r>
            <a:endParaRPr lang="fr-FR" sz="2400" u="sng" dirty="0"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sz="2000" dirty="0">
                <a:latin typeface="Avenir Next LT Pro" panose="020B0504020202020204" pitchFamily="34" charset="0"/>
              </a:rPr>
              <a:t>&lt;</a:t>
            </a:r>
            <a:r>
              <a:rPr lang="fr-FR" sz="2000" dirty="0" err="1">
                <a:latin typeface="Avenir Next LT Pro" panose="020B0504020202020204" pitchFamily="34" charset="0"/>
              </a:rPr>
              <a:t>nav</a:t>
            </a:r>
            <a:r>
              <a:rPr lang="fr-FR" sz="2000" dirty="0">
                <a:latin typeface="Avenir Next LT Pro" panose="020B0504020202020204" pitchFamily="34" charset="0"/>
              </a:rPr>
              <a:t>&gt; composé de trois &lt;div class=</a:t>
            </a:r>
            <a:r>
              <a:rPr lang="fr-FR" sz="2000" dirty="0">
                <a:solidFill>
                  <a:schemeClr val="tx1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dirty="0" err="1">
                <a:latin typeface="Avenir Next LT Pro" panose="020B0504020202020204" pitchFamily="34" charset="0"/>
              </a:rPr>
              <a:t>bloc_footer</a:t>
            </a:r>
            <a:r>
              <a:rPr lang="fr-FR" sz="2000" dirty="0">
                <a:solidFill>
                  <a:schemeClr val="tx1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dirty="0">
                <a:latin typeface="Avenir Next LT Pro" panose="020B0504020202020204" pitchFamily="34" charset="0"/>
              </a:rPr>
              <a:t>&gt; comprenant respectivement :</a:t>
            </a:r>
          </a:p>
          <a:p>
            <a:pPr lvl="2">
              <a:buFontTx/>
              <a:buChar char="-"/>
            </a:pPr>
            <a:r>
              <a:rPr lang="fr-FR" sz="2000" dirty="0">
                <a:latin typeface="Avenir Next LT Pro" panose="020B0504020202020204" pitchFamily="34" charset="0"/>
              </a:rPr>
              <a:t>Un titre &lt;h3&gt;</a:t>
            </a:r>
          </a:p>
          <a:p>
            <a:pPr lvl="2">
              <a:buFontTx/>
              <a:buChar char="-"/>
            </a:pPr>
            <a:r>
              <a:rPr lang="fr-FR" sz="2000" dirty="0">
                <a:latin typeface="Avenir Next LT Pro" panose="020B0504020202020204" pitchFamily="34" charset="0"/>
              </a:rPr>
              <a:t>Une liste &lt;</a:t>
            </a:r>
            <a:r>
              <a:rPr lang="fr-FR" sz="2000" dirty="0" err="1">
                <a:latin typeface="Avenir Next LT Pro" panose="020B0504020202020204" pitchFamily="34" charset="0"/>
              </a:rPr>
              <a:t>ul</a:t>
            </a:r>
            <a:r>
              <a:rPr lang="fr-FR" sz="2000" dirty="0">
                <a:latin typeface="Avenir Next LT Pro" panose="020B0504020202020204" pitchFamily="34" charset="0"/>
              </a:rPr>
              <a:t>&gt; </a:t>
            </a:r>
          </a:p>
          <a:p>
            <a:pPr lvl="2">
              <a:buFontTx/>
              <a:buChar char="-"/>
            </a:pPr>
            <a:r>
              <a:rPr lang="fr-FR" sz="2000" dirty="0">
                <a:latin typeface="Avenir Next LT Pro" panose="020B0504020202020204" pitchFamily="34" charset="0"/>
              </a:rPr>
              <a:t>Les balises &lt;li&gt; correspondantes avec un lien &lt;a&gt; à l’intérieur</a:t>
            </a:r>
          </a:p>
          <a:p>
            <a:pPr marL="457200" lvl="2" indent="0">
              <a:buNone/>
            </a:pPr>
            <a:endParaRPr lang="fr-FR" sz="2200" dirty="0">
              <a:latin typeface="Avenir Next LT Pro" panose="020B0504020202020204" pitchFamily="34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1E24754-1F23-A436-62EF-5B1FE2382912}"/>
              </a:ext>
            </a:extLst>
          </p:cNvPr>
          <p:cNvSpPr txBox="1">
            <a:spLocks/>
          </p:cNvSpPr>
          <p:nvPr/>
        </p:nvSpPr>
        <p:spPr>
          <a:xfrm>
            <a:off x="565602" y="3067878"/>
            <a:ext cx="11454120" cy="3790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Le 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nav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 a une propriété display: 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inline-flex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, des 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margins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 et 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paddings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, un background-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color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,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height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200px et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 une 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98%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Chaque &lt;div class="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bloc_footer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"&gt; a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33%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La liste &lt;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ul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&gt; a un display-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flex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et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flex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-direction: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column</a:t>
            </a: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Présence de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margins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et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paddings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</a:t>
            </a:r>
          </a:p>
          <a:p>
            <a:pPr>
              <a:buFontTx/>
              <a:buChar char="-"/>
            </a:pPr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fr-FR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fr-FR" sz="2000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2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2E13D-79F0-A7AC-9B5B-11A3DC18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049" y="99390"/>
            <a:ext cx="6091229" cy="797847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Responsive design</a:t>
            </a:r>
            <a:br>
              <a:rPr lang="fr-FR" sz="2000" dirty="0"/>
            </a:br>
            <a:r>
              <a:rPr lang="fr-FR" sz="2000" dirty="0"/>
              <a:t>– </a:t>
            </a:r>
            <a:br>
              <a:rPr lang="fr-FR" sz="2000" dirty="0"/>
            </a:br>
            <a:r>
              <a:rPr lang="fr-FR" sz="2000" dirty="0"/>
              <a:t>TABLETTE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DBE74-593F-1CBD-00A6-8EFE904C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91" y="1117972"/>
            <a:ext cx="7787507" cy="498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@media all and (max-width: 992px) and (min-width: 769px)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B49DF6B-D07E-6ACE-B0C4-229D5FD6DB61}"/>
              </a:ext>
            </a:extLst>
          </p:cNvPr>
          <p:cNvSpPr txBox="1">
            <a:spLocks/>
          </p:cNvSpPr>
          <p:nvPr/>
        </p:nvSpPr>
        <p:spPr>
          <a:xfrm>
            <a:off x="534856" y="1948070"/>
            <a:ext cx="10027126" cy="148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filtres</a:t>
            </a: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Changement dans les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margins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paddings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chemeClr val="accent6"/>
              </a:solidFill>
            </a:endParaRP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1416531-27C5-B970-A950-1080BBDF85A9}"/>
              </a:ext>
            </a:extLst>
          </p:cNvPr>
          <p:cNvSpPr txBox="1">
            <a:spLocks/>
          </p:cNvSpPr>
          <p:nvPr/>
        </p:nvSpPr>
        <p:spPr>
          <a:xfrm>
            <a:off x="534856" y="3760305"/>
            <a:ext cx="11498118" cy="283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Hébergements à Marseille ET Les plus populaires </a:t>
            </a:r>
            <a:endParaRPr lang="fr-FR" sz="2000" dirty="0"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La class=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hébergements_populaires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 contient un display: 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flex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, un 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flex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-direction: 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column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</a:t>
            </a:r>
            <a:endParaRPr lang="fr-FR" sz="2000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487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1416531-27C5-B970-A950-1080BBDF85A9}"/>
              </a:ext>
            </a:extLst>
          </p:cNvPr>
          <p:cNvSpPr txBox="1">
            <a:spLocks/>
          </p:cNvSpPr>
          <p:nvPr/>
        </p:nvSpPr>
        <p:spPr>
          <a:xfrm>
            <a:off x="508352" y="274984"/>
            <a:ext cx="10027126" cy="1328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Hébergements à Marseille</a:t>
            </a:r>
            <a:endParaRPr lang="fr-FR" sz="2000" dirty="0"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La c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lass=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contenant_hebergements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 contient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100%</a:t>
            </a:r>
          </a:p>
          <a:p>
            <a:pPr>
              <a:buFontTx/>
              <a:buChar char="-"/>
            </a:pP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Modification de certains 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paddings</a:t>
            </a: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1FCD098-80E4-F140-4147-0F2073B3CC1D}"/>
              </a:ext>
            </a:extLst>
          </p:cNvPr>
          <p:cNvSpPr txBox="1">
            <a:spLocks/>
          </p:cNvSpPr>
          <p:nvPr/>
        </p:nvSpPr>
        <p:spPr>
          <a:xfrm>
            <a:off x="495100" y="1977888"/>
            <a:ext cx="11481310" cy="3031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Les plus populaires</a:t>
            </a:r>
            <a:endParaRPr lang="fr-FR" sz="2000" dirty="0"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La c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lass=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contenant_populaires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 contient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100%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La &lt;div class="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bloc_populaire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"&gt; a un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flex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-direction: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row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et un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justify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-content: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space-between</a:t>
            </a: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Chaque &lt;article&gt; contient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30%, une min-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unset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et un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height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150px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Les images de class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 =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bloc_populaires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 ont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45%</a:t>
            </a:r>
          </a:p>
          <a:p>
            <a:pPr>
              <a:buFontTx/>
              <a:buChar char="-"/>
            </a:pPr>
            <a:endParaRPr lang="fr-FR" sz="18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sz="18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sz="18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D5FD1D4A-E1FE-125D-C61D-9714D4AE6367}"/>
              </a:ext>
            </a:extLst>
          </p:cNvPr>
          <p:cNvSpPr txBox="1">
            <a:spLocks/>
          </p:cNvSpPr>
          <p:nvPr/>
        </p:nvSpPr>
        <p:spPr>
          <a:xfrm>
            <a:off x="508352" y="4905165"/>
            <a:ext cx="10027126" cy="1328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Activités à Marseille</a:t>
            </a:r>
            <a:endParaRPr lang="fr-FR" sz="2000" dirty="0"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La &lt;div c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lass=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section_activites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"&gt; qui comprend les articles à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height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270px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Chaque image a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height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80% </a:t>
            </a:r>
          </a:p>
          <a:p>
            <a:pPr>
              <a:buFontTx/>
              <a:buChar char="-"/>
            </a:pPr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840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2E13D-79F0-A7AC-9B5B-11A3DC18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049" y="99390"/>
            <a:ext cx="6091229" cy="797847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Responsive design</a:t>
            </a:r>
            <a:br>
              <a:rPr lang="fr-FR" sz="2000" dirty="0"/>
            </a:br>
            <a:r>
              <a:rPr lang="fr-FR" sz="2000" dirty="0"/>
              <a:t>– </a:t>
            </a:r>
            <a:br>
              <a:rPr lang="fr-FR" sz="2000" dirty="0"/>
            </a:br>
            <a:r>
              <a:rPr lang="fr-FR" sz="2000" dirty="0"/>
              <a:t>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DBE74-593F-1CBD-00A6-8EFE904C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91" y="1117972"/>
            <a:ext cx="7787507" cy="498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@media all and (max-width: 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768</a:t>
            </a:r>
            <a:r>
              <a:rPr lang="en-US" b="0" dirty="0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px)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B49DF6B-D07E-6ACE-B0C4-229D5FD6DB61}"/>
              </a:ext>
            </a:extLst>
          </p:cNvPr>
          <p:cNvSpPr txBox="1">
            <a:spLocks/>
          </p:cNvSpPr>
          <p:nvPr/>
        </p:nvSpPr>
        <p:spPr>
          <a:xfrm>
            <a:off x="534856" y="1616765"/>
            <a:ext cx="11657144" cy="3023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header</a:t>
            </a: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Suppression des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margins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paddings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droits et gauches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&lt;div 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class=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bloc_header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"&gt;, on a un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align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-items: center et un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flex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-direction: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column</a:t>
            </a: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&lt;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a une position: relative,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100% et une position right: 0px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&lt;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et &lt;li&gt; ont un display: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</a:t>
            </a: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&lt;li&gt; a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50%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&lt;a&gt; a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100%, un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-center, et un border-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un effet au survol</a:t>
            </a:r>
          </a:p>
          <a:p>
            <a:pPr>
              <a:buFontTx/>
              <a:buChar char="-"/>
            </a:pP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6"/>
              </a:solidFill>
            </a:endParaRP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1416531-27C5-B970-A950-1080BBDF85A9}"/>
              </a:ext>
            </a:extLst>
          </p:cNvPr>
          <p:cNvSpPr txBox="1">
            <a:spLocks/>
          </p:cNvSpPr>
          <p:nvPr/>
        </p:nvSpPr>
        <p:spPr>
          <a:xfrm>
            <a:off x="534856" y="4787348"/>
            <a:ext cx="11498118" cy="207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200" u="sng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formulaire de recherche</a:t>
            </a:r>
            <a:endParaRPr lang="fr-FR" sz="2200" dirty="0"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19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L’ &lt;input&gt; a une </a:t>
            </a:r>
            <a:r>
              <a:rPr lang="fr-FR" sz="19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19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70%, le &lt;</a:t>
            </a:r>
            <a:r>
              <a:rPr lang="fr-FR" sz="19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button</a:t>
            </a:r>
            <a:r>
              <a:rPr lang="fr-FR" sz="19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=</a:t>
            </a:r>
            <a:r>
              <a:rPr lang="fr-FR" sz="19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"loupe" a une </a:t>
            </a:r>
            <a:r>
              <a:rPr lang="fr-FR" sz="19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19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50px</a:t>
            </a:r>
          </a:p>
          <a:p>
            <a:pPr>
              <a:buFontTx/>
              <a:buChar char="-"/>
            </a:pPr>
            <a:r>
              <a:rPr lang="fr-FR" sz="19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L’id</a:t>
            </a:r>
            <a:r>
              <a:rPr lang="fr-FR" sz="19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 =</a:t>
            </a:r>
            <a:r>
              <a:rPr lang="fr-FR" sz="19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</a:t>
            </a:r>
            <a:r>
              <a:rPr lang="fr-FR" sz="19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icone_loupe</a:t>
            </a:r>
            <a:r>
              <a:rPr lang="fr-FR" sz="19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 a une </a:t>
            </a:r>
            <a:r>
              <a:rPr lang="fr-FR" sz="19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visibility</a:t>
            </a:r>
            <a:r>
              <a:rPr lang="fr-FR" sz="19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visible, une position: relative et une position right: 12px</a:t>
            </a:r>
          </a:p>
          <a:p>
            <a:pPr>
              <a:buFontTx/>
              <a:buChar char="-"/>
            </a:pPr>
            <a:r>
              <a:rPr lang="fr-FR" sz="19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L’id</a:t>
            </a:r>
            <a:r>
              <a:rPr lang="fr-FR" sz="19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 =</a:t>
            </a:r>
            <a:r>
              <a:rPr lang="fr-FR" sz="19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"rechercher" a une </a:t>
            </a:r>
            <a:r>
              <a:rPr lang="fr-FR" sz="19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visibility</a:t>
            </a:r>
            <a:r>
              <a:rPr lang="fr-FR" sz="19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</a:t>
            </a:r>
            <a:r>
              <a:rPr lang="fr-FR" sz="19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hidden</a:t>
            </a:r>
            <a:r>
              <a:rPr lang="fr-FR" sz="19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</a:t>
            </a:r>
            <a:endParaRPr lang="fr-FR" sz="1900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909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B49DF6B-D07E-6ACE-B0C4-229D5FD6DB61}"/>
              </a:ext>
            </a:extLst>
          </p:cNvPr>
          <p:cNvSpPr txBox="1">
            <a:spLocks/>
          </p:cNvSpPr>
          <p:nvPr/>
        </p:nvSpPr>
        <p:spPr>
          <a:xfrm>
            <a:off x="375830" y="265044"/>
            <a:ext cx="11657144" cy="2812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filtres</a:t>
            </a: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&lt;div 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class=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titre_filtres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"&gt; a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100%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&lt;div 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class=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« 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bordure_filtres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"&gt; a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143px et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margin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-right: 25px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texte dans chaque &lt;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span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a une font-size: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une font-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</a:t>
            </a: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6"/>
              </a:solidFill>
            </a:endParaRP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1416531-27C5-B970-A950-1080BBDF85A9}"/>
              </a:ext>
            </a:extLst>
          </p:cNvPr>
          <p:cNvSpPr txBox="1">
            <a:spLocks/>
          </p:cNvSpPr>
          <p:nvPr/>
        </p:nvSpPr>
        <p:spPr>
          <a:xfrm>
            <a:off x="309569" y="3077818"/>
            <a:ext cx="11789666" cy="207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Hébergements</a:t>
            </a:r>
            <a:r>
              <a:rPr lang="fr-FR" sz="2800" u="sng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Marseille ET Les plus populaires </a:t>
            </a:r>
            <a:endParaRPr lang="fr-FR" sz="2400" dirty="0"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La class=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hébergements_populaires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 contient un display: 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flex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 et 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un 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flex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-direction: 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column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-reverse</a:t>
            </a:r>
          </a:p>
          <a:p>
            <a:pPr>
              <a:buFontTx/>
              <a:buChar char="-"/>
            </a:pPr>
            <a:endParaRPr lang="fr-FR" sz="2400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456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41405-511B-F669-9622-A260F7CB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 de notre 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AB0610-E247-2293-8800-E18E7BCB2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2797072"/>
            <a:ext cx="10190921" cy="2742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>
                <a:latin typeface="Avenir Next LT Pro" panose="020B0504020202020204" pitchFamily="34" charset="0"/>
              </a:rPr>
              <a:t>OhMyFood</a:t>
            </a:r>
            <a:r>
              <a:rPr lang="fr-FR" sz="2400" dirty="0">
                <a:latin typeface="Avenir Next LT Pro" panose="020B0504020202020204" pitchFamily="34" charset="0"/>
              </a:rPr>
              <a:t> est une entreprise de commande de repas en ligne et permet aux utilisateurs de composer leur propre menu et de réduire ainsi leur temps d’attente dans les restaurants.</a:t>
            </a:r>
          </a:p>
          <a:p>
            <a:pPr marL="0" indent="0" algn="ctr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En tant que développeur junior au sein de l’entreprise </a:t>
            </a:r>
            <a:r>
              <a:rPr lang="fr-FR" sz="2400" dirty="0" err="1">
                <a:latin typeface="Avenir Next LT Pro" panose="020B0504020202020204" pitchFamily="34" charset="0"/>
              </a:rPr>
              <a:t>OhMyFood</a:t>
            </a:r>
            <a:r>
              <a:rPr lang="fr-FR" sz="2400" dirty="0">
                <a:latin typeface="Avenir Next LT Pro" panose="020B0504020202020204" pitchFamily="34" charset="0"/>
              </a:rPr>
              <a:t>, la mission est de développer un site « mobile first », qui répertorie les menus de restaurants gastronomiques. </a:t>
            </a:r>
          </a:p>
        </p:txBody>
      </p:sp>
    </p:spTree>
    <p:extLst>
      <p:ext uri="{BB962C8B-B14F-4D97-AF65-F5344CB8AC3E}">
        <p14:creationId xmlns:p14="http://schemas.microsoft.com/office/powerpoint/2010/main" val="310923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1FCD098-80E4-F140-4147-0F2073B3CC1D}"/>
              </a:ext>
            </a:extLst>
          </p:cNvPr>
          <p:cNvSpPr txBox="1">
            <a:spLocks/>
          </p:cNvSpPr>
          <p:nvPr/>
        </p:nvSpPr>
        <p:spPr>
          <a:xfrm>
            <a:off x="508352" y="301488"/>
            <a:ext cx="11481310" cy="238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Les plus populaires</a:t>
            </a:r>
            <a:endParaRPr lang="fr-FR" sz="2000" dirty="0"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La c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lass=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contenant_populaires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 contient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100%,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height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640px et                                      une min-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unset</a:t>
            </a: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Chaque &lt;article&gt; contient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100% et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height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145px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Les images de class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 =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bloc_populaires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 ont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35%</a:t>
            </a:r>
          </a:p>
          <a:p>
            <a:pPr>
              <a:buFontTx/>
              <a:buChar char="-"/>
            </a:pPr>
            <a:endParaRPr lang="fr-FR" sz="18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sz="18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sz="18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A0B32F-2684-143C-A15D-2E4C667F120F}"/>
              </a:ext>
            </a:extLst>
          </p:cNvPr>
          <p:cNvSpPr txBox="1">
            <a:spLocks/>
          </p:cNvSpPr>
          <p:nvPr/>
        </p:nvSpPr>
        <p:spPr>
          <a:xfrm>
            <a:off x="508352" y="2393674"/>
            <a:ext cx="10027126" cy="2070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Hébergements à Marseille</a:t>
            </a:r>
            <a:endParaRPr lang="fr-FR" sz="2000" dirty="0"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La c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lass=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contenant_hebergements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 contient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100%, un background-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color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unset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 et un border: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unset</a:t>
            </a: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Chaque &lt;article&gt; a une 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width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: 100% et une </a:t>
            </a:r>
            <a:r>
              <a:rPr lang="fr-FR" sz="2000" b="0" dirty="0" err="1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height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: 200px</a:t>
            </a:r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CD7079D-3815-2EFF-FCF6-60303636A696}"/>
              </a:ext>
            </a:extLst>
          </p:cNvPr>
          <p:cNvSpPr txBox="1">
            <a:spLocks/>
          </p:cNvSpPr>
          <p:nvPr/>
        </p:nvSpPr>
        <p:spPr>
          <a:xfrm>
            <a:off x="508352" y="4775751"/>
            <a:ext cx="11481310" cy="238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Activités à Marseille</a:t>
            </a:r>
            <a:endParaRPr lang="fr-FR" sz="2000" dirty="0"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La &lt;div c</a:t>
            </a:r>
            <a:r>
              <a:rPr lang="fr-FR" sz="2000" b="0" dirty="0">
                <a:solidFill>
                  <a:schemeClr val="accent6"/>
                </a:solidFill>
                <a:effectLst/>
                <a:latin typeface="Avenir Next LT Pro" panose="020B0504020202020204" pitchFamily="34" charset="0"/>
              </a:rPr>
              <a:t>lass=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section_activites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"&gt; a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flex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-direction: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column</a:t>
            </a: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Chaque &lt;article&gt; a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height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230px et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100%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Les images ont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height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75%</a:t>
            </a:r>
          </a:p>
          <a:p>
            <a:pPr>
              <a:buFontTx/>
              <a:buChar char="-"/>
            </a:pPr>
            <a:endParaRPr lang="fr-FR" sz="18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sz="18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sz="1800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endParaRPr lang="fr-FR" b="0" dirty="0">
              <a:solidFill>
                <a:schemeClr val="accent6"/>
              </a:solidFill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815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B49DF6B-D07E-6ACE-B0C4-229D5FD6DB61}"/>
              </a:ext>
            </a:extLst>
          </p:cNvPr>
          <p:cNvSpPr txBox="1">
            <a:spLocks/>
          </p:cNvSpPr>
          <p:nvPr/>
        </p:nvSpPr>
        <p:spPr>
          <a:xfrm>
            <a:off x="375830" y="477079"/>
            <a:ext cx="11657144" cy="2001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2400" u="sng" dirty="0" err="1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footer</a:t>
            </a: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&lt;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a une propriété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-direction: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width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100% et une </a:t>
            </a:r>
            <a:r>
              <a:rPr lang="fr-FR" sz="2000" dirty="0" err="1">
                <a:solidFill>
                  <a:schemeClr val="accent6"/>
                </a:solidFill>
                <a:latin typeface="Avenir Next LT Pro" panose="020B0504020202020204" pitchFamily="34" charset="0"/>
              </a:rPr>
              <a:t>height</a:t>
            </a:r>
            <a:r>
              <a:rPr lang="fr-FR" sz="2000" dirty="0">
                <a:solidFill>
                  <a:schemeClr val="accent6"/>
                </a:solidFill>
                <a:latin typeface="Avenir Next LT Pro" panose="020B0504020202020204" pitchFamily="34" charset="0"/>
              </a:rPr>
              <a:t>: 450px</a:t>
            </a:r>
            <a:endParaRPr lang="fr-FR" sz="2000" dirty="0">
              <a:solidFill>
                <a:schemeClr val="accent6"/>
              </a:solidFill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6"/>
              </a:solidFill>
            </a:endParaRPr>
          </a:p>
          <a:p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252B964-5D21-D6DE-98E6-1EE4708BC2F3}"/>
              </a:ext>
            </a:extLst>
          </p:cNvPr>
          <p:cNvSpPr txBox="1">
            <a:spLocks/>
          </p:cNvSpPr>
          <p:nvPr/>
        </p:nvSpPr>
        <p:spPr>
          <a:xfrm>
            <a:off x="375830" y="2670314"/>
            <a:ext cx="11657144" cy="1152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solidFill>
                  <a:schemeClr val="tx1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du code au validateurs W3C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et CSS</a:t>
            </a:r>
            <a:endParaRPr lang="fr-FR" dirty="0">
              <a:solidFill>
                <a:schemeClr val="tx1"/>
              </a:solidFill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6"/>
              </a:solidFill>
            </a:endParaRPr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49DF6B-D07E-6ACE-B0C4-229D5FD6DB61}"/>
              </a:ext>
            </a:extLst>
          </p:cNvPr>
          <p:cNvSpPr txBox="1">
            <a:spLocks/>
          </p:cNvSpPr>
          <p:nvPr/>
        </p:nvSpPr>
        <p:spPr>
          <a:xfrm>
            <a:off x="375830" y="4379843"/>
            <a:ext cx="11657144" cy="2001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Vérification de la compatibilité </a:t>
            </a:r>
            <a:r>
              <a:rPr lang="fr-FR" sz="2000" u="sng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 code</a:t>
            </a:r>
            <a:endParaRPr lang="fr-FR" sz="2000" dirty="0"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les navigateurs Google Chrome et Mozilla Firefox</a:t>
            </a:r>
          </a:p>
          <a:p>
            <a:pPr marL="0" indent="0">
              <a:buNone/>
            </a:pPr>
            <a:endParaRPr lang="fr-FR" dirty="0">
              <a:solidFill>
                <a:schemeClr val="accent6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139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D5F1D-30C6-38D4-D711-0DFCEE43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35" y="2222456"/>
            <a:ext cx="11463130" cy="42539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Nous avons à notre disposition pour démarrer le projet:</a:t>
            </a:r>
          </a:p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	- La maquette mobile et desktop du site </a:t>
            </a:r>
            <a:r>
              <a:rPr lang="fr-FR" sz="2400" dirty="0" err="1">
                <a:latin typeface="Avenir Next LT Pro" panose="020B0504020202020204" pitchFamily="34" charset="0"/>
              </a:rPr>
              <a:t>OhMyFood</a:t>
            </a:r>
            <a:endParaRPr lang="fr-FR" sz="24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	- Le prototype du site </a:t>
            </a:r>
          </a:p>
          <a:p>
            <a:pPr marL="0" indent="0">
              <a:buNone/>
            </a:pPr>
            <a:endParaRPr lang="fr-FR" sz="24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	- Le brief créatif du site </a:t>
            </a:r>
            <a:r>
              <a:rPr lang="fr-FR" sz="2400" dirty="0" err="1">
                <a:latin typeface="Avenir Next LT Pro" panose="020B0504020202020204" pitchFamily="34" charset="0"/>
              </a:rPr>
              <a:t>OhMyFood</a:t>
            </a:r>
            <a:endParaRPr lang="fr-FR" sz="24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	-  Un guide d’étapes à suivre contenant des recommandations et 	 	 	   ressources pour organiser notre travail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3B6DCBF-9CF5-25F9-41EC-94DABA9B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707" y="514118"/>
            <a:ext cx="6740586" cy="718334"/>
          </a:xfrm>
        </p:spPr>
        <p:txBody>
          <a:bodyPr>
            <a:normAutofit fontScale="90000"/>
          </a:bodyPr>
          <a:lstStyle/>
          <a:p>
            <a:r>
              <a:rPr lang="fr-FR" dirty="0"/>
              <a:t>Prise en main du projet</a:t>
            </a:r>
          </a:p>
        </p:txBody>
      </p:sp>
    </p:spTree>
    <p:extLst>
      <p:ext uri="{BB962C8B-B14F-4D97-AF65-F5344CB8AC3E}">
        <p14:creationId xmlns:p14="http://schemas.microsoft.com/office/powerpoint/2010/main" val="183662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3DEF6CE-AB80-49F0-9609-5621707A6511}"/>
              </a:ext>
            </a:extLst>
          </p:cNvPr>
          <p:cNvSpPr txBox="1">
            <a:spLocks/>
          </p:cNvSpPr>
          <p:nvPr/>
        </p:nvSpPr>
        <p:spPr>
          <a:xfrm>
            <a:off x="2725707" y="514118"/>
            <a:ext cx="6740586" cy="7183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animations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C2B12EB-AAE3-4096-E114-C15C0D0B5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5" y="1652613"/>
            <a:ext cx="11463130" cy="4253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Plusieurs animations sont demandées dans le projet :</a:t>
            </a:r>
          </a:p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	- Le bouton « j’aime » en forme de cœur qui doit se remplir 	progressivement au clic ou au survol</a:t>
            </a:r>
          </a:p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	- Un décalage au niveau des plats lors de notre arrivée que la page de 	menu</a:t>
            </a:r>
          </a:p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	- Un sélectionneur de plat contenant une coche qui coulisse de la droite 	vers la gauche</a:t>
            </a:r>
          </a:p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	- La  réalisation d’un « loader » qui apparaît lorsqu’on arrive sur  notre page 	d’accueil</a:t>
            </a:r>
          </a:p>
        </p:txBody>
      </p:sp>
    </p:spTree>
    <p:extLst>
      <p:ext uri="{BB962C8B-B14F-4D97-AF65-F5344CB8AC3E}">
        <p14:creationId xmlns:p14="http://schemas.microsoft.com/office/powerpoint/2010/main" val="23897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2E13D-79F0-A7AC-9B5B-11A3DC18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049" y="63570"/>
            <a:ext cx="6091229" cy="612291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réalisation des animations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DBE74-593F-1CBD-00A6-8EFE904C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70" y="845045"/>
            <a:ext cx="11452860" cy="19571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400" u="sng" dirty="0">
                <a:latin typeface="Avenir Next LT Pro" panose="020B0504020202020204" pitchFamily="34" charset="0"/>
              </a:rPr>
              <a:t>Le cœur qui se remplit</a:t>
            </a:r>
            <a:endParaRPr lang="fr-FR" sz="2400" dirty="0"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1900" dirty="0">
                <a:latin typeface="Avenir Next LT Pro" panose="020B0504020202020204" pitchFamily="34" charset="0"/>
              </a:rPr>
              <a:t>Les icônes cœurs sont contenus dans une </a:t>
            </a:r>
            <a:r>
              <a:rPr lang="fr-FR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000" dirty="0">
                <a:solidFill>
                  <a:srgbClr val="DC3958"/>
                </a:solidFill>
                <a:latin typeface="Consolas" panose="020B0609020204030204" pitchFamily="49" charset="0"/>
              </a:rPr>
              <a:t>div</a:t>
            </a:r>
            <a:r>
              <a:rPr lang="fr-FR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900" dirty="0">
                <a:latin typeface="Avenir Next LT Pro" panose="020B0504020202020204" pitchFamily="34" charset="0"/>
              </a:rPr>
              <a:t> ou </a:t>
            </a:r>
            <a:r>
              <a:rPr lang="fr-FR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000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900" dirty="0">
                <a:latin typeface="Avenir Next LT Pro" panose="020B0504020202020204" pitchFamily="34" charset="0"/>
              </a:rPr>
              <a:t> contenant une </a:t>
            </a:r>
            <a:r>
              <a:rPr lang="fr-FR" sz="20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20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button-heart</a:t>
            </a:r>
            <a:r>
              <a:rPr lang="fr-FR" sz="20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20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0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heart</a:t>
            </a:r>
            <a:r>
              <a:rPr lang="fr-FR" sz="20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fr-FR" sz="20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fr-FR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900" dirty="0">
                <a:latin typeface="Avenir Next LT Pro" panose="020B0504020202020204" pitchFamily="34" charset="0"/>
              </a:rPr>
              <a:t>  ou </a:t>
            </a:r>
            <a:r>
              <a:rPr lang="fr-FR" sz="20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20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button-heart</a:t>
            </a:r>
            <a:r>
              <a:rPr lang="fr-FR" sz="20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20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0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heart</a:t>
            </a:r>
            <a:r>
              <a:rPr lang="fr-FR" sz="20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fr-FR" sz="20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fr-FR" sz="2000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900" dirty="0" err="1">
                <a:latin typeface="Avenir Next LT Pro" panose="020B0504020202020204" pitchFamily="34" charset="0"/>
              </a:rPr>
              <a:t>suivant</a:t>
            </a:r>
            <a:r>
              <a:rPr lang="fr-FR" sz="1900" dirty="0">
                <a:latin typeface="Avenir Next LT Pro" panose="020B0504020202020204" pitchFamily="34" charset="0"/>
              </a:rPr>
              <a:t> la page.</a:t>
            </a:r>
          </a:p>
          <a:p>
            <a:pPr>
              <a:buFontTx/>
              <a:buChar char="-"/>
            </a:pPr>
            <a:endParaRPr lang="fr-FR" sz="1900" dirty="0"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sz="1900" dirty="0">
                <a:latin typeface="Avenir Next LT Pro" panose="020B0504020202020204" pitchFamily="34" charset="0"/>
              </a:rPr>
              <a:t>L’icône </a:t>
            </a:r>
            <a:r>
              <a:rPr lang="en-U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900" dirty="0">
                <a:latin typeface="Avenir Next LT Pro" panose="020B0504020202020204" pitchFamily="34" charset="0"/>
              </a:rPr>
              <a:t> </a:t>
            </a:r>
            <a:r>
              <a:rPr lang="en-US" sz="1900" dirty="0" err="1">
                <a:latin typeface="Avenir Next LT Pro" panose="020B0504020202020204" pitchFamily="34" charset="0"/>
              </a:rPr>
              <a:t>contient</a:t>
            </a:r>
            <a:r>
              <a:rPr lang="en-US" sz="1900" dirty="0">
                <a:latin typeface="Avenir Next LT Pro" panose="020B0504020202020204" pitchFamily="34" charset="0"/>
              </a:rPr>
              <a:t> </a:t>
            </a:r>
            <a:r>
              <a:rPr lang="en-US" sz="1900" dirty="0" err="1">
                <a:latin typeface="Avenir Next LT Pro" panose="020B0504020202020204" pitchFamily="34" charset="0"/>
              </a:rPr>
              <a:t>une</a:t>
            </a:r>
            <a:r>
              <a:rPr lang="en-US" sz="1900" dirty="0">
                <a:latin typeface="Avenir Next LT Pro" panose="020B0504020202020204" pitchFamily="34" charset="0"/>
              </a:rPr>
              <a:t> </a:t>
            </a:r>
            <a:r>
              <a:rPr lang="en-US" sz="20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fa-solid fa-heart icon-heart</a:t>
            </a:r>
            <a:r>
              <a:rPr lang="en-US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buFontTx/>
              <a:buChar char="-"/>
            </a:pPr>
            <a:r>
              <a:rPr lang="en-US" sz="1900" dirty="0" err="1">
                <a:latin typeface="Avenir Next LT Pro" panose="020B0504020202020204" pitchFamily="34" charset="0"/>
              </a:rPr>
              <a:t>C’est</a:t>
            </a:r>
            <a:r>
              <a:rPr lang="en-US" sz="1900" dirty="0">
                <a:latin typeface="Avenir Next LT Pro" panose="020B0504020202020204" pitchFamily="34" charset="0"/>
              </a:rPr>
              <a:t> sur </a:t>
            </a:r>
            <a:r>
              <a:rPr lang="en-US" sz="1900" dirty="0" err="1">
                <a:latin typeface="Avenir Next LT Pro" panose="020B0504020202020204" pitchFamily="34" charset="0"/>
              </a:rPr>
              <a:t>cette</a:t>
            </a:r>
            <a:r>
              <a:rPr lang="en-US" sz="1900" dirty="0">
                <a:latin typeface="Avenir Next LT Pro" panose="020B0504020202020204" pitchFamily="34" charset="0"/>
              </a:rPr>
              <a:t> </a:t>
            </a:r>
            <a:r>
              <a:rPr lang="en-US" sz="1900" dirty="0" err="1">
                <a:latin typeface="Avenir Next LT Pro" panose="020B0504020202020204" pitchFamily="34" charset="0"/>
              </a:rPr>
              <a:t>derière</a:t>
            </a:r>
            <a:r>
              <a:rPr lang="en-US" sz="1900" dirty="0">
                <a:latin typeface="Avenir Next LT Pro" panose="020B0504020202020204" pitchFamily="34" charset="0"/>
              </a:rPr>
              <a:t> </a:t>
            </a:r>
            <a:r>
              <a:rPr lang="en-US" sz="1900" dirty="0" err="1">
                <a:latin typeface="Avenir Next LT Pro" panose="020B0504020202020204" pitchFamily="34" charset="0"/>
              </a:rPr>
              <a:t>classe</a:t>
            </a:r>
            <a:r>
              <a:rPr lang="en-US" sz="1900" dirty="0">
                <a:latin typeface="Avenir Next LT Pro" panose="020B0504020202020204" pitchFamily="34" charset="0"/>
              </a:rPr>
              <a:t> que </a:t>
            </a:r>
            <a:r>
              <a:rPr lang="en-US" sz="1900" dirty="0" err="1">
                <a:latin typeface="Avenir Next LT Pro" panose="020B0504020202020204" pitchFamily="34" charset="0"/>
              </a:rPr>
              <a:t>sont</a:t>
            </a:r>
            <a:r>
              <a:rPr lang="en-US" sz="1900" dirty="0">
                <a:latin typeface="Avenir Next LT Pro" panose="020B0504020202020204" pitchFamily="34" charset="0"/>
              </a:rPr>
              <a:t> </a:t>
            </a:r>
            <a:r>
              <a:rPr lang="en-US" sz="1900" dirty="0" err="1">
                <a:latin typeface="Avenir Next LT Pro" panose="020B0504020202020204" pitchFamily="34" charset="0"/>
              </a:rPr>
              <a:t>appliquées</a:t>
            </a:r>
            <a:r>
              <a:rPr lang="en-US" sz="1900" dirty="0">
                <a:latin typeface="Avenir Next LT Pro" panose="020B0504020202020204" pitchFamily="34" charset="0"/>
              </a:rPr>
              <a:t> les animations</a:t>
            </a:r>
          </a:p>
          <a:p>
            <a:pPr>
              <a:buFontTx/>
              <a:buChar char="-"/>
            </a:pPr>
            <a:endParaRPr lang="fr-F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B49DF6B-D07E-6ACE-B0C4-229D5FD6DB61}"/>
              </a:ext>
            </a:extLst>
          </p:cNvPr>
          <p:cNvSpPr txBox="1">
            <a:spLocks/>
          </p:cNvSpPr>
          <p:nvPr/>
        </p:nvSpPr>
        <p:spPr>
          <a:xfrm>
            <a:off x="369570" y="2971378"/>
            <a:ext cx="11452860" cy="3743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webkit-text-fill-color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#0000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: pour que le cœur soit transparent</a:t>
            </a:r>
          </a:p>
          <a:p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webkit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-background-clip: 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text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et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background-clip: 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text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: le fond est accroché à l’icône</a:t>
            </a:r>
          </a:p>
          <a:p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webkit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text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-stroke-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color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:#000000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et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webkit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text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-stroke-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width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1px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: le contour est noir, de largeur 1px</a:t>
            </a:r>
          </a:p>
          <a:p>
            <a:endParaRPr lang="fr-FR" sz="6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background-image: linear-gradient(0deg, 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rgba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(255,121,218,1) 0%, 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rgba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(147,86,220,1) 50%,</a:t>
            </a:r>
          </a:p>
          <a:p>
            <a:pPr marL="0" indent="0">
              <a:buNone/>
            </a:pP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rgba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(255,255,255,0) 50%, 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rgba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(255,255,255,0) 100%);</a:t>
            </a:r>
          </a:p>
          <a:p>
            <a:pPr marL="0" indent="0">
              <a:buNone/>
            </a:pPr>
            <a:endParaRPr lang="fr-FR" sz="6400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    background-size: 100% 200%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: largeur 100% et hauteur 200%</a:t>
            </a:r>
          </a:p>
          <a:p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    background-position: top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: on se positionne au top, donc le fond apparaît blanc</a:t>
            </a:r>
          </a:p>
          <a:p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    </a:t>
            </a:r>
            <a:r>
              <a:rPr lang="fr-FR" sz="62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transition: all 400ms linear </a:t>
            </a:r>
            <a:r>
              <a:rPr lang="fr-FR" sz="6200" dirty="0">
                <a:solidFill>
                  <a:schemeClr val="tx1"/>
                </a:solidFill>
                <a:latin typeface="Avenir Next LT Pro" panose="020B0504020202020204" pitchFamily="34" charset="0"/>
              </a:rPr>
              <a:t>: la transition dure 400ms et est linéaire</a:t>
            </a:r>
          </a:p>
          <a:p>
            <a:endParaRPr lang="fr-FR" sz="6400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    </a:t>
            </a:r>
            <a:r>
              <a:rPr lang="fr-FR" sz="6400" u="sng" dirty="0">
                <a:solidFill>
                  <a:schemeClr val="tx1"/>
                </a:solidFill>
                <a:latin typeface="Avenir Next LT Pro" panose="020B0504020202020204" pitchFamily="34" charset="0"/>
              </a:rPr>
              <a:t>Au survol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:  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background-position: 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bottom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et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webkit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text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-stroke-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width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0px;</a:t>
            </a:r>
            <a:endParaRPr lang="fr-FR" sz="6800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fr-FR" sz="32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100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301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DBE74-593F-1CBD-00A6-8EFE904C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70" y="381219"/>
            <a:ext cx="11452860" cy="148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>
                <a:latin typeface="Avenir Next LT Pro" panose="020B0504020202020204" pitchFamily="34" charset="0"/>
              </a:rPr>
              <a:t>Le sélecteur de plats</a:t>
            </a:r>
            <a:endParaRPr lang="fr-FR" sz="2400" dirty="0"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600" dirty="0">
                <a:latin typeface="Avenir Next LT Pro" panose="020B0504020202020204" pitchFamily="34" charset="0"/>
              </a:rPr>
              <a:t>- Chaque plat est contenu dans un 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6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button-card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 animation-opacity1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fr-FR" sz="1600" dirty="0">
                <a:latin typeface="Avenir Next LT Pro" panose="020B0504020202020204" pitchFamily="34" charset="0"/>
              </a:rPr>
              <a:t>- Le sélecteur de plat est une 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menu-</a:t>
            </a:r>
            <a:r>
              <a:rPr lang="fr-FR" sz="16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fr-FR" sz="1600" dirty="0">
                <a:latin typeface="Avenir Next LT Pro" panose="020B0504020202020204" pitchFamily="34" charset="0"/>
              </a:rPr>
              <a:t> contenant le logo 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fa-</a:t>
            </a:r>
            <a:r>
              <a:rPr lang="fr-FR" sz="16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 fa-</a:t>
            </a:r>
            <a:r>
              <a:rPr lang="fr-FR" sz="16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-check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fr-FR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B49DF6B-D07E-6ACE-B0C4-229D5FD6DB61}"/>
              </a:ext>
            </a:extLst>
          </p:cNvPr>
          <p:cNvSpPr txBox="1">
            <a:spLocks/>
          </p:cNvSpPr>
          <p:nvPr/>
        </p:nvSpPr>
        <p:spPr>
          <a:xfrm>
            <a:off x="369570" y="1987826"/>
            <a:ext cx="11452860" cy="472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 La class="menu-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choice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" a un background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color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, un border radius, une width:0px et une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height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auto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On a également un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display:flex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et un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overflow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hidden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Le &lt;i&gt; a notamment un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display:flex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, un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align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-items: center, un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justify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-content: center et une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width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80px</a:t>
            </a:r>
          </a:p>
          <a:p>
            <a:pPr>
              <a:buFontTx/>
              <a:buChar char="-"/>
            </a:pPr>
            <a:endParaRPr lang="fr-FR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fr-FR" u="sng" dirty="0">
                <a:solidFill>
                  <a:schemeClr val="tx1"/>
                </a:solidFill>
                <a:latin typeface="Avenir Next LT Pro" panose="020B0504020202020204" pitchFamily="34" charset="0"/>
              </a:rPr>
              <a:t>Animations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Transition: 600ms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ease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-in-out sur la class="menu-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choice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" 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Le &lt;i&gt; a également une transition: 600ms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ease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-in-out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		    et une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transform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rotate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(0deg)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La classe ="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button-card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"  a </a:t>
            </a:r>
            <a:r>
              <a:rPr lang="fr-FR" u="sng" dirty="0">
                <a:solidFill>
                  <a:schemeClr val="tx1"/>
                </a:solidFill>
                <a:latin typeface="Avenir Next LT Pro" panose="020B0504020202020204" pitchFamily="34" charset="0"/>
              </a:rPr>
              <a:t>au survol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 :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hover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&gt; .menu-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choice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transform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translate(0px), une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width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80px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 :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hover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&gt; .menu-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choice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&gt; i 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transform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rotate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(-360deg);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18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DBE74-593F-1CBD-00A6-8EFE904C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70" y="381219"/>
            <a:ext cx="11452860" cy="148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>
                <a:latin typeface="Avenir Next LT Pro" panose="020B0504020202020204" pitchFamily="34" charset="0"/>
              </a:rPr>
              <a:t>Le décalage d’apparition des plats sur la page menu</a:t>
            </a:r>
            <a:endParaRPr lang="fr-FR" sz="2400" dirty="0"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1600" dirty="0">
                <a:latin typeface="Avenir Next LT Pro" panose="020B0504020202020204" pitchFamily="34" charset="0"/>
              </a:rPr>
              <a:t>Chaque plat est contenu dans un 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6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button-card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 animation-opacity1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fr-FR" sz="1600" dirty="0">
                <a:latin typeface="Avenir Next LT Pro" panose="020B0504020202020204" pitchFamily="34" charset="0"/>
              </a:rPr>
              <a:t>- Les articles de chaque section ENTREE, PLAT, DESSERT sont dans une 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animation-</a:t>
            </a:r>
            <a:r>
              <a:rPr lang="fr-FR" sz="16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fr-FR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B49DF6B-D07E-6ACE-B0C4-229D5FD6DB61}"/>
              </a:ext>
            </a:extLst>
          </p:cNvPr>
          <p:cNvSpPr txBox="1">
            <a:spLocks/>
          </p:cNvSpPr>
          <p:nvPr/>
        </p:nvSpPr>
        <p:spPr>
          <a:xfrm>
            <a:off x="369570" y="1868557"/>
            <a:ext cx="11452860" cy="472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La class</a:t>
            </a:r>
            <a:r>
              <a:rPr lang="fr-FR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8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button-card</a:t>
            </a:r>
            <a:r>
              <a:rPr lang="fr-FR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 une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opacity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0</a:t>
            </a:r>
          </a:p>
          <a:p>
            <a:pPr marL="0" indent="0">
              <a:buNone/>
            </a:pPr>
            <a:r>
              <a:rPr lang="fr-FR" u="sng" dirty="0">
                <a:solidFill>
                  <a:schemeClr val="tx1"/>
                </a:solidFill>
                <a:latin typeface="Avenir Next LT Pro" panose="020B0504020202020204" pitchFamily="34" charset="0"/>
              </a:rPr>
              <a:t>Animations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</a:t>
            </a:r>
          </a:p>
          <a:p>
            <a:pPr>
              <a:buFontTx/>
              <a:buChar char="-"/>
            </a:pPr>
            <a:r>
              <a:rPr lang="fr-FR" dirty="0"/>
              <a:t>Deux @ketframes permettent de réaliser cette animation : </a:t>
            </a:r>
          </a:p>
          <a:p>
            <a:r>
              <a:rPr lang="fr-FR" b="0" dirty="0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7E602C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-60px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);} </a:t>
            </a:r>
          </a:p>
          <a:p>
            <a:pPr marL="0" indent="0">
              <a:buNone/>
            </a:pP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7E602C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fr-FR" b="0" dirty="0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fr-FR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};}</a:t>
            </a:r>
          </a:p>
          <a:p>
            <a:endParaRPr lang="fr-FR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La class=.</a:t>
            </a:r>
            <a:r>
              <a:rPr lang="fr-FR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animation-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delay</a:t>
            </a:r>
            <a:r>
              <a:rPr lang="fr-FR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 présente sur chaque section </a:t>
            </a:r>
            <a:r>
              <a:rPr lang="fr-FR" sz="1800" b="0" dirty="0">
                <a:solidFill>
                  <a:schemeClr val="accent1">
                    <a:lumMod val="75000"/>
                  </a:schemeClr>
                </a:solidFill>
                <a:effectLst/>
                <a:latin typeface="Avenir Next LT Pro" panose="020B0504020202020204" pitchFamily="34" charset="0"/>
              </a:rPr>
              <a:t> a une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animation: translate 1000ms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forwards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Il y a 4 class= "animations-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opacity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", appliquées à chaque article avec comme propriété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une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animation: opacity 1000ms forwards et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une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animation-delay: 200ms;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Le délai varie entre chaque article pour créer un décalage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DBE74-593F-1CBD-00A6-8EFE904C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70" y="381219"/>
            <a:ext cx="11452860" cy="148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>
                <a:latin typeface="Avenir Next LT Pro" panose="020B0504020202020204" pitchFamily="34" charset="0"/>
              </a:rPr>
              <a:t>Le décalage d’apparition des plats sur la page menu</a:t>
            </a:r>
            <a:endParaRPr lang="fr-FR" sz="2400" dirty="0"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1600" dirty="0">
                <a:latin typeface="Avenir Next LT Pro" panose="020B0504020202020204" pitchFamily="34" charset="0"/>
              </a:rPr>
              <a:t>Chaque plat est contenu dans un 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6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button-card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 animation-opacity1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fr-FR" sz="1600" dirty="0">
                <a:latin typeface="Avenir Next LT Pro" panose="020B0504020202020204" pitchFamily="34" charset="0"/>
              </a:rPr>
              <a:t>- Les articles de chaque section ENTREE, PLAT, DESSERT sont dans une 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animation-</a:t>
            </a:r>
            <a:r>
              <a:rPr lang="fr-FR" sz="16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fr-FR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B49DF6B-D07E-6ACE-B0C4-229D5FD6DB61}"/>
              </a:ext>
            </a:extLst>
          </p:cNvPr>
          <p:cNvSpPr txBox="1">
            <a:spLocks/>
          </p:cNvSpPr>
          <p:nvPr/>
        </p:nvSpPr>
        <p:spPr>
          <a:xfrm>
            <a:off x="369570" y="1868557"/>
            <a:ext cx="11452860" cy="472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La class</a:t>
            </a:r>
            <a:r>
              <a:rPr lang="fr-FR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8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button-card</a:t>
            </a:r>
            <a:r>
              <a:rPr lang="fr-FR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 une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opacity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0</a:t>
            </a:r>
          </a:p>
          <a:p>
            <a:pPr marL="0" indent="0">
              <a:buNone/>
            </a:pPr>
            <a:r>
              <a:rPr lang="fr-FR" u="sng" dirty="0">
                <a:solidFill>
                  <a:schemeClr val="tx1"/>
                </a:solidFill>
                <a:latin typeface="Avenir Next LT Pro" panose="020B0504020202020204" pitchFamily="34" charset="0"/>
              </a:rPr>
              <a:t>Animations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</a:t>
            </a:r>
          </a:p>
          <a:p>
            <a:pPr>
              <a:buFontTx/>
              <a:buChar char="-"/>
            </a:pPr>
            <a:r>
              <a:rPr lang="fr-FR" dirty="0"/>
              <a:t>Deux @ketframes permettent de réaliser cette animation : </a:t>
            </a:r>
          </a:p>
          <a:p>
            <a:r>
              <a:rPr lang="fr-FR" b="0" dirty="0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7E602C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-60px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);} </a:t>
            </a:r>
          </a:p>
          <a:p>
            <a:pPr marL="0" indent="0">
              <a:buNone/>
            </a:pP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7E602C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fr-FR" b="0" dirty="0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fr-FR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};}</a:t>
            </a:r>
          </a:p>
          <a:p>
            <a:endParaRPr lang="fr-FR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La class=.</a:t>
            </a:r>
            <a:r>
              <a:rPr lang="fr-FR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animation-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delay</a:t>
            </a:r>
            <a:r>
              <a:rPr lang="fr-FR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 présente sur chaque section </a:t>
            </a:r>
            <a:r>
              <a:rPr lang="fr-FR" sz="1800" b="0" dirty="0">
                <a:solidFill>
                  <a:schemeClr val="accent1">
                    <a:lumMod val="75000"/>
                  </a:schemeClr>
                </a:solidFill>
                <a:effectLst/>
                <a:latin typeface="Avenir Next LT Pro" panose="020B0504020202020204" pitchFamily="34" charset="0"/>
              </a:rPr>
              <a:t> a une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animation: translate 1000ms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forwards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Il y a 4 class= "animations-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opacity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", appliquées à chaque article avec comme propriété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une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animation: opacity 1000ms forwards et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une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animation-delay: 200ms;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Le délai varie entre chaque article pour créer un décalage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85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39D8A-67A7-B20E-3956-171BAAC6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262A7-D4C0-C84B-FE89-D71F523C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322350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3194</TotalTime>
  <Words>2453</Words>
  <Application>Microsoft Office PowerPoint</Application>
  <PresentationFormat>Grand écran</PresentationFormat>
  <Paragraphs>264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Avenir Next LT Pro</vt:lpstr>
      <vt:lpstr>Consolas</vt:lpstr>
      <vt:lpstr>Gill Sans MT</vt:lpstr>
      <vt:lpstr>Colis</vt:lpstr>
      <vt:lpstr>PROJET 3 :   Créez la page d'accueil d'une agence de voyage avec HTML &amp; CSS  </vt:lpstr>
      <vt:lpstr>Le contexte de notre mission</vt:lpstr>
      <vt:lpstr>Prise en main du projet</vt:lpstr>
      <vt:lpstr>Présentation PowerPoint</vt:lpstr>
      <vt:lpstr>réalisation des animations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Responsive design –  TABLETTE</vt:lpstr>
      <vt:lpstr>Présentation PowerPoint</vt:lpstr>
      <vt:lpstr>Responsive design –  mobile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  Premiers pas sur le langage HTML</dc:title>
  <dc:creator>Marine</dc:creator>
  <cp:lastModifiedBy>Marine</cp:lastModifiedBy>
  <cp:revision>43</cp:revision>
  <dcterms:created xsi:type="dcterms:W3CDTF">2023-02-20T15:51:30Z</dcterms:created>
  <dcterms:modified xsi:type="dcterms:W3CDTF">2023-04-07T15:18:51Z</dcterms:modified>
</cp:coreProperties>
</file>