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81" r:id="rId3"/>
    <p:sldId id="511" r:id="rId4"/>
    <p:sldId id="508" r:id="rId5"/>
    <p:sldId id="510" r:id="rId6"/>
    <p:sldId id="478" r:id="rId7"/>
    <p:sldId id="479" r:id="rId8"/>
    <p:sldId id="517" r:id="rId9"/>
    <p:sldId id="470" r:id="rId1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946" autoAdjust="0"/>
  </p:normalViewPr>
  <p:slideViewPr>
    <p:cSldViewPr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feliperego.github.io/blog/2015/10/23/Interpreting-Model-Output-In-R" TargetMode="External"/><Relationship Id="rId3" Type="http://schemas.openxmlformats.org/officeDocument/2006/relationships/hyperlink" Target="https://www.youtube.com/watch?v=U4IYsLgNgoY" TargetMode="External"/><Relationship Id="rId7" Type="http://schemas.openxmlformats.org/officeDocument/2006/relationships/hyperlink" Target="https://medium.com/analytics-vidhya/linear-regression-for-statistical-learning-cb43593a3999" TargetMode="External"/><Relationship Id="rId2" Type="http://schemas.openxmlformats.org/officeDocument/2006/relationships/hyperlink" Target="https://www.youtube.com/watch?v=zPG4NjIkCjc&amp;list=PLF596A4043DBEAE9C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66z_MRwtFJM&amp;list=PLqzoL9-eJTNBJrvFcN-ohc5G13E7Big0e" TargetMode="External"/><Relationship Id="rId5" Type="http://schemas.openxmlformats.org/officeDocument/2006/relationships/hyperlink" Target="https://www.youtube.com/watch?v=dQNpSa-bq4M&amp;list=PLIeGtxpvyG-IqjoU8IiF0Yu1WtxNq_4z-" TargetMode="External"/><Relationship Id="rId4" Type="http://schemas.openxmlformats.org/officeDocument/2006/relationships/hyperlink" Target="https://www.youtube.com/watch?v=ZkjP5RJLQF4&amp;list=PLIeGtxpvyG-LoKUpV0fSY8BGKIMIdmfC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yhat.com/posts/r-lm-summary.html" TargetMode="External"/><Relationship Id="rId2" Type="http://schemas.openxmlformats.org/officeDocument/2006/relationships/hyperlink" Target="http://r-statistics.co/Linear-Regression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playlist?list=PL5-da3qGB5IBSSCPANhTgrw82ws7w_or9" TargetMode="External"/><Relationship Id="rId5" Type="http://schemas.openxmlformats.org/officeDocument/2006/relationships/hyperlink" Target="https://www.machinelearningplus.com/complete-introduction-linear-regression-r/" TargetMode="External"/><Relationship Id="rId4" Type="http://schemas.openxmlformats.org/officeDocument/2006/relationships/hyperlink" Target="https://www.andrew.cmu.edu/user/achoulde/94842/lectures/lecture09/lecture09-94842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fjmcgrade/ismaykim/6-regression.html" TargetMode="External"/><Relationship Id="rId2" Type="http://schemas.openxmlformats.org/officeDocument/2006/relationships/hyperlink" Target="https://bookdown.org/jefftemplewebb/IS-6489/linear-regression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lu-soc5050.github.io/lecture-12/" TargetMode="External"/><Relationship Id="rId4" Type="http://schemas.openxmlformats.org/officeDocument/2006/relationships/hyperlink" Target="https://bookdown.org/roback/bookdown-bysh/ch-MLRreview.html#explo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-6i4N1LBUQ" TargetMode="External"/><Relationship Id="rId2" Type="http://schemas.openxmlformats.org/officeDocument/2006/relationships/hyperlink" Target="https://www.youtube.com/watch?v=7VGPUBWGv6g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an.r-project.org/web/packages/broom/index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avRXXEHGqU&amp;list=PL5-da3qGB5IC4vaDba5ClatUmFppXLAhE" TargetMode="External"/><Relationship Id="rId3" Type="http://schemas.openxmlformats.org/officeDocument/2006/relationships/hyperlink" Target="https://medium.com/analytics-vidhya/a-guide-to-machine-learning-in-r-for-beginners-part-5-4c00f2366b90" TargetMode="External"/><Relationship Id="rId7" Type="http://schemas.openxmlformats.org/officeDocument/2006/relationships/hyperlink" Target="https://www.youtube.com/watch?v=MpX8rVv_u4E&amp;list=PL5-da3qGB5IC4vaDba5ClatUmFppXLAhE" TargetMode="External"/><Relationship Id="rId2" Type="http://schemas.openxmlformats.org/officeDocument/2006/relationships/hyperlink" Target="http://uc-r.github.io/logistic_regressi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31Q5FGRnxt4&amp;list=PL5-da3qGB5IC4vaDba5ClatUmFppXLAhE" TargetMode="External"/><Relationship Id="rId5" Type="http://schemas.openxmlformats.org/officeDocument/2006/relationships/hyperlink" Target="https://www.youtube.com/watch?v=sqq21-VIa1c&amp;list=PL5-da3qGB5IC4vaDba5ClatUmFppXLAhE" TargetMode="External"/><Relationship Id="rId4" Type="http://schemas.openxmlformats.org/officeDocument/2006/relationships/hyperlink" Target="https://www.youtube.com/playlist?list=PL5-da3qGB5IBSSCPANhTgrw82ws7w_or9" TargetMode="External"/><Relationship Id="rId9" Type="http://schemas.openxmlformats.org/officeDocument/2006/relationships/hyperlink" Target="https://www.youtube.com/watch?v=TxvEVc8YNlU&amp;list=PL5-da3qGB5IC4vaDba5ClatUmFppXLAh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tree/master/11%20Regression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Linear and Logistic Regression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Simple Linear Regression (OLS)</a:t>
            </a:r>
          </a:p>
          <a:p>
            <a:pPr lvl="1"/>
            <a:r>
              <a:rPr lang="en-US" sz="2600" dirty="0"/>
              <a:t>Basic idea</a:t>
            </a:r>
          </a:p>
          <a:p>
            <a:pPr lvl="1"/>
            <a:r>
              <a:rPr lang="en-US" sz="2600" dirty="0"/>
              <a:t>Results (output) interpretation</a:t>
            </a:r>
          </a:p>
          <a:p>
            <a:pPr lvl="1"/>
            <a:r>
              <a:rPr lang="en-US" sz="2600" dirty="0"/>
              <a:t>Implications of the model</a:t>
            </a:r>
          </a:p>
          <a:p>
            <a:r>
              <a:rPr lang="en-US" sz="3000" dirty="0"/>
              <a:t>Multiple Linear Regression (OLS)</a:t>
            </a:r>
          </a:p>
          <a:p>
            <a:pPr lvl="1"/>
            <a:r>
              <a:rPr lang="en-US" sz="2600" dirty="0"/>
              <a:t>Basic idea</a:t>
            </a:r>
          </a:p>
          <a:p>
            <a:pPr lvl="1"/>
            <a:r>
              <a:rPr lang="en-US" sz="2600" dirty="0"/>
              <a:t>Results (output) interpretation</a:t>
            </a:r>
          </a:p>
          <a:p>
            <a:pPr lvl="1"/>
            <a:r>
              <a:rPr lang="en-US" sz="2600" dirty="0"/>
              <a:t>Categorical Predictors</a:t>
            </a:r>
          </a:p>
          <a:p>
            <a:pPr lvl="1"/>
            <a:r>
              <a:rPr lang="en-US" sz="2600" dirty="0"/>
              <a:t>Assumptions/Diagnostics</a:t>
            </a:r>
          </a:p>
          <a:p>
            <a:pPr lvl="1"/>
            <a:r>
              <a:rPr lang="en-US" sz="2600" dirty="0"/>
              <a:t>Corrective Measures</a:t>
            </a:r>
          </a:p>
          <a:p>
            <a:pPr lvl="1"/>
            <a:r>
              <a:rPr lang="en-US" sz="2600" dirty="0"/>
              <a:t>Interaction among predictors</a:t>
            </a:r>
          </a:p>
          <a:p>
            <a:pPr lvl="1"/>
            <a:r>
              <a:rPr lang="en-US" sz="2600" dirty="0"/>
              <a:t>Implications of the model</a:t>
            </a:r>
          </a:p>
        </p:txBody>
      </p:sp>
    </p:spTree>
    <p:extLst>
      <p:ext uri="{BB962C8B-B14F-4D97-AF65-F5344CB8AC3E}">
        <p14:creationId xmlns:p14="http://schemas.microsoft.com/office/powerpoint/2010/main" val="134537740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/>
          </a:bodyPr>
          <a:lstStyle/>
          <a:p>
            <a:r>
              <a:rPr lang="en-US" sz="3000" dirty="0"/>
              <a:t>Converting linear models results into tidy format with `broom` package</a:t>
            </a:r>
          </a:p>
          <a:p>
            <a:r>
              <a:rPr lang="en-US" sz="3000" dirty="0"/>
              <a:t>Linear regression model selection</a:t>
            </a:r>
          </a:p>
          <a:p>
            <a:r>
              <a:rPr lang="en-US" sz="3000" dirty="0"/>
              <a:t>Case study on linear regression</a:t>
            </a:r>
          </a:p>
          <a:p>
            <a:r>
              <a:rPr lang="en-US" sz="3000" dirty="0"/>
              <a:t>Logistic regression</a:t>
            </a:r>
          </a:p>
          <a:p>
            <a:r>
              <a:rPr lang="en-US" sz="3000" dirty="0"/>
              <a:t>Other types of regression (non-parametric, robust, etc.)</a:t>
            </a:r>
          </a:p>
        </p:txBody>
      </p:sp>
    </p:spTree>
    <p:extLst>
      <p:ext uri="{BB962C8B-B14F-4D97-AF65-F5344CB8AC3E}">
        <p14:creationId xmlns:p14="http://schemas.microsoft.com/office/powerpoint/2010/main" val="2016447367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(Very) Introductory Tutorials on LR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Linear Regression (</a:t>
            </a:r>
            <a:r>
              <a:rPr lang="en-US" sz="2000" dirty="0" err="1">
                <a:latin typeface="Avenir Medium"/>
              </a:rPr>
              <a:t>statisticsfun</a:t>
            </a:r>
            <a:r>
              <a:rPr lang="en-US" sz="2000" dirty="0">
                <a:latin typeface="Avenir Medium"/>
              </a:rPr>
              <a:t>) – playlist:</a:t>
            </a:r>
          </a:p>
          <a:p>
            <a:pPr marL="402336" lvl="1" indent="0">
              <a:buNone/>
            </a:pPr>
            <a:r>
              <a:rPr lang="en-US" sz="1400" dirty="0">
                <a:latin typeface="Avenir Medium"/>
                <a:hlinkClick r:id="rId2"/>
              </a:rPr>
              <a:t>https://www.youtube.com/watch?v=zPG4NjIkCjc&amp;list=PLF596A4043DBEAE9C</a:t>
            </a:r>
            <a:endParaRPr lang="en-US" sz="14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Statistics PL14 - Simple Linear Regression (Brandon Foltz) - playlist</a:t>
            </a:r>
            <a:endParaRPr lang="en-US" sz="2000" dirty="0">
              <a:latin typeface="Avenir Medium"/>
              <a:hlinkClick r:id="rId3"/>
            </a:endParaRPr>
          </a:p>
          <a:p>
            <a:pPr marL="402336" lvl="1" indent="0">
              <a:buNone/>
            </a:pPr>
            <a:r>
              <a:rPr lang="en-US" sz="1400" dirty="0">
                <a:latin typeface="Avenir Medium"/>
                <a:hlinkClick r:id="rId4"/>
              </a:rPr>
              <a:t>https://www.youtube.com/watch?v=ZkjP5RJLQF4&amp;list=PLIeGtxpvyG-LoKUpV0fSY8BGKIMIdmfCi</a:t>
            </a:r>
            <a:endParaRPr lang="en-US" sz="14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Statistics PL15 - Multiple Regression (Brandon Foltz) - playlist</a:t>
            </a:r>
            <a:endParaRPr lang="en-US" sz="2000" dirty="0">
              <a:latin typeface="Avenir Medium"/>
              <a:hlinkClick r:id="rId3"/>
            </a:endParaRPr>
          </a:p>
          <a:p>
            <a:pPr marL="402336" lvl="1" indent="0">
              <a:buNone/>
            </a:pPr>
            <a:r>
              <a:rPr lang="en-US" sz="1400" dirty="0">
                <a:latin typeface="Avenir Medium"/>
                <a:hlinkClick r:id="rId5"/>
              </a:rPr>
              <a:t>https://www.youtube.com/watch?v=dQNpSa-bq4M&amp;list=PLIeGtxpvyG-IqjoU8IiF0Yu1WtxNq_4z-</a:t>
            </a:r>
            <a:endParaRPr lang="en-US" sz="14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Linear Regression in R (Series 5) – (Mike Marin) - playlist</a:t>
            </a:r>
          </a:p>
          <a:p>
            <a:pPr marL="402336" lvl="1" indent="0">
              <a:buNone/>
            </a:pPr>
            <a:r>
              <a:rPr lang="en-US" sz="1400" dirty="0">
                <a:latin typeface="Avenir Medium"/>
                <a:hlinkClick r:id="rId6"/>
              </a:rPr>
              <a:t>https://www.youtube.com/watch?v=66z_MRwtFJM&amp;list=PLqzoL9-eJTNBJrvFcN-ohc5G13E7Big0e</a:t>
            </a:r>
            <a:endParaRPr lang="en-US" sz="14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Ankit </a:t>
            </a:r>
            <a:r>
              <a:rPr lang="en-US" sz="2000" dirty="0" err="1">
                <a:latin typeface="Avenir Medium"/>
              </a:rPr>
              <a:t>Rathi</a:t>
            </a:r>
            <a:r>
              <a:rPr lang="en-US" sz="2000" dirty="0">
                <a:latin typeface="Avenir Medium"/>
              </a:rPr>
              <a:t> - Linear Regression — Statistical Learning (2018)</a:t>
            </a:r>
          </a:p>
          <a:p>
            <a:pPr marL="402336" lvl="1" indent="0">
              <a:buNone/>
            </a:pPr>
            <a:r>
              <a:rPr lang="en-US" sz="1400" dirty="0">
                <a:latin typeface="Avenir Medium"/>
                <a:hlinkClick r:id="rId7"/>
              </a:rPr>
              <a:t>https://medium.com/analytics-vidhya/linear-regression-for-statistical-learning-cb43593a3999</a:t>
            </a:r>
            <a:endParaRPr lang="en-US" sz="14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Quick Guide: Interpreting Simple Linear Model Output in R (Felipe </a:t>
            </a:r>
            <a:r>
              <a:rPr lang="en-US" sz="2000" dirty="0" err="1">
                <a:latin typeface="Avenir Medium"/>
              </a:rPr>
              <a:t>Rego</a:t>
            </a:r>
            <a:r>
              <a:rPr lang="en-US" sz="2000" dirty="0">
                <a:latin typeface="Avenir Medium"/>
              </a:rPr>
              <a:t>)</a:t>
            </a:r>
          </a:p>
          <a:p>
            <a:pPr marL="402336" lvl="1" indent="0">
              <a:buNone/>
            </a:pPr>
            <a:r>
              <a:rPr lang="en-US" sz="1400" dirty="0">
                <a:latin typeface="Avenir Medium"/>
                <a:hlinkClick r:id="rId8"/>
              </a:rPr>
              <a:t>https://feliperego.github.io/blog/2015/10/23/Interpreting-Model-Output-In-R</a:t>
            </a:r>
            <a:endParaRPr lang="en-US" sz="1400" dirty="0">
              <a:latin typeface="Avenir Medium"/>
            </a:endParaRPr>
          </a:p>
          <a:p>
            <a:pPr lvl="1"/>
            <a:endParaRPr lang="en-US" sz="2000" dirty="0">
              <a:latin typeface="Avenir Medium"/>
            </a:endParaRPr>
          </a:p>
          <a:p>
            <a:pPr lvl="1"/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28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72525952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Tutorials on LR in R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400" y="990600"/>
            <a:ext cx="8604806" cy="5867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Linear Regression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2"/>
              </a:rPr>
              <a:t>http://r-statistics.co/Linear-Regression.html</a:t>
            </a:r>
            <a:endParaRPr lang="en-US" sz="2000" dirty="0">
              <a:latin typeface="Avenir Medium"/>
            </a:endParaRPr>
          </a:p>
          <a:p>
            <a:pPr lvl="1"/>
            <a:endParaRPr lang="en-US" sz="10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Fitting &amp; Interpreting Linear Models in R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3"/>
              </a:rPr>
              <a:t>http://blog.yhat.com/posts/r-lm-summary.html</a:t>
            </a:r>
            <a:endParaRPr lang="en-US" sz="2000" dirty="0">
              <a:latin typeface="Avenir Medium"/>
            </a:endParaRPr>
          </a:p>
          <a:p>
            <a:pPr lvl="1"/>
            <a:endParaRPr lang="en-US" sz="10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Lecture 9 - Linear regression in R (Prof. Alexandra </a:t>
            </a:r>
            <a:r>
              <a:rPr lang="en-US" sz="2000" dirty="0" err="1">
                <a:latin typeface="Avenir Medium"/>
              </a:rPr>
              <a:t>Chouldechova</a:t>
            </a:r>
            <a:r>
              <a:rPr lang="en-US" sz="2000" dirty="0">
                <a:latin typeface="Avenir Medium"/>
              </a:rPr>
              <a:t>)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4"/>
              </a:rPr>
              <a:t>https://www.andrew.cmu.edu/user/achoulde/94842/lectures/lecture09/lecture09-94842.html</a:t>
            </a:r>
            <a:endParaRPr lang="en-US" sz="2000" dirty="0">
              <a:latin typeface="Avenir Medium"/>
            </a:endParaRPr>
          </a:p>
          <a:p>
            <a:pPr lvl="1"/>
            <a:endParaRPr lang="en-US" sz="10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Complete Introduction to Linear Regression in R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5"/>
              </a:rPr>
              <a:t>https://www.machinelearningplus.com/complete-introduction-linear-regression-r/</a:t>
            </a:r>
            <a:endParaRPr lang="en-US" sz="2000" dirty="0">
              <a:latin typeface="Avenir Medium"/>
            </a:endParaRPr>
          </a:p>
          <a:p>
            <a:pPr lvl="1"/>
            <a:endParaRPr lang="en-US" sz="10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Chapter 3: Linear Regression (slides, playlist) (Hastie and </a:t>
            </a:r>
            <a:r>
              <a:rPr lang="en-US" sz="2000" dirty="0" err="1">
                <a:latin typeface="Avenir Medium"/>
              </a:rPr>
              <a:t>Tibshirani</a:t>
            </a:r>
            <a:r>
              <a:rPr lang="en-US" sz="2000" dirty="0">
                <a:latin typeface="Avenir Medium"/>
              </a:rPr>
              <a:t>)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6"/>
              </a:rPr>
              <a:t>https://class.stanford.edu/c4x/HumanitiesScience/StatLearning/asset/linear_regression.pdf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6"/>
              </a:rPr>
              <a:t>https://www.youtube.com/playlist?list=PL5-da3qGB5IBSSCPANhTgrw82ws7w_or9</a:t>
            </a:r>
            <a:endParaRPr lang="en-US" sz="1600" dirty="0">
              <a:latin typeface="Avenir Medium"/>
            </a:endParaRPr>
          </a:p>
          <a:p>
            <a:pPr marL="402336" lvl="1" indent="0">
              <a:buNone/>
            </a:pPr>
            <a:endParaRPr lang="en-US" sz="1600" dirty="0">
              <a:latin typeface="Avenir Medium"/>
            </a:endParaRPr>
          </a:p>
          <a:p>
            <a:pPr marL="402336" lvl="1" indent="0">
              <a:buNone/>
            </a:pPr>
            <a:endParaRPr lang="en-US" sz="1600" dirty="0">
              <a:latin typeface="Avenir Medium"/>
            </a:endParaRPr>
          </a:p>
          <a:p>
            <a:pPr marL="402336" lvl="1" indent="0">
              <a:buNone/>
            </a:pPr>
            <a:endParaRPr lang="en-US" sz="1600" dirty="0">
              <a:latin typeface="Avenir Medium"/>
            </a:endParaRPr>
          </a:p>
          <a:p>
            <a:pPr marL="402336" lvl="1" indent="0">
              <a:buNone/>
            </a:pPr>
            <a:endParaRPr lang="en-US" sz="1600" dirty="0">
              <a:latin typeface="Avenir Medium"/>
            </a:endParaRPr>
          </a:p>
          <a:p>
            <a:pPr lvl="1"/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28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76569271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3820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More Comprehensive Resources on Linear Regression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8382000" cy="5486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Jeff Webb - </a:t>
            </a:r>
            <a:r>
              <a:rPr lang="en-US" sz="3000" i="1" dirty="0"/>
              <a:t>Course Notes for IS 6489, Statistics and Predictive Analytics</a:t>
            </a:r>
            <a:r>
              <a:rPr lang="en-US" sz="3000" dirty="0"/>
              <a:t> (2017)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Chapter 6 Linear Regression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https://bookdown.org/jefftemplewebb/IS-6489/linear-regression.html</a:t>
            </a:r>
            <a:endParaRPr lang="en-US" sz="26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Chester </a:t>
            </a:r>
            <a:r>
              <a:rPr lang="en-US" sz="3000" dirty="0" err="1"/>
              <a:t>Ismay</a:t>
            </a:r>
            <a:r>
              <a:rPr lang="en-US" sz="3000" dirty="0"/>
              <a:t>, Albert Y. Kim, Frank </a:t>
            </a:r>
            <a:r>
              <a:rPr lang="en-US" sz="3000" dirty="0" err="1"/>
              <a:t>McGrade</a:t>
            </a:r>
            <a:r>
              <a:rPr lang="en-US" sz="3000" dirty="0"/>
              <a:t> - </a:t>
            </a:r>
            <a:r>
              <a:rPr lang="en-US" sz="3000" i="1" dirty="0"/>
              <a:t>An Introduction to Statistical and Data Sciences via R</a:t>
            </a:r>
            <a:r>
              <a:rPr lang="en-US" sz="3000" dirty="0"/>
              <a:t> (2017)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6 Data Modeling using Regression via broom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https://bookdown.org/fjmcgrade/ismaykim/6-regression.html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J. Legler and P. Roback - </a:t>
            </a:r>
            <a:r>
              <a:rPr lang="en-US" sz="3000" i="1" dirty="0"/>
              <a:t>Broadening Your Statistical Horizons. Generalized Linear Models and Multilevel Models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Chapter 1 Review of Multiple Linear Regression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https://bookdown.org/roback/bookdown-bysh/ch-MLRreview.html#explore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Christopher Prener - Quantitative Analysis - Applied Inferential Statistics (lectures 12-14) 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https://slu-soc5050.github.io/lecture-12/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106932518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3820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`broom` package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8382000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" sz="3000" dirty="0"/>
              <a:t>Broom: Converting Statistical Models to Tidy Data Frames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https://www.youtube.com/watch?v=7VGPUBWGv6g</a:t>
            </a:r>
            <a:endParaRPr lang="en-US" sz="2600" dirty="0"/>
          </a:p>
          <a:p>
            <a:pPr>
              <a:lnSpc>
                <a:spcPct val="110000"/>
              </a:lnSpc>
            </a:pPr>
            <a:endParaRPr lang="en" sz="3000" dirty="0"/>
          </a:p>
          <a:p>
            <a:pPr>
              <a:lnSpc>
                <a:spcPct val="110000"/>
              </a:lnSpc>
            </a:pPr>
            <a:r>
              <a:rPr lang="en" sz="3000" dirty="0"/>
              <a:t>The broom R package - Tidy statistical objects in R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https://www.youtube.com/watch?v=a-6i4N1LBUQ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" sz="3000" dirty="0"/>
          </a:p>
          <a:p>
            <a:pPr>
              <a:lnSpc>
                <a:spcPct val="110000"/>
              </a:lnSpc>
            </a:pPr>
            <a:r>
              <a:rPr lang="en" sz="3000" dirty="0"/>
              <a:t>broom: Convert Statistical Analysis Objects into Tidy Tibbles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https://cran.r-project.org/web/packages/broom/index.html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446139553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Tutorials on Logistic Regression in R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400" y="990600"/>
            <a:ext cx="8604806" cy="5867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endParaRPr lang="en-US" sz="10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Logistic Regression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4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http://uc-r.github.io/logistic_regression</a:t>
            </a:r>
            <a:endParaRPr lang="en-US" sz="1400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sz="2000" dirty="0">
              <a:latin typeface="Avenir Medium"/>
            </a:endParaRPr>
          </a:p>
          <a:p>
            <a:pPr lvl="1"/>
            <a:r>
              <a:rPr lang="en-US" sz="2000" dirty="0" err="1">
                <a:latin typeface="Avenir Medium"/>
              </a:rPr>
              <a:t>Parul</a:t>
            </a:r>
            <a:r>
              <a:rPr lang="en-US" sz="2000" dirty="0">
                <a:latin typeface="Avenir Medium"/>
              </a:rPr>
              <a:t> Pandey - </a:t>
            </a:r>
            <a:r>
              <a:rPr lang="en" sz="2000" dirty="0">
                <a:latin typeface="Avenir Medium"/>
              </a:rPr>
              <a:t>A Guide to Machine Learning in R for Beginners: Logistic Regression (2018)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1400" dirty="0">
                <a:latin typeface="Avenir Book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https://medium.com/analytics-vidhya/a-guide-to-machine-learning-in-r-for-beginners-part-5-4c00f2366b90</a:t>
            </a:r>
            <a:endParaRPr lang="en-US" sz="1400" dirty="0">
              <a:latin typeface="Avenir Book" charset="0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Chapter 4: Classification (slides, playlist) (Hastie and </a:t>
            </a:r>
            <a:r>
              <a:rPr lang="en-US" sz="2000" dirty="0" err="1">
                <a:latin typeface="Avenir Medium"/>
              </a:rPr>
              <a:t>Tibshirani</a:t>
            </a:r>
            <a:r>
              <a:rPr lang="en-US" sz="2000" dirty="0">
                <a:latin typeface="Avenir Medium"/>
              </a:rPr>
              <a:t>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1400" dirty="0">
                <a:latin typeface="Avenir Book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https://class.stanford.edu/c4x/HumanitiesScience/StatLearning/asset/classification.pdf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1400" dirty="0">
                <a:latin typeface="Avenir Book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https://www.youtube.com/watch?v=sqq21-VIa1c&amp;list=PL5-da3qGB5IC4vaDba5ClatUmFppXLAhE</a:t>
            </a:r>
            <a:endParaRPr lang="en-US" sz="1400" dirty="0">
              <a:latin typeface="Avenir Book" charset="0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1400" dirty="0">
                <a:latin typeface="Avenir Book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https://www.youtube.com/watch?v=31Q5FGRnxt4&amp;list=PL5-da3qGB5IC4vaDba5ClatUmFppXLAhE</a:t>
            </a:r>
            <a:endParaRPr lang="en-US" sz="1400" dirty="0">
              <a:latin typeface="Avenir Book" charset="0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1400" dirty="0">
                <a:latin typeface="Avenir Book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https://www.youtube.com/watch?v=MpX8rVv_u4E&amp;list=PL5-da3qGB5IC4vaDba5ClatUmFppXLAhE</a:t>
            </a:r>
            <a:endParaRPr lang="en-US" sz="1400" dirty="0">
              <a:latin typeface="Avenir Book" charset="0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1400" dirty="0">
                <a:latin typeface="Avenir Book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https://www.youtube.com/watch?v=GavRXXEHGqU&amp;list=PL5-da3qGB5IC4vaDba5ClatUmFppXLAhE</a:t>
            </a:r>
            <a:endParaRPr lang="en-US" sz="1400" dirty="0">
              <a:latin typeface="Avenir Book" charset="0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1400" dirty="0">
                <a:latin typeface="Avenir Book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https://www.youtube.com/watch?v=TxvEVc8YNlU&amp;list=PL5-da3qGB5IC4vaDba5ClatUmFppXLAhE</a:t>
            </a:r>
            <a:endParaRPr lang="en-US" sz="1400" dirty="0">
              <a:latin typeface="Avenir Book" charset="0"/>
            </a:endParaRPr>
          </a:p>
          <a:p>
            <a:pPr marL="402336" lvl="1" indent="0">
              <a:buNone/>
            </a:pPr>
            <a:endParaRPr lang="en-US" sz="1600" dirty="0">
              <a:latin typeface="Avenir Medium"/>
            </a:endParaRPr>
          </a:p>
          <a:p>
            <a:pPr marL="402336" lvl="1" indent="0">
              <a:buNone/>
            </a:pPr>
            <a:endParaRPr lang="en-US" sz="1600" dirty="0">
              <a:latin typeface="Avenir Medium"/>
            </a:endParaRPr>
          </a:p>
          <a:p>
            <a:pPr marL="402336" lvl="1" indent="0">
              <a:buNone/>
            </a:pPr>
            <a:endParaRPr lang="en-US" sz="1600" dirty="0">
              <a:latin typeface="Avenir Medium"/>
            </a:endParaRPr>
          </a:p>
          <a:p>
            <a:pPr marL="402336" lvl="1" indent="0">
              <a:buNone/>
            </a:pPr>
            <a:endParaRPr lang="en-US" sz="1600" dirty="0">
              <a:latin typeface="Avenir Medium"/>
            </a:endParaRPr>
          </a:p>
          <a:p>
            <a:pPr marL="402336" lvl="1" indent="0">
              <a:buNone/>
            </a:pPr>
            <a:endParaRPr lang="en-US" sz="1600" dirty="0">
              <a:latin typeface="Avenir Medium"/>
            </a:endParaRPr>
          </a:p>
          <a:p>
            <a:pPr marL="402336" lvl="1" indent="0">
              <a:buNone/>
            </a:pPr>
            <a:endParaRPr lang="en-US" sz="1600" dirty="0">
              <a:latin typeface="Avenir Medium"/>
            </a:endParaRPr>
          </a:p>
          <a:p>
            <a:pPr lvl="1"/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28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3687426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scripts associated with this presentation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2133600"/>
            <a:ext cx="8153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  <a:hlinkClick r:id="rId2"/>
              </a:rPr>
              <a:t>https://github.com/marinfotache/Data-Processing-Analysis-Science-with-R/tree/master/11%20Regression</a:t>
            </a:r>
            <a:endParaRPr lang="en-US" sz="24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Medium"/>
                <a:cs typeface="Avenir Medium"/>
              </a:rPr>
              <a:t>11a</a:t>
            </a:r>
          </a:p>
          <a:p>
            <a:r>
              <a:rPr lang="en-US" sz="2400" dirty="0">
                <a:latin typeface="Avenir Medium"/>
                <a:cs typeface="Avenir Medium"/>
              </a:rPr>
              <a:t>11b</a:t>
            </a:r>
          </a:p>
          <a:p>
            <a:r>
              <a:rPr lang="en-US" sz="2400" dirty="0">
                <a:latin typeface="Avenir Medium"/>
                <a:cs typeface="Avenir Medium"/>
              </a:rPr>
              <a:t>11c</a:t>
            </a: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49855453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12724</TotalTime>
  <Words>801</Words>
  <Application>Microsoft Macintosh PowerPoint</Application>
  <PresentationFormat>On-screen Show (4:3)</PresentationFormat>
  <Paragraphs>173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 Unicode MS</vt:lpstr>
      <vt:lpstr>Arial</vt:lpstr>
      <vt:lpstr>Avenir Book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Agenda</vt:lpstr>
      <vt:lpstr>Agenda (cont.)</vt:lpstr>
      <vt:lpstr>(Very) Introductory Tutorials on LR</vt:lpstr>
      <vt:lpstr>Tutorials on LR in R</vt:lpstr>
      <vt:lpstr>More Comprehensive Resources on Linear Regression</vt:lpstr>
      <vt:lpstr>Resources on `broom` package</vt:lpstr>
      <vt:lpstr>Tutorials on Logistic Regression in R</vt:lpstr>
      <vt:lpstr>R scripts associated with this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642</cp:revision>
  <dcterms:created xsi:type="dcterms:W3CDTF">2002-10-11T06:23:42Z</dcterms:created>
  <dcterms:modified xsi:type="dcterms:W3CDTF">2019-01-15T09:40:06Z</dcterms:modified>
</cp:coreProperties>
</file>