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476" r:id="rId3"/>
    <p:sldId id="473" r:id="rId4"/>
    <p:sldId id="479" r:id="rId5"/>
    <p:sldId id="478" r:id="rId6"/>
    <p:sldId id="477" r:id="rId7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014" autoAdjust="0"/>
  </p:normalViewPr>
  <p:slideViewPr>
    <p:cSldViewPr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ntro-ims.netlify.app/index.html" TargetMode="External"/><Relationship Id="rId2" Type="http://schemas.openxmlformats.org/officeDocument/2006/relationships/hyperlink" Target="https://learningstatisticswithr-bookdown.netlify.app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stat.slu.edu/~speegle/_book/" TargetMode="External"/><Relationship Id="rId2" Type="http://schemas.openxmlformats.org/officeDocument/2006/relationships/hyperlink" Target="https://datasciencebook.ca/inference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umplab.com/statistic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rndive.com/index.html" TargetMode="External"/><Relationship Id="rId2" Type="http://schemas.openxmlformats.org/officeDocument/2006/relationships/hyperlink" Target="https://bookdown.org/pingapang9/linear_models_bookdown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bookdown.org/ejvanholm/Textbook/" TargetMode="External"/><Relationship Id="rId4" Type="http://schemas.openxmlformats.org/officeDocument/2006/relationships/hyperlink" Target="https://bookdown.org/content/134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ndrajeetpatil.github.io/ggstatsplot/" TargetMode="External"/><Relationship Id="rId3" Type="http://schemas.openxmlformats.org/officeDocument/2006/relationships/hyperlink" Target="https://www.rstudio.com/resources/videos/infer-a-package-for-tidy-statistical-inference/" TargetMode="External"/><Relationship Id="rId7" Type="http://schemas.openxmlformats.org/officeDocument/2006/relationships/hyperlink" Target="https://www.andrew.cmu.edu/user/jsmurray/teaching/303/files/lab.html" TargetMode="External"/><Relationship Id="rId2" Type="http://schemas.openxmlformats.org/officeDocument/2006/relationships/hyperlink" Target="https://infer.netlify.com/#infer-r-packag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an.r-project.org/web/packages/survey/index.html" TargetMode="External"/><Relationship Id="rId5" Type="http://schemas.openxmlformats.org/officeDocument/2006/relationships/hyperlink" Target="https://cran.r-project.org/web/packages/GroupComparisons/GroupComparisons.pdf" TargetMode="External"/><Relationship Id="rId4" Type="http://schemas.openxmlformats.org/officeDocument/2006/relationships/hyperlink" Target="https://www.andrewheiss.com/blog/2018/12/05/test-any-hypothesi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057400"/>
            <a:ext cx="90678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648199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Basic inferential statistics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562600"/>
          </a:xfrm>
        </p:spPr>
        <p:txBody>
          <a:bodyPr>
            <a:normAutofit/>
          </a:bodyPr>
          <a:lstStyle/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Goals of Inferential Statistics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Sampling Distributions &amp; Estimation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(One and Two Group Means)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(Categorical Data)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Hypothesis Testing (More Than Two Group Means)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Quantitative Data (Correlation &amp; Regression)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Significance in Data Science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Inferential Statistics in R</a:t>
            </a:r>
          </a:p>
          <a:p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The silver bullet of statistical inference in R: the </a:t>
            </a:r>
            <a:r>
              <a:rPr lang="en" b="1" i="1" dirty="0" err="1">
                <a:latin typeface="Avenir Book" charset="0"/>
                <a:ea typeface="Avenir Book" charset="0"/>
                <a:cs typeface="Avenir Book" charset="0"/>
              </a:rPr>
              <a:t>ggstatsplot</a:t>
            </a:r>
            <a:r>
              <a:rPr lang="en" b="1" dirty="0">
                <a:latin typeface="Avenir Book" charset="0"/>
                <a:ea typeface="Avenir Book" charset="0"/>
                <a:cs typeface="Avenir Book" charset="0"/>
              </a:rPr>
              <a:t> package</a:t>
            </a:r>
            <a:endParaRPr lang="en-US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  <a:p>
            <a:endParaRPr lang="en-US" sz="2800" b="1" dirty="0">
              <a:latin typeface="Avenir Book" charset="0"/>
              <a:ea typeface="Avenir Book" charset="0"/>
              <a:cs typeface="Avenir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15838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Starting references on inferential statistics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990600"/>
            <a:ext cx="8458200" cy="5867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ro-RO" sz="2900" dirty="0">
                <a:latin typeface="Avenir Medium"/>
              </a:rPr>
              <a:t>Danielle Navarro (2018). </a:t>
            </a:r>
            <a:r>
              <a:rPr lang="ro-RO" sz="2900" dirty="0" err="1">
                <a:latin typeface="Avenir Medium"/>
              </a:rPr>
              <a:t>Learning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statistics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with</a:t>
            </a:r>
            <a:r>
              <a:rPr lang="ro-RO" sz="2900" dirty="0">
                <a:latin typeface="Avenir Medium"/>
              </a:rPr>
              <a:t> R: A </a:t>
            </a:r>
            <a:r>
              <a:rPr lang="ro-RO" sz="2900" dirty="0" err="1">
                <a:latin typeface="Avenir Medium"/>
              </a:rPr>
              <a:t>tutorial</a:t>
            </a:r>
            <a:r>
              <a:rPr lang="ro-RO" sz="2900" dirty="0">
                <a:latin typeface="Avenir Medium"/>
              </a:rPr>
              <a:t> for </a:t>
            </a:r>
            <a:r>
              <a:rPr lang="ro-RO" sz="2900" dirty="0" err="1">
                <a:latin typeface="Avenir Medium"/>
              </a:rPr>
              <a:t>psychology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students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and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other</a:t>
            </a:r>
            <a:r>
              <a:rPr lang="ro-RO" sz="2900" dirty="0">
                <a:latin typeface="Avenir Medium"/>
              </a:rPr>
              <a:t> </a:t>
            </a:r>
            <a:r>
              <a:rPr lang="ro-RO" sz="2900" dirty="0" err="1">
                <a:latin typeface="Avenir Medium"/>
              </a:rPr>
              <a:t>beginners</a:t>
            </a:r>
            <a:r>
              <a:rPr lang="ro-RO" sz="2900" dirty="0">
                <a:latin typeface="Avenir Medium"/>
              </a:rPr>
              <a:t>. (</a:t>
            </a:r>
            <a:r>
              <a:rPr lang="ro-RO" sz="2900" dirty="0" err="1">
                <a:latin typeface="Avenir Medium"/>
              </a:rPr>
              <a:t>Version</a:t>
            </a:r>
            <a:r>
              <a:rPr lang="ro-RO" sz="2900" dirty="0">
                <a:latin typeface="Avenir Medium"/>
              </a:rPr>
              <a:t> 0.6.1): </a:t>
            </a:r>
            <a:r>
              <a:rPr lang="ro-RO" sz="2900" dirty="0">
                <a:latin typeface="Avenir Medium"/>
                <a:hlinkClick r:id="rId2"/>
              </a:rPr>
              <a:t>https://learningstatisticswithr-bookdown.netlify.app</a:t>
            </a:r>
            <a:endParaRPr lang="ro-RO" sz="29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ro-RO" sz="2200" dirty="0" err="1">
                <a:latin typeface="Avenir Medium"/>
              </a:rPr>
              <a:t>Chapter</a:t>
            </a:r>
            <a:r>
              <a:rPr lang="ro-RO" sz="2200" dirty="0">
                <a:latin typeface="Avenir Medium"/>
              </a:rPr>
              <a:t> 11 </a:t>
            </a:r>
            <a:r>
              <a:rPr lang="ro-RO" sz="2200" dirty="0" err="1">
                <a:latin typeface="Avenir Medium"/>
              </a:rPr>
              <a:t>Hypothesis</a:t>
            </a:r>
            <a:r>
              <a:rPr lang="ro-RO" sz="2200" dirty="0">
                <a:latin typeface="Avenir Medium"/>
              </a:rPr>
              <a:t> </a:t>
            </a:r>
            <a:r>
              <a:rPr lang="ro-RO" sz="2200" dirty="0" err="1">
                <a:latin typeface="Avenir Medium"/>
              </a:rPr>
              <a:t>testing</a:t>
            </a:r>
            <a:endParaRPr lang="ro-RO" sz="22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ro-RO" sz="2200" dirty="0" err="1">
                <a:latin typeface="Avenir Medium"/>
              </a:rPr>
              <a:t>Chapter</a:t>
            </a:r>
            <a:r>
              <a:rPr lang="ro-RO" sz="2200" dirty="0">
                <a:latin typeface="Avenir Medium"/>
              </a:rPr>
              <a:t> 12 </a:t>
            </a:r>
            <a:r>
              <a:rPr lang="ro-RO" sz="2200" dirty="0" err="1">
                <a:latin typeface="Avenir Medium"/>
              </a:rPr>
              <a:t>Categorical</a:t>
            </a:r>
            <a:r>
              <a:rPr lang="ro-RO" sz="2200" dirty="0">
                <a:latin typeface="Avenir Medium"/>
              </a:rPr>
              <a:t> data </a:t>
            </a:r>
            <a:r>
              <a:rPr lang="ro-RO" sz="2200" dirty="0" err="1">
                <a:latin typeface="Avenir Medium"/>
              </a:rPr>
              <a:t>analysis</a:t>
            </a:r>
            <a:endParaRPr lang="ro-RO" sz="22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ro-RO" sz="2200" dirty="0" err="1">
                <a:latin typeface="Avenir Medium"/>
              </a:rPr>
              <a:t>Chapter</a:t>
            </a:r>
            <a:r>
              <a:rPr lang="ro-RO" sz="2200" dirty="0">
                <a:latin typeface="Avenir Medium"/>
              </a:rPr>
              <a:t> 13 </a:t>
            </a:r>
            <a:r>
              <a:rPr lang="ro-RO" sz="2200" dirty="0" err="1">
                <a:latin typeface="Avenir Medium"/>
              </a:rPr>
              <a:t>Comparing</a:t>
            </a:r>
            <a:r>
              <a:rPr lang="ro-RO" sz="2200" dirty="0">
                <a:latin typeface="Avenir Medium"/>
              </a:rPr>
              <a:t> </a:t>
            </a:r>
            <a:r>
              <a:rPr lang="ro-RO" sz="2200" dirty="0" err="1">
                <a:latin typeface="Avenir Medium"/>
              </a:rPr>
              <a:t>two</a:t>
            </a:r>
            <a:r>
              <a:rPr lang="ro-RO" sz="2200" dirty="0">
                <a:latin typeface="Avenir Medium"/>
              </a:rPr>
              <a:t> </a:t>
            </a:r>
            <a:r>
              <a:rPr lang="ro-RO" sz="2200" dirty="0" err="1">
                <a:latin typeface="Avenir Medium"/>
              </a:rPr>
              <a:t>means</a:t>
            </a:r>
            <a:endParaRPr lang="ro-RO" sz="22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ro-RO" sz="2200" dirty="0" err="1">
                <a:latin typeface="Avenir Medium"/>
              </a:rPr>
              <a:t>Chapter</a:t>
            </a:r>
            <a:r>
              <a:rPr lang="ro-RO" sz="2200" dirty="0">
                <a:latin typeface="Avenir Medium"/>
              </a:rPr>
              <a:t> 14 </a:t>
            </a:r>
            <a:r>
              <a:rPr lang="ro-RO" sz="2200" dirty="0" err="1">
                <a:latin typeface="Avenir Medium"/>
              </a:rPr>
              <a:t>Comparing</a:t>
            </a:r>
            <a:r>
              <a:rPr lang="ro-RO" sz="2200" dirty="0">
                <a:latin typeface="Avenir Medium"/>
              </a:rPr>
              <a:t> </a:t>
            </a:r>
            <a:r>
              <a:rPr lang="ro-RO" sz="2200" dirty="0" err="1">
                <a:latin typeface="Avenir Medium"/>
              </a:rPr>
              <a:t>several</a:t>
            </a:r>
            <a:r>
              <a:rPr lang="ro-RO" sz="2200" dirty="0">
                <a:latin typeface="Avenir Medium"/>
              </a:rPr>
              <a:t> </a:t>
            </a:r>
            <a:r>
              <a:rPr lang="ro-RO" sz="2200" dirty="0" err="1">
                <a:latin typeface="Avenir Medium"/>
              </a:rPr>
              <a:t>means</a:t>
            </a:r>
            <a:r>
              <a:rPr lang="ro-RO" sz="2200" dirty="0">
                <a:latin typeface="Avenir Medium"/>
              </a:rPr>
              <a:t> (</a:t>
            </a:r>
            <a:r>
              <a:rPr lang="ro-RO" sz="2200" dirty="0" err="1">
                <a:latin typeface="Avenir Medium"/>
              </a:rPr>
              <a:t>one-way</a:t>
            </a:r>
            <a:r>
              <a:rPr lang="ro-RO" sz="2200" dirty="0">
                <a:latin typeface="Avenir Medium"/>
              </a:rPr>
              <a:t> ANOVA)</a:t>
            </a:r>
          </a:p>
          <a:p>
            <a:pPr marL="82296" indent="0">
              <a:lnSpc>
                <a:spcPct val="110000"/>
              </a:lnSpc>
              <a:buNone/>
            </a:pPr>
            <a:endParaRPr lang="ro-RO" sz="11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GB" sz="2900" dirty="0">
                <a:latin typeface="Avenir Medium"/>
              </a:rPr>
              <a:t>Mine </a:t>
            </a:r>
            <a:r>
              <a:rPr lang="en-GB" sz="2900" dirty="0" err="1">
                <a:latin typeface="Avenir Medium"/>
              </a:rPr>
              <a:t>Çetinkaya-Rundel</a:t>
            </a:r>
            <a:r>
              <a:rPr lang="en-GB" sz="2900" dirty="0">
                <a:latin typeface="Avenir Medium"/>
              </a:rPr>
              <a:t> and Johanna Hardin (2021-2022). Introduction to Modern Statistics (</a:t>
            </a:r>
            <a:r>
              <a:rPr lang="en-GB" sz="2900" dirty="0">
                <a:latin typeface="Avenir Medium"/>
                <a:hlinkClick r:id="rId3"/>
              </a:rPr>
              <a:t>https://openintro-ims.netlify.app/index.html</a:t>
            </a:r>
            <a:r>
              <a:rPr lang="en-GB" sz="29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11 Hypothesis testing with randomization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12 Confidence intervals with bootstrapping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13 Inference with mathematical models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14 Decision Errors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15 Applications: Foundations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16 Inference for a single proportion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17 Inference for comparing two proportions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18 Inference for two-way tables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19 Inference for a single mean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20 Inference for comparing two independent means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21 Inference for comparing paired means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22 Inference for comparing many means</a:t>
            </a:r>
          </a:p>
          <a:p>
            <a:pPr lvl="1">
              <a:lnSpc>
                <a:spcPct val="110000"/>
              </a:lnSpc>
            </a:pPr>
            <a:r>
              <a:rPr lang="en-GB" sz="2200" dirty="0">
                <a:latin typeface="Avenir Medium"/>
              </a:rPr>
              <a:t>23 Applications: Infer</a:t>
            </a:r>
            <a:endParaRPr lang="en-US" sz="22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3961756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Starting references on inferential statistics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990600"/>
            <a:ext cx="8382000" cy="58674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ro-RO" sz="3200" dirty="0">
                <a:latin typeface="Avenir Medium"/>
              </a:rPr>
              <a:t>Tiffany </a:t>
            </a:r>
            <a:r>
              <a:rPr lang="ro-RO" sz="3200" dirty="0" err="1">
                <a:latin typeface="Avenir Medium"/>
              </a:rPr>
              <a:t>Timbers</a:t>
            </a:r>
            <a:r>
              <a:rPr lang="ro-RO" sz="3200" dirty="0">
                <a:latin typeface="Avenir Medium"/>
              </a:rPr>
              <a:t>, </a:t>
            </a:r>
            <a:r>
              <a:rPr lang="ro-RO" sz="3200" dirty="0" err="1">
                <a:latin typeface="Avenir Medium"/>
              </a:rPr>
              <a:t>Trevor</a:t>
            </a:r>
            <a:r>
              <a:rPr lang="ro-RO" sz="3200" dirty="0">
                <a:latin typeface="Avenir Medium"/>
              </a:rPr>
              <a:t> Campbell, </a:t>
            </a:r>
            <a:r>
              <a:rPr lang="ro-RO" sz="3200" dirty="0" err="1">
                <a:latin typeface="Avenir Medium"/>
              </a:rPr>
              <a:t>and</a:t>
            </a:r>
            <a:r>
              <a:rPr lang="ro-RO" sz="3200" dirty="0">
                <a:latin typeface="Avenir Medium"/>
              </a:rPr>
              <a:t> </a:t>
            </a:r>
            <a:r>
              <a:rPr lang="ro-RO" sz="3200" dirty="0" err="1">
                <a:latin typeface="Avenir Medium"/>
              </a:rPr>
              <a:t>Melissa</a:t>
            </a:r>
            <a:r>
              <a:rPr lang="ro-RO" sz="3200" dirty="0">
                <a:latin typeface="Avenir Medium"/>
              </a:rPr>
              <a:t> Lee (2022). </a:t>
            </a:r>
            <a:r>
              <a:rPr lang="ro-RO" sz="3200" b="1" dirty="0">
                <a:latin typeface="Avenir Medium"/>
              </a:rPr>
              <a:t>Data </a:t>
            </a:r>
            <a:r>
              <a:rPr lang="ro-RO" sz="3200" b="1" dirty="0" err="1">
                <a:latin typeface="Avenir Medium"/>
              </a:rPr>
              <a:t>Science</a:t>
            </a:r>
            <a:r>
              <a:rPr lang="ro-RO" sz="3200" b="1" dirty="0">
                <a:latin typeface="Avenir Medium"/>
              </a:rPr>
              <a:t>. A </a:t>
            </a:r>
            <a:r>
              <a:rPr lang="ro-RO" sz="3200" b="1" dirty="0" err="1">
                <a:latin typeface="Avenir Medium"/>
              </a:rPr>
              <a:t>First</a:t>
            </a:r>
            <a:r>
              <a:rPr lang="ro-RO" sz="3200" b="1" dirty="0">
                <a:latin typeface="Avenir Medium"/>
              </a:rPr>
              <a:t> </a:t>
            </a:r>
            <a:r>
              <a:rPr lang="ro-RO" sz="3200" b="1" dirty="0" err="1">
                <a:latin typeface="Avenir Medium"/>
              </a:rPr>
              <a:t>Introduction</a:t>
            </a:r>
            <a:r>
              <a:rPr lang="ro-RO" sz="3200" b="1" dirty="0">
                <a:latin typeface="Avenir Medium"/>
              </a:rPr>
              <a:t> </a:t>
            </a:r>
            <a:r>
              <a:rPr lang="ro-RO" sz="3200" dirty="0">
                <a:latin typeface="Avenir Medium"/>
              </a:rPr>
              <a:t>(</a:t>
            </a:r>
            <a:r>
              <a:rPr lang="ro-RO" sz="3200" i="1" dirty="0" err="1">
                <a:latin typeface="Avenir Medium"/>
              </a:rPr>
              <a:t>Chapter</a:t>
            </a:r>
            <a:r>
              <a:rPr lang="ro-RO" sz="3200" i="1" dirty="0">
                <a:latin typeface="Avenir Medium"/>
              </a:rPr>
              <a:t> 10 </a:t>
            </a:r>
            <a:r>
              <a:rPr lang="ro-RO" sz="3200" i="1" dirty="0" err="1">
                <a:latin typeface="Avenir Medium"/>
              </a:rPr>
              <a:t>Statistical</a:t>
            </a:r>
            <a:r>
              <a:rPr lang="ro-RO" sz="3200" i="1" dirty="0">
                <a:latin typeface="Avenir Medium"/>
              </a:rPr>
              <a:t> </a:t>
            </a:r>
            <a:r>
              <a:rPr lang="ro-RO" sz="3200" i="1" dirty="0" err="1">
                <a:latin typeface="Avenir Medium"/>
              </a:rPr>
              <a:t>inference</a:t>
            </a:r>
            <a:r>
              <a:rPr lang="ro-RO" sz="3200" dirty="0">
                <a:latin typeface="Avenir Medium"/>
              </a:rPr>
              <a:t>)</a:t>
            </a:r>
            <a:endParaRPr lang="en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2"/>
              </a:rPr>
              <a:t>https://datasciencebook.ca/inference.html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-US" sz="1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</a:rPr>
              <a:t>Darrin </a:t>
            </a:r>
            <a:r>
              <a:rPr lang="en-US" sz="3200" dirty="0" err="1">
                <a:latin typeface="Avenir Medium"/>
              </a:rPr>
              <a:t>Speegle</a:t>
            </a:r>
            <a:r>
              <a:rPr lang="en-US" sz="3200" dirty="0">
                <a:latin typeface="Avenir Medium"/>
              </a:rPr>
              <a:t> and Bryan Clair (2022). Probability, Statistics, and Data: A fresh approach using R (</a:t>
            </a:r>
            <a:r>
              <a:rPr lang="en-US" sz="3200" dirty="0">
                <a:latin typeface="Avenir Medium"/>
                <a:hlinkClick r:id="rId3"/>
              </a:rPr>
              <a:t>https://mathstat.slu.edu/~speegle/_book/</a:t>
            </a:r>
            <a:r>
              <a:rPr lang="en-US" sz="32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Chapter 8 Inference on the Mean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Chapter 9 Rank Based Tests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Chapter 10 Tabular Data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</a:rPr>
              <a:t>Crump, M. J. C., Navarro, D. J., &amp; Suzuki, J. (2019-2022). Answering Questions with Data : Introductory Statistics for Psychology Students (</a:t>
            </a:r>
            <a:r>
              <a:rPr lang="en-US" sz="3200" dirty="0">
                <a:latin typeface="Avenir Medium"/>
                <a:hlinkClick r:id="rId4"/>
              </a:rPr>
              <a:t>https://crumplab.com/statistics/</a:t>
            </a:r>
            <a:r>
              <a:rPr lang="en-US" sz="32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5  Foundations for inference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6  t-tests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7  ANOVA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</a:rPr>
              <a:t>8  Repeated Measures ANOVA </a:t>
            </a: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-GB" sz="20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" sz="11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-US" sz="32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536445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references on inferential statistics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990600"/>
            <a:ext cx="8382000" cy="58674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GB" sz="3200" dirty="0" err="1">
                <a:latin typeface="Avenir Medium"/>
              </a:rPr>
              <a:t>Stéphanie</a:t>
            </a:r>
            <a:r>
              <a:rPr lang="en-GB" sz="3200" dirty="0">
                <a:latin typeface="Avenir Medium"/>
              </a:rPr>
              <a:t> M. van den Berg (2022). Analysing Data using Linear Models (</a:t>
            </a:r>
            <a:r>
              <a:rPr lang="en-GB" sz="3200" dirty="0">
                <a:latin typeface="Avenir Medium"/>
                <a:hlinkClick r:id="rId2"/>
              </a:rPr>
              <a:t>https://bookdown.org/pingapang9/linear_models_bookdown/</a:t>
            </a:r>
            <a:r>
              <a:rPr lang="en-GB" sz="32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sz="2800" dirty="0">
                <a:latin typeface="Avenir Medium"/>
              </a:rPr>
              <a:t>Chapter 2 Inference about a mean</a:t>
            </a:r>
          </a:p>
          <a:p>
            <a:pPr lvl="1">
              <a:lnSpc>
                <a:spcPct val="110000"/>
              </a:lnSpc>
            </a:pPr>
            <a:r>
              <a:rPr lang="en-GB" sz="2800" dirty="0">
                <a:latin typeface="Avenir Medium"/>
              </a:rPr>
              <a:t>Chapter 3 Inference about a proportion</a:t>
            </a:r>
            <a:endParaRPr lang="en" sz="2800" dirty="0">
              <a:latin typeface="Avenir Medium"/>
            </a:endParaRPr>
          </a:p>
          <a:p>
            <a:pPr>
              <a:lnSpc>
                <a:spcPct val="110000"/>
              </a:lnSpc>
            </a:pPr>
            <a:endParaRPr lang="en" sz="28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2800" dirty="0">
                <a:latin typeface="Avenir Medium"/>
              </a:rPr>
              <a:t>Chester </a:t>
            </a:r>
            <a:r>
              <a:rPr lang="en" sz="2800" dirty="0" err="1">
                <a:latin typeface="Avenir Medium"/>
              </a:rPr>
              <a:t>Ismay</a:t>
            </a:r>
            <a:r>
              <a:rPr lang="en" sz="2800" dirty="0">
                <a:latin typeface="Avenir Medium"/>
              </a:rPr>
              <a:t> and Albert Y. Kim (2022). </a:t>
            </a:r>
            <a:r>
              <a:rPr lang="en-GB" sz="2800" dirty="0">
                <a:latin typeface="Avenir Medium"/>
              </a:rPr>
              <a:t>Statistical Inference via Data Science. A </a:t>
            </a:r>
            <a:r>
              <a:rPr lang="en-GB" sz="2800" dirty="0" err="1">
                <a:latin typeface="Avenir Medium"/>
              </a:rPr>
              <a:t>ModernDive</a:t>
            </a:r>
            <a:r>
              <a:rPr lang="en-GB" sz="2800" dirty="0">
                <a:latin typeface="Avenir Medium"/>
              </a:rPr>
              <a:t> into R and the </a:t>
            </a:r>
            <a:r>
              <a:rPr lang="en-GB" sz="2800" dirty="0" err="1">
                <a:latin typeface="Avenir Medium"/>
              </a:rPr>
              <a:t>Tidyverse</a:t>
            </a:r>
            <a:r>
              <a:rPr lang="en-GB" sz="2800" dirty="0">
                <a:latin typeface="Avenir Medium"/>
              </a:rPr>
              <a:t> (</a:t>
            </a:r>
            <a:r>
              <a:rPr lang="en-GB" sz="2800" dirty="0">
                <a:latin typeface="Avenir Medium"/>
                <a:hlinkClick r:id="rId3"/>
              </a:rPr>
              <a:t>https://moderndive.com/index.html</a:t>
            </a:r>
            <a:r>
              <a:rPr lang="en-GB" sz="28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Avenir Medium"/>
              </a:rPr>
              <a:t>Chapter 9 Hypothesis Testing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Avenir Medium"/>
              </a:rPr>
              <a:t>B Inference Examples</a:t>
            </a:r>
          </a:p>
          <a:p>
            <a:pPr>
              <a:lnSpc>
                <a:spcPct val="110000"/>
              </a:lnSpc>
            </a:pPr>
            <a:endParaRPr lang="en-GB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GB" sz="3200" dirty="0">
                <a:latin typeface="Avenir Medium"/>
              </a:rPr>
              <a:t>Samuel </a:t>
            </a:r>
            <a:r>
              <a:rPr lang="en-GB" sz="3200" dirty="0" err="1">
                <a:latin typeface="Avenir Medium"/>
              </a:rPr>
              <a:t>Franssens</a:t>
            </a:r>
            <a:r>
              <a:rPr lang="en-GB" sz="3200" dirty="0">
                <a:latin typeface="Avenir Medium"/>
              </a:rPr>
              <a:t> (2020-2022). R for marketing students (</a:t>
            </a:r>
            <a:r>
              <a:rPr lang="en-GB" sz="3200" dirty="0">
                <a:latin typeface="Avenir Medium"/>
                <a:hlinkClick r:id="rId4"/>
              </a:rPr>
              <a:t>https://bookdown.org/content/1340/</a:t>
            </a:r>
            <a:r>
              <a:rPr lang="en-GB" sz="32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GB" sz="2800" dirty="0">
                <a:latin typeface="Avenir Medium"/>
              </a:rPr>
              <a:t>3 Basic data analysis: </a:t>
            </a:r>
            <a:r>
              <a:rPr lang="en-GB" sz="2800" dirty="0" err="1">
                <a:latin typeface="Avenir Medium"/>
              </a:rPr>
              <a:t>analyzing</a:t>
            </a:r>
            <a:r>
              <a:rPr lang="en-GB" sz="2800" dirty="0">
                <a:latin typeface="Avenir Medium"/>
              </a:rPr>
              <a:t> secondary data</a:t>
            </a:r>
          </a:p>
          <a:p>
            <a:pPr lvl="1">
              <a:lnSpc>
                <a:spcPct val="110000"/>
              </a:lnSpc>
            </a:pPr>
            <a:r>
              <a:rPr lang="en-GB" sz="2800" dirty="0">
                <a:latin typeface="Avenir Medium"/>
              </a:rPr>
              <a:t>4 Basic data analysis: experiments</a:t>
            </a:r>
          </a:p>
          <a:p>
            <a:pPr>
              <a:lnSpc>
                <a:spcPct val="110000"/>
              </a:lnSpc>
            </a:pPr>
            <a:endParaRPr lang="en-GB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3300" dirty="0">
                <a:latin typeface="Avenir Medium"/>
              </a:rPr>
              <a:t>Eric van Holm (2021). Introduction to Research Methods (</a:t>
            </a:r>
            <a:r>
              <a:rPr lang="en-US" sz="3300" dirty="0">
                <a:latin typeface="Avenir Medium"/>
                <a:hlinkClick r:id="rId5"/>
              </a:rPr>
              <a:t>https://bookdown.org/ejvanholm/Textbook/</a:t>
            </a:r>
            <a:r>
              <a:rPr lang="en-US" sz="3300" dirty="0">
                <a:latin typeface="Avenir Medium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2900" dirty="0">
                <a:latin typeface="Avenir Medium"/>
              </a:rPr>
              <a:t>This book covers the design and analysis of surveys</a:t>
            </a:r>
          </a:p>
          <a:p>
            <a:pPr lvl="1">
              <a:lnSpc>
                <a:spcPct val="110000"/>
              </a:lnSpc>
            </a:pPr>
            <a:endParaRPr lang="en-US" sz="2900" dirty="0">
              <a:latin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16480226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References on inferential statistics in R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1066800"/>
            <a:ext cx="8686800" cy="57912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infer</a:t>
            </a:r>
            <a:r>
              <a:rPr lang="ro-RO" sz="3200" dirty="0">
                <a:latin typeface="Avenir Medium"/>
              </a:rPr>
              <a:t> R </a:t>
            </a:r>
            <a:r>
              <a:rPr lang="ro-RO" sz="3200" dirty="0" err="1">
                <a:latin typeface="Avenir Medium"/>
              </a:rPr>
              <a:t>Package</a:t>
            </a:r>
            <a:endParaRPr lang="en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2"/>
              </a:rPr>
              <a:t>https://infer.netlify.com/#infer-r-package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infer: a package for tidy statistical inference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ro-RO" sz="3200" dirty="0">
                <a:latin typeface="Avenir Medium"/>
                <a:hlinkClick r:id="rId3"/>
              </a:rPr>
              <a:t>https://www.rstudio.com/resources/videos/infer-a-package-for-tidy-statistical-inference/</a:t>
            </a:r>
            <a:endParaRPr lang="en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How to test any hypothesis with the infer package (</a:t>
            </a:r>
            <a:r>
              <a:rPr lang="ro-RO" sz="3200" dirty="0">
                <a:latin typeface="Avenir Medium"/>
              </a:rPr>
              <a:t>Andrew Heiss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4"/>
              </a:rPr>
              <a:t>https://www.andrewheiss.com/blog/2018/12/05/test-any-hypothesis/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ro-RO" sz="3200" dirty="0" err="1">
                <a:latin typeface="Avenir Medium"/>
              </a:rPr>
              <a:t>Package</a:t>
            </a:r>
            <a:r>
              <a:rPr lang="ro-RO" sz="3200" dirty="0">
                <a:latin typeface="Avenir Medium"/>
              </a:rPr>
              <a:t> ‘</a:t>
            </a:r>
            <a:r>
              <a:rPr lang="ro-RO" sz="3200" dirty="0" err="1">
                <a:latin typeface="Avenir Medium"/>
              </a:rPr>
              <a:t>GroupComparisons</a:t>
            </a:r>
            <a:r>
              <a:rPr lang="ro-RO" sz="3200" dirty="0">
                <a:latin typeface="Avenir Medium"/>
              </a:rPr>
              <a:t>’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5"/>
              </a:rPr>
              <a:t>https://cran.r-project.org/web/packages/GroupComparisons/GroupComparisons.pdf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survey: Analysis of Complex Survey Samples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6"/>
              </a:rPr>
              <a:t>https://cran.r-project.org/web/packages/survey/index.html</a:t>
            </a: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" sz="3200" dirty="0">
                <a:latin typeface="Avenir Medium"/>
              </a:rPr>
              <a:t>Intro to the survey R package (36-303) (</a:t>
            </a:r>
            <a:r>
              <a:rPr lang="ro-RO" sz="3200" dirty="0" err="1">
                <a:latin typeface="Avenir Medium"/>
              </a:rPr>
              <a:t>Jared</a:t>
            </a:r>
            <a:r>
              <a:rPr lang="ro-RO" sz="3200" dirty="0">
                <a:latin typeface="Avenir Medium"/>
              </a:rPr>
              <a:t> S. Murray</a:t>
            </a:r>
            <a:r>
              <a:rPr lang="en" sz="3200" dirty="0">
                <a:latin typeface="Avenir Medium"/>
              </a:rPr>
              <a:t>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7"/>
              </a:rPr>
              <a:t>https://www.andrew.cmu.edu/user/jsmurray/teaching/303/files/lab.html</a:t>
            </a:r>
            <a:endParaRPr lang="en-US" sz="32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32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Avenir Medium"/>
              </a:rPr>
              <a:t>Patil, I. (2021). Visualizations with statistical details: The '</a:t>
            </a:r>
            <a:r>
              <a:rPr lang="en-US" sz="3200" dirty="0" err="1">
                <a:latin typeface="Avenir Medium"/>
              </a:rPr>
              <a:t>ggstatsplot</a:t>
            </a:r>
            <a:r>
              <a:rPr lang="en-US" sz="3200" dirty="0">
                <a:latin typeface="Avenir Medium"/>
              </a:rPr>
              <a:t>' approach. Journal of Open Source Software, 6(61), 3167,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200" dirty="0">
                <a:latin typeface="Avenir Medium"/>
                <a:hlinkClick r:id="rId8"/>
              </a:rPr>
              <a:t>https://indrajeetpatil.github.io/ggstatsplot/</a:t>
            </a:r>
            <a:endParaRPr lang="en-US" sz="32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8280868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11593</TotalTime>
  <Words>732</Words>
  <Application>Microsoft Macintosh PowerPoint</Application>
  <PresentationFormat>On-screen Show 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 Unicode MS</vt:lpstr>
      <vt:lpstr>Arial</vt:lpstr>
      <vt:lpstr>Avenir Book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Data  Processing/Analysis/Science  with R</vt:lpstr>
      <vt:lpstr>Agenda</vt:lpstr>
      <vt:lpstr>Starting references on inferential statistics</vt:lpstr>
      <vt:lpstr>Starting references on inferential statistics (cont.)</vt:lpstr>
      <vt:lpstr>Other references on inferential statistics</vt:lpstr>
      <vt:lpstr>References on inferential statistics in R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594</cp:revision>
  <dcterms:created xsi:type="dcterms:W3CDTF">2002-10-11T06:23:42Z</dcterms:created>
  <dcterms:modified xsi:type="dcterms:W3CDTF">2022-12-01T10:10:36Z</dcterms:modified>
</cp:coreProperties>
</file>