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9" r:id="rId3"/>
    <p:sldId id="361" r:id="rId4"/>
    <p:sldId id="518" r:id="rId5"/>
    <p:sldId id="530" r:id="rId6"/>
    <p:sldId id="354" r:id="rId7"/>
    <p:sldId id="360" r:id="rId8"/>
    <p:sldId id="362" r:id="rId9"/>
    <p:sldId id="355" r:id="rId10"/>
    <p:sldId id="375" r:id="rId11"/>
    <p:sldId id="529" r:id="rId12"/>
    <p:sldId id="476" r:id="rId13"/>
    <p:sldId id="532" r:id="rId14"/>
    <p:sldId id="5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4" d="100"/>
          <a:sy n="124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7AEF-7CD3-AF40-B377-75403F8AFB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89B6-066D-EB4E-89ED-3DD58B7C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0A11A3-CDEE-234B-8388-C0BA3CAA4317}" type="datetimeFigureOut">
              <a:rPr lang="en-US"/>
              <a:pPr>
                <a:defRPr/>
              </a:pPr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C551-5380-B947-ADF5-A992568A9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DF89-610E-954B-A1EE-585490725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1BA5F6-82B2-7C4D-A14E-4C45FDF9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94938-01EB-5643-B459-089F56140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C1A-B307-254F-BD98-72566F256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994DFB-00D5-D64A-A1EA-B67D15D62FBC}" type="datetimeFigureOut">
              <a:rPr lang="en-US"/>
              <a:pPr>
                <a:defRPr/>
              </a:pPr>
              <a:t>11/30/22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275A35-D2CC-4249-8890-4304CDA0F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6BDD6-8915-0D4B-B351-A971741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1831-A419-C34E-85C0-AF1562BD2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2FB5-D86D-074B-A5E7-094B6328D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96AE7-F01B-1749-BB99-18740979AB1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81B10-7E05-964B-9794-C0C69CB9B522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2EAB2-CC62-BE44-9188-8F6D84284E4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7D8851C-6DAA-CA40-83F3-095C19D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5DF54B78-D630-2349-9784-5C0F8AF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6EF5C89-3F24-9340-87ED-E292E1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EF396-3359-6548-ADBB-4C4006762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08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A0789C6-C5FF-BF44-BD16-0699263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27E6A8E-8124-CD4B-B015-68751AE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51C5FA1-D940-B142-A6E0-0946A1C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B7A7-6DA8-1142-8647-C8C9F66E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7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1F5B2C-BD3B-4A4B-83B1-D1BCA44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1024A84-9E34-3D4A-90EB-CC1CE09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921303C-BAFB-1E48-925E-EC7739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3FCC-67BD-6340-B767-0C3D0FCF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8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BDC6-7ACA-734F-AB6C-0BAA4B1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CE53-B09C-8A41-AAC0-E0EA5C7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B7FF-4EE3-F74E-AFAE-971B729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2AF3-FCD7-964D-B923-3E620E84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17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4ECE2BE-DBE4-9A4B-B5DD-AE333A3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92ED5DC-00E8-3B4D-AFD5-5E5DC1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5D1C69-9947-254E-88D9-CAA00EA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392-7B89-3A45-B318-7EE91C8D1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1ECFE-E67A-B043-9786-0CCBABD7D8AA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A7C89-3789-4941-9A46-5B709F77C6D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9C3DB-C8D0-804E-9DBB-8641F7B84813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260C0-39B2-BB48-8B27-7E10E766A50A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CB40F3-BCC0-1E47-9883-702579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8622FE-F2A6-8F4C-9BB3-1667A1C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445330-2EA9-0443-A3E8-87B0F2DC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172-9D36-4342-BC57-4894A1D0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71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7B9834A-F5AD-CB4C-A141-6069C03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ACBEE95-C278-694A-B0AC-294CD59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43E4E22-6E5F-3743-8BB3-1857228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6880-3051-7C45-8056-D3D47799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4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CFD3-15A3-FB4C-AB18-A8C2D8B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3E70-894E-524A-AEE4-19ADDA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0C97-B91A-574C-8763-8E12092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F18E15-833A-AD42-BFC2-C90B019F1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807AFAB4-85B3-8B47-849A-5C1F87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8440CE6-F831-4E48-A9E2-AB6A4D23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C0104A-ED08-1842-81DE-066EDD3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1B4-DF9D-1644-B983-7978290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0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99567-AB31-E541-8190-875E89CB3D05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102-C997-9D43-BAE9-9CD7658363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3EB43E-626A-CD46-AB32-A38E017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2BA3E87-181B-F74F-BDC9-FF20ED5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AABBD2-5373-6B41-B815-253787CB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F9D93-A3AD-4C4F-A35A-A6741CDC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C334-0371-4A46-B025-CD4B55A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F2CA-CC00-244A-9055-3187A97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B678-1C45-D24A-8AEC-A3EDBA2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966E7-07BC-8A42-B904-7D43EF83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7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46D05-5C22-2E44-881C-2191AB8C471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1A14628-44EC-8F49-9718-9D8BEE1DF563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BDA1E792-4AB2-9240-9BF3-0E1A1C04D2AA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E5F84C-42FF-BF49-A46C-2673E3F6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4200B7-7BD7-7D4E-BE0C-87C6C2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9FDA20-C317-BC4A-821C-A7F1E74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BAAB64-93E9-C240-A5A1-A52AA476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21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7BB8B9B-45EF-804F-9E7E-87F988196DBB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D167AC-C144-4849-ADBB-776638B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FBF4793-325B-1648-A8F5-03D86F21D06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0E552-EA9A-224C-A443-6047F241754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3362D67-A026-024C-832E-7206D5B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9C827797-C748-FC4B-B542-F96B17AEC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C393218-AB47-D14F-AA62-077B197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84ABB-56DA-4E4C-A496-023ED2AA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just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4CB1C66-4031-6144-9704-A6864C9E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3434A5F7-650A-D748-9C01-6CF3ECF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F74F-2578-B246-8C6C-548AA5CDC0F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5" r:id="rId2"/>
    <p:sldLayoutId id="2147483751" r:id="rId3"/>
    <p:sldLayoutId id="2147483746" r:id="rId4"/>
    <p:sldLayoutId id="2147483752" r:id="rId5"/>
    <p:sldLayoutId id="2147483747" r:id="rId6"/>
    <p:sldLayoutId id="2147483753" r:id="rId7"/>
    <p:sldLayoutId id="2147483754" r:id="rId8"/>
    <p:sldLayoutId id="2147483755" r:id="rId9"/>
    <p:sldLayoutId id="2147483748" r:id="rId10"/>
    <p:sldLayoutId id="2147483749" r:id="rId11"/>
    <p:sldLayoutId id="2147483756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lang="en-US"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en-US"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lang="en-US"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exploratory-data-analysis.html" TargetMode="External"/><Relationship Id="rId2" Type="http://schemas.openxmlformats.org/officeDocument/2006/relationships/hyperlink" Target="https://www.youtube.com/watch?time_continue=1&amp;v=nx5yhXAQLx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zHcQPKP6NpM" TargetMode="External"/><Relationship Id="rId5" Type="http://schemas.openxmlformats.org/officeDocument/2006/relationships/hyperlink" Target="https://moderndive.com/7-multiple-regression.html" TargetMode="External"/><Relationship Id="rId4" Type="http://schemas.openxmlformats.org/officeDocument/2006/relationships/hyperlink" Target="https://livebook.datascienceheroes.com/exploratory-data-analysi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explore/vignettes/explore.html" TargetMode="External"/><Relationship Id="rId7" Type="http://schemas.openxmlformats.org/officeDocument/2006/relationships/hyperlink" Target="https://www.littlemissdata.com/blog/inspectdf" TargetMode="External"/><Relationship Id="rId2" Type="http://schemas.openxmlformats.org/officeDocument/2006/relationships/hyperlink" Target="https://arxiv.org/pdf/1904.02101v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datascienceheroes.com/exploratory-data-analysis-data-preparation-with-funmodeling/" TargetMode="External"/><Relationship Id="rId5" Type="http://schemas.openxmlformats.org/officeDocument/2006/relationships/hyperlink" Target="https://www.programmingwithr.com/how-to-automate-eda-with-dataexplorer-in-r/" TargetMode="External"/><Relationship Id="rId4" Type="http://schemas.openxmlformats.org/officeDocument/2006/relationships/hyperlink" Target="https://boxuancui.github.io/DataExplor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6-regression.html" TargetMode="External"/><Relationship Id="rId2" Type="http://schemas.openxmlformats.org/officeDocument/2006/relationships/hyperlink" Target="https://r4ds.hadley.nz/eda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kothe/navarro2/descriptives.html" TargetMode="External"/><Relationship Id="rId2" Type="http://schemas.openxmlformats.org/officeDocument/2006/relationships/hyperlink" Target="https://medium.com/analytics-vidhya/descriptive-statistics-for-data-science-2f304a36ac3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rsquaredacademy.com/introducing-descriptr/" TargetMode="External"/><Relationship Id="rId5" Type="http://schemas.openxmlformats.org/officeDocument/2006/relationships/hyperlink" Target="https://www.youtube.com/watch?v=ACWuV16tdhY&amp;index=19&amp;list=PLqzoL9-eJTNBDdKgJgJzaQcY6OXmsXAHU" TargetMode="External"/><Relationship Id="rId4" Type="http://schemas.openxmlformats.org/officeDocument/2006/relationships/hyperlink" Target="http://rcompanion.org/handbook/C_0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8B9187B-36CC-2044-A6A2-F286EDBE9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0"/>
            <a:ext cx="7899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sz="4400" b="1" dirty="0">
                <a:latin typeface="Gabriola"/>
                <a:cs typeface="Gabriola"/>
              </a:rPr>
              <a:t>Explorato</a:t>
            </a:r>
            <a:r>
              <a:rPr lang="en-US" sz="4400" b="1" dirty="0">
                <a:latin typeface="Gabriola"/>
                <a:cs typeface="Gabriola"/>
              </a:rPr>
              <a:t>ry Data Analysis</a:t>
            </a:r>
            <a:endParaRPr sz="4400" b="1" dirty="0">
              <a:latin typeface="Gabriola"/>
              <a:cs typeface="Gabriola"/>
            </a:endParaRPr>
          </a:p>
        </p:txBody>
      </p:sp>
      <p:pic>
        <p:nvPicPr>
          <p:cNvPr id="16387" name="Picture 2" descr="logouaic">
            <a:extLst>
              <a:ext uri="{FF2B5EF4-FFF2-40B4-BE49-F238E27FC236}">
                <a16:creationId xmlns:a16="http://schemas.microsoft.com/office/drawing/2014/main" id="{D0DB9E3B-B030-5742-8194-455B1324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36550"/>
            <a:ext cx="9588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http://www.feaa.uaic.ro/assets/img/logo-feaa-top.png">
            <a:extLst>
              <a:ext uri="{FF2B5EF4-FFF2-40B4-BE49-F238E27FC236}">
                <a16:creationId xmlns:a16="http://schemas.microsoft.com/office/drawing/2014/main" id="{979D8BE3-F1C7-AF40-A96D-C573D40E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66B3EF0C-66F6-BD49-97ED-C729B4E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660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860425" indent="-4572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indent="-3429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 sz="2400" b="1">
                <a:solidFill>
                  <a:srgbClr val="320E04"/>
                </a:solidFill>
                <a:latin typeface="Gabriola" pitchFamily="82" charset="0"/>
                <a:ea typeface="Vani" panose="020B0604020202020204" pitchFamily="34" charset="0"/>
                <a:cs typeface="Vani" panose="020B0604020202020204" pitchFamily="34" charset="0"/>
              </a:rPr>
              <a:t>By Marin Fotache	</a:t>
            </a:r>
          </a:p>
        </p:txBody>
      </p:sp>
      <p:sp>
        <p:nvSpPr>
          <p:cNvPr id="16390" name="TextBox 7">
            <a:extLst>
              <a:ext uri="{FF2B5EF4-FFF2-40B4-BE49-F238E27FC236}">
                <a16:creationId xmlns:a16="http://schemas.microsoft.com/office/drawing/2014/main" id="{C8BA30AD-17EA-CB41-A582-E16801F9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257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Al.I. Cuza </a:t>
            </a:r>
            <a:r>
              <a:rPr lang="en-US" altLang="en-US" sz="1400">
                <a:latin typeface="Segoe UI Semibold"/>
              </a:rPr>
              <a:t>University of </a:t>
            </a:r>
            <a:r>
              <a:rPr lang="ro-RO" altLang="en-US" sz="1400">
                <a:latin typeface="Segoe UI Semibold"/>
              </a:rPr>
              <a:t>Iași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Facult</a:t>
            </a:r>
            <a:r>
              <a:rPr lang="en-US" altLang="en-US" sz="1400">
                <a:latin typeface="Segoe UI Semibold"/>
              </a:rPr>
              <a:t>y of Economics</a:t>
            </a:r>
            <a:r>
              <a:rPr lang="ro-RO" altLang="en-US" sz="1400">
                <a:latin typeface="Segoe UI Semibold"/>
              </a:rPr>
              <a:t> </a:t>
            </a:r>
            <a:r>
              <a:rPr lang="en-US" altLang="en-US" sz="1400">
                <a:latin typeface="Segoe UI Semibold"/>
              </a:rPr>
              <a:t>and Business</a:t>
            </a:r>
            <a:r>
              <a:rPr lang="ro-RO" altLang="en-US" sz="1400">
                <a:latin typeface="Segoe UI Semibold"/>
              </a:rPr>
              <a:t> Administra</a:t>
            </a:r>
            <a:r>
              <a:rPr lang="en-US" altLang="en-US" sz="1400">
                <a:latin typeface="Segoe UI Semibold"/>
              </a:rPr>
              <a:t>tion</a:t>
            </a:r>
            <a:endParaRPr lang="ro-RO" altLang="en-US" sz="1400">
              <a:latin typeface="Segoe UI Semibold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400">
                <a:latin typeface="Segoe UI Semibold"/>
              </a:rPr>
              <a:t>Department of Accounting, Information Systems and Statistics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2E8BDB-2577-9A48-BAFE-D696D587762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400"/>
            <a:ext cx="8458200" cy="22098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9pPr>
            <a:extLst/>
          </a:lstStyle>
          <a:p>
            <a:pPr algn="ctr">
              <a:defRPr/>
            </a:pPr>
            <a:r>
              <a:rPr lang="en-US" sz="480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with R</a:t>
            </a:r>
            <a:endParaRPr lang="en-US" sz="4800" dirty="0">
              <a:latin typeface="Calisto MT" pitchFamily="18" charset="0"/>
              <a:ea typeface="Batang" pitchFamily="18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Skewness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asymmetry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skew</a:t>
            </a:r>
            <a:r>
              <a:rPr lang="en-US" sz="2400" dirty="0"/>
              <a:t> 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skew(faithful)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-0.4135 -0.4140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698"/>
            <a:ext cx="9127162" cy="3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862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Kurtosis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"flatness"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kurtosi </a:t>
            </a:r>
            <a:r>
              <a:rPr lang="en-US" sz="2400" dirty="0"/>
              <a:t>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kurtosi(faithful)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eruptions   waiting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-1.512    -1.156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0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359" y="2681977"/>
            <a:ext cx="1724350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negative kurtosis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982" y="2653764"/>
            <a:ext cx="13704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Zero kurtosis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8850" y="2514600"/>
            <a:ext cx="167225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Positive kurtosis</a:t>
            </a:r>
          </a:p>
        </p:txBody>
      </p:sp>
    </p:spTree>
    <p:extLst>
      <p:ext uri="{BB962C8B-B14F-4D97-AF65-F5344CB8AC3E}">
        <p14:creationId xmlns:p14="http://schemas.microsoft.com/office/powerpoint/2010/main" val="188048917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03250" y="12192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An iterative cycle (</a:t>
            </a:r>
            <a:r>
              <a:rPr lang="en-US" sz="2600" dirty="0" err="1"/>
              <a:t>Grolemund</a:t>
            </a:r>
            <a:r>
              <a:rPr lang="en-US" sz="2600" dirty="0"/>
              <a:t> &amp; Wickham, 2017)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Generate questions about your data.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answers by </a:t>
            </a:r>
            <a:r>
              <a:rPr lang="en-US" sz="2200" dirty="0" err="1"/>
              <a:t>visualising</a:t>
            </a:r>
            <a:r>
              <a:rPr lang="en-US" sz="2200" dirty="0"/>
              <a:t>, transforming, and modelling your data</a:t>
            </a:r>
            <a:r>
              <a:rPr lang="en-US" sz="2000" dirty="0"/>
              <a:t>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Use what you learn to refine your questions and/or generate new questions.</a:t>
            </a:r>
          </a:p>
          <a:p>
            <a:pPr marL="365125" lvl="1" indent="-282575">
              <a:lnSpc>
                <a:spcPct val="110000"/>
              </a:lnSpc>
              <a:spcBef>
                <a:spcPts val="600"/>
              </a:spcBef>
              <a:buSzPct val="80000"/>
              <a:buFont typeface="Wingdings 2" pitchFamily="2" charset="2"/>
              <a:buChar char=""/>
            </a:pPr>
            <a:r>
              <a:rPr lang="ro-RO" sz="2600" dirty="0">
                <a:latin typeface="Avenir Medium" panose="02000503020000020003" pitchFamily="2" charset="0"/>
              </a:rPr>
              <a:t>Main </a:t>
            </a:r>
            <a:r>
              <a:rPr lang="ro-RO" sz="2600" dirty="0" err="1">
                <a:latin typeface="Avenir Medium" panose="02000503020000020003" pitchFamily="2" charset="0"/>
              </a:rPr>
              <a:t>goal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during</a:t>
            </a:r>
            <a:r>
              <a:rPr lang="ro-RO" sz="2600" dirty="0">
                <a:latin typeface="Avenir Medium" panose="02000503020000020003" pitchFamily="2" charset="0"/>
              </a:rPr>
              <a:t> EDA </a:t>
            </a:r>
            <a:r>
              <a:rPr lang="ro-RO" sz="2600" dirty="0" err="1">
                <a:latin typeface="Avenir Medium" panose="02000503020000020003" pitchFamily="2" charset="0"/>
              </a:rPr>
              <a:t>is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to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develop</a:t>
            </a:r>
            <a:r>
              <a:rPr lang="ro-RO" sz="2600" dirty="0">
                <a:latin typeface="Avenir Medium" panose="02000503020000020003" pitchFamily="2" charset="0"/>
              </a:rPr>
              <a:t> an </a:t>
            </a:r>
            <a:r>
              <a:rPr lang="ro-RO" sz="2600" dirty="0" err="1">
                <a:latin typeface="Avenir Medium" panose="02000503020000020003" pitchFamily="2" charset="0"/>
              </a:rPr>
              <a:t>understanding</a:t>
            </a:r>
            <a:r>
              <a:rPr lang="ro-RO" sz="2600" dirty="0">
                <a:latin typeface="Avenir Medium" panose="02000503020000020003" pitchFamily="2" charset="0"/>
              </a:rPr>
              <a:t> of data</a:t>
            </a:r>
            <a:endParaRPr lang="en-US" sz="26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Not a formal process with a strict set of rules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Two main  types of questions: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variation occurs within my variables?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covariation occurs between my variables?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Tidy Tuesday Screencast: analyzing college major &amp; income data in R (David Robinson)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2"/>
              </a:rPr>
              <a:t>	https://www.youtube.com/watch?time_continue=1&amp;v=nx5yhXAQLxw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000" dirty="0"/>
              <a:t>Garrett </a:t>
            </a:r>
            <a:r>
              <a:rPr lang="en-US" sz="2000" dirty="0" err="1"/>
              <a:t>Grolemund</a:t>
            </a:r>
            <a:r>
              <a:rPr lang="en-US" sz="2000" dirty="0"/>
              <a:t>, Hadley Wickham - </a:t>
            </a:r>
            <a:r>
              <a:rPr lang="en-US" sz="2000" i="1" dirty="0"/>
              <a:t>R for Data Science</a:t>
            </a:r>
            <a:r>
              <a:rPr lang="en-US" sz="2000" dirty="0"/>
              <a:t>, O’Reilly (2017) - </a:t>
            </a:r>
            <a:r>
              <a:rPr lang="en-US" sz="1800" dirty="0"/>
              <a:t>7 Exploratory Data Analysis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https://r4ds.had.co.nz/exploratory-data-analysis.html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2000" dirty="0"/>
              <a:t>Pablo Casas - Data Science Live Book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4"/>
              </a:rPr>
              <a:t>https://livebook.datascienceheroes.com/exploratory-data-analysis.html</a:t>
            </a:r>
            <a:endParaRPr lang="en-US" sz="12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1 Exploratory Data Analysis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 Data Preparation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Chester </a:t>
            </a:r>
            <a:r>
              <a:rPr lang="en-US" sz="2000" dirty="0" err="1"/>
              <a:t>Ismay</a:t>
            </a:r>
            <a:r>
              <a:rPr lang="en-US" sz="2000" dirty="0"/>
              <a:t> and Albert Y. Kim - An Introduction to Statistical and Data Sciences via R (2018)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7.1.1 Exploratory data analysis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Medium" panose="02000503020000020003" pitchFamily="2" charset="0"/>
                <a:hlinkClick r:id="rId5"/>
              </a:rPr>
              <a:t>https://moderndive.com/7-multiple-regression.html</a:t>
            </a:r>
            <a:endParaRPr lang="en-US" sz="14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/>
              <a:t>Patrick Meyer - Exploratory Data Analysis (2015)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altLang="en-US" sz="1400" dirty="0">
                <a:latin typeface="Avenir Medium" panose="02000503020000020003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https://www.youtube.com/watch?v=zHcQPKP6NpM</a:t>
            </a:r>
            <a:endParaRPr lang="en-US" altLang="en-US" sz="14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630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Packages for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 comprehensive view (at the beginning of 2019)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Landscape of R Packages for Automated Exploratory Data Analysis (Mateusz </a:t>
            </a:r>
            <a:r>
              <a:rPr lang="en-US" sz="2000" dirty="0" err="1"/>
              <a:t>Staniak</a:t>
            </a:r>
            <a:r>
              <a:rPr lang="en-US" sz="2000" dirty="0"/>
              <a:t> and </a:t>
            </a:r>
            <a:r>
              <a:rPr lang="en-US" sz="2000" dirty="0" err="1"/>
              <a:t>Przemysław</a:t>
            </a:r>
            <a:r>
              <a:rPr lang="en-US" sz="2000" dirty="0"/>
              <a:t> </a:t>
            </a:r>
            <a:r>
              <a:rPr lang="en-US" sz="2000" dirty="0" err="1"/>
              <a:t>Biecek</a:t>
            </a:r>
            <a:r>
              <a:rPr lang="en-US" sz="2000" dirty="0"/>
              <a:t>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https://arxiv.org/pdf/1904.02101v1.pdf</a:t>
            </a:r>
            <a:endParaRPr lang="en-US" sz="14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/>
              <a:t>Other resources on EDA packages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explore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https://cran.r-project.org/web/packages/explore/vignettes/explore.html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err="1"/>
              <a:t>DataExplorer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https://boxuancui.github.io/DataExplorer/</a:t>
            </a:r>
            <a:endParaRPr lang="en-US" sz="14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5"/>
              </a:rPr>
              <a:t>https://www.programmingwithr.com/how-to-automate-eda-with-dataexplorer-in-r/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Exploratory Data Analysis &amp; Data Preparation with '</a:t>
            </a:r>
            <a:r>
              <a:rPr lang="en-US" sz="2000" dirty="0" err="1"/>
              <a:t>funModeling</a:t>
            </a:r>
            <a:r>
              <a:rPr lang="en-US" sz="2000" dirty="0"/>
              <a:t>’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6"/>
              </a:rPr>
              <a:t>https://blog.datascienceheroes.com/exploratory-data-analysis-data-preparation-with-funmodeling/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Simple EDA in R with </a:t>
            </a:r>
            <a:r>
              <a:rPr lang="en-US" sz="2000" dirty="0" err="1"/>
              <a:t>inspectdf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7"/>
              </a:rPr>
              <a:t>https://www.littlemissdata.com/blog/inspectdf</a:t>
            </a:r>
            <a:endParaRPr lang="en-US" sz="14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4585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98-B5D3-0F49-9F9B-3443353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16B538C6-7019-3442-81D6-F78FA771A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Get basic information about variables</a:t>
            </a:r>
          </a:p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Descriptive Statistics</a:t>
            </a:r>
            <a:r>
              <a:rPr lang="en-US" altLang="en-US" sz="2600" dirty="0">
                <a:latin typeface="Avenir Medium" panose="02000503020000020003" pitchFamily="2" charset="0"/>
              </a:rPr>
              <a:t> (central tendency/ locality; data spread /dispersion/variation; distribution shape)</a:t>
            </a:r>
            <a:r>
              <a:rPr lang="ro-RO" altLang="en-US" sz="2600" dirty="0">
                <a:latin typeface="Avenir Medium" panose="02000503020000020003" pitchFamily="2" charset="0"/>
              </a:rPr>
              <a:t> for: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nominal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ordinal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interval/</a:t>
            </a:r>
            <a:r>
              <a:rPr lang="ro-RO" altLang="en-US" sz="2200" dirty="0" err="1">
                <a:latin typeface="Avenir Medium" panose="02000503020000020003" pitchFamily="2" charset="0"/>
              </a:rPr>
              <a:t>ratio</a:t>
            </a:r>
            <a:r>
              <a:rPr lang="ro-RO" altLang="en-US" sz="2200" dirty="0">
                <a:latin typeface="Avenir Medium" panose="02000503020000020003" pitchFamily="2" charset="0"/>
              </a:rPr>
              <a:t> data</a:t>
            </a:r>
            <a:endParaRPr lang="en-US" altLang="en-US" sz="2200" dirty="0">
              <a:latin typeface="Avenir Medium" panose="02000503020000020003" pitchFamily="2" charset="0"/>
            </a:endParaRP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Measuring association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Missing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Extreme/wrong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How to `read` information displayed in graphs (finding problems/issues)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`classic`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flavours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Descriptive statistics - summarizing data in a compact understandable fashion (way) </a:t>
            </a:r>
          </a:p>
          <a:p>
            <a:pPr lvl="1"/>
            <a:r>
              <a:rPr lang="en-US" sz="2600" dirty="0"/>
              <a:t>Centrality of data</a:t>
            </a:r>
          </a:p>
          <a:p>
            <a:pPr lvl="1"/>
            <a:r>
              <a:rPr lang="en-US" sz="2600" dirty="0"/>
              <a:t>Spreading of data</a:t>
            </a:r>
          </a:p>
          <a:p>
            <a:pPr lvl="1"/>
            <a:r>
              <a:rPr lang="en-US" sz="2600" dirty="0"/>
              <a:t>Distribution of data</a:t>
            </a:r>
          </a:p>
          <a:p>
            <a:endParaRPr lang="en-US" sz="3000" dirty="0"/>
          </a:p>
          <a:p>
            <a:r>
              <a:rPr lang="en-US" sz="3000" dirty="0"/>
              <a:t>Inferential statistics – estimating the values of </a:t>
            </a:r>
            <a:r>
              <a:rPr lang="en-US" sz="3000" i="1" dirty="0"/>
              <a:t>population</a:t>
            </a:r>
            <a:r>
              <a:rPr lang="en-US" sz="3000" dirty="0"/>
              <a:t> parameters based on </a:t>
            </a:r>
            <a:r>
              <a:rPr lang="en-US" sz="3000" i="1" dirty="0"/>
              <a:t>samples </a:t>
            </a:r>
            <a:r>
              <a:rPr lang="en-US" sz="3000" dirty="0"/>
              <a:t>of that population</a:t>
            </a:r>
          </a:p>
          <a:p>
            <a:pPr lvl="1"/>
            <a:r>
              <a:rPr lang="en-US" sz="2600" dirty="0"/>
              <a:t>Based on probability theory</a:t>
            </a:r>
          </a:p>
          <a:p>
            <a:pPr lvl="1"/>
            <a:r>
              <a:rPr lang="en-US" sz="2600" dirty="0"/>
              <a:t>Deals with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3329151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with these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371600"/>
            <a:ext cx="8300006" cy="5410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>
              <a:lnSpc>
                <a:spcPct val="110000"/>
              </a:lnSpc>
            </a:pPr>
            <a:r>
              <a:rPr lang="ro-RO" sz="2800" dirty="0">
                <a:latin typeface="Avenir Medium"/>
              </a:rPr>
              <a:t>10  </a:t>
            </a:r>
            <a:r>
              <a:rPr lang="ro-RO" sz="2800" dirty="0" err="1">
                <a:latin typeface="Avenir Medium"/>
              </a:rPr>
              <a:t>Exploratory</a:t>
            </a:r>
            <a:r>
              <a:rPr lang="ro-RO" sz="2800" dirty="0">
                <a:latin typeface="Avenir Medium"/>
              </a:rPr>
              <a:t> data </a:t>
            </a:r>
            <a:r>
              <a:rPr lang="ro-RO" sz="2800" dirty="0" err="1">
                <a:latin typeface="Avenir Medium"/>
              </a:rPr>
              <a:t>analysis</a:t>
            </a:r>
            <a:r>
              <a:rPr lang="ro-RO" sz="2800" dirty="0">
                <a:latin typeface="Avenir Medium"/>
              </a:rPr>
              <a:t> (</a:t>
            </a:r>
            <a:r>
              <a:rPr lang="ro-RO" sz="2800" dirty="0" err="1">
                <a:latin typeface="Avenir Medium"/>
              </a:rPr>
              <a:t>Hadley</a:t>
            </a:r>
            <a:r>
              <a:rPr lang="ro-RO" sz="2800" dirty="0">
                <a:latin typeface="Avenir Medium"/>
              </a:rPr>
              <a:t> </a:t>
            </a:r>
            <a:r>
              <a:rPr lang="ro-RO" sz="2800" dirty="0" err="1">
                <a:latin typeface="Avenir Medium"/>
              </a:rPr>
              <a:t>Wickham</a:t>
            </a:r>
            <a:r>
              <a:rPr lang="ro-RO" sz="2800" dirty="0">
                <a:latin typeface="Avenir Medium"/>
              </a:rPr>
              <a:t> (2017-2022)</a:t>
            </a:r>
            <a:endParaRPr lang="en" sz="2800" dirty="0">
              <a:latin typeface="Avenir Medium"/>
            </a:endParaRPr>
          </a:p>
          <a:p>
            <a:pPr marL="82296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ro-RO" sz="2400" dirty="0">
                <a:latin typeface="Avenir Medium"/>
                <a:hlinkClick r:id="rId2"/>
              </a:rPr>
              <a:t>https://r4ds.hadley.nz/eda</a:t>
            </a:r>
            <a:endParaRPr lang="ro-RO" sz="2400" dirty="0">
              <a:latin typeface="Avenir Medium"/>
            </a:endParaRPr>
          </a:p>
          <a:p>
            <a:pPr marL="402336" lvl="1" indent="0">
              <a:lnSpc>
                <a:spcPct val="110000"/>
              </a:lnSpc>
              <a:buNone/>
            </a:pP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" sz="2800" dirty="0">
                <a:latin typeface="Avenir Medium"/>
              </a:rPr>
              <a:t>Chester </a:t>
            </a:r>
            <a:r>
              <a:rPr lang="en" sz="2800" dirty="0" err="1">
                <a:latin typeface="Avenir Medium"/>
              </a:rPr>
              <a:t>Ismay</a:t>
            </a:r>
            <a:r>
              <a:rPr lang="en" sz="2800" dirty="0">
                <a:latin typeface="Avenir Medium"/>
              </a:rPr>
              <a:t> and Albert Y. Kim - An Introduction to Statistical and Data Sciences via R (2018)</a:t>
            </a:r>
            <a:r>
              <a:rPr lang="en-US" sz="2800" dirty="0">
                <a:latin typeface="Avenir Medium"/>
              </a:rPr>
              <a:t> – sections </a:t>
            </a:r>
            <a:r>
              <a:rPr lang="en-US" sz="2800" i="1" dirty="0">
                <a:latin typeface="Avenir Medium"/>
              </a:rPr>
              <a:t>6.1.1, 6.2.1, 7.1.1 </a:t>
            </a:r>
            <a:r>
              <a:rPr lang="en-US" sz="2800" dirty="0">
                <a:latin typeface="Avenir Medium"/>
              </a:rPr>
              <a:t>and 7.2.1</a:t>
            </a:r>
            <a:endParaRPr lang="en-US" sz="2800" i="1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3"/>
              </a:rPr>
              <a:t>https://moderndive.com/6-regression.html</a:t>
            </a:r>
            <a:endParaRPr lang="en-US" sz="24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971155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Descriptive Statistics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" sz="2600" dirty="0"/>
              <a:t>Descriptive Statistics for Data Science (</a:t>
            </a:r>
            <a:r>
              <a:rPr lang="ro-RO" sz="2600" dirty="0" err="1"/>
              <a:t>Ankit</a:t>
            </a:r>
            <a:r>
              <a:rPr lang="ro-RO" sz="2600" dirty="0"/>
              <a:t> </a:t>
            </a:r>
            <a:r>
              <a:rPr lang="ro-RO" sz="2600" dirty="0" err="1"/>
              <a:t>Rathi</a:t>
            </a:r>
            <a:r>
              <a:rPr lang="en" sz="2600" dirty="0"/>
              <a:t>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https://medium.com/analytics-vidhya/descriptive-statistics-for-data-science-2f304a36ac34</a:t>
            </a:r>
            <a:endParaRPr lang="en-US" sz="2600" dirty="0"/>
          </a:p>
          <a:p>
            <a:pPr marL="82550" indent="0">
              <a:lnSpc>
                <a:spcPct val="110000"/>
              </a:lnSpc>
              <a:buNone/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600" dirty="0"/>
              <a:t>Daniel J. Navarro- </a:t>
            </a:r>
            <a:r>
              <a:rPr lang="en-US" sz="2600" i="1" dirty="0"/>
              <a:t>Learning statistics with R: A tutorial for psychology students and other beginners. (Version 0.6.1) </a:t>
            </a:r>
            <a:r>
              <a:rPr lang="en-US" sz="26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Chapter 5 Descriptive statistics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900" dirty="0">
                <a:hlinkClick r:id="rId3"/>
              </a:rPr>
              <a:t>https://bookdown.org/ekothe/navarro2/descriptives.html</a:t>
            </a:r>
            <a:endParaRPr lang="en-US" sz="19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700" dirty="0"/>
          </a:p>
          <a:p>
            <a:r>
              <a:rPr lang="en-US" dirty="0"/>
              <a:t>Descriptive Statistics (Salvatore S. </a:t>
            </a:r>
            <a:r>
              <a:rPr lang="en-US" dirty="0" err="1"/>
              <a:t>Mangiafico</a:t>
            </a:r>
            <a:r>
              <a:rPr lang="en-US" dirty="0"/>
              <a:t>)</a:t>
            </a:r>
            <a:endParaRPr lang="en-US" dirty="0">
              <a:hlinkClick r:id="" action="ppaction://noaction"/>
            </a:endParaRPr>
          </a:p>
          <a:p>
            <a:pPr marL="82550" indent="0">
              <a:buNone/>
            </a:pPr>
            <a:r>
              <a:rPr lang="en-US" sz="2000" dirty="0">
                <a:hlinkClick r:id="rId4"/>
              </a:rPr>
              <a:t>http://rcompanion.org/handbook/C_02.html</a:t>
            </a:r>
            <a:endParaRPr lang="en-US" sz="2000" dirty="0"/>
          </a:p>
          <a:p>
            <a:pPr marL="82550" indent="0">
              <a:buNone/>
            </a:pPr>
            <a:endParaRPr lang="en-US" sz="2400" b="1" dirty="0"/>
          </a:p>
          <a:p>
            <a:r>
              <a:rPr lang="en-US" sz="2400" dirty="0"/>
              <a:t>Summary Statistics in R: Mean, Standard Deviation, Frequencies, </a:t>
            </a:r>
            <a:r>
              <a:rPr lang="en-US" sz="2400" dirty="0" err="1"/>
              <a:t>etc</a:t>
            </a:r>
            <a:r>
              <a:rPr lang="en-US" sz="2400" dirty="0"/>
              <a:t> (R Tutorial 2.7)</a:t>
            </a:r>
          </a:p>
          <a:p>
            <a:pPr marL="82550" indent="0">
              <a:buNone/>
            </a:pPr>
            <a:r>
              <a:rPr lang="en-US" sz="1800" dirty="0">
                <a:hlinkClick r:id="rId5"/>
              </a:rPr>
              <a:t>https://www.youtube.com/watch?v=ACWuV16tdhY&amp;index=19&amp;list=PLqzoL9-eJTNBDdKgJgJzaQcY6OXmsXAHU</a:t>
            </a:r>
            <a:endParaRPr lang="en-US" sz="1800" dirty="0"/>
          </a:p>
          <a:p>
            <a:endParaRPr lang="en-US" sz="2400" dirty="0"/>
          </a:p>
          <a:p>
            <a:r>
              <a:rPr lang="en" sz="2400" dirty="0"/>
              <a:t>Descriptive/Summary Statistics with </a:t>
            </a:r>
            <a:r>
              <a:rPr lang="en" sz="2400" dirty="0" err="1"/>
              <a:t>descriptr</a:t>
            </a:r>
            <a:endParaRPr lang="en-US" sz="2400" dirty="0"/>
          </a:p>
          <a:p>
            <a:pPr marL="82550" indent="0">
              <a:buNone/>
            </a:pPr>
            <a:r>
              <a:rPr lang="en-US" sz="2400" dirty="0">
                <a:hlinkClick r:id="rId6"/>
              </a:rPr>
              <a:t>https://blog.rsquaredacademy.com/introducing-descriptr/</a:t>
            </a:r>
            <a:endParaRPr lang="en-US" sz="2400" dirty="0"/>
          </a:p>
          <a:p>
            <a:endParaRPr lang="en-US" sz="2400" b="1" dirty="0"/>
          </a:p>
          <a:p>
            <a:pPr marL="82550" indent="0">
              <a:buNone/>
            </a:pPr>
            <a:endParaRPr lang="en-US" dirty="0"/>
          </a:p>
          <a:p>
            <a:endParaRPr lang="en-US" sz="2800" b="1" dirty="0"/>
          </a:p>
          <a:p>
            <a:endParaRPr lang="en-US" b="1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831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Measures of central tendency</a:t>
            </a:r>
          </a:p>
          <a:p>
            <a:pPr lvl="1"/>
            <a:r>
              <a:rPr lang="en-US" sz="2600" dirty="0"/>
              <a:t>Mean</a:t>
            </a:r>
          </a:p>
          <a:p>
            <a:pPr lvl="1"/>
            <a:r>
              <a:rPr lang="en-US" sz="2600" dirty="0"/>
              <a:t>Median</a:t>
            </a:r>
          </a:p>
          <a:p>
            <a:pPr lvl="1"/>
            <a:r>
              <a:rPr lang="en-US" sz="2600" dirty="0"/>
              <a:t>Mode</a:t>
            </a:r>
            <a:endParaRPr lang="en-US" sz="3000" dirty="0"/>
          </a:p>
          <a:p>
            <a:r>
              <a:rPr lang="en-US" sz="3000" dirty="0"/>
              <a:t>Measures of variability</a:t>
            </a:r>
          </a:p>
          <a:p>
            <a:pPr lvl="1"/>
            <a:r>
              <a:rPr lang="en-US" sz="2600" dirty="0"/>
              <a:t>Range (the biggest value minus the smallest value.)</a:t>
            </a:r>
          </a:p>
          <a:p>
            <a:pPr lvl="1"/>
            <a:r>
              <a:rPr lang="en-US" sz="2600" dirty="0"/>
              <a:t>Interquartile range </a:t>
            </a:r>
          </a:p>
          <a:p>
            <a:pPr lvl="1"/>
            <a:r>
              <a:rPr lang="en-US" sz="2600" dirty="0"/>
              <a:t>Mean absolute deviation</a:t>
            </a:r>
          </a:p>
          <a:p>
            <a:pPr lvl="1"/>
            <a:r>
              <a:rPr lang="en-US" sz="2600" dirty="0"/>
              <a:t>Variance</a:t>
            </a:r>
          </a:p>
          <a:p>
            <a:pPr lvl="1"/>
            <a:r>
              <a:rPr lang="en-US" sz="2600"/>
              <a:t>Standard deviation</a:t>
            </a:r>
          </a:p>
          <a:p>
            <a:pPr lvl="1"/>
            <a:r>
              <a:rPr lang="en-US" sz="2600" dirty="0"/>
              <a:t>Median absolute deviation</a:t>
            </a:r>
          </a:p>
          <a:p>
            <a:pPr lvl="1"/>
            <a:endParaRPr lang="en-US" sz="2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65957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Measures of the shape of variable distribution</a:t>
            </a:r>
          </a:p>
          <a:p>
            <a:pPr lvl="1"/>
            <a:r>
              <a:rPr lang="en-US" sz="2600" dirty="0"/>
              <a:t>Skew </a:t>
            </a:r>
          </a:p>
          <a:p>
            <a:pPr lvl="1"/>
            <a:r>
              <a:rPr lang="en-US" sz="2600" dirty="0"/>
              <a:t>Kurtosis</a:t>
            </a:r>
          </a:p>
          <a:p>
            <a:r>
              <a:rPr lang="en-US" sz="3000" dirty="0"/>
              <a:t>Measures of association/link/relation between variables</a:t>
            </a:r>
          </a:p>
          <a:p>
            <a:pPr lvl="1"/>
            <a:r>
              <a:rPr lang="en-US" sz="2600" dirty="0"/>
              <a:t>Covariance</a:t>
            </a:r>
          </a:p>
          <a:p>
            <a:pPr lvl="1"/>
            <a:r>
              <a:rPr lang="en-US" sz="2600" dirty="0"/>
              <a:t>Correlation</a:t>
            </a:r>
          </a:p>
          <a:p>
            <a:pPr lvl="2"/>
            <a:r>
              <a:rPr lang="en-US" sz="2200" dirty="0"/>
              <a:t>Pearson’s correlation coefficient</a:t>
            </a:r>
          </a:p>
          <a:p>
            <a:pPr lvl="2"/>
            <a:r>
              <a:rPr lang="en-US" sz="2200" dirty="0"/>
              <a:t>Spearman’s rank correlation coefficient</a:t>
            </a:r>
          </a:p>
          <a:p>
            <a:pPr lvl="2"/>
            <a:r>
              <a:rPr lang="en-US" sz="2200" dirty="0"/>
              <a:t>Kandall's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0817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Measure to Use?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i="1" dirty="0"/>
              <a:t>Range</a:t>
            </a:r>
            <a:r>
              <a:rPr lang="ro-RO" dirty="0"/>
              <a:t>.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full </a:t>
            </a:r>
            <a:r>
              <a:rPr lang="ro-RO" dirty="0" err="1"/>
              <a:t>spread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vulnerable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outliers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as a </a:t>
            </a:r>
            <a:r>
              <a:rPr lang="ro-RO" dirty="0" err="1"/>
              <a:t>consequence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unless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reasons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care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extremes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data.</a:t>
            </a:r>
          </a:p>
          <a:p>
            <a:r>
              <a:rPr lang="ro-RO" i="1" dirty="0" err="1"/>
              <a:t>Interquartile</a:t>
            </a:r>
            <a:r>
              <a:rPr lang="ro-RO" i="1" dirty="0"/>
              <a:t> </a:t>
            </a:r>
            <a:r>
              <a:rPr lang="ro-RO" i="1" dirty="0" err="1"/>
              <a:t>range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middle</a:t>
            </a:r>
            <a:r>
              <a:rPr lang="ro-RO" dirty="0"/>
              <a:t> half”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sits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robust,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complements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nicely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a lot.</a:t>
            </a:r>
          </a:p>
          <a:p>
            <a:r>
              <a:rPr lang="ro-RO" i="1" dirty="0" err="1"/>
              <a:t>Mean</a:t>
            </a:r>
            <a:r>
              <a:rPr lang="ro-RO" i="1" dirty="0"/>
              <a:t> absolute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far “on </a:t>
            </a:r>
            <a:r>
              <a:rPr lang="ro-RO" dirty="0" err="1"/>
              <a:t>average</a:t>
            </a:r>
            <a:r>
              <a:rPr lang="ro-RO" dirty="0"/>
              <a:t>”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observations</a:t>
            </a:r>
            <a:r>
              <a:rPr lang="ro-RO" dirty="0"/>
              <a:t> are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, but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minor </a:t>
            </a:r>
            <a:r>
              <a:rPr lang="ro-RO" dirty="0" err="1"/>
              <a:t>issues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attractive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statisticians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.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, but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.</a:t>
            </a:r>
          </a:p>
          <a:p>
            <a:r>
              <a:rPr lang="ro-RO" i="1" dirty="0" err="1"/>
              <a:t>Variance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squared</a:t>
            </a:r>
            <a:r>
              <a:rPr lang="ro-RO" dirty="0"/>
              <a:t>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mathematically</a:t>
            </a:r>
            <a:r>
              <a:rPr lang="ro-RO" dirty="0"/>
              <a:t> elegant,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probably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right</a:t>
            </a:r>
            <a:r>
              <a:rPr lang="ro-RO" dirty="0"/>
              <a:t>”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describe</a:t>
            </a:r>
            <a:r>
              <a:rPr lang="ro-RO" dirty="0"/>
              <a:t> </a:t>
            </a:r>
            <a:r>
              <a:rPr lang="ro-RO" dirty="0" err="1"/>
              <a:t>variation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, but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completely</a:t>
            </a:r>
            <a:r>
              <a:rPr lang="ro-RO" dirty="0"/>
              <a:t> </a:t>
            </a:r>
            <a:r>
              <a:rPr lang="ro-RO" dirty="0" err="1"/>
              <a:t>uninterpretable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it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except</a:t>
            </a:r>
            <a:r>
              <a:rPr lang="ro-RO" dirty="0"/>
              <a:t> as a </a:t>
            </a:r>
            <a:r>
              <a:rPr lang="ro-RO" dirty="0" err="1"/>
              <a:t>mathematical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/>
          </a:p>
          <a:p>
            <a:r>
              <a:rPr lang="ro-RO" i="1" dirty="0"/>
              <a:t>Standard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square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variance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fairly</a:t>
            </a:r>
            <a:r>
              <a:rPr lang="ro-RO" dirty="0"/>
              <a:t> elegant </a:t>
            </a:r>
            <a:r>
              <a:rPr lang="ro-RO" dirty="0" err="1"/>
              <a:t>mathematically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so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</a:t>
            </a:r>
            <a:r>
              <a:rPr lang="ro-RO" dirty="0" err="1"/>
              <a:t>well</a:t>
            </a:r>
            <a:r>
              <a:rPr lang="ro-RO" dirty="0"/>
              <a:t>. In </a:t>
            </a:r>
            <a:r>
              <a:rPr lang="ro-RO" dirty="0" err="1"/>
              <a:t>situations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 of central </a:t>
            </a:r>
            <a:r>
              <a:rPr lang="ro-RO" dirty="0" err="1"/>
              <a:t>tendency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default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popular </a:t>
            </a:r>
            <a:r>
              <a:rPr lang="ro-RO" dirty="0" err="1"/>
              <a:t>measure</a:t>
            </a:r>
            <a:r>
              <a:rPr lang="ro-RO" dirty="0"/>
              <a:t> of </a:t>
            </a:r>
            <a:r>
              <a:rPr lang="ro-RO" dirty="0" err="1"/>
              <a:t>variation</a:t>
            </a:r>
            <a:r>
              <a:rPr lang="ro-RO" dirty="0"/>
              <a:t>.</a:t>
            </a:r>
          </a:p>
          <a:p>
            <a:r>
              <a:rPr lang="ro-RO" i="1" dirty="0"/>
              <a:t>Median absolute </a:t>
            </a:r>
            <a:r>
              <a:rPr lang="ro-RO" i="1" dirty="0" err="1"/>
              <a:t>deviation</a:t>
            </a:r>
            <a:r>
              <a:rPr lang="ro-RO" dirty="0"/>
              <a:t>. The </a:t>
            </a:r>
            <a:r>
              <a:rPr lang="ro-RO" dirty="0" err="1"/>
              <a:t>typical</a:t>
            </a:r>
            <a:r>
              <a:rPr lang="ro-RO" dirty="0"/>
              <a:t> (i.e., median)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value</a:t>
            </a:r>
            <a:r>
              <a:rPr lang="ro-RO" dirty="0"/>
              <a:t>.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raw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simple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;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corrected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a robust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estimate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, for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kinds</a:t>
            </a:r>
            <a:r>
              <a:rPr lang="ro-RO" dirty="0"/>
              <a:t> of data </a:t>
            </a:r>
            <a:r>
              <a:rPr lang="ro-RO" dirty="0" err="1"/>
              <a:t>sets</a:t>
            </a:r>
            <a:r>
              <a:rPr lang="ro-RO" dirty="0"/>
              <a:t>.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, but it </a:t>
            </a:r>
            <a:r>
              <a:rPr lang="ro-RO" dirty="0" err="1"/>
              <a:t>does</a:t>
            </a:r>
            <a:r>
              <a:rPr lang="ro-RO" dirty="0"/>
              <a:t> get </a:t>
            </a:r>
            <a:r>
              <a:rPr lang="ro-RO" dirty="0" err="1"/>
              <a:t>reported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370859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Choosing between Mean and Median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data are </a:t>
            </a:r>
            <a:r>
              <a:rPr lang="en-US" sz="3000" b="1" dirty="0"/>
              <a:t>nominal</a:t>
            </a:r>
            <a:r>
              <a:rPr lang="en-US" sz="3000" dirty="0"/>
              <a:t> scale – do not use either. Sometimes </a:t>
            </a:r>
            <a:r>
              <a:rPr lang="en-US" sz="3000" i="1" dirty="0"/>
              <a:t>mode</a:t>
            </a:r>
            <a:r>
              <a:rPr lang="en-US" sz="3000" dirty="0"/>
              <a:t> could prove useful</a:t>
            </a:r>
          </a:p>
          <a:p>
            <a:r>
              <a:rPr lang="en-US" sz="3000" dirty="0"/>
              <a:t>When data are </a:t>
            </a:r>
            <a:r>
              <a:rPr lang="en-US" sz="3000" b="1" dirty="0"/>
              <a:t>ordinal</a:t>
            </a:r>
            <a:r>
              <a:rPr lang="en-US" sz="3000" dirty="0"/>
              <a:t> scale, median is usually more adequate than the mean.  The median only makes use of the order information in the data, but doesn’t depend on the precise numbers involved. </a:t>
            </a:r>
          </a:p>
          <a:p>
            <a:r>
              <a:rPr lang="en-US" sz="3000" dirty="0"/>
              <a:t>For </a:t>
            </a:r>
            <a:r>
              <a:rPr lang="en-US" sz="3000" b="1" dirty="0"/>
              <a:t>interval</a:t>
            </a:r>
            <a:r>
              <a:rPr lang="en-US" sz="3000" dirty="0"/>
              <a:t> and </a:t>
            </a:r>
            <a:r>
              <a:rPr lang="en-US" sz="3000" b="1" dirty="0"/>
              <a:t>ratio</a:t>
            </a:r>
            <a:r>
              <a:rPr lang="en-US" sz="3000" dirty="0"/>
              <a:t> scale data, either one is generally acceptable.  The mean has the advantage that it uses all the information in the data (which is useful when you don’t have a lot of data), but it’s very sensitive to extreme values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95190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/>
      <a:bodyPr>
        <a:noAutofit/>
      </a:bodyPr>
      <a:lstStyle>
        <a:defPPr marL="402336" indent="0">
          <a:buNone/>
          <a:defRPr sz="2000" dirty="0">
            <a:latin typeface="Aveni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23949</TotalTime>
  <Words>1291</Words>
  <Application>Microsoft Macintosh PowerPoint</Application>
  <PresentationFormat>On-screen Show 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 Unicode MS</vt:lpstr>
      <vt:lpstr>Arial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PowerPoint Presentation</vt:lpstr>
      <vt:lpstr>Agenda</vt:lpstr>
      <vt:lpstr>Two `classic` flavours of statistics</vt:lpstr>
      <vt:lpstr>Start with these resources</vt:lpstr>
      <vt:lpstr>Resources on Descriptive Statistics in R</vt:lpstr>
      <vt:lpstr>Descriptive statistics</vt:lpstr>
      <vt:lpstr>Descriptive statistics (cont.)</vt:lpstr>
      <vt:lpstr>What Measure to Use? (Navarro, 2018)</vt:lpstr>
      <vt:lpstr>Choosing between Mean and Median (Navarro, 2018)</vt:lpstr>
      <vt:lpstr>Skewness</vt:lpstr>
      <vt:lpstr>Kurtosis</vt:lpstr>
      <vt:lpstr>Exploratory Data Analysis</vt:lpstr>
      <vt:lpstr>Resources on Exploratory Data Analysis</vt:lpstr>
      <vt:lpstr>Packages for Exploratory Data Analysis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638</cp:revision>
  <dcterms:created xsi:type="dcterms:W3CDTF">2002-10-11T06:23:42Z</dcterms:created>
  <dcterms:modified xsi:type="dcterms:W3CDTF">2022-11-30T18:30:24Z</dcterms:modified>
</cp:coreProperties>
</file>