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8"/>
  </p:notesMasterIdLst>
  <p:sldIdLst>
    <p:sldId id="256" r:id="rId2"/>
    <p:sldId id="332" r:id="rId3"/>
    <p:sldId id="471" r:id="rId4"/>
    <p:sldId id="545" r:id="rId5"/>
    <p:sldId id="563" r:id="rId6"/>
    <p:sldId id="567" r:id="rId7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3944" autoAdjust="0"/>
  </p:normalViewPr>
  <p:slideViewPr>
    <p:cSldViewPr>
      <p:cViewPr varScale="1">
        <p:scale>
          <a:sx n="116" d="100"/>
          <a:sy n="116" d="100"/>
        </p:scale>
        <p:origin x="20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07C35-CCAF-F946-8963-0B9E8E98E716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64FEE-4A1A-3D48-A9F6-BE9A25FC8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6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~hastie/pub.htm" TargetMode="External"/><Relationship Id="rId2" Type="http://schemas.openxmlformats.org/officeDocument/2006/relationships/hyperlink" Target="http://www-bcf.usc.edu/~gareth/ISL/index.html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tree/master/15%20Model%20tuning%20with%20tidymodel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yCAZwD3r8bw&amp;list=PLdb0LTjA9iQyCgTd8MmRS38vYrRIzdx2j&amp;index=10" TargetMode="External"/><Relationship Id="rId3" Type="http://schemas.openxmlformats.org/officeDocument/2006/relationships/hyperlink" Target="https://www.youtube.com/watch?v=7cKKFKHw-L8&amp;list=PLdb0LTjA9iQyCgTd8MmRS38vYrRIzdx2j&amp;index=4" TargetMode="External"/><Relationship Id="rId7" Type="http://schemas.openxmlformats.org/officeDocument/2006/relationships/hyperlink" Target="https://www.youtube.com/watch?v=69RfA9hZANg&amp;list=PLdb0LTjA9iQyCgTd8MmRS38vYrRIzdx2j&amp;index=9" TargetMode="External"/><Relationship Id="rId2" Type="http://schemas.openxmlformats.org/officeDocument/2006/relationships/hyperlink" Target="https://www.youtube.com/watch?v=amg8bByYwSY&amp;t=1102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YZqbOATpjM4&amp;list=PLdb0LTjA9iQyCgTd8MmRS38vYrRIzdx2j&amp;index=8" TargetMode="External"/><Relationship Id="rId5" Type="http://schemas.openxmlformats.org/officeDocument/2006/relationships/hyperlink" Target="https://www.youtube.com/watch?v=JhePa_FMHlQ&amp;list=PLdb0LTjA9iQyCgTd8MmRS38vYrRIzdx2j&amp;index=7" TargetMode="External"/><Relationship Id="rId4" Type="http://schemas.openxmlformats.org/officeDocument/2006/relationships/hyperlink" Target="https://www.youtube.com/watch?v=L32snM7KsQw&amp;list=PLdb0LTjA9iQyCgTd8MmRS38vYrRIzdx2j&amp;index=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iIwhDri1jM" TargetMode="External"/><Relationship Id="rId7" Type="http://schemas.openxmlformats.org/officeDocument/2006/relationships/hyperlink" Target="https://www.youtube.com/watch?v=CEh-jeQdOqA" TargetMode="External"/><Relationship Id="rId2" Type="http://schemas.openxmlformats.org/officeDocument/2006/relationships/hyperlink" Target="https://www.youtube.com/watch?v=kAZe9UpMx_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RbVbFXDkV68" TargetMode="External"/><Relationship Id="rId5" Type="http://schemas.openxmlformats.org/officeDocument/2006/relationships/hyperlink" Target="https://www.kaggle.com/code/burakdilber/tidymodels-tutorial-regression" TargetMode="External"/><Relationship Id="rId4" Type="http://schemas.openxmlformats.org/officeDocument/2006/relationships/hyperlink" Target="https://www.kaggle.com/code/burakdilber/tidymodels-tutorial-classific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800" dirty="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Processing/Analysis/Science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with R</a:t>
            </a:r>
            <a:endParaRPr sz="48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495800"/>
            <a:ext cx="8001375" cy="1828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Model Building and Tuning with the </a:t>
            </a:r>
            <a:r>
              <a:rPr lang="en-US" sz="5400" b="1" i="1" dirty="0" err="1">
                <a:latin typeface="Gabriola"/>
                <a:cs typeface="Gabriola"/>
              </a:rPr>
              <a:t>tidymodels</a:t>
            </a:r>
            <a:r>
              <a:rPr lang="en-US" sz="4400" b="1" dirty="0">
                <a:latin typeface="Gabriola"/>
                <a:cs typeface="Gabriola"/>
              </a:rPr>
              <a:t> ecosystem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9009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603806" y="1219200"/>
            <a:ext cx="8534400" cy="5638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lvl="1"/>
            <a:r>
              <a:rPr lang="en-US" sz="2000" dirty="0">
                <a:latin typeface="Avenir Medium"/>
              </a:rPr>
              <a:t>Gareth James, Daniela Witten, Trevor Hastie and Robert Tibshirani </a:t>
            </a:r>
            <a:r>
              <a:rPr lang="en-US" sz="2000" b="1" dirty="0">
                <a:latin typeface="Avenir Medium"/>
              </a:rPr>
              <a:t>- An Introduction to Statistical Learning with Applications in R</a:t>
            </a:r>
            <a:r>
              <a:rPr lang="en-US" sz="2000" dirty="0">
                <a:latin typeface="Avenir Medium"/>
              </a:rPr>
              <a:t>, Springer, 2013-2017, freely available at:</a:t>
            </a:r>
          </a:p>
          <a:p>
            <a:pPr marL="402336" lvl="1" indent="0">
              <a:buNone/>
            </a:pPr>
            <a:r>
              <a:rPr lang="en-US" sz="1500" dirty="0">
                <a:latin typeface="Avenir Medium"/>
                <a:hlinkClick r:id="rId2"/>
              </a:rPr>
              <a:t>http://www-bcf.usc.edu/~gareth/ISL/index.html</a:t>
            </a:r>
            <a:r>
              <a:rPr lang="en-US" sz="1500" dirty="0">
                <a:latin typeface="Avenir Medium"/>
              </a:rPr>
              <a:t> or </a:t>
            </a:r>
            <a:r>
              <a:rPr lang="en-US" sz="1500" dirty="0">
                <a:latin typeface="Avenir Medium"/>
                <a:hlinkClick r:id="rId3"/>
              </a:rPr>
              <a:t>http://web.stanford.edu/~hastie/pub.htm</a:t>
            </a: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Fundamentals of Data Science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Theoretical but with R examples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Excellent for beginers who seek to understand Data Science </a:t>
            </a:r>
            <a:r>
              <a:rPr lang="en-US" sz="1300" dirty="0">
                <a:latin typeface="Avenir Medium"/>
              </a:rPr>
              <a:t>ingredients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Not easy</a:t>
            </a: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lvl="1"/>
            <a:r>
              <a:rPr lang="en-US" sz="2000" dirty="0">
                <a:latin typeface="Avenir Medium"/>
              </a:rPr>
              <a:t>Trevor Hastie, Robert Tibshirani and Jerome Friedman </a:t>
            </a:r>
            <a:r>
              <a:rPr lang="en-US" sz="2000" b="1" dirty="0">
                <a:latin typeface="Avenir Medium"/>
              </a:rPr>
              <a:t>- The Elements of Statistical Learning. Data Mining, Inference, and Prediction</a:t>
            </a:r>
            <a:r>
              <a:rPr lang="en-US" sz="2000" dirty="0">
                <a:latin typeface="Avenir Medium"/>
              </a:rPr>
              <a:t>, Springer, 2009-2017, freely available at:</a:t>
            </a:r>
          </a:p>
          <a:p>
            <a:pPr marL="402336" lvl="1" indent="0">
              <a:buNone/>
            </a:pPr>
            <a:r>
              <a:rPr lang="en-US" sz="1500" dirty="0">
                <a:latin typeface="Avenir Medium"/>
                <a:hlinkClick r:id="rId3"/>
              </a:rPr>
              <a:t>http://web.stanford.edu/~hastie/pub.htm</a:t>
            </a: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Even deeper fundamentals of Data Science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Theoretical but with R examples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Mathematical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Quite difficult for non-statisticians</a:t>
            </a:r>
          </a:p>
          <a:p>
            <a:pPr lvl="1">
              <a:buFontTx/>
              <a:buChar char="-"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Main References (Free Books)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83F438-8B67-1541-99A6-06D07C923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386" y="1981200"/>
            <a:ext cx="152400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853A93-84ED-0F4C-BBEA-52D1FD6769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902200"/>
            <a:ext cx="14351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82945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990600"/>
            <a:ext cx="8610600" cy="59436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What are model hyper-parameters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Main hyper-parameters for tree-based ensemble models: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Bagging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Random Forest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Boosting 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Grid search and other types of hyper-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paramenter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 combinations of candidate values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Choosing the best model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Model tuning and cross-validation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Model tuning in 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tidymodels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: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Package tune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Package dial</a:t>
            </a: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636891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Scripts</a:t>
            </a:r>
            <a:r>
              <a:rPr lang="ro-RO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on </a:t>
            </a:r>
            <a:r>
              <a:rPr lang="ro-RO" sz="3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GitHub</a:t>
            </a:r>
            <a:endParaRPr lang="en-US" sz="3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/>
          </a:bodyPr>
          <a:lstStyle/>
          <a:p>
            <a:r>
              <a:rPr lang="ro-RO" sz="2400" dirty="0" err="1">
                <a:latin typeface="Avenir Medium"/>
                <a:cs typeface="Avenir Medium"/>
              </a:rPr>
              <a:t>See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section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en-GB" sz="2400" b="1" dirty="0">
                <a:cs typeface="Avenir Medium"/>
              </a:rPr>
              <a:t>15 Model tuning with </a:t>
            </a:r>
            <a:r>
              <a:rPr lang="en-GB" sz="2400" b="1" dirty="0" err="1">
                <a:cs typeface="Avenir Medium"/>
              </a:rPr>
              <a:t>tidymodels</a:t>
            </a:r>
            <a:r>
              <a:rPr lang="ro-RO" sz="2400" b="1" dirty="0">
                <a:cs typeface="Avenir Medium"/>
              </a:rPr>
              <a:t> </a:t>
            </a:r>
            <a:r>
              <a:rPr lang="ro-RO" sz="2400" dirty="0">
                <a:latin typeface="Avenir Medium"/>
                <a:cs typeface="Avenir Medium"/>
              </a:rPr>
              <a:t>of </a:t>
            </a:r>
            <a:r>
              <a:rPr lang="ro-RO" sz="2400" dirty="0" err="1">
                <a:latin typeface="Avenir Medium"/>
                <a:cs typeface="Avenir Medium"/>
              </a:rPr>
              <a:t>the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course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marL="82296" indent="0">
              <a:buNone/>
            </a:pPr>
            <a:r>
              <a:rPr lang="ro-RO" sz="2400" dirty="0">
                <a:cs typeface="Avenir Medium"/>
                <a:hlinkClick r:id="rId2"/>
              </a:rPr>
              <a:t>https://github.com/marinfotache/Data-Processing-Analysis-Science-with-R/tree/master/15%20Model%20tuning%20with%20tidymodels</a:t>
            </a:r>
            <a:endParaRPr lang="ro-RO" sz="2400" dirty="0">
              <a:cs typeface="Avenir Medium"/>
            </a:endParaRPr>
          </a:p>
          <a:p>
            <a:pPr marL="82296" indent="0">
              <a:buNone/>
            </a:pPr>
            <a:endParaRPr lang="ro-RO" sz="2400" dirty="0">
              <a:cs typeface="Avenir Medium"/>
            </a:endParaRPr>
          </a:p>
          <a:p>
            <a:pPr marL="82296" indent="0">
              <a:buNone/>
            </a:pPr>
            <a:endParaRPr lang="ro-RO" sz="2000" dirty="0">
              <a:latin typeface="Avenir Medium"/>
              <a:cs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73421959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 Resources on Model Tuning </a:t>
            </a:r>
            <a:b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 `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tidymodels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`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371600"/>
            <a:ext cx="8458200" cy="548640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30000"/>
              </a:lnSpc>
            </a:pPr>
            <a:r>
              <a:rPr lang="en-GB" sz="3800" dirty="0">
                <a:latin typeface="Avenir Book" charset="0"/>
              </a:rPr>
              <a:t>Max Kuhn | Total Tidy Tuning Techniques | RStudio (2020)</a:t>
            </a:r>
            <a:endParaRPr lang="en" sz="3800" dirty="0">
              <a:latin typeface="Avenir Book" charset="0"/>
            </a:endParaRPr>
          </a:p>
          <a:p>
            <a:pPr marL="402336" lvl="1" indent="0">
              <a:lnSpc>
                <a:spcPct val="130000"/>
              </a:lnSpc>
              <a:buNone/>
            </a:pPr>
            <a:r>
              <a:rPr lang="ro-RO" dirty="0">
                <a:latin typeface="Avenir Book" charset="0"/>
                <a:hlinkClick r:id="rId2"/>
              </a:rPr>
              <a:t>https://www.youtube.com/watch?v=amg8bByYwSY&amp;t=1102s</a:t>
            </a:r>
            <a:endParaRPr lang="ro-RO" dirty="0">
              <a:latin typeface="Avenir Book" charset="0"/>
            </a:endParaRPr>
          </a:p>
          <a:p>
            <a:pPr>
              <a:lnSpc>
                <a:spcPct val="130000"/>
              </a:lnSpc>
            </a:pPr>
            <a:endParaRPr lang="ro-RO" dirty="0">
              <a:latin typeface="Avenir Book" charset="0"/>
            </a:endParaRPr>
          </a:p>
          <a:p>
            <a:pPr>
              <a:lnSpc>
                <a:spcPct val="130000"/>
              </a:lnSpc>
            </a:pPr>
            <a:r>
              <a:rPr lang="ro-RO" sz="3800" dirty="0" err="1">
                <a:latin typeface="Avenir Book" charset="0"/>
              </a:rPr>
              <a:t>TidyX</a:t>
            </a:r>
            <a:r>
              <a:rPr lang="ro-RO" sz="3800" dirty="0">
                <a:latin typeface="Avenir Book" charset="0"/>
              </a:rPr>
              <a:t> </a:t>
            </a:r>
            <a:r>
              <a:rPr lang="ro-RO" sz="3800" dirty="0" err="1">
                <a:latin typeface="Avenir Book" charset="0"/>
              </a:rPr>
              <a:t>Tidymodels</a:t>
            </a:r>
            <a:r>
              <a:rPr lang="ro-RO" sz="3800" dirty="0">
                <a:latin typeface="Avenir Book" charset="0"/>
              </a:rPr>
              <a:t> (</a:t>
            </a:r>
            <a:r>
              <a:rPr lang="ro-RO" sz="3800" dirty="0" err="1">
                <a:latin typeface="Avenir Book" charset="0"/>
              </a:rPr>
              <a:t>https</a:t>
            </a:r>
            <a:r>
              <a:rPr lang="ro-RO" sz="3800" dirty="0">
                <a:latin typeface="Avenir Book" charset="0"/>
              </a:rPr>
              <a:t>://</a:t>
            </a:r>
            <a:r>
              <a:rPr lang="ro-RO" sz="3800" dirty="0" err="1">
                <a:latin typeface="Avenir Book" charset="0"/>
              </a:rPr>
              <a:t>www.youtube.com</a:t>
            </a:r>
            <a:r>
              <a:rPr lang="ro-RO" sz="3800" dirty="0">
                <a:latin typeface="Avenir Book" charset="0"/>
              </a:rPr>
              <a:t>/</a:t>
            </a:r>
            <a:r>
              <a:rPr lang="ro-RO" sz="3800" dirty="0" err="1">
                <a:latin typeface="Avenir Book" charset="0"/>
              </a:rPr>
              <a:t>playlist?list</a:t>
            </a:r>
            <a:r>
              <a:rPr lang="ro-RO" sz="3800" dirty="0">
                <a:latin typeface="Avenir Book" charset="0"/>
              </a:rPr>
              <a:t>=PLdb0LTjA9iQyCgTd8MmRS38vYrRIzdx2j)</a:t>
            </a:r>
          </a:p>
          <a:p>
            <a:pPr lvl="1">
              <a:lnSpc>
                <a:spcPct val="130000"/>
              </a:lnSpc>
            </a:pPr>
            <a:r>
              <a:rPr lang="ro-RO" dirty="0" err="1">
                <a:latin typeface="Avenir Book" charset="0"/>
              </a:rPr>
              <a:t>TidyX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Episode</a:t>
            </a:r>
            <a:r>
              <a:rPr lang="ro-RO" dirty="0">
                <a:latin typeface="Avenir Book" charset="0"/>
              </a:rPr>
              <a:t> 80 | </a:t>
            </a:r>
            <a:r>
              <a:rPr lang="ro-RO" dirty="0" err="1">
                <a:latin typeface="Avenir Book" charset="0"/>
              </a:rPr>
              <a:t>Tidymodels</a:t>
            </a:r>
            <a:r>
              <a:rPr lang="ro-RO" dirty="0">
                <a:latin typeface="Avenir Book" charset="0"/>
              </a:rPr>
              <a:t> - </a:t>
            </a:r>
            <a:r>
              <a:rPr lang="ro-RO" dirty="0" err="1">
                <a:latin typeface="Avenir Book" charset="0"/>
              </a:rPr>
              <a:t>Decision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Tree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Tuning</a:t>
            </a:r>
            <a:r>
              <a:rPr lang="ro-RO" dirty="0">
                <a:latin typeface="Avenir Book" charset="0"/>
              </a:rPr>
              <a:t> (2021)</a:t>
            </a:r>
          </a:p>
          <a:p>
            <a:pPr marL="402336" lvl="1" indent="0">
              <a:lnSpc>
                <a:spcPct val="130000"/>
              </a:lnSpc>
              <a:buNone/>
            </a:pPr>
            <a:r>
              <a:rPr lang="ro-RO" dirty="0">
                <a:latin typeface="Avenir Book" charset="0"/>
                <a:hlinkClick r:id="rId3"/>
              </a:rPr>
              <a:t>https://www.youtube.com/watch?v=7cKKFKHw-L8&amp;list=PLdb0LTjA9iQyCgTd8MmRS38vYrRIzdx2j&amp;index=4</a:t>
            </a:r>
            <a:endParaRPr lang="ro-RO" dirty="0">
              <a:latin typeface="Avenir Book" charset="0"/>
            </a:endParaRPr>
          </a:p>
          <a:p>
            <a:pPr lvl="1">
              <a:lnSpc>
                <a:spcPct val="130000"/>
              </a:lnSpc>
            </a:pPr>
            <a:r>
              <a:rPr lang="ro-RO" dirty="0" err="1">
                <a:latin typeface="Avenir Book" charset="0"/>
              </a:rPr>
              <a:t>TidyX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Episode</a:t>
            </a:r>
            <a:r>
              <a:rPr lang="ro-RO" dirty="0">
                <a:latin typeface="Avenir Book" charset="0"/>
              </a:rPr>
              <a:t> 82 | </a:t>
            </a:r>
            <a:r>
              <a:rPr lang="ro-RO" dirty="0" err="1">
                <a:latin typeface="Avenir Book" charset="0"/>
              </a:rPr>
              <a:t>Tidymodels</a:t>
            </a:r>
            <a:r>
              <a:rPr lang="ro-RO" dirty="0">
                <a:latin typeface="Avenir Book" charset="0"/>
              </a:rPr>
              <a:t> - </a:t>
            </a:r>
            <a:r>
              <a:rPr lang="ro-RO" dirty="0" err="1">
                <a:latin typeface="Avenir Book" charset="0"/>
              </a:rPr>
              <a:t>Tuning</a:t>
            </a:r>
            <a:r>
              <a:rPr lang="ro-RO" dirty="0">
                <a:latin typeface="Avenir Book" charset="0"/>
              </a:rPr>
              <a:t> a </a:t>
            </a:r>
            <a:r>
              <a:rPr lang="ro-RO" dirty="0" err="1">
                <a:latin typeface="Avenir Book" charset="0"/>
              </a:rPr>
              <a:t>Random</a:t>
            </a:r>
            <a:r>
              <a:rPr lang="ro-RO" dirty="0">
                <a:latin typeface="Avenir Book" charset="0"/>
              </a:rPr>
              <a:t> Forest (2021)</a:t>
            </a:r>
          </a:p>
          <a:p>
            <a:pPr marL="402336" lvl="1" indent="0">
              <a:lnSpc>
                <a:spcPct val="130000"/>
              </a:lnSpc>
              <a:buNone/>
            </a:pPr>
            <a:r>
              <a:rPr lang="ro-RO" dirty="0">
                <a:latin typeface="Avenir Book" charset="0"/>
                <a:hlinkClick r:id="rId4"/>
              </a:rPr>
              <a:t>https://www.youtube.com/watch?v=L32snM7KsQw&amp;list=PLdb0LTjA9iQyCgTd8MmRS38vYrRIzdx2j&amp;index=6</a:t>
            </a:r>
            <a:endParaRPr lang="ro-RO" dirty="0">
              <a:latin typeface="Avenir Book" charset="0"/>
            </a:endParaRPr>
          </a:p>
          <a:p>
            <a:pPr lvl="1">
              <a:lnSpc>
                <a:spcPct val="130000"/>
              </a:lnSpc>
            </a:pPr>
            <a:r>
              <a:rPr lang="ro-RO" dirty="0" err="1">
                <a:latin typeface="Avenir Book" charset="0"/>
              </a:rPr>
              <a:t>TidyX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Episode</a:t>
            </a:r>
            <a:r>
              <a:rPr lang="ro-RO" dirty="0">
                <a:latin typeface="Avenir Book" charset="0"/>
              </a:rPr>
              <a:t> 83 | </a:t>
            </a:r>
            <a:r>
              <a:rPr lang="ro-RO" dirty="0" err="1">
                <a:latin typeface="Avenir Book" charset="0"/>
              </a:rPr>
              <a:t>Tidymodels</a:t>
            </a:r>
            <a:r>
              <a:rPr lang="ro-RO" dirty="0">
                <a:latin typeface="Avenir Book" charset="0"/>
              </a:rPr>
              <a:t> - Naive </a:t>
            </a:r>
            <a:r>
              <a:rPr lang="ro-RO" dirty="0" err="1">
                <a:latin typeface="Avenir Book" charset="0"/>
              </a:rPr>
              <a:t>Bayes</a:t>
            </a:r>
            <a:r>
              <a:rPr lang="ro-RO" dirty="0">
                <a:latin typeface="Avenir Book" charset="0"/>
              </a:rPr>
              <a:t> of </a:t>
            </a:r>
            <a:r>
              <a:rPr lang="ro-RO" dirty="0" err="1">
                <a:latin typeface="Avenir Book" charset="0"/>
              </a:rPr>
              <a:t>Penguins</a:t>
            </a:r>
            <a:r>
              <a:rPr lang="ro-RO" dirty="0">
                <a:latin typeface="Avenir Book" charset="0"/>
              </a:rPr>
              <a:t> (2021)</a:t>
            </a:r>
          </a:p>
          <a:p>
            <a:pPr marL="402336" lvl="1" indent="0">
              <a:lnSpc>
                <a:spcPct val="130000"/>
              </a:lnSpc>
              <a:buNone/>
            </a:pPr>
            <a:r>
              <a:rPr lang="ro-RO" dirty="0">
                <a:latin typeface="Avenir Book" charset="0"/>
                <a:hlinkClick r:id="rId5"/>
              </a:rPr>
              <a:t>https://www.youtube.com/watch?v=JhePa_FMHlQ&amp;list=PLdb0LTjA9iQyCgTd8MmRS38vYrRIzdx2j&amp;index=7</a:t>
            </a:r>
            <a:endParaRPr lang="ro-RO" dirty="0">
              <a:latin typeface="Avenir Book" charset="0"/>
            </a:endParaRPr>
          </a:p>
          <a:p>
            <a:pPr lvl="1">
              <a:lnSpc>
                <a:spcPct val="130000"/>
              </a:lnSpc>
            </a:pPr>
            <a:r>
              <a:rPr lang="ro-RO" dirty="0" err="1">
                <a:latin typeface="Avenir Book" charset="0"/>
              </a:rPr>
              <a:t>TidyX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Episode</a:t>
            </a:r>
            <a:r>
              <a:rPr lang="ro-RO" dirty="0">
                <a:latin typeface="Avenir Book" charset="0"/>
              </a:rPr>
              <a:t> 84 | </a:t>
            </a:r>
            <a:r>
              <a:rPr lang="ro-RO" dirty="0" err="1">
                <a:latin typeface="Avenir Book" charset="0"/>
              </a:rPr>
              <a:t>Tidymodels</a:t>
            </a:r>
            <a:r>
              <a:rPr lang="ro-RO" dirty="0">
                <a:latin typeface="Avenir Book" charset="0"/>
              </a:rPr>
              <a:t> - </a:t>
            </a:r>
            <a:r>
              <a:rPr lang="ro-RO" dirty="0" err="1">
                <a:latin typeface="Avenir Book" charset="0"/>
              </a:rPr>
              <a:t>Workflow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Sets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and</a:t>
            </a:r>
            <a:r>
              <a:rPr lang="ro-RO" dirty="0">
                <a:latin typeface="Avenir Book" charset="0"/>
              </a:rPr>
              <a:t> model </a:t>
            </a:r>
            <a:r>
              <a:rPr lang="ro-RO" dirty="0" err="1">
                <a:latin typeface="Avenir Book" charset="0"/>
              </a:rPr>
              <a:t>selection</a:t>
            </a:r>
            <a:r>
              <a:rPr lang="ro-RO" dirty="0">
                <a:latin typeface="Avenir Book" charset="0"/>
              </a:rPr>
              <a:t> (2021)</a:t>
            </a:r>
          </a:p>
          <a:p>
            <a:pPr marL="402336" lvl="1" indent="0">
              <a:lnSpc>
                <a:spcPct val="130000"/>
              </a:lnSpc>
              <a:buNone/>
            </a:pPr>
            <a:r>
              <a:rPr lang="ro-RO" dirty="0">
                <a:latin typeface="Avenir Book" charset="0"/>
                <a:hlinkClick r:id="rId6"/>
              </a:rPr>
              <a:t>https://www.youtube.com/watch?v=YZqbOATpjM4&amp;list=PLdb0LTjA9iQyCgTd8MmRS38vYrRIzdx2j&amp;index=8</a:t>
            </a:r>
            <a:endParaRPr lang="ro-RO" dirty="0">
              <a:latin typeface="Avenir Book" charset="0"/>
            </a:endParaRPr>
          </a:p>
          <a:p>
            <a:pPr lvl="1">
              <a:lnSpc>
                <a:spcPct val="130000"/>
              </a:lnSpc>
            </a:pPr>
            <a:r>
              <a:rPr lang="ro-RO" dirty="0" err="1">
                <a:latin typeface="Avenir Book" charset="0"/>
              </a:rPr>
              <a:t>TidyX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Episode</a:t>
            </a:r>
            <a:r>
              <a:rPr lang="ro-RO" dirty="0">
                <a:latin typeface="Avenir Book" charset="0"/>
              </a:rPr>
              <a:t> 85 | </a:t>
            </a:r>
            <a:r>
              <a:rPr lang="ro-RO" dirty="0" err="1">
                <a:latin typeface="Avenir Book" charset="0"/>
              </a:rPr>
              <a:t>Tidymodels</a:t>
            </a:r>
            <a:r>
              <a:rPr lang="ro-RO" dirty="0">
                <a:latin typeface="Avenir Book" charset="0"/>
              </a:rPr>
              <a:t> - </a:t>
            </a:r>
            <a:r>
              <a:rPr lang="ro-RO" dirty="0" err="1">
                <a:latin typeface="Avenir Book" charset="0"/>
              </a:rPr>
              <a:t>Tuning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Workflow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Sets</a:t>
            </a:r>
            <a:r>
              <a:rPr lang="ro-RO" dirty="0">
                <a:latin typeface="Avenir Book" charset="0"/>
              </a:rPr>
              <a:t> (2021)</a:t>
            </a:r>
          </a:p>
          <a:p>
            <a:pPr marL="402336" lvl="1" indent="0">
              <a:lnSpc>
                <a:spcPct val="130000"/>
              </a:lnSpc>
              <a:buNone/>
            </a:pPr>
            <a:r>
              <a:rPr lang="ro-RO" dirty="0">
                <a:latin typeface="Avenir Book" charset="0"/>
                <a:hlinkClick r:id="rId7"/>
              </a:rPr>
              <a:t>https://www.youtube.com/watch?v=69RfA9hZANg&amp;list=PLdb0LTjA9iQyCgTd8MmRS38vYrRIzdx2j&amp;index=9</a:t>
            </a:r>
            <a:endParaRPr lang="ro-RO" dirty="0">
              <a:latin typeface="Avenir Book" charset="0"/>
            </a:endParaRPr>
          </a:p>
          <a:p>
            <a:pPr lvl="1">
              <a:lnSpc>
                <a:spcPct val="130000"/>
              </a:lnSpc>
            </a:pPr>
            <a:r>
              <a:rPr lang="ro-RO" dirty="0" err="1">
                <a:latin typeface="Avenir Book" charset="0"/>
              </a:rPr>
              <a:t>TidyX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Episode</a:t>
            </a:r>
            <a:r>
              <a:rPr lang="ro-RO" dirty="0">
                <a:latin typeface="Avenir Book" charset="0"/>
              </a:rPr>
              <a:t> 86 | </a:t>
            </a:r>
            <a:r>
              <a:rPr lang="ro-RO" dirty="0" err="1">
                <a:latin typeface="Avenir Book" charset="0"/>
              </a:rPr>
              <a:t>Tidymodels</a:t>
            </a:r>
            <a:r>
              <a:rPr lang="ro-RO" dirty="0">
                <a:latin typeface="Avenir Book" charset="0"/>
              </a:rPr>
              <a:t> - Julia </a:t>
            </a:r>
            <a:r>
              <a:rPr lang="ro-RO" dirty="0" err="1">
                <a:latin typeface="Avenir Book" charset="0"/>
              </a:rPr>
              <a:t>Silge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and</a:t>
            </a:r>
            <a:r>
              <a:rPr lang="ro-RO" dirty="0">
                <a:latin typeface="Avenir Book" charset="0"/>
              </a:rPr>
              <a:t> Tune Racing (2021)</a:t>
            </a:r>
          </a:p>
          <a:p>
            <a:pPr marL="402336" lvl="1" indent="0">
              <a:lnSpc>
                <a:spcPct val="130000"/>
              </a:lnSpc>
              <a:buNone/>
            </a:pPr>
            <a:r>
              <a:rPr lang="ro-RO" dirty="0">
                <a:latin typeface="Avenir Book" charset="0"/>
                <a:hlinkClick r:id="rId8"/>
              </a:rPr>
              <a:t>https://www.youtube.com/watch?v=yCAZwD3r8bw&amp;list=PLdb0LTjA9iQyCgTd8MmRS38vYrRIzdx2j&amp;index=10</a:t>
            </a:r>
            <a:endParaRPr lang="ro-RO" dirty="0">
              <a:latin typeface="Avenir Book" charset="0"/>
            </a:endParaRPr>
          </a:p>
          <a:p>
            <a:pPr marL="402336" lvl="1" indent="0">
              <a:lnSpc>
                <a:spcPct val="130000"/>
              </a:lnSpc>
              <a:buNone/>
            </a:pPr>
            <a:endParaRPr lang="ro-RO" dirty="0">
              <a:latin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619147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 Resources on Model Tuning </a:t>
            </a:r>
            <a:b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 `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tidymodels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` (cont.)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371600"/>
            <a:ext cx="8458200" cy="54864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30000"/>
              </a:lnSpc>
            </a:pPr>
            <a:r>
              <a:rPr lang="en-GB" dirty="0" err="1">
                <a:latin typeface="Avenir Book" charset="0"/>
              </a:rPr>
              <a:t>TidyModels</a:t>
            </a:r>
            <a:r>
              <a:rPr lang="en-GB" dirty="0">
                <a:latin typeface="Avenir Book" charset="0"/>
              </a:rPr>
              <a:t> by Max Kuhn (2/24/2021) </a:t>
            </a:r>
            <a:endParaRPr lang="en" dirty="0">
              <a:latin typeface="Avenir Book" charset="0"/>
            </a:endParaRPr>
          </a:p>
          <a:p>
            <a:pPr marL="402336" lvl="1" indent="0">
              <a:lnSpc>
                <a:spcPct val="130000"/>
              </a:lnSpc>
              <a:buNone/>
            </a:pPr>
            <a:r>
              <a:rPr lang="ro-RO" dirty="0">
                <a:latin typeface="Avenir Book" charset="0"/>
                <a:hlinkClick r:id="rId2"/>
              </a:rPr>
              <a:t>https://www.youtube.com/watch?v=kAZe9UpMx_s</a:t>
            </a:r>
            <a:endParaRPr lang="ro-RO" dirty="0">
              <a:latin typeface="Avenir Book" charset="0"/>
            </a:endParaRPr>
          </a:p>
          <a:p>
            <a:pPr>
              <a:lnSpc>
                <a:spcPct val="130000"/>
              </a:lnSpc>
            </a:pPr>
            <a:r>
              <a:rPr lang="en-GB" dirty="0">
                <a:latin typeface="Avenir Book" charset="0"/>
              </a:rPr>
              <a:t>Machine learning with {</a:t>
            </a:r>
            <a:r>
              <a:rPr lang="en-GB" dirty="0" err="1">
                <a:latin typeface="Avenir Book" charset="0"/>
              </a:rPr>
              <a:t>tidymodels</a:t>
            </a:r>
            <a:r>
              <a:rPr lang="en-GB" dirty="0">
                <a:latin typeface="Avenir Book" charset="0"/>
              </a:rPr>
              <a:t>} Tutorial (</a:t>
            </a:r>
            <a:r>
              <a:rPr lang="en-GB" dirty="0" err="1">
                <a:latin typeface="Avenir Book" charset="0"/>
              </a:rPr>
              <a:t>UseR</a:t>
            </a:r>
            <a:r>
              <a:rPr lang="en-GB" dirty="0">
                <a:latin typeface="Avenir Book" charset="0"/>
              </a:rPr>
              <a:t>! Conference 2022) 9:45:26!!!! </a:t>
            </a:r>
            <a:endParaRPr lang="en" dirty="0">
              <a:latin typeface="Avenir Book" charset="0"/>
            </a:endParaRPr>
          </a:p>
          <a:p>
            <a:pPr marL="402336" lvl="1" indent="0">
              <a:lnSpc>
                <a:spcPct val="130000"/>
              </a:lnSpc>
              <a:buNone/>
            </a:pPr>
            <a:r>
              <a:rPr lang="ro-RO" dirty="0">
                <a:latin typeface="Avenir Book" charset="0"/>
                <a:hlinkClick r:id="rId3"/>
              </a:rPr>
              <a:t>https://www.youtube.com/watch?v=QiIwhDri1jM</a:t>
            </a:r>
            <a:endParaRPr lang="ro-RO" dirty="0">
              <a:latin typeface="Avenir Book" charset="0"/>
            </a:endParaRPr>
          </a:p>
          <a:p>
            <a:pPr>
              <a:lnSpc>
                <a:spcPct val="130000"/>
              </a:lnSpc>
            </a:pPr>
            <a:r>
              <a:rPr lang="en-GB" dirty="0" err="1">
                <a:latin typeface="Avenir Book" charset="0"/>
              </a:rPr>
              <a:t>Tidymodels</a:t>
            </a:r>
            <a:r>
              <a:rPr lang="en-GB" dirty="0">
                <a:latin typeface="Avenir Book" charset="0"/>
              </a:rPr>
              <a:t> Tutorial – Classification (BURAK DILBER, 2022)</a:t>
            </a:r>
            <a:endParaRPr lang="en" dirty="0">
              <a:latin typeface="Avenir Book" charset="0"/>
            </a:endParaRPr>
          </a:p>
          <a:p>
            <a:pPr marL="402336" lvl="1" indent="0">
              <a:lnSpc>
                <a:spcPct val="130000"/>
              </a:lnSpc>
              <a:buNone/>
            </a:pPr>
            <a:r>
              <a:rPr lang="ro-RO" dirty="0">
                <a:latin typeface="Avenir Book" charset="0"/>
                <a:hlinkClick r:id="rId4"/>
              </a:rPr>
              <a:t>https://www.kaggle.com/code/burakdilber/tidymodels-tutorial-classification</a:t>
            </a:r>
            <a:endParaRPr lang="ro-RO" dirty="0">
              <a:latin typeface="Avenir Book" charset="0"/>
            </a:endParaRPr>
          </a:p>
          <a:p>
            <a:pPr>
              <a:lnSpc>
                <a:spcPct val="130000"/>
              </a:lnSpc>
            </a:pPr>
            <a:r>
              <a:rPr lang="en-GB" dirty="0" err="1">
                <a:latin typeface="Avenir Book" charset="0"/>
              </a:rPr>
              <a:t>Tidymodels</a:t>
            </a:r>
            <a:r>
              <a:rPr lang="en-GB" dirty="0">
                <a:latin typeface="Avenir Book" charset="0"/>
              </a:rPr>
              <a:t> Tutorial - Regression (BURAK DILBER, 2022)</a:t>
            </a:r>
            <a:endParaRPr lang="en" dirty="0">
              <a:latin typeface="Avenir Book" charset="0"/>
            </a:endParaRPr>
          </a:p>
          <a:p>
            <a:pPr marL="402336" lvl="1" indent="0">
              <a:lnSpc>
                <a:spcPct val="130000"/>
              </a:lnSpc>
              <a:buNone/>
            </a:pPr>
            <a:r>
              <a:rPr lang="ro-RO" dirty="0">
                <a:latin typeface="Avenir Book" charset="0"/>
                <a:hlinkClick r:id="rId5"/>
              </a:rPr>
              <a:t>https://www.kaggle.com/code/burakdilber/tidymodels-tutorial-regression</a:t>
            </a:r>
            <a:endParaRPr lang="ro-RO" dirty="0">
              <a:latin typeface="Avenir Book" charset="0"/>
            </a:endParaRPr>
          </a:p>
          <a:p>
            <a:pPr>
              <a:lnSpc>
                <a:spcPct val="130000"/>
              </a:lnSpc>
            </a:pPr>
            <a:r>
              <a:rPr lang="en-GB" dirty="0">
                <a:latin typeface="Avenir Book" charset="0"/>
              </a:rPr>
              <a:t>How to make many models with </a:t>
            </a:r>
            <a:r>
              <a:rPr lang="en-GB" dirty="0" err="1">
                <a:latin typeface="Avenir Book" charset="0"/>
              </a:rPr>
              <a:t>TidyModels</a:t>
            </a:r>
            <a:r>
              <a:rPr lang="en-GB" dirty="0">
                <a:latin typeface="Avenir Book" charset="0"/>
              </a:rPr>
              <a:t>: Classification (part 1 of Oregon Spotted a Frog series) (2022)</a:t>
            </a:r>
            <a:endParaRPr lang="en" dirty="0">
              <a:latin typeface="Avenir Book" charset="0"/>
            </a:endParaRPr>
          </a:p>
          <a:p>
            <a:pPr marL="402336" lvl="1" indent="0">
              <a:lnSpc>
                <a:spcPct val="130000"/>
              </a:lnSpc>
              <a:buNone/>
            </a:pPr>
            <a:r>
              <a:rPr lang="ro-RO" dirty="0">
                <a:latin typeface="Avenir Book" charset="0"/>
                <a:hlinkClick r:id="rId6"/>
              </a:rPr>
              <a:t>https://www.youtube.com/watch?v=RbVbFXDkV68</a:t>
            </a:r>
            <a:endParaRPr lang="ro-RO" dirty="0">
              <a:latin typeface="Avenir Book" charset="0"/>
            </a:endParaRPr>
          </a:p>
          <a:p>
            <a:pPr>
              <a:lnSpc>
                <a:spcPct val="130000"/>
              </a:lnSpc>
            </a:pPr>
            <a:r>
              <a:rPr lang="en-GB" dirty="0">
                <a:latin typeface="Avenir Book" charset="0"/>
              </a:rPr>
              <a:t>NHS-R Conference Workshop: Building a </a:t>
            </a:r>
            <a:r>
              <a:rPr lang="en-GB" dirty="0" err="1">
                <a:latin typeface="Avenir Book" charset="0"/>
              </a:rPr>
              <a:t>TidyModels</a:t>
            </a:r>
            <a:r>
              <a:rPr lang="en-GB" dirty="0">
                <a:latin typeface="Avenir Book" charset="0"/>
              </a:rPr>
              <a:t> model from scratch – 01/11/22 </a:t>
            </a:r>
            <a:endParaRPr lang="en" dirty="0">
              <a:latin typeface="Avenir Book" charset="0"/>
            </a:endParaRPr>
          </a:p>
          <a:p>
            <a:pPr marL="402336" lvl="1" indent="0">
              <a:lnSpc>
                <a:spcPct val="130000"/>
              </a:lnSpc>
              <a:buNone/>
            </a:pPr>
            <a:r>
              <a:rPr lang="ro-RO" dirty="0">
                <a:latin typeface="Avenir Book" charset="0"/>
                <a:hlinkClick r:id="rId7"/>
              </a:rPr>
              <a:t>https://www.youtube.com/watch?v=CEh-jeQdOqA</a:t>
            </a:r>
            <a:endParaRPr lang="ro-RO" dirty="0">
              <a:latin typeface="Avenir Book" charset="0"/>
            </a:endParaRPr>
          </a:p>
          <a:p>
            <a:pPr marL="402336" lvl="1" indent="0">
              <a:lnSpc>
                <a:spcPct val="130000"/>
              </a:lnSpc>
              <a:buNone/>
            </a:pPr>
            <a:endParaRPr lang="ro-RO" dirty="0">
              <a:latin typeface="Avenir Book" charset="0"/>
            </a:endParaRPr>
          </a:p>
          <a:p>
            <a:pPr marL="402336" lvl="1" indent="0">
              <a:lnSpc>
                <a:spcPct val="130000"/>
              </a:lnSpc>
              <a:buNone/>
            </a:pPr>
            <a:endParaRPr lang="ro-RO" dirty="0">
              <a:latin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550869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18335</TotalTime>
  <Words>702</Words>
  <Application>Microsoft Macintosh PowerPoint</Application>
  <PresentationFormat>On-screen Show (4:3)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1" baseType="lpstr">
      <vt:lpstr>Arial Unicode MS</vt:lpstr>
      <vt:lpstr>Arial</vt:lpstr>
      <vt:lpstr>Avenir Book</vt:lpstr>
      <vt:lpstr>Avenir Medium</vt:lpstr>
      <vt:lpstr>Book Antiqua</vt:lpstr>
      <vt:lpstr>Calibri</vt:lpstr>
      <vt:lpstr>Calisto MT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  Processing/Analysis/Science  with R</vt:lpstr>
      <vt:lpstr>Main References (Free Books)</vt:lpstr>
      <vt:lpstr>Agenda</vt:lpstr>
      <vt:lpstr>Scripts on GitHub</vt:lpstr>
      <vt:lpstr>Web Resources on Model Tuning  with `tidymodels`</vt:lpstr>
      <vt:lpstr>Web Resources on Model Tuning  with `tidymodels` (cont.)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701</cp:revision>
  <dcterms:created xsi:type="dcterms:W3CDTF">2002-10-11T06:23:42Z</dcterms:created>
  <dcterms:modified xsi:type="dcterms:W3CDTF">2022-12-17T08:15:47Z</dcterms:modified>
</cp:coreProperties>
</file>