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379" r:id="rId3"/>
    <p:sldId id="332" r:id="rId4"/>
    <p:sldId id="390" r:id="rId5"/>
    <p:sldId id="391" r:id="rId6"/>
    <p:sldId id="392" r:id="rId7"/>
    <p:sldId id="532" r:id="rId8"/>
  </p:sldIdLst>
  <p:sldSz cx="9144000" cy="6858000" type="screen4x3"/>
  <p:notesSz cx="6858000" cy="9144000"/>
  <p:defaultTextStyle>
    <a:defPPr>
      <a:defRPr lang="en-US"/>
    </a:defPPr>
    <a:lvl1pPr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1pPr>
    <a:lvl2pPr marL="4572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2pPr>
    <a:lvl3pPr marL="9144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3pPr>
    <a:lvl4pPr marL="13716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4pPr>
    <a:lvl5pPr marL="18288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85" autoAdjust="0"/>
    <p:restoredTop sz="95070" autoAdjust="0"/>
  </p:normalViewPr>
  <p:slideViewPr>
    <p:cSldViewPr>
      <p:cViewPr varScale="1">
        <p:scale>
          <a:sx n="117" d="100"/>
          <a:sy n="117" d="100"/>
        </p:scale>
        <p:origin x="5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64F0A5E2-7B70-4D7F-92C3-938E981F5436}"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4F92BBA-E91E-4534-92B0-B2514B525D9B}" type="slidenum">
              <a:rPr lang="en-US" smtClean="0"/>
              <a:pPr>
                <a:defRPr/>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EB6FC29-4971-4032-B354-CAA768C1F56E}" type="slidenum">
              <a:rPr lang="en-US" smtClean="0"/>
              <a:pPr>
                <a:defRPr/>
              </a:pPr>
              <a:t>‹#›</a:t>
            </a:fld>
            <a:endParaRPr 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1143000"/>
          </a:xfrm>
        </p:spPr>
        <p:txBody>
          <a:bodyPr/>
          <a:lstStyle/>
          <a:p>
            <a:r>
              <a:rPr lang="en-US"/>
              <a:t>Click to edit Master title style</a:t>
            </a:r>
          </a:p>
        </p:txBody>
      </p:sp>
      <p:sp>
        <p:nvSpPr>
          <p:cNvPr id="3" name="Text Placeholder 2"/>
          <p:cNvSpPr>
            <a:spLocks noGrp="1"/>
          </p:cNvSpPr>
          <p:nvPr>
            <p:ph type="body" sz="half" idx="1"/>
          </p:nvPr>
        </p:nvSpPr>
        <p:spPr>
          <a:xfrm>
            <a:off x="1066800" y="1752600"/>
            <a:ext cx="3733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953000" y="1752600"/>
            <a:ext cx="3733800" cy="4114800"/>
          </a:xfrm>
        </p:spPr>
        <p:txBody>
          <a:bodyPr>
            <a:normAutofit/>
          </a:bodyPr>
          <a:lstStyle/>
          <a:p>
            <a:pPr lvl="0"/>
            <a:endParaRPr lang="en-US" noProof="0"/>
          </a:p>
        </p:txBody>
      </p:sp>
      <p:sp>
        <p:nvSpPr>
          <p:cNvPr id="5" name="Date Placeholder 4"/>
          <p:cNvSpPr>
            <a:spLocks noGrp="1"/>
          </p:cNvSpPr>
          <p:nvPr>
            <p:ph type="dt" sz="half" idx="10"/>
          </p:nvPr>
        </p:nvSpPr>
        <p:spPr>
          <a:xfrm>
            <a:off x="1014413" y="6107113"/>
            <a:ext cx="19050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452813" y="6107113"/>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881813" y="6107113"/>
            <a:ext cx="1905000" cy="457200"/>
          </a:xfrm>
        </p:spPr>
        <p:txBody>
          <a:bodyPr/>
          <a:lstStyle>
            <a:lvl1pPr>
              <a:defRPr/>
            </a:lvl1pPr>
          </a:lstStyle>
          <a:p>
            <a:pPr>
              <a:defRPr/>
            </a:pPr>
            <a:fld id="{50647E78-66DF-4511-AAB1-D534E23A1EB1}" type="slidenum">
              <a:rPr lang="en-US"/>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61B7E54-3F05-440A-8157-79DCC334D5B6}" type="slidenum">
              <a:rPr lang="en-US" smtClean="0"/>
              <a:pPr>
                <a:defRPr/>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C861437-5D87-4C75-A818-2E6DC8DD0181}"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93E7F3F-7EF1-4FC5-94CD-DBF53B1EB3CF}" type="slidenum">
              <a:rPr lang="en-US" smtClean="0"/>
              <a:pPr>
                <a:defRPr/>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F10E4D85-CFBD-4A61-B1EF-B1CC1B88203A}" type="slidenum">
              <a:rPr lang="en-US" smtClean="0"/>
              <a:pPr>
                <a:defRPr/>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E6326E4-DBD4-477F-BE56-046141F86FC3}" type="slidenum">
              <a:rPr lang="en-US" smtClean="0"/>
              <a:pPr>
                <a:defRPr/>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066C2CE-F81A-4641-A3EC-48C1241CA9B2}"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48A830E-468A-4D27-8C22-9F823A5A947F}" type="slidenum">
              <a:rPr lang="en-US" smtClean="0"/>
              <a:pPr>
                <a:defRPr/>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D963FFF-4134-4832-B670-FF2B672A455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marL="365760" lvl="0" indent="-283464" algn="l" rtl="0" eaLnBrk="1" latinLnBrk="0" hangingPunct="1">
              <a:lnSpc>
                <a:spcPct val="100000"/>
              </a:lnSpc>
              <a:spcBef>
                <a:spcPts val="600"/>
              </a:spcBef>
              <a:buClr>
                <a:schemeClr val="accent1"/>
              </a:buClr>
              <a:buSzPct val="80000"/>
              <a:buFont typeface="Wingdings 2"/>
              <a:buChar char=""/>
            </a:pPr>
            <a:r>
              <a:rPr kumimoji="0" lang="en-US"/>
              <a:t>Click to edit Master text styles</a:t>
            </a:r>
          </a:p>
          <a:p>
            <a:pPr marL="639763" lvl="1" indent="-236538" algn="l" rtl="0" eaLnBrk="0" fontAlgn="base" latinLnBrk="0" hangingPunct="0">
              <a:lnSpc>
                <a:spcPct val="100000"/>
              </a:lnSpc>
              <a:spcBef>
                <a:spcPts val="550"/>
              </a:spcBef>
              <a:spcAft>
                <a:spcPct val="0"/>
              </a:spcAft>
              <a:buClr>
                <a:schemeClr val="accent1"/>
              </a:buClr>
              <a:buFont typeface="Verdana" pitchFamily="34" charset="0"/>
              <a:buChar char="◦"/>
            </a:pPr>
            <a:r>
              <a:rPr kumimoji="0" lang="en-US"/>
              <a:t>Second level</a:t>
            </a:r>
          </a:p>
          <a:p>
            <a:pPr marL="885825" lvl="2" indent="-228600" algn="l" rtl="0" eaLnBrk="0" fontAlgn="base" latinLnBrk="0" hangingPunct="0">
              <a:lnSpc>
                <a:spcPct val="100000"/>
              </a:lnSpc>
              <a:spcBef>
                <a:spcPct val="20000"/>
              </a:spcBef>
              <a:spcAft>
                <a:spcPct val="0"/>
              </a:spcAft>
              <a:buClr>
                <a:schemeClr val="accent2"/>
              </a:buClr>
              <a:buFont typeface="Wingdings 2" pitchFamily="18" charset="2"/>
              <a:buChar char=""/>
            </a:pPr>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9AFEC012-15DC-4BC4-B389-B831C4944F65}"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ransition>
    <p:random/>
  </p:transition>
  <p:txStyles>
    <p:titleStyle>
      <a:lvl1pPr algn="l" rtl="0" eaLnBrk="1" latinLnBrk="0" hangingPunct="1">
        <a:spcBef>
          <a:spcPct val="0"/>
        </a:spcBef>
        <a:buNone/>
        <a:defRPr kumimoji="0" sz="3600" b="1" i="0" kern="1200">
          <a:solidFill>
            <a:schemeClr val="tx2">
              <a:satMod val="130000"/>
            </a:schemeClr>
          </a:solidFill>
          <a:effectLst>
            <a:outerShdw blurRad="50000" dist="30000" dir="5400000" algn="tl" rotWithShape="0">
              <a:srgbClr val="000000">
                <a:alpha val="30000"/>
              </a:srgbClr>
            </a:outerShdw>
          </a:effectLst>
          <a:latin typeface="Arial Unicode MS"/>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lang="en-US" sz="2800" kern="1200" smtClean="0">
          <a:solidFill>
            <a:schemeClr val="tx1"/>
          </a:solidFill>
          <a:latin typeface="Avenir Medium"/>
          <a:ea typeface="+mn-ea"/>
          <a:cs typeface="+mn-cs"/>
        </a:defRPr>
      </a:lvl1pPr>
      <a:lvl2pPr marL="860425" indent="-457200" algn="l" rtl="0" eaLnBrk="1" latinLnBrk="0" hangingPunct="1">
        <a:lnSpc>
          <a:spcPct val="100000"/>
        </a:lnSpc>
        <a:spcBef>
          <a:spcPts val="550"/>
        </a:spcBef>
        <a:buClr>
          <a:schemeClr val="accent1"/>
        </a:buClr>
        <a:buFont typeface="Verdana"/>
        <a:buChar char="◦"/>
        <a:defRPr kumimoji="0" lang="en-US" sz="2400" kern="1200" smtClean="0">
          <a:solidFill>
            <a:schemeClr val="tx1"/>
          </a:solidFill>
          <a:latin typeface="Arial"/>
          <a:ea typeface="+mn-ea"/>
          <a:cs typeface="+mn-cs"/>
        </a:defRPr>
      </a:lvl2pPr>
      <a:lvl3pPr marL="1000125" indent="-342900" algn="l" rtl="0" eaLnBrk="1" latinLnBrk="0" hangingPunct="1">
        <a:lnSpc>
          <a:spcPct val="100000"/>
        </a:lnSpc>
        <a:spcBef>
          <a:spcPct val="20000"/>
        </a:spcBef>
        <a:buClr>
          <a:schemeClr val="accent2"/>
        </a:buClr>
        <a:buFont typeface="Wingdings 2"/>
        <a:buChar char=""/>
        <a:defRPr kumimoji="0" lang="en-US" sz="2200" kern="1200" smtClean="0">
          <a:solidFill>
            <a:schemeClr val="tx1"/>
          </a:solidFill>
          <a:latin typeface="Book Antiqua"/>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Parkinson's_law" TargetMode="External"/><Relationship Id="rId2" Type="http://schemas.openxmlformats.org/officeDocument/2006/relationships/hyperlink" Target="http://www.quora.com/What-are-some-of-the-best-practices-for-data-cleaning"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www.quora.com/What-are-some-of-the-best-practices-for-data-cleaning"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www.quora.com/What-are-some-of-the-best-practices-for-data-cleaning"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r4ds.hadley.nz/workflow-basics" TargetMode="External"/><Relationship Id="rId7" Type="http://schemas.openxmlformats.org/officeDocument/2006/relationships/hyperlink" Target="https://www.youtube.com/watch?v=6wFYAMwYzM4&amp;list=RDCMUC_R5smHVXRYGhZYDJsnXTwg&amp;start_radio=1" TargetMode="External"/><Relationship Id="rId2" Type="http://schemas.openxmlformats.org/officeDocument/2006/relationships/hyperlink" Target="https://r4ds.hadley.nz/" TargetMode="External"/><Relationship Id="rId1" Type="http://schemas.openxmlformats.org/officeDocument/2006/relationships/slideLayout" Target="../slideLayouts/slideLayout12.xml"/><Relationship Id="rId6" Type="http://schemas.openxmlformats.org/officeDocument/2006/relationships/hyperlink" Target="https://r4ds.hadley.nz/data-import" TargetMode="External"/><Relationship Id="rId5" Type="http://schemas.openxmlformats.org/officeDocument/2006/relationships/hyperlink" Target="https://r4ds.hadley.nz/data-tidy" TargetMode="External"/><Relationship Id="rId4" Type="http://schemas.openxmlformats.org/officeDocument/2006/relationships/hyperlink" Target="https://r4ds.hadley.nz/data-transf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057400"/>
            <a:ext cx="8458200" cy="2209800"/>
          </a:xfrm>
        </p:spPr>
        <p:txBody>
          <a:bodyPr anchor="b">
            <a:noAutofit/>
          </a:bodyPr>
          <a:lstStyle/>
          <a:p>
            <a:pPr algn="ctr">
              <a:defRPr/>
            </a:pPr>
            <a:r>
              <a:rPr lang="en-US" sz="5400" b="1" dirty="0">
                <a:latin typeface="Calisto MT" pitchFamily="18" charset="0"/>
                <a:ea typeface="Batang" pitchFamily="18" charset="-127"/>
              </a:rPr>
              <a:t>Data Analysis &amp; </a:t>
            </a:r>
            <a:r>
              <a:rPr lang="en-US" sz="5400" b="1">
                <a:latin typeface="Calisto MT" pitchFamily="18" charset="0"/>
                <a:ea typeface="Batang" pitchFamily="18" charset="-127"/>
              </a:rPr>
              <a:t>Data Science with R</a:t>
            </a:r>
            <a:endParaRPr sz="5400" b="1" dirty="0">
              <a:latin typeface="Calisto MT" pitchFamily="18" charset="0"/>
              <a:ea typeface="Batang" pitchFamily="18" charset="-127"/>
            </a:endParaRPr>
          </a:p>
        </p:txBody>
      </p:sp>
      <p:sp>
        <p:nvSpPr>
          <p:cNvPr id="2051" name="Rectangle 3"/>
          <p:cNvSpPr>
            <a:spLocks noGrp="1" noChangeArrowheads="1"/>
          </p:cNvSpPr>
          <p:nvPr>
            <p:ph type="subTitle" idx="1"/>
          </p:nvPr>
        </p:nvSpPr>
        <p:spPr>
          <a:xfrm>
            <a:off x="1016213" y="4800599"/>
            <a:ext cx="7899187" cy="1371601"/>
          </a:xfrm>
          <a:noFill/>
          <a:ln w="9525">
            <a:noFill/>
            <a:miter lim="800000"/>
            <a:headEnd/>
            <a:tailEnd/>
          </a:ln>
        </p:spPr>
        <p:txBody>
          <a:bodyPr vert="horz" wrap="square" lIns="91440" tIns="0" rIns="91440" bIns="45720" numCol="1" anchor="t" anchorCtr="0" compatLnSpc="1">
            <a:prstTxWarp prst="textNoShape">
              <a:avLst/>
            </a:prstTxWarp>
            <a:normAutofit/>
          </a:bodyPr>
          <a:lstStyle/>
          <a:p>
            <a:pPr algn="ctr">
              <a:lnSpc>
                <a:spcPct val="110000"/>
              </a:lnSpc>
              <a:defRPr/>
            </a:pPr>
            <a:r>
              <a:rPr lang="en-US" sz="4400" b="1" dirty="0">
                <a:latin typeface="Gabriola"/>
                <a:cs typeface="Gabriola"/>
              </a:rPr>
              <a:t>Introduction to </a:t>
            </a:r>
            <a:r>
              <a:rPr lang="en-US" sz="4400" b="1">
                <a:latin typeface="Gabriola"/>
                <a:cs typeface="Gabriola"/>
              </a:rPr>
              <a:t>Data Processing </a:t>
            </a:r>
            <a:endParaRPr lang="en-US" sz="4400" b="1" dirty="0">
              <a:latin typeface="Gabriola"/>
              <a:cs typeface="Gabriola"/>
            </a:endParaRPr>
          </a:p>
        </p:txBody>
      </p:sp>
      <p:pic>
        <p:nvPicPr>
          <p:cNvPr id="5" name="Picture 2" descr="logouaic"/>
          <p:cNvPicPr>
            <a:picLocks noChangeAspect="1" noChangeArrowheads="1"/>
          </p:cNvPicPr>
          <p:nvPr/>
        </p:nvPicPr>
        <p:blipFill>
          <a:blip r:embed="rId2" cstate="print"/>
          <a:srcRect/>
          <a:stretch>
            <a:fillRect/>
          </a:stretch>
        </p:blipFill>
        <p:spPr bwMode="auto">
          <a:xfrm>
            <a:off x="57152" y="337112"/>
            <a:ext cx="958644" cy="958644"/>
          </a:xfrm>
          <a:prstGeom prst="rect">
            <a:avLst/>
          </a:prstGeom>
          <a:noFill/>
        </p:spPr>
      </p:pic>
      <p:pic>
        <p:nvPicPr>
          <p:cNvPr id="6" name="Picture 4" descr="http://www.feaa.uaic.ro/assets/img/logo-feaa-top.png"/>
          <p:cNvPicPr>
            <a:picLocks noChangeAspect="1" noChangeArrowheads="1"/>
          </p:cNvPicPr>
          <p:nvPr/>
        </p:nvPicPr>
        <p:blipFill>
          <a:blip r:embed="rId3" cstate="print"/>
          <a:srcRect/>
          <a:stretch>
            <a:fillRect/>
          </a:stretch>
        </p:blipFill>
        <p:spPr bwMode="auto">
          <a:xfrm>
            <a:off x="6738560" y="375801"/>
            <a:ext cx="2362575" cy="752910"/>
          </a:xfrm>
          <a:prstGeom prst="rect">
            <a:avLst/>
          </a:prstGeom>
          <a:noFill/>
        </p:spPr>
      </p:pic>
      <p:sp>
        <p:nvSpPr>
          <p:cNvPr id="7" name="Rectangle 3"/>
          <p:cNvSpPr txBox="1">
            <a:spLocks noChangeArrowheads="1"/>
          </p:cNvSpPr>
          <p:nvPr/>
        </p:nvSpPr>
        <p:spPr>
          <a:xfrm>
            <a:off x="0" y="5943601"/>
            <a:ext cx="2590800" cy="914400"/>
          </a:xfrm>
          <a:prstGeom prst="rect">
            <a:avLst/>
          </a:prstGeom>
          <a:noFill/>
          <a:ln w="9525">
            <a:noFill/>
            <a:miter lim="800000"/>
            <a:headEnd/>
            <a:tailEnd/>
          </a:ln>
        </p:spPr>
        <p:txBody>
          <a:bodyPr vert="horz" wrap="square" lIns="91440" tIns="0" rIns="91440" bIns="45720" numCol="1" anchor="ctr" anchorCtr="0" compatLnSpc="1">
            <a:prstTxWarp prst="textNoShape">
              <a:avLst/>
            </a:prstTxWarp>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fontAlgn="auto">
              <a:spcAft>
                <a:spcPts val="0"/>
              </a:spcAft>
              <a:defRPr/>
            </a:pPr>
            <a:r>
              <a:rPr lang="en-US" sz="2400" b="1" dirty="0">
                <a:latin typeface="Gabriola" pitchFamily="82" charset="0"/>
                <a:cs typeface="Vani" pitchFamily="34" charset="0"/>
              </a:rPr>
              <a:t>By Marin Fotache 	</a:t>
            </a:r>
          </a:p>
        </p:txBody>
      </p:sp>
      <p:sp>
        <p:nvSpPr>
          <p:cNvPr id="8" name="TextBox 7"/>
          <p:cNvSpPr txBox="1"/>
          <p:nvPr/>
        </p:nvSpPr>
        <p:spPr>
          <a:xfrm>
            <a:off x="990600" y="455401"/>
            <a:ext cx="5257800" cy="763799"/>
          </a:xfrm>
          <a:prstGeom prst="rect">
            <a:avLst/>
          </a:prstGeom>
          <a:noFill/>
        </p:spPr>
        <p:txBody>
          <a:bodyPr wrap="square" rtlCol="0">
            <a:spAutoFit/>
          </a:bodyPr>
          <a:lstStyle/>
          <a:p>
            <a:pPr>
              <a:buNone/>
            </a:pPr>
            <a:r>
              <a:rPr lang="ro-RO" sz="1400" dirty="0">
                <a:latin typeface="Segoe UI Semibold" pitchFamily="34" charset="0"/>
              </a:rPr>
              <a:t>Al.I. Cuza </a:t>
            </a:r>
            <a:r>
              <a:rPr lang="en-US" sz="1400" dirty="0">
                <a:latin typeface="Segoe UI Semibold" pitchFamily="34" charset="0"/>
              </a:rPr>
              <a:t>University of </a:t>
            </a:r>
            <a:r>
              <a:rPr lang="ro-RO" sz="1400" dirty="0">
                <a:latin typeface="Segoe UI Semibold" pitchFamily="34" charset="0"/>
              </a:rPr>
              <a:t>Iași </a:t>
            </a:r>
          </a:p>
          <a:p>
            <a:pPr>
              <a:buNone/>
            </a:pPr>
            <a:r>
              <a:rPr lang="ro-RO" sz="1400" dirty="0">
                <a:latin typeface="Segoe UI Semibold" pitchFamily="34" charset="0"/>
              </a:rPr>
              <a:t>Facult</a:t>
            </a:r>
            <a:r>
              <a:rPr lang="en-US" sz="1400" dirty="0">
                <a:latin typeface="Segoe UI Semibold" pitchFamily="34" charset="0"/>
              </a:rPr>
              <a:t>y of Economics</a:t>
            </a:r>
            <a:r>
              <a:rPr lang="ro-RO" sz="1400" dirty="0">
                <a:latin typeface="Segoe UI Semibold" pitchFamily="34" charset="0"/>
              </a:rPr>
              <a:t> </a:t>
            </a:r>
            <a:r>
              <a:rPr lang="en-US" sz="1400" dirty="0">
                <a:latin typeface="Segoe UI Semibold" pitchFamily="34" charset="0"/>
              </a:rPr>
              <a:t>and Business</a:t>
            </a:r>
            <a:r>
              <a:rPr lang="ro-RO" sz="1400" dirty="0">
                <a:latin typeface="Segoe UI Semibold" pitchFamily="34" charset="0"/>
              </a:rPr>
              <a:t> Administra</a:t>
            </a:r>
            <a:r>
              <a:rPr lang="en-US" sz="1400" dirty="0" err="1">
                <a:latin typeface="Segoe UI Semibold" pitchFamily="34" charset="0"/>
              </a:rPr>
              <a:t>tion</a:t>
            </a:r>
            <a:endParaRPr lang="ro-RO" sz="1400" dirty="0">
              <a:latin typeface="Segoe UI Semibold" pitchFamily="34" charset="0"/>
            </a:endParaRPr>
          </a:p>
          <a:p>
            <a:pPr>
              <a:buNone/>
            </a:pPr>
            <a:r>
              <a:rPr lang="en-US" sz="1400" dirty="0">
                <a:latin typeface="Segoe UI Semibold" pitchFamily="34" charset="0"/>
              </a:rPr>
              <a:t>Department of Accounting, Information Systems and Statistics </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11430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Why need Data Processing ?</a:t>
            </a:r>
          </a:p>
        </p:txBody>
      </p:sp>
      <p:sp>
        <p:nvSpPr>
          <p:cNvPr id="3" name="Text Placeholder 2"/>
          <p:cNvSpPr>
            <a:spLocks noGrp="1"/>
          </p:cNvSpPr>
          <p:nvPr>
            <p:ph type="body" sz="half" idx="1"/>
          </p:nvPr>
        </p:nvSpPr>
        <p:spPr>
          <a:xfrm>
            <a:off x="609600" y="1219200"/>
            <a:ext cx="8534400" cy="5638800"/>
          </a:xfrm>
        </p:spPr>
        <p:txBody>
          <a:bodyPr>
            <a:normAutofit fontScale="92500" lnSpcReduction="20000"/>
          </a:bodyPr>
          <a:lstStyle/>
          <a:p>
            <a:r>
              <a:rPr lang="en-US" sz="3000" dirty="0"/>
              <a:t>Data is gathered from different sources</a:t>
            </a:r>
          </a:p>
          <a:p>
            <a:pPr lvl="1"/>
            <a:r>
              <a:rPr lang="en-US" sz="2600" dirty="0"/>
              <a:t>Databases (PostgreSQL, Oracle, MongoDB, etc.)</a:t>
            </a:r>
          </a:p>
          <a:p>
            <a:pPr lvl="1"/>
            <a:r>
              <a:rPr lang="en-US" sz="2600" dirty="0"/>
              <a:t>Spreadsheets (MS Excel, Google Spreadsheets)</a:t>
            </a:r>
          </a:p>
          <a:p>
            <a:pPr lvl="1"/>
            <a:r>
              <a:rPr lang="en-US" sz="2600" dirty="0"/>
              <a:t>HTML/XML tables, Web pages</a:t>
            </a:r>
          </a:p>
          <a:p>
            <a:pPr lvl="1"/>
            <a:r>
              <a:rPr lang="en-US" sz="2600" dirty="0"/>
              <a:t>Other statistical packages</a:t>
            </a:r>
          </a:p>
          <a:p>
            <a:r>
              <a:rPr lang="en-US" sz="3000" dirty="0"/>
              <a:t>It is extremely rare that imported data is ready for analysis:</a:t>
            </a:r>
          </a:p>
          <a:p>
            <a:pPr lvl="1"/>
            <a:r>
              <a:rPr lang="en-US" sz="2600" dirty="0"/>
              <a:t>There are missing values (NAs)</a:t>
            </a:r>
          </a:p>
          <a:p>
            <a:pPr lvl="1"/>
            <a:r>
              <a:rPr lang="en-US" sz="2600" dirty="0"/>
              <a:t>Data was gathered with errors</a:t>
            </a:r>
          </a:p>
          <a:p>
            <a:pPr lvl="1"/>
            <a:r>
              <a:rPr lang="en-US" sz="2600" dirty="0"/>
              <a:t>Variables must be renamed, recoded, removed</a:t>
            </a:r>
          </a:p>
          <a:p>
            <a:pPr lvl="1"/>
            <a:r>
              <a:rPr lang="en-US" sz="2600" dirty="0"/>
              <a:t>Data are spread among many datasets</a:t>
            </a:r>
          </a:p>
          <a:p>
            <a:pPr lvl="1"/>
            <a:r>
              <a:rPr lang="en-US" sz="2600" dirty="0"/>
              <a:t>Aggregation is needed</a:t>
            </a:r>
          </a:p>
          <a:p>
            <a:r>
              <a:rPr lang="en-US" sz="3000" dirty="0"/>
              <a:t>According with some authors, 80% of the data analysis time is spent with data preparation/processing </a:t>
            </a:r>
          </a:p>
          <a:p>
            <a:endParaRPr lang="ro-RO" sz="3000" dirty="0"/>
          </a:p>
        </p:txBody>
      </p:sp>
    </p:spTree>
    <p:extLst>
      <p:ext uri="{BB962C8B-B14F-4D97-AF65-F5344CB8AC3E}">
        <p14:creationId xmlns:p14="http://schemas.microsoft.com/office/powerpoint/2010/main" val="2742322570"/>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1430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Topics covered</a:t>
            </a:r>
          </a:p>
        </p:txBody>
      </p:sp>
      <p:sp>
        <p:nvSpPr>
          <p:cNvPr id="7" name="Text Placeholder 2"/>
          <p:cNvSpPr txBox="1">
            <a:spLocks/>
          </p:cNvSpPr>
          <p:nvPr/>
        </p:nvSpPr>
        <p:spPr>
          <a:xfrm>
            <a:off x="609600" y="1295400"/>
            <a:ext cx="8534400" cy="5562600"/>
          </a:xfrm>
          <a:prstGeom prst="rect">
            <a:avLst/>
          </a:prstGeom>
        </p:spPr>
        <p:txBody>
          <a:bodyPr>
            <a:normAutofit fontScale="92500" lnSpcReduction="10000"/>
          </a:bodyPr>
          <a:lstStyle>
            <a:lvl1pPr marL="365760" indent="-283464" algn="l" eaLnBrk="1" latinLnBrk="0" hangingPunct="1">
              <a:lnSpc>
                <a:spcPct val="100000"/>
              </a:lnSpc>
              <a:spcBef>
                <a:spcPts val="600"/>
              </a:spcBef>
              <a:buClr>
                <a:schemeClr val="accent1"/>
              </a:buClr>
              <a:buSzPct val="80000"/>
              <a:buFont typeface="Wingdings 2"/>
              <a:buChar char=""/>
              <a:defRPr kumimoji="0" sz="3000">
                <a:latin typeface="+mn-lt"/>
              </a:defRPr>
            </a:lvl1pPr>
            <a:lvl2pPr marL="640080" lvl="1" indent="-237744" algn="l" eaLnBrk="1" latinLnBrk="0" hangingPunct="1">
              <a:lnSpc>
                <a:spcPct val="100000"/>
              </a:lnSpc>
              <a:spcBef>
                <a:spcPts val="550"/>
              </a:spcBef>
              <a:buClr>
                <a:schemeClr val="accent1"/>
              </a:buClr>
              <a:buFont typeface="Verdana"/>
              <a:buChar char="◦"/>
              <a:defRPr kumimoji="0" sz="2600">
                <a:latin typeface="+mn-lt"/>
              </a:defRPr>
            </a:lvl2pPr>
            <a:lvl3pPr marL="886968" indent="-228600" algn="l" eaLnBrk="1" latinLnBrk="0" hangingPunct="1">
              <a:lnSpc>
                <a:spcPct val="100000"/>
              </a:lnSpc>
              <a:buClr>
                <a:schemeClr val="accent2"/>
              </a:buClr>
              <a:buFont typeface="Wingdings 2"/>
              <a:buChar char=""/>
              <a:defRPr kumimoji="0" sz="2400">
                <a:latin typeface="+mn-lt"/>
              </a:defRPr>
            </a:lvl3pPr>
            <a:lvl4pPr marL="1097280" indent="-173736" algn="l" eaLnBrk="1" latinLnBrk="0" hangingPunct="1">
              <a:lnSpc>
                <a:spcPct val="100000"/>
              </a:lnSpc>
              <a:buClr>
                <a:schemeClr val="accent3"/>
              </a:buClr>
              <a:buFont typeface="Wingdings 2"/>
              <a:buChar char=""/>
              <a:defRPr kumimoji="0" sz="2000">
                <a:latin typeface="+mn-lt"/>
              </a:defRPr>
            </a:lvl4pPr>
            <a:lvl5pPr marL="1298448" indent="-182880" algn="l" eaLnBrk="1" latinLnBrk="0" hangingPunct="1">
              <a:lnSpc>
                <a:spcPct val="100000"/>
              </a:lnSpc>
              <a:buClr>
                <a:schemeClr val="accent4"/>
              </a:buClr>
              <a:buFont typeface="Wingdings 2"/>
              <a:buChar char=""/>
              <a:defRPr kumimoji="0" sz="2000">
                <a:latin typeface="+mn-lt"/>
              </a:defRPr>
            </a:lvl5pPr>
            <a:lvl6pPr marL="1508760" indent="-182880">
              <a:lnSpc>
                <a:spcPct val="100000"/>
              </a:lnSpc>
              <a:spcBef>
                <a:spcPct val="20000"/>
              </a:spcBef>
              <a:buClr>
                <a:schemeClr val="accent5"/>
              </a:buClr>
              <a:buFont typeface="Wingdings 2"/>
              <a:buChar char=""/>
              <a:defRPr kumimoji="0" sz="2000">
                <a:latin typeface="+mn-lt"/>
              </a:defRPr>
            </a:lvl6pPr>
            <a:lvl7pPr marL="1719072" indent="-182880">
              <a:lnSpc>
                <a:spcPct val="100000"/>
              </a:lnSpc>
              <a:spcBef>
                <a:spcPct val="20000"/>
              </a:spcBef>
              <a:buClr>
                <a:schemeClr val="accent6"/>
              </a:buClr>
              <a:buFont typeface="Wingdings 2"/>
              <a:buChar char=""/>
              <a:defRPr kumimoji="0" sz="2000">
                <a:latin typeface="+mn-lt"/>
              </a:defRPr>
            </a:lvl7pPr>
            <a:lvl8pPr marL="1920240" indent="-182880">
              <a:lnSpc>
                <a:spcPct val="100000"/>
              </a:lnSpc>
              <a:spcBef>
                <a:spcPct val="20000"/>
              </a:spcBef>
              <a:buClr>
                <a:schemeClr val="accent6"/>
              </a:buClr>
              <a:buFont typeface="Wingdings 2"/>
              <a:buChar char=""/>
              <a:defRPr kumimoji="0" sz="2000">
                <a:latin typeface="+mn-lt"/>
              </a:defRPr>
            </a:lvl8pPr>
            <a:lvl9pPr marL="2130552" indent="-182880">
              <a:lnSpc>
                <a:spcPct val="100000"/>
              </a:lnSpc>
              <a:spcBef>
                <a:spcPct val="20000"/>
              </a:spcBef>
              <a:buClr>
                <a:schemeClr val="accent6"/>
              </a:buClr>
              <a:buFont typeface="Wingdings 2"/>
              <a:buChar char=""/>
              <a:defRPr kumimoji="0" sz="2000">
                <a:latin typeface="+mn-lt"/>
              </a:defRPr>
            </a:lvl9pPr>
            <a:extLst/>
          </a:lstStyle>
          <a:p>
            <a:r>
              <a:rPr lang="en-US" dirty="0"/>
              <a:t>Other basic (and available in packages) functions for dealing with NAs, NULLs, strings, dates etc. </a:t>
            </a:r>
          </a:p>
          <a:p>
            <a:r>
              <a:rPr lang="en-US" dirty="0"/>
              <a:t>Options for renaming, recoding and removing variables in data frames</a:t>
            </a:r>
          </a:p>
          <a:p>
            <a:r>
              <a:rPr lang="en-US" dirty="0"/>
              <a:t>Subsetting</a:t>
            </a:r>
          </a:p>
          <a:p>
            <a:r>
              <a:rPr lang="en-US" dirty="0"/>
              <a:t>Data bind and join</a:t>
            </a:r>
          </a:p>
          <a:p>
            <a:r>
              <a:rPr lang="en-US" dirty="0"/>
              <a:t>Aggregation </a:t>
            </a:r>
          </a:p>
          <a:p>
            <a:r>
              <a:rPr lang="en-US" dirty="0"/>
              <a:t>Reshaping</a:t>
            </a:r>
          </a:p>
          <a:p>
            <a:r>
              <a:rPr lang="en-US" dirty="0"/>
              <a:t>Basics of programming in R</a:t>
            </a:r>
          </a:p>
          <a:p>
            <a:r>
              <a:rPr lang="en-US" dirty="0"/>
              <a:t>Group operations: apply "family", packages "plyr" and "dplyr"</a:t>
            </a:r>
          </a:p>
          <a:p>
            <a:r>
              <a:rPr lang="en-US" dirty="0"/>
              <a:t>Case studies</a:t>
            </a:r>
          </a:p>
        </p:txBody>
      </p:sp>
    </p:spTree>
    <p:extLst>
      <p:ext uri="{BB962C8B-B14F-4D97-AF65-F5344CB8AC3E}">
        <p14:creationId xmlns:p14="http://schemas.microsoft.com/office/powerpoint/2010/main" val="4161183439"/>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6002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Data cleaning best practices </a:t>
            </a:r>
            <a:b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a:hlinkClick r:id="rId2"/>
              </a:rPr>
              <a:t>http://www.quora.com/What-are-some-of-the-best-practices-for-data-cleaning</a:t>
            </a:r>
            <a:r>
              <a:rPr lang="en-US" sz="2200" dirty="0"/>
              <a:t> (Leon Polovets)</a:t>
            </a:r>
            <a:endParaRPr lang="en-US" sz="22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Text Placeholder 2"/>
          <p:cNvSpPr txBox="1">
            <a:spLocks/>
          </p:cNvSpPr>
          <p:nvPr/>
        </p:nvSpPr>
        <p:spPr>
          <a:xfrm>
            <a:off x="0" y="1676400"/>
            <a:ext cx="9144000" cy="5181600"/>
          </a:xfrm>
          <a:prstGeom prst="rect">
            <a:avLst/>
          </a:prstGeom>
        </p:spPr>
        <p:txBody>
          <a:bodyPr>
            <a:normAutofit fontScale="77500" lnSpcReduction="20000"/>
          </a:bodyPr>
          <a:lstStyle>
            <a:lvl1pPr marL="365760" indent="-283464" algn="l" eaLnBrk="1" latinLnBrk="0" hangingPunct="1">
              <a:lnSpc>
                <a:spcPct val="100000"/>
              </a:lnSpc>
              <a:spcBef>
                <a:spcPts val="600"/>
              </a:spcBef>
              <a:buClr>
                <a:schemeClr val="accent1"/>
              </a:buClr>
              <a:buSzPct val="80000"/>
              <a:buFont typeface="Wingdings 2"/>
              <a:buChar char=""/>
              <a:defRPr kumimoji="0" sz="3000">
                <a:latin typeface="+mn-lt"/>
              </a:defRPr>
            </a:lvl1pPr>
            <a:lvl2pPr marL="640080" lvl="1" indent="-237744" algn="l" eaLnBrk="1" latinLnBrk="0" hangingPunct="1">
              <a:lnSpc>
                <a:spcPct val="100000"/>
              </a:lnSpc>
              <a:spcBef>
                <a:spcPts val="550"/>
              </a:spcBef>
              <a:buClr>
                <a:schemeClr val="accent1"/>
              </a:buClr>
              <a:buFont typeface="Verdana"/>
              <a:buChar char="◦"/>
              <a:defRPr kumimoji="0" sz="2600">
                <a:latin typeface="+mn-lt"/>
              </a:defRPr>
            </a:lvl2pPr>
            <a:lvl3pPr marL="886968" indent="-228600" algn="l" eaLnBrk="1" latinLnBrk="0" hangingPunct="1">
              <a:lnSpc>
                <a:spcPct val="100000"/>
              </a:lnSpc>
              <a:buClr>
                <a:schemeClr val="accent2"/>
              </a:buClr>
              <a:buFont typeface="Wingdings 2"/>
              <a:buChar char=""/>
              <a:defRPr kumimoji="0" sz="2400">
                <a:latin typeface="+mn-lt"/>
              </a:defRPr>
            </a:lvl3pPr>
            <a:lvl4pPr marL="1097280" indent="-173736" algn="l" eaLnBrk="1" latinLnBrk="0" hangingPunct="1">
              <a:lnSpc>
                <a:spcPct val="100000"/>
              </a:lnSpc>
              <a:buClr>
                <a:schemeClr val="accent3"/>
              </a:buClr>
              <a:buFont typeface="Wingdings 2"/>
              <a:buChar char=""/>
              <a:defRPr kumimoji="0" sz="2000">
                <a:latin typeface="+mn-lt"/>
              </a:defRPr>
            </a:lvl4pPr>
            <a:lvl5pPr marL="1298448" indent="-182880" algn="l" eaLnBrk="1" latinLnBrk="0" hangingPunct="1">
              <a:lnSpc>
                <a:spcPct val="100000"/>
              </a:lnSpc>
              <a:buClr>
                <a:schemeClr val="accent4"/>
              </a:buClr>
              <a:buFont typeface="Wingdings 2"/>
              <a:buChar char=""/>
              <a:defRPr kumimoji="0" sz="2000">
                <a:latin typeface="+mn-lt"/>
              </a:defRPr>
            </a:lvl5pPr>
            <a:lvl6pPr marL="1508760" indent="-182880">
              <a:lnSpc>
                <a:spcPct val="100000"/>
              </a:lnSpc>
              <a:spcBef>
                <a:spcPct val="20000"/>
              </a:spcBef>
              <a:buClr>
                <a:schemeClr val="accent5"/>
              </a:buClr>
              <a:buFont typeface="Wingdings 2"/>
              <a:buChar char=""/>
              <a:defRPr kumimoji="0" sz="2000">
                <a:latin typeface="+mn-lt"/>
              </a:defRPr>
            </a:lvl6pPr>
            <a:lvl7pPr marL="1719072" indent="-182880">
              <a:lnSpc>
                <a:spcPct val="100000"/>
              </a:lnSpc>
              <a:spcBef>
                <a:spcPct val="20000"/>
              </a:spcBef>
              <a:buClr>
                <a:schemeClr val="accent6"/>
              </a:buClr>
              <a:buFont typeface="Wingdings 2"/>
              <a:buChar char=""/>
              <a:defRPr kumimoji="0" sz="2000">
                <a:latin typeface="+mn-lt"/>
              </a:defRPr>
            </a:lvl7pPr>
            <a:lvl8pPr marL="1920240" indent="-182880">
              <a:lnSpc>
                <a:spcPct val="100000"/>
              </a:lnSpc>
              <a:spcBef>
                <a:spcPct val="20000"/>
              </a:spcBef>
              <a:buClr>
                <a:schemeClr val="accent6"/>
              </a:buClr>
              <a:buFont typeface="Wingdings 2"/>
              <a:buChar char=""/>
              <a:defRPr kumimoji="0" sz="2000">
                <a:latin typeface="+mn-lt"/>
              </a:defRPr>
            </a:lvl8pPr>
            <a:lvl9pPr marL="2130552" indent="-182880">
              <a:lnSpc>
                <a:spcPct val="100000"/>
              </a:lnSpc>
              <a:spcBef>
                <a:spcPct val="20000"/>
              </a:spcBef>
              <a:buClr>
                <a:schemeClr val="accent6"/>
              </a:buClr>
              <a:buFont typeface="Wingdings 2"/>
              <a:buChar char=""/>
              <a:defRPr kumimoji="0" sz="2000">
                <a:latin typeface="+mn-lt"/>
              </a:defRPr>
            </a:lvl9pPr>
            <a:extLst/>
          </a:lstStyle>
          <a:p>
            <a:pPr>
              <a:lnSpc>
                <a:spcPct val="120000"/>
              </a:lnSpc>
            </a:pPr>
            <a:r>
              <a:rPr lang="en-US">
                <a:latin typeface="Avenir Medium"/>
                <a:cs typeface="Avenir Medium"/>
              </a:rPr>
              <a:t>Sort the data by different attributes. Negative numbers, strings that start with obscure symbols, and other outliers will often appear at the top of your dataset after a sort.</a:t>
            </a:r>
          </a:p>
          <a:p>
            <a:pPr>
              <a:lnSpc>
                <a:spcPct val="120000"/>
              </a:lnSpc>
            </a:pPr>
            <a:r>
              <a:rPr lang="en-US">
                <a:latin typeface="Avenir Medium"/>
                <a:cs typeface="Avenir Medium"/>
              </a:rPr>
              <a:t>Look at summary statistics (mean, standard deviation, number of missing values, etc.) for each column. These can be used to quickly zero in on the most common problems.</a:t>
            </a:r>
          </a:p>
          <a:p>
            <a:pPr>
              <a:lnSpc>
                <a:spcPct val="120000"/>
              </a:lnSpc>
            </a:pPr>
            <a:r>
              <a:rPr lang="en-US">
                <a:latin typeface="Avenir Medium"/>
                <a:cs typeface="Avenir Medium"/>
              </a:rPr>
              <a:t>Keep track of every cleaning operation you do so that you can modify, repeat, or remove operations as necessary.</a:t>
            </a:r>
          </a:p>
          <a:p>
            <a:pPr>
              <a:lnSpc>
                <a:spcPct val="120000"/>
              </a:lnSpc>
            </a:pPr>
            <a:r>
              <a:rPr lang="en-US">
                <a:latin typeface="Avenir Medium"/>
                <a:cs typeface="Avenir Medium"/>
              </a:rPr>
              <a:t>For large, messy datasets, reaching 100% cleanliness is next to impossible. If you have a list of cleanliness issues, sort them by estimated frequency and attack the most common problems until your dataset is good enough.</a:t>
            </a:r>
          </a:p>
          <a:p>
            <a:pPr>
              <a:lnSpc>
                <a:spcPct val="120000"/>
              </a:lnSpc>
            </a:pPr>
            <a:endParaRPr lang="en-US">
              <a:latin typeface="Avenir Medium"/>
              <a:cs typeface="Avenir Medium"/>
            </a:endParaRPr>
          </a:p>
          <a:p>
            <a:pPr marL="82296" indent="0">
              <a:lnSpc>
                <a:spcPct val="120000"/>
              </a:lnSpc>
              <a:buNone/>
            </a:pPr>
            <a:endParaRPr lang="en-US">
              <a:latin typeface="Avenir Medium"/>
              <a:cs typeface="Avenir Medium"/>
              <a:hlinkClick r:id="rId3"/>
            </a:endParaRPr>
          </a:p>
        </p:txBody>
      </p:sp>
    </p:spTree>
    <p:extLst>
      <p:ext uri="{BB962C8B-B14F-4D97-AF65-F5344CB8AC3E}">
        <p14:creationId xmlns:p14="http://schemas.microsoft.com/office/powerpoint/2010/main" val="3432454942"/>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6002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Data cleaning best practices </a:t>
            </a:r>
            <a:b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a:hlinkClick r:id="rId2"/>
              </a:rPr>
              <a:t>http://www.quora.com/What-are-some-of-the-best-practices-for-data-cleaning</a:t>
            </a:r>
            <a:r>
              <a:rPr lang="en-US" sz="2200" dirty="0"/>
              <a:t> (Leon Polovets) - (cont.</a:t>
            </a:r>
            <a:r>
              <a:rPr lang="en-US" sz="2200"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7" name="Text Placeholder 2"/>
          <p:cNvSpPr txBox="1">
            <a:spLocks/>
          </p:cNvSpPr>
          <p:nvPr/>
        </p:nvSpPr>
        <p:spPr>
          <a:xfrm>
            <a:off x="0" y="1676400"/>
            <a:ext cx="9144000" cy="5181600"/>
          </a:xfrm>
          <a:prstGeom prst="rect">
            <a:avLst/>
          </a:prstGeom>
        </p:spPr>
        <p:txBody>
          <a:bodyPr>
            <a:normAutofit fontScale="85000" lnSpcReduction="20000"/>
          </a:bodyPr>
          <a:lstStyle>
            <a:lvl1pPr marL="365760" indent="-283464" algn="l" eaLnBrk="1" latinLnBrk="0" hangingPunct="1">
              <a:lnSpc>
                <a:spcPct val="100000"/>
              </a:lnSpc>
              <a:spcBef>
                <a:spcPts val="600"/>
              </a:spcBef>
              <a:buClr>
                <a:schemeClr val="accent1"/>
              </a:buClr>
              <a:buSzPct val="80000"/>
              <a:buFont typeface="Wingdings 2"/>
              <a:buChar char=""/>
              <a:defRPr kumimoji="0" sz="3000">
                <a:latin typeface="+mn-lt"/>
              </a:defRPr>
            </a:lvl1pPr>
            <a:lvl2pPr marL="640080" lvl="1" indent="-237744" algn="l" eaLnBrk="1" latinLnBrk="0" hangingPunct="1">
              <a:lnSpc>
                <a:spcPct val="100000"/>
              </a:lnSpc>
              <a:spcBef>
                <a:spcPts val="550"/>
              </a:spcBef>
              <a:buClr>
                <a:schemeClr val="accent1"/>
              </a:buClr>
              <a:buFont typeface="Verdana"/>
              <a:buChar char="◦"/>
              <a:defRPr kumimoji="0" sz="2600">
                <a:latin typeface="+mn-lt"/>
              </a:defRPr>
            </a:lvl2pPr>
            <a:lvl3pPr marL="886968" indent="-228600" algn="l" eaLnBrk="1" latinLnBrk="0" hangingPunct="1">
              <a:lnSpc>
                <a:spcPct val="100000"/>
              </a:lnSpc>
              <a:buClr>
                <a:schemeClr val="accent2"/>
              </a:buClr>
              <a:buFont typeface="Wingdings 2"/>
              <a:buChar char=""/>
              <a:defRPr kumimoji="0" sz="2400">
                <a:latin typeface="+mn-lt"/>
              </a:defRPr>
            </a:lvl3pPr>
            <a:lvl4pPr marL="1097280" indent="-173736" algn="l" eaLnBrk="1" latinLnBrk="0" hangingPunct="1">
              <a:lnSpc>
                <a:spcPct val="100000"/>
              </a:lnSpc>
              <a:buClr>
                <a:schemeClr val="accent3"/>
              </a:buClr>
              <a:buFont typeface="Wingdings 2"/>
              <a:buChar char=""/>
              <a:defRPr kumimoji="0" sz="2000">
                <a:latin typeface="+mn-lt"/>
              </a:defRPr>
            </a:lvl4pPr>
            <a:lvl5pPr marL="1298448" indent="-182880" algn="l" eaLnBrk="1" latinLnBrk="0" hangingPunct="1">
              <a:lnSpc>
                <a:spcPct val="100000"/>
              </a:lnSpc>
              <a:buClr>
                <a:schemeClr val="accent4"/>
              </a:buClr>
              <a:buFont typeface="Wingdings 2"/>
              <a:buChar char=""/>
              <a:defRPr kumimoji="0" sz="2000">
                <a:latin typeface="+mn-lt"/>
              </a:defRPr>
            </a:lvl5pPr>
            <a:lvl6pPr marL="1508760" indent="-182880">
              <a:lnSpc>
                <a:spcPct val="100000"/>
              </a:lnSpc>
              <a:spcBef>
                <a:spcPct val="20000"/>
              </a:spcBef>
              <a:buClr>
                <a:schemeClr val="accent5"/>
              </a:buClr>
              <a:buFont typeface="Wingdings 2"/>
              <a:buChar char=""/>
              <a:defRPr kumimoji="0" sz="2000">
                <a:latin typeface="+mn-lt"/>
              </a:defRPr>
            </a:lvl6pPr>
            <a:lvl7pPr marL="1719072" indent="-182880">
              <a:lnSpc>
                <a:spcPct val="100000"/>
              </a:lnSpc>
              <a:spcBef>
                <a:spcPct val="20000"/>
              </a:spcBef>
              <a:buClr>
                <a:schemeClr val="accent6"/>
              </a:buClr>
              <a:buFont typeface="Wingdings 2"/>
              <a:buChar char=""/>
              <a:defRPr kumimoji="0" sz="2000">
                <a:latin typeface="+mn-lt"/>
              </a:defRPr>
            </a:lvl7pPr>
            <a:lvl8pPr marL="1920240" indent="-182880">
              <a:lnSpc>
                <a:spcPct val="100000"/>
              </a:lnSpc>
              <a:spcBef>
                <a:spcPct val="20000"/>
              </a:spcBef>
              <a:buClr>
                <a:schemeClr val="accent6"/>
              </a:buClr>
              <a:buFont typeface="Wingdings 2"/>
              <a:buChar char=""/>
              <a:defRPr kumimoji="0" sz="2000">
                <a:latin typeface="+mn-lt"/>
              </a:defRPr>
            </a:lvl8pPr>
            <a:lvl9pPr marL="2130552" indent="-182880">
              <a:lnSpc>
                <a:spcPct val="100000"/>
              </a:lnSpc>
              <a:spcBef>
                <a:spcPct val="20000"/>
              </a:spcBef>
              <a:buClr>
                <a:schemeClr val="accent6"/>
              </a:buClr>
              <a:buFont typeface="Wingdings 2"/>
              <a:buChar char=""/>
              <a:defRPr kumimoji="0" sz="2000">
                <a:latin typeface="+mn-lt"/>
              </a:defRPr>
            </a:lvl9pPr>
            <a:extLst/>
          </a:lstStyle>
          <a:p>
            <a:r>
              <a:rPr lang="en-US" dirty="0"/>
              <a:t>You can also use sampling to test data quality. For example, the acceptance test for your dataset could be something like, "If you pick 250 random rows, no more than 5 of them should have formatting issues."</a:t>
            </a:r>
          </a:p>
          <a:p>
            <a:r>
              <a:rPr lang="en-US" dirty="0"/>
              <a:t>Tools like OpenRefine can save you a lot of time by performing a lot of simple cleanings with very little user input.</a:t>
            </a:r>
          </a:p>
          <a:p>
            <a:r>
              <a:rPr lang="en-US" dirty="0"/>
              <a:t>Become an expert at using regular expressions.</a:t>
            </a:r>
          </a:p>
          <a:p>
            <a:r>
              <a:rPr lang="en-US" dirty="0"/>
              <a:t>Create a set of utility functions/scripts/tools to handle common cleaning tasks. These might include: regex search-and-replace, remapping values based on a SQL database or CSV file, blanking out all values that don't match a regex or an allowed list of values, deleting rows that do/don't match some filter, and so on. If you find yourself repeating several steps over and over, write a script to handle all of the steps at once.</a:t>
            </a:r>
          </a:p>
        </p:txBody>
      </p:sp>
    </p:spTree>
    <p:extLst>
      <p:ext uri="{BB962C8B-B14F-4D97-AF65-F5344CB8AC3E}">
        <p14:creationId xmlns:p14="http://schemas.microsoft.com/office/powerpoint/2010/main" val="4204484357"/>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600200"/>
          </a:xfrm>
        </p:spPr>
        <p:txBody>
          <a:bodyPr anchor="ctr">
            <a:normAutofit/>
          </a:bodyPr>
          <a:lstStyle/>
          <a:p>
            <a:pPr algn="ct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Data cleaning best practices </a:t>
            </a:r>
            <a:b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sz="2200" dirty="0">
                <a:hlinkClick r:id="rId2"/>
              </a:rPr>
              <a:t>http://www.quora.com/What-are-some-of-the-best-practices-for-data-cleaning</a:t>
            </a:r>
            <a:r>
              <a:rPr lang="en-US" sz="2200" dirty="0"/>
              <a:t> (Alon Nir) - (cont.</a:t>
            </a:r>
            <a:r>
              <a:rPr lang="en-US" sz="2200" b="1" dirty="0">
                <a:latin typeface="Arial Unicode MS" panose="020B0604020202020204" pitchFamily="34" charset="-128"/>
                <a:ea typeface="Arial Unicode MS" panose="020B0604020202020204" pitchFamily="34" charset="-128"/>
                <a:cs typeface="Arial Unicode MS" panose="020B0604020202020204" pitchFamily="34" charset="-128"/>
              </a:rPr>
              <a:t>)</a:t>
            </a:r>
          </a:p>
        </p:txBody>
      </p:sp>
      <p:sp>
        <p:nvSpPr>
          <p:cNvPr id="7" name="Text Placeholder 2"/>
          <p:cNvSpPr txBox="1">
            <a:spLocks/>
          </p:cNvSpPr>
          <p:nvPr/>
        </p:nvSpPr>
        <p:spPr>
          <a:xfrm>
            <a:off x="0" y="1676400"/>
            <a:ext cx="9144000" cy="5181600"/>
          </a:xfrm>
          <a:prstGeom prst="rect">
            <a:avLst/>
          </a:prstGeom>
        </p:spPr>
        <p:txBody>
          <a:bodyPr>
            <a:normAutofit fontScale="92500" lnSpcReduction="20000"/>
          </a:bodyPr>
          <a:lstStyle>
            <a:lvl1pPr marL="365760" indent="-283464" algn="l" eaLnBrk="1" latinLnBrk="0" hangingPunct="1">
              <a:lnSpc>
                <a:spcPct val="100000"/>
              </a:lnSpc>
              <a:spcBef>
                <a:spcPts val="600"/>
              </a:spcBef>
              <a:buClr>
                <a:schemeClr val="accent1"/>
              </a:buClr>
              <a:buSzPct val="80000"/>
              <a:buFont typeface="Wingdings 2"/>
              <a:buChar char=""/>
              <a:defRPr kumimoji="0" sz="3000">
                <a:latin typeface="+mn-lt"/>
              </a:defRPr>
            </a:lvl1pPr>
            <a:lvl2pPr marL="640080" lvl="1" indent="-237744" algn="l" eaLnBrk="1" latinLnBrk="0" hangingPunct="1">
              <a:lnSpc>
                <a:spcPct val="100000"/>
              </a:lnSpc>
              <a:spcBef>
                <a:spcPts val="550"/>
              </a:spcBef>
              <a:buClr>
                <a:schemeClr val="accent1"/>
              </a:buClr>
              <a:buFont typeface="Verdana"/>
              <a:buChar char="◦"/>
              <a:defRPr kumimoji="0" sz="2600">
                <a:latin typeface="+mn-lt"/>
              </a:defRPr>
            </a:lvl2pPr>
            <a:lvl3pPr marL="886968" indent="-228600" algn="l" eaLnBrk="1" latinLnBrk="0" hangingPunct="1">
              <a:lnSpc>
                <a:spcPct val="100000"/>
              </a:lnSpc>
              <a:buClr>
                <a:schemeClr val="accent2"/>
              </a:buClr>
              <a:buFont typeface="Wingdings 2"/>
              <a:buChar char=""/>
              <a:defRPr kumimoji="0" sz="2400">
                <a:latin typeface="+mn-lt"/>
              </a:defRPr>
            </a:lvl3pPr>
            <a:lvl4pPr marL="1097280" indent="-173736" algn="l" eaLnBrk="1" latinLnBrk="0" hangingPunct="1">
              <a:lnSpc>
                <a:spcPct val="100000"/>
              </a:lnSpc>
              <a:buClr>
                <a:schemeClr val="accent3"/>
              </a:buClr>
              <a:buFont typeface="Wingdings 2"/>
              <a:buChar char=""/>
              <a:defRPr kumimoji="0" sz="2000">
                <a:latin typeface="+mn-lt"/>
              </a:defRPr>
            </a:lvl4pPr>
            <a:lvl5pPr marL="1298448" indent="-182880" algn="l" eaLnBrk="1" latinLnBrk="0" hangingPunct="1">
              <a:lnSpc>
                <a:spcPct val="100000"/>
              </a:lnSpc>
              <a:buClr>
                <a:schemeClr val="accent4"/>
              </a:buClr>
              <a:buFont typeface="Wingdings 2"/>
              <a:buChar char=""/>
              <a:defRPr kumimoji="0" sz="2000">
                <a:latin typeface="+mn-lt"/>
              </a:defRPr>
            </a:lvl5pPr>
            <a:lvl6pPr marL="1508760" indent="-182880">
              <a:lnSpc>
                <a:spcPct val="100000"/>
              </a:lnSpc>
              <a:spcBef>
                <a:spcPct val="20000"/>
              </a:spcBef>
              <a:buClr>
                <a:schemeClr val="accent5"/>
              </a:buClr>
              <a:buFont typeface="Wingdings 2"/>
              <a:buChar char=""/>
              <a:defRPr kumimoji="0" sz="2000">
                <a:latin typeface="+mn-lt"/>
              </a:defRPr>
            </a:lvl6pPr>
            <a:lvl7pPr marL="1719072" indent="-182880">
              <a:lnSpc>
                <a:spcPct val="100000"/>
              </a:lnSpc>
              <a:spcBef>
                <a:spcPct val="20000"/>
              </a:spcBef>
              <a:buClr>
                <a:schemeClr val="accent6"/>
              </a:buClr>
              <a:buFont typeface="Wingdings 2"/>
              <a:buChar char=""/>
              <a:defRPr kumimoji="0" sz="2000">
                <a:latin typeface="+mn-lt"/>
              </a:defRPr>
            </a:lvl7pPr>
            <a:lvl8pPr marL="1920240" indent="-182880">
              <a:lnSpc>
                <a:spcPct val="100000"/>
              </a:lnSpc>
              <a:spcBef>
                <a:spcPct val="20000"/>
              </a:spcBef>
              <a:buClr>
                <a:schemeClr val="accent6"/>
              </a:buClr>
              <a:buFont typeface="Wingdings 2"/>
              <a:buChar char=""/>
              <a:defRPr kumimoji="0" sz="2000">
                <a:latin typeface="+mn-lt"/>
              </a:defRPr>
            </a:lvl8pPr>
            <a:lvl9pPr marL="2130552" indent="-182880">
              <a:lnSpc>
                <a:spcPct val="100000"/>
              </a:lnSpc>
              <a:spcBef>
                <a:spcPct val="20000"/>
              </a:spcBef>
              <a:buClr>
                <a:schemeClr val="accent6"/>
              </a:buClr>
              <a:buFont typeface="Wingdings 2"/>
              <a:buChar char=""/>
              <a:defRPr kumimoji="0" sz="2000">
                <a:latin typeface="+mn-lt"/>
              </a:defRPr>
            </a:lvl9pPr>
            <a:extLst/>
          </a:lstStyle>
          <a:p>
            <a:r>
              <a:rPr lang="en-US"/>
              <a:t>Search for data-type errors. e.g. numerical values which were read as strings, dates as ranges (for example 1-10 instead of 10/1).</a:t>
            </a:r>
          </a:p>
          <a:p>
            <a:r>
              <a:rPr lang="en-US"/>
              <a:t>Inconsistencies. For example, say you have a list of product code numbers and the name of the products (194392: white socks). You should check that you don't have any other product names associated with 194392, and no other product code for white socks.</a:t>
            </a:r>
          </a:p>
          <a:p>
            <a:r>
              <a:rPr lang="en-US"/>
              <a:t>Also, when adding labels to records based on a certain value (e.g. Small, Medium, Large for company size, based on the number of employees), avoid the practice of using an if statement that uses logic such as "if none of the previous </a:t>
            </a:r>
            <a:r>
              <a:rPr lang="en-US" i="1"/>
              <a:t>n-1</a:t>
            </a:r>
            <a:r>
              <a:rPr lang="en-US"/>
              <a:t> labels, then it's the </a:t>
            </a:r>
            <a:r>
              <a:rPr lang="en-US" i="1"/>
              <a:t>n</a:t>
            </a:r>
            <a:r>
              <a:rPr lang="en-US"/>
              <a:t>th label". That would be a catchall that leads to mistakes. </a:t>
            </a:r>
            <a:endParaRPr lang="en-US" dirty="0"/>
          </a:p>
        </p:txBody>
      </p:sp>
    </p:spTree>
    <p:extLst>
      <p:ext uri="{BB962C8B-B14F-4D97-AF65-F5344CB8AC3E}">
        <p14:creationId xmlns:p14="http://schemas.microsoft.com/office/powerpoint/2010/main" val="1494390607"/>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6E06-A868-0C45-B1A6-486B51B525D9}"/>
              </a:ext>
            </a:extLst>
          </p:cNvPr>
          <p:cNvSpPr>
            <a:spLocks noGrp="1"/>
          </p:cNvSpPr>
          <p:nvPr>
            <p:ph type="title"/>
          </p:nvPr>
        </p:nvSpPr>
        <p:spPr>
          <a:xfrm>
            <a:off x="304800" y="76200"/>
            <a:ext cx="8686800" cy="1143000"/>
          </a:xfrm>
        </p:spPr>
        <p:txBody>
          <a:bodyPr>
            <a:normAutofit fontScale="90000"/>
          </a:bodyPr>
          <a:lstStyle/>
          <a:p>
            <a:pPr algn="ctr" eaLnBrk="1" fontAlgn="auto" hangingPunct="1">
              <a:spcAft>
                <a:spcPts val="0"/>
              </a:spcAft>
              <a:defRPr/>
            </a:pPr>
            <a:r>
              <a:rPr lang="en-US" dirty="0">
                <a:solidFill>
                  <a:schemeClr val="tx2">
                    <a:satMod val="13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Resources on Data Processing &amp; </a:t>
            </a:r>
            <a:br>
              <a:rPr lang="en-US" dirty="0">
                <a:solidFill>
                  <a:schemeClr val="tx2">
                    <a:satMod val="130000"/>
                  </a:schemeClr>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a:solidFill>
                  <a:schemeClr val="tx2">
                    <a:satMod val="130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Data Cleaning</a:t>
            </a:r>
          </a:p>
        </p:txBody>
      </p:sp>
      <p:sp>
        <p:nvSpPr>
          <p:cNvPr id="19458" name="Text Placeholder 2">
            <a:extLst>
              <a:ext uri="{FF2B5EF4-FFF2-40B4-BE49-F238E27FC236}">
                <a16:creationId xmlns:a16="http://schemas.microsoft.com/office/drawing/2014/main" id="{A1D0D235-AC8C-C84E-8DF2-AD64B3A22DEA}"/>
              </a:ext>
            </a:extLst>
          </p:cNvPr>
          <p:cNvSpPr txBox="1">
            <a:spLocks/>
          </p:cNvSpPr>
          <p:nvPr/>
        </p:nvSpPr>
        <p:spPr bwMode="auto">
          <a:xfrm>
            <a:off x="685800" y="1219200"/>
            <a:ext cx="8534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itchFamily="2" charset="2"/>
              <a:buChar char=""/>
              <a:defRPr sz="2800">
                <a:solidFill>
                  <a:schemeClr val="tx1"/>
                </a:solidFill>
                <a:latin typeface="Avenir Medium" panose="02000503020000020003" pitchFamily="2" charset="0"/>
              </a:defRPr>
            </a:lvl1pPr>
            <a:lvl2pPr marL="639763" indent="-236538">
              <a:spcBef>
                <a:spcPts val="550"/>
              </a:spcBef>
              <a:buClr>
                <a:schemeClr val="accent1"/>
              </a:buClr>
              <a:buFont typeface="Verdana" panose="020B0604030504040204" pitchFamily="34" charset="0"/>
              <a:buChar char="◦"/>
              <a:defRPr sz="2400">
                <a:solidFill>
                  <a:schemeClr val="tx1"/>
                </a:solidFill>
                <a:latin typeface="Arial" panose="020B0604020202020204" pitchFamily="34" charset="0"/>
              </a:defRPr>
            </a:lvl2pPr>
            <a:lvl3pPr marL="885825" indent="-228600">
              <a:spcBef>
                <a:spcPct val="20000"/>
              </a:spcBef>
              <a:buClr>
                <a:schemeClr val="accent2"/>
              </a:buClr>
              <a:buFont typeface="Wingdings 2" pitchFamily="2" charset="2"/>
              <a:buChar char=""/>
              <a:defRPr sz="2200">
                <a:solidFill>
                  <a:schemeClr val="tx1"/>
                </a:solidFill>
                <a:latin typeface="Book Antiqua" panose="02040602050305030304" pitchFamily="18" charset="0"/>
              </a:defRPr>
            </a:lvl3pPr>
            <a:lvl4pPr marL="1096963" indent="-173038">
              <a:spcBef>
                <a:spcPct val="20000"/>
              </a:spcBef>
              <a:buClr>
                <a:srgbClr val="C32D2E"/>
              </a:buClr>
              <a:buFont typeface="Wingdings 2" pitchFamily="2" charset="2"/>
              <a:buChar char=""/>
              <a:defRPr sz="2000">
                <a:solidFill>
                  <a:schemeClr val="tx1"/>
                </a:solidFill>
                <a:latin typeface="Gill Sans MT" panose="020B0502020104020203" pitchFamily="34" charset="77"/>
              </a:defRPr>
            </a:lvl4pPr>
            <a:lvl5pPr marL="1296988" indent="-182563">
              <a:spcBef>
                <a:spcPct val="20000"/>
              </a:spcBef>
              <a:buClr>
                <a:srgbClr val="84AA33"/>
              </a:buClr>
              <a:buFont typeface="Wingdings 2" pitchFamily="2" charset="2"/>
              <a:buChar char=""/>
              <a:defRPr sz="2000">
                <a:solidFill>
                  <a:schemeClr val="tx1"/>
                </a:solidFill>
                <a:latin typeface="Gill Sans MT" panose="020B0502020104020203" pitchFamily="34" charset="77"/>
              </a:defRPr>
            </a:lvl5pPr>
            <a:lvl6pPr marL="1754188" indent="-182563" eaLnBrk="0" fontAlgn="base" hangingPunct="0">
              <a:spcBef>
                <a:spcPct val="20000"/>
              </a:spcBef>
              <a:spcAft>
                <a:spcPct val="0"/>
              </a:spcAft>
              <a:buClr>
                <a:srgbClr val="84AA33"/>
              </a:buClr>
              <a:buFont typeface="Wingdings 2" pitchFamily="2" charset="2"/>
              <a:buChar char=""/>
              <a:defRPr sz="2000">
                <a:solidFill>
                  <a:schemeClr val="tx1"/>
                </a:solidFill>
                <a:latin typeface="Gill Sans MT" panose="020B0502020104020203" pitchFamily="34" charset="77"/>
              </a:defRPr>
            </a:lvl6pPr>
            <a:lvl7pPr marL="2211388" indent="-182563" eaLnBrk="0" fontAlgn="base" hangingPunct="0">
              <a:spcBef>
                <a:spcPct val="20000"/>
              </a:spcBef>
              <a:spcAft>
                <a:spcPct val="0"/>
              </a:spcAft>
              <a:buClr>
                <a:srgbClr val="84AA33"/>
              </a:buClr>
              <a:buFont typeface="Wingdings 2" pitchFamily="2" charset="2"/>
              <a:buChar char=""/>
              <a:defRPr sz="2000">
                <a:solidFill>
                  <a:schemeClr val="tx1"/>
                </a:solidFill>
                <a:latin typeface="Gill Sans MT" panose="020B0502020104020203" pitchFamily="34" charset="77"/>
              </a:defRPr>
            </a:lvl7pPr>
            <a:lvl8pPr marL="2668588" indent="-182563" eaLnBrk="0" fontAlgn="base" hangingPunct="0">
              <a:spcBef>
                <a:spcPct val="20000"/>
              </a:spcBef>
              <a:spcAft>
                <a:spcPct val="0"/>
              </a:spcAft>
              <a:buClr>
                <a:srgbClr val="84AA33"/>
              </a:buClr>
              <a:buFont typeface="Wingdings 2" pitchFamily="2" charset="2"/>
              <a:buChar char=""/>
              <a:defRPr sz="2000">
                <a:solidFill>
                  <a:schemeClr val="tx1"/>
                </a:solidFill>
                <a:latin typeface="Gill Sans MT" panose="020B0502020104020203" pitchFamily="34" charset="77"/>
              </a:defRPr>
            </a:lvl8pPr>
            <a:lvl9pPr marL="3125788" indent="-182563" eaLnBrk="0" fontAlgn="base" hangingPunct="0">
              <a:spcBef>
                <a:spcPct val="20000"/>
              </a:spcBef>
              <a:spcAft>
                <a:spcPct val="0"/>
              </a:spcAft>
              <a:buClr>
                <a:srgbClr val="84AA33"/>
              </a:buClr>
              <a:buFont typeface="Wingdings 2" pitchFamily="2" charset="2"/>
              <a:buChar char=""/>
              <a:defRPr sz="2000">
                <a:solidFill>
                  <a:schemeClr val="tx1"/>
                </a:solidFill>
                <a:latin typeface="Gill Sans MT" panose="020B0502020104020203" pitchFamily="34" charset="77"/>
              </a:defRPr>
            </a:lvl9pPr>
          </a:lstStyle>
          <a:p>
            <a:pPr>
              <a:lnSpc>
                <a:spcPct val="110000"/>
              </a:lnSpc>
            </a:pPr>
            <a:r>
              <a:rPr lang="en-US" sz="2000" dirty="0"/>
              <a:t>Hadley Wickham, Mine Cetinkaya-</a:t>
            </a:r>
            <a:r>
              <a:rPr lang="en-US" sz="2000" dirty="0" err="1"/>
              <a:t>Rundel</a:t>
            </a:r>
            <a:r>
              <a:rPr lang="en-US" sz="2000" dirty="0"/>
              <a:t>, Garrett </a:t>
            </a:r>
            <a:r>
              <a:rPr lang="en-US" sz="2000" dirty="0" err="1"/>
              <a:t>Grolemund</a:t>
            </a:r>
            <a:r>
              <a:rPr lang="en-US" sz="2000" dirty="0"/>
              <a:t>, - </a:t>
            </a:r>
            <a:r>
              <a:rPr lang="en-US" sz="2000" i="1" dirty="0"/>
              <a:t>R for Data Science</a:t>
            </a:r>
            <a:r>
              <a:rPr lang="en-US" sz="2000" dirty="0"/>
              <a:t>, O’Reilly (2023)</a:t>
            </a:r>
            <a:endParaRPr lang="en-US" sz="1800" dirty="0"/>
          </a:p>
          <a:p>
            <a:pPr marL="82550" indent="0">
              <a:lnSpc>
                <a:spcPct val="110000"/>
              </a:lnSpc>
              <a:buNone/>
            </a:pPr>
            <a:r>
              <a:rPr lang="en-US" sz="1400" dirty="0">
                <a:hlinkClick r:id="rId2"/>
              </a:rPr>
              <a:t>https://r4ds.hadley.nz</a:t>
            </a:r>
            <a:endParaRPr lang="en-US" sz="1400" dirty="0"/>
          </a:p>
          <a:p>
            <a:pPr marL="82550" indent="0">
              <a:lnSpc>
                <a:spcPct val="110000"/>
              </a:lnSpc>
              <a:buNone/>
            </a:pPr>
            <a:r>
              <a:rPr lang="en-US" sz="1400" dirty="0"/>
              <a:t>	- 2  Workflow: basics (</a:t>
            </a:r>
            <a:r>
              <a:rPr lang="en-US" sz="1400" dirty="0">
                <a:hlinkClick r:id="rId3"/>
              </a:rPr>
              <a:t>https://r4ds.hadley.nz/workflow-basics</a:t>
            </a:r>
            <a:r>
              <a:rPr lang="en-US" sz="1400" dirty="0"/>
              <a:t>)</a:t>
            </a:r>
          </a:p>
          <a:p>
            <a:pPr marL="82550" indent="0">
              <a:lnSpc>
                <a:spcPct val="110000"/>
              </a:lnSpc>
              <a:buNone/>
            </a:pPr>
            <a:r>
              <a:rPr lang="en-US" sz="1400" dirty="0"/>
              <a:t>	- 3  Data transformation (</a:t>
            </a:r>
            <a:r>
              <a:rPr lang="en-US" sz="1400" dirty="0">
                <a:hlinkClick r:id="rId4"/>
              </a:rPr>
              <a:t>https://r4ds.hadley.nz/data-transform</a:t>
            </a:r>
            <a:r>
              <a:rPr lang="en-US" sz="1400" dirty="0"/>
              <a:t>)</a:t>
            </a:r>
          </a:p>
          <a:p>
            <a:pPr marL="82550" indent="0">
              <a:lnSpc>
                <a:spcPct val="110000"/>
              </a:lnSpc>
              <a:buNone/>
            </a:pPr>
            <a:r>
              <a:rPr lang="en-US" sz="1400" dirty="0"/>
              <a:t>	- 5  Data tidying (</a:t>
            </a:r>
            <a:r>
              <a:rPr lang="en-US" sz="1400" dirty="0">
                <a:hlinkClick r:id="rId5"/>
              </a:rPr>
              <a:t>https://r4ds.hadley.nz/data-tidy</a:t>
            </a:r>
            <a:r>
              <a:rPr lang="en-US" sz="1400" dirty="0"/>
              <a:t>)</a:t>
            </a:r>
          </a:p>
          <a:p>
            <a:pPr marL="82550" indent="0">
              <a:lnSpc>
                <a:spcPct val="110000"/>
              </a:lnSpc>
              <a:buNone/>
            </a:pPr>
            <a:r>
              <a:rPr lang="en-US" sz="1400" dirty="0"/>
              <a:t>	- 7  Data import (</a:t>
            </a:r>
            <a:r>
              <a:rPr lang="en-US" sz="1400" dirty="0">
                <a:hlinkClick r:id="rId6"/>
              </a:rPr>
              <a:t>https://r4ds.hadley.nz/data-import</a:t>
            </a:r>
            <a:r>
              <a:rPr lang="en-US" sz="1400" dirty="0"/>
              <a:t>)</a:t>
            </a:r>
          </a:p>
          <a:p>
            <a:pPr marL="82550" indent="0">
              <a:lnSpc>
                <a:spcPct val="110000"/>
              </a:lnSpc>
              <a:buNone/>
            </a:pPr>
            <a:endParaRPr lang="en-US" sz="1400" dirty="0"/>
          </a:p>
          <a:p>
            <a:pPr marL="82550" indent="0">
              <a:lnSpc>
                <a:spcPct val="110000"/>
              </a:lnSpc>
              <a:buNone/>
            </a:pPr>
            <a:r>
              <a:rPr lang="en-US" sz="1400" dirty="0"/>
              <a:t>	</a:t>
            </a:r>
          </a:p>
          <a:p>
            <a:pPr>
              <a:lnSpc>
                <a:spcPct val="110000"/>
              </a:lnSpc>
            </a:pPr>
            <a:r>
              <a:rPr lang="en-US" sz="2000" dirty="0"/>
              <a:t>Cleaning Medical Data with R (2023-12) 2:53:15</a:t>
            </a:r>
          </a:p>
          <a:p>
            <a:pPr marL="82550" indent="0">
              <a:lnSpc>
                <a:spcPct val="110000"/>
              </a:lnSpc>
              <a:buNone/>
            </a:pPr>
            <a:r>
              <a:rPr lang="en-US" sz="1200" dirty="0">
                <a:hlinkClick r:id="rId7"/>
              </a:rPr>
              <a:t>https://www.youtube.com/watch?v=6wFYAMwYzM4&amp;list=RDCMUC_R5smHVXRYGhZYDJsnXTwg&amp;start_radio=1</a:t>
            </a:r>
            <a:endParaRPr lang="en-US" sz="2000" dirty="0"/>
          </a:p>
          <a:p>
            <a:pPr>
              <a:lnSpc>
                <a:spcPct val="110000"/>
              </a:lnSpc>
            </a:pPr>
            <a:endParaRPr lang="en-US" sz="2000" dirty="0"/>
          </a:p>
          <a:p>
            <a:pPr lvl="1" eaLnBrk="1" hangingPunct="1">
              <a:buFont typeface="Verdana" panose="020B0604030504040204" pitchFamily="34" charset="0"/>
              <a:buNone/>
            </a:pPr>
            <a:endParaRPr lang="en-US" altLang="en-US" sz="1500" dirty="0">
              <a:latin typeface="Avenir Medium" panose="02000503020000020003" pitchFamily="2" charset="0"/>
            </a:endParaRPr>
          </a:p>
          <a:p>
            <a:pPr lvl="1" eaLnBrk="1" hangingPunct="1">
              <a:buFont typeface="Verdana" panose="020B0604030504040204" pitchFamily="34" charset="0"/>
              <a:buNone/>
            </a:pPr>
            <a:endParaRPr lang="en-US" altLang="en-US" sz="1500" dirty="0">
              <a:latin typeface="Avenir Medium" panose="02000503020000020003" pitchFamily="2" charset="0"/>
            </a:endParaRPr>
          </a:p>
          <a:p>
            <a:pPr eaLnBrk="1" hangingPunct="1"/>
            <a:endParaRPr lang="en-US" altLang="en-US" sz="2300" dirty="0">
              <a:ea typeface="Avenir Medium" panose="02000503020000020003" pitchFamily="2" charset="0"/>
              <a:cs typeface="Avenir Medium" panose="02000503020000020003" pitchFamily="2" charset="0"/>
            </a:endParaRPr>
          </a:p>
        </p:txBody>
      </p:sp>
    </p:spTree>
    <p:extLst>
      <p:ext uri="{BB962C8B-B14F-4D97-AF65-F5344CB8AC3E}">
        <p14:creationId xmlns:p14="http://schemas.microsoft.com/office/powerpoint/2010/main" val="4156946306"/>
      </p:ext>
    </p:extLst>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7499</TotalTime>
  <Words>839</Words>
  <Application>Microsoft Macintosh PowerPoint</Application>
  <PresentationFormat>On-screen Show (4:3)</PresentationFormat>
  <Paragraphs>56</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Arial Unicode MS</vt:lpstr>
      <vt:lpstr>Arial</vt:lpstr>
      <vt:lpstr>Avenir Medium</vt:lpstr>
      <vt:lpstr>Book Antiqua</vt:lpstr>
      <vt:lpstr>Calisto MT</vt:lpstr>
      <vt:lpstr>Gabriola</vt:lpstr>
      <vt:lpstr>Gill Sans MT</vt:lpstr>
      <vt:lpstr>Segoe UI Semibold</vt:lpstr>
      <vt:lpstr>Times New Roman</vt:lpstr>
      <vt:lpstr>Verdana</vt:lpstr>
      <vt:lpstr>Wingdings</vt:lpstr>
      <vt:lpstr>Wingdings 2</vt:lpstr>
      <vt:lpstr>Solstice</vt:lpstr>
      <vt:lpstr>Data Analysis &amp; Data Science with R</vt:lpstr>
      <vt:lpstr>Why need Data Processing ?</vt:lpstr>
      <vt:lpstr>Topics covered</vt:lpstr>
      <vt:lpstr>Data cleaning best practices  http://www.quora.com/What-are-some-of-the-best-practices-for-data-cleaning (Leon Polovets)</vt:lpstr>
      <vt:lpstr>Data cleaning best practices  http://www.quora.com/What-are-some-of-the-best-practices-for-data-cleaning (Leon Polovets) - (cont.)</vt:lpstr>
      <vt:lpstr>Data cleaning best practices  http://www.quora.com/What-are-some-of-the-best-practices-for-data-cleaning (Alon Nir) - (cont.)</vt:lpstr>
      <vt:lpstr>Resources on Data Processing &amp;  Data Cleaning</vt:lpstr>
    </vt:vector>
  </TitlesOfParts>
  <Company>FEAA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BAZE DE DATE</dc:title>
  <dc:creator>FotacheM</dc:creator>
  <cp:lastModifiedBy>Marin Fotache</cp:lastModifiedBy>
  <cp:revision>381</cp:revision>
  <dcterms:created xsi:type="dcterms:W3CDTF">2002-10-11T06:23:42Z</dcterms:created>
  <dcterms:modified xsi:type="dcterms:W3CDTF">2023-12-24T07:07:12Z</dcterms:modified>
</cp:coreProperties>
</file>