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367" r:id="rId4"/>
    <p:sldId id="409" r:id="rId5"/>
    <p:sldId id="369" r:id="rId6"/>
    <p:sldId id="370" r:id="rId7"/>
    <p:sldId id="371" r:id="rId8"/>
    <p:sldId id="398" r:id="rId9"/>
    <p:sldId id="372" r:id="rId10"/>
    <p:sldId id="373" r:id="rId11"/>
    <p:sldId id="374" r:id="rId12"/>
    <p:sldId id="375" r:id="rId13"/>
    <p:sldId id="377" r:id="rId14"/>
    <p:sldId id="378" r:id="rId15"/>
    <p:sldId id="399" r:id="rId16"/>
    <p:sldId id="400" r:id="rId17"/>
    <p:sldId id="379" r:id="rId18"/>
    <p:sldId id="380" r:id="rId19"/>
    <p:sldId id="406" r:id="rId20"/>
    <p:sldId id="381" r:id="rId21"/>
    <p:sldId id="382" r:id="rId22"/>
    <p:sldId id="383" r:id="rId23"/>
    <p:sldId id="384" r:id="rId24"/>
    <p:sldId id="401" r:id="rId25"/>
    <p:sldId id="402" r:id="rId26"/>
    <p:sldId id="403" r:id="rId27"/>
    <p:sldId id="387" r:id="rId28"/>
    <p:sldId id="388" r:id="rId29"/>
    <p:sldId id="404" r:id="rId30"/>
    <p:sldId id="407" r:id="rId31"/>
    <p:sldId id="408" r:id="rId32"/>
    <p:sldId id="390" r:id="rId33"/>
    <p:sldId id="394" r:id="rId34"/>
    <p:sldId id="351" r:id="rId35"/>
    <p:sldId id="405" r:id="rId36"/>
    <p:sldId id="396" r:id="rId3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9728" autoAdjust="0"/>
  </p:normalViewPr>
  <p:slideViewPr>
    <p:cSldViewPr>
      <p:cViewPr varScale="1">
        <p:scale>
          <a:sx n="124" d="100"/>
          <a:sy n="124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5gqoCB5LXs" TargetMode="External"/><Relationship Id="rId7" Type="http://schemas.openxmlformats.org/officeDocument/2006/relationships/hyperlink" Target="https://www.youtube.com/watch?v=f80xWJYKJFQ&amp;spfreload=10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://www.oracle.com/technetwork/developer-tools/datamodeler/overview/index.html" TargetMode="External"/><Relationship Id="rId5" Type="http://schemas.openxmlformats.org/officeDocument/2006/relationships/hyperlink" Target="https://www.youtube.com/watch?v=NfrUy-TYP_8" TargetMode="External"/><Relationship Id="rId4" Type="http://schemas.openxmlformats.org/officeDocument/2006/relationships/hyperlink" Target="https://www.youtube.com/watch?v=eT5w6DTd2Dw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s5oTpdLfRnU" TargetMode="External"/><Relationship Id="rId3" Type="http://schemas.openxmlformats.org/officeDocument/2006/relationships/hyperlink" Target="http://www.oracle.com/webfolder/technetwork/tutorials/obe/db/sqldevdm/r40/mod1_dm_v4/mod1_dm_v4.html" TargetMode="External"/><Relationship Id="rId7" Type="http://schemas.openxmlformats.org/officeDocument/2006/relationships/hyperlink" Target="https://apexapps.oracle.com/pls/apex/f?p=44785:24:3125138319327:::24:P24_CONTENT_ID,P24_PROD_SECTION_GRP_ID,P24_PREV_PAGE:5951,,24#prettyPhoto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youtube.com/watch?v=wsVh1zLmQb0" TargetMode="External"/><Relationship Id="rId5" Type="http://schemas.openxmlformats.org/officeDocument/2006/relationships/hyperlink" Target="https://www.youtube.com/watch?v=hDwJN3KLXWY" TargetMode="External"/><Relationship Id="rId4" Type="http://schemas.openxmlformats.org/officeDocument/2006/relationships/hyperlink" Target="https://apexapps.oracle.com/pls/apex/f?p=44785:24:0::NO:24:P24_CONTENT_ID,P24_PREV_PAGE:5231,2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aAYttaEbx0&amp;spfreload=10" TargetMode="External"/><Relationship Id="rId2" Type="http://schemas.openxmlformats.org/officeDocument/2006/relationships/hyperlink" Target="http://www.tomjewett.com/dbdesign/dbdesign.php?page=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Ar5BLFMcgo&amp;spfreload=10" TargetMode="External"/><Relationship Id="rId2" Type="http://schemas.openxmlformats.org/officeDocument/2006/relationships/hyperlink" Target="https://www.youtube.com/watch?v=c0_9Y8QAstg&amp;spfreload=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wo-Wyul8CDQ" TargetMode="External"/><Relationship Id="rId4" Type="http://schemas.openxmlformats.org/officeDocument/2006/relationships/hyperlink" Target="https://www.youtube.com/watch?v=IfaqkiHpIjo&amp;spfreload=1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Introduction to Data Modeling. Entity-Relationship vs. UML Class Diagrams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E-R (2)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109034"/>
              </p:ext>
            </p:extLst>
          </p:nvPr>
        </p:nvGraphicFramePr>
        <p:xfrm>
          <a:off x="76198" y="1676400"/>
          <a:ext cx="8991602" cy="498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039">
                <a:tc>
                  <a:txBody>
                    <a:bodyPr/>
                    <a:lstStyle/>
                    <a:p>
                      <a:pPr algn="ctr"/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25"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Semantic link between (two or more)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Teaches, sells, </a:t>
                      </a:r>
                      <a:r>
                        <a:rPr lang="en-US" dirty="0" err="1"/>
                        <a:t>borrows, works_on, manages, pays, requires, evaluates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25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A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 between two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Teaches,</a:t>
                      </a:r>
                      <a:r>
                        <a:rPr lang="en-US" b="0" baseline="0" dirty="0"/>
                        <a:t> sells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996"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ecursive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binary relationship that relates an entity to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Manages, Is_Managed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363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Ternary</a:t>
                      </a:r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A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r>
                        <a:rPr lang="en-US" sz="1800" b="0" i="0" u="none" strike="noStrike" baseline="0">
                          <a:solidFill>
                            <a:srgbClr val="231F20"/>
                          </a:solidFill>
                          <a:latin typeface="+mn-lt"/>
                        </a:rPr>
                        <a:t> among three </a:t>
                      </a:r>
                      <a:r>
                        <a:rPr kumimoji="0"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entities. Usually avoided (see row below)</a:t>
                      </a:r>
                      <a:endParaRPr kumimoji="0"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Examines_3 (A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examines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students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topics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5428">
                <a:tc>
                  <a:txBody>
                    <a:bodyPr/>
                    <a:lstStyle/>
                    <a:p>
                      <a:r>
                        <a:rPr lang="en-US" dirty="0"/>
                        <a:t>n-ary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relationship on more than two entities.</a:t>
                      </a:r>
                    </a:p>
                    <a:p>
                      <a:r>
                        <a:rPr lang="en-US" dirty="0"/>
                        <a:t>Can be replaced by a number of distinct binary relationships. Not supported by most modeling</a:t>
                      </a:r>
                      <a:r>
                        <a:rPr lang="en-US" baseline="0" dirty="0"/>
                        <a:t> tools (such as ODM)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Examines_4 (A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examines in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classroom 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students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</a:t>
                      </a:r>
                      <a:r>
                        <a:rPr lang="ro-RO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 topics</a:t>
                      </a:r>
                      <a:r>
                        <a:rPr lang="ro-RO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908" y="10733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35870793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Mapping Real World Objects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to E-R Concepts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16" y="1371345"/>
            <a:ext cx="8757684" cy="502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70839"/>
            <a:ext cx="7162800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8399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Cardinality of entities E and F within relationship R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840" y="1752600"/>
            <a:ext cx="9162840" cy="430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908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8716915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Diagrams – Chen notation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2667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faculty member (professor) teaches zero, one, or more course sections/lectures/topics; zero means she/he is retired (consultant) or researcher (no currently teaching)</a:t>
            </a:r>
          </a:p>
          <a:p>
            <a:r>
              <a:rPr lang="ro-RO" sz="3000" dirty="0">
                <a:latin typeface="Avenir Medium"/>
                <a:cs typeface="Avenir Medium"/>
              </a:rPr>
              <a:t>A course section is taught by only one professor;</a:t>
            </a:r>
            <a:r>
              <a:rPr lang="en-US" sz="3000" dirty="0">
                <a:latin typeface="Avenir Medium"/>
                <a:cs typeface="Avenir Medium"/>
              </a:rPr>
              <a:t> there are no course sections without associated teacher</a:t>
            </a:r>
            <a:endParaRPr lang="ro-RO" sz="3000" dirty="0">
              <a:latin typeface="Avenir Medium"/>
              <a:cs typeface="Avenir Medium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50598"/>
            <a:ext cx="9105160" cy="16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997293265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64A546-0BD9-304C-8611-A815990F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3" y="1066800"/>
            <a:ext cx="6944174" cy="5668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083"/>
            <a:ext cx="6944174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Diagram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3733800" y="2743200"/>
            <a:ext cx="0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5235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8458200" cy="25908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Attribute type and length added</a:t>
            </a:r>
          </a:p>
          <a:p>
            <a:r>
              <a:rPr lang="en-US" sz="3000" dirty="0">
                <a:latin typeface="Avenir Medium"/>
                <a:cs typeface="Avenir Medium"/>
              </a:rPr>
              <a:t>Primary keys</a:t>
            </a:r>
          </a:p>
          <a:p>
            <a:r>
              <a:rPr lang="en-US" sz="3000" dirty="0">
                <a:latin typeface="Avenir Medium"/>
                <a:cs typeface="Avenir Medium"/>
              </a:rPr>
              <a:t>Foreign (keys) – in E-R diagrammes foreign keys are not represented (there is no concept of foreign key)</a:t>
            </a:r>
            <a:endParaRPr lang="ro-RO" sz="3000" dirty="0">
              <a:latin typeface="Avenir Medium"/>
              <a:cs typeface="Avenir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984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955150"/>
            <a:ext cx="3619500" cy="4031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teaches_1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 Diagram in ODM using plurals (for table names)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245364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334822"/>
            <a:ext cx="2571407" cy="1791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9" y="2819401"/>
            <a:ext cx="541185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79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RINF~1\AppData\Local\Temp\SNAGHTML49e20e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306" y="2819400"/>
            <a:ext cx="6109694" cy="39933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Recursive Relationship (Chen notation)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610600" cy="3200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Each employee has at least zero managers (the </a:t>
            </a:r>
            <a:r>
              <a:rPr lang="en-US" sz="3000" dirty="0">
                <a:latin typeface="Avenir Medium"/>
                <a:cs typeface="Avenir Medium"/>
              </a:rPr>
              <a:t>case of general manager/CEO) and at most</a:t>
            </a:r>
            <a:r>
              <a:rPr lang="ro-RO" sz="3000" dirty="0">
                <a:latin typeface="Avenir Medium"/>
                <a:cs typeface="Avenir Medium"/>
              </a:rPr>
              <a:t> one manager (reports to)</a:t>
            </a:r>
          </a:p>
          <a:p>
            <a:r>
              <a:rPr lang="ro-RO" sz="3000" dirty="0">
                <a:latin typeface="Avenir Medium"/>
                <a:cs typeface="Avenir Medium"/>
              </a:rPr>
              <a:t>A manager could have zero (</a:t>
            </a:r>
            <a:r>
              <a:rPr lang="ro-RO" sz="3000" dirty="0">
                <a:latin typeface="Avenir Medium"/>
                <a:cs typeface="Avenir Medium"/>
                <a:sym typeface="Wingdings"/>
              </a:rPr>
              <a:t>) or more subordinates</a:t>
            </a:r>
            <a:endParaRPr lang="en-US" sz="3000" dirty="0">
              <a:latin typeface="Avenir Medium"/>
              <a:cs typeface="Avenir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211522981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0"/>
            <a:ext cx="75111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799" y="427051"/>
            <a:ext cx="4714385" cy="2319457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Recursive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manages_1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3284800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1"/>
            <a:ext cx="7924800" cy="1447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 Schema for Recursive Relatioship (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manages_1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ODM)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81200"/>
            <a:ext cx="5562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10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err="1">
                <a:latin typeface="Avenir Medium"/>
                <a:cs typeface="Avenir Medium"/>
              </a:rPr>
              <a:t>readme</a:t>
            </a:r>
            <a:r>
              <a:rPr lang="ro-RO" sz="3000">
                <a:latin typeface="Avenir Medium"/>
                <a:cs typeface="Avenir Medium"/>
              </a:rPr>
              <a:t>.md` </a:t>
            </a:r>
            <a:r>
              <a:rPr lang="ro-RO" sz="3000" dirty="0">
                <a:latin typeface="Avenir Medium"/>
                <a:cs typeface="Avenir Medium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26036362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RINF~1\AppData\Local\Temp\SNAGHTML4c5353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23288"/>
            <a:ext cx="6705600" cy="276459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720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Relationship attributes (implemented, but not recommended) – they will be included in one of the relationship entities</a:t>
            </a: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N-ary relationships, where N &gt; 2 (not implemented)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concepts not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recommended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432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74002688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1600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concepts not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implemented 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0261"/>
            <a:ext cx="9106349" cy="29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9144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Attribute cardinality</a:t>
            </a:r>
            <a:endParaRPr lang="en-US" sz="3000" dirty="0">
              <a:latin typeface="Avenir Medium"/>
              <a:cs typeface="Avenir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4805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407359372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 Entities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0" y="2466974"/>
            <a:ext cx="9128610" cy="43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1600200"/>
          </a:xfrm>
        </p:spPr>
        <p:txBody>
          <a:bodyPr>
            <a:normAutofit fontScale="92500"/>
          </a:bodyPr>
          <a:lstStyle/>
          <a:p>
            <a:r>
              <a:rPr lang="en-US" sz="2800">
                <a:latin typeface="Avenir Medium"/>
                <a:cs typeface="Avenir Medium"/>
              </a:rPr>
              <a:t>A weak entity is an entity whose occurrences are dependent for their existence, through a relationship R, on the occurrence of another (strong) entity.</a:t>
            </a:r>
            <a:endParaRPr lang="en-US" sz="2800" dirty="0">
              <a:latin typeface="Avenir Medium"/>
              <a:cs typeface="Avenir Medium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29400" y="2514600"/>
            <a:ext cx="1143000" cy="1981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46199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3862645229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" y="1371600"/>
            <a:ext cx="9144000" cy="5078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Weak Entity in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72200" y="4495800"/>
            <a:ext cx="533400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8167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0"/>
            <a:ext cx="62675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A Relationship Between Two Strong Entities in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05200" y="2971800"/>
            <a:ext cx="152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34761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0"/>
            <a:ext cx="75496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 Between A Strong and A Weak Entity in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solidFill>
                  <a:schemeClr val="tx2">
                    <a:satMod val="130000"/>
                  </a:schemeClr>
                </a:solidFill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33800" y="23622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66800" y="6553200"/>
            <a:ext cx="2819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7"/>
          </p:cNvCxnSpPr>
          <p:nvPr/>
        </p:nvCxnSpPr>
        <p:spPr>
          <a:xfrm flipH="1">
            <a:off x="3473308" y="2438400"/>
            <a:ext cx="1022492" cy="41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1842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2812"/>
            <a:ext cx="7405795" cy="67651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-28735"/>
            <a:ext cx="4343400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Generated Relational Schema for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orders_1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6872916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88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 in E-R modeling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22" y="6483539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273381074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 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4508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901714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5" y="0"/>
            <a:ext cx="89254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6200"/>
            <a:ext cx="3517394" cy="2133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cxnSp>
        <p:nvCxnSpPr>
          <p:cNvPr id="6" name="Straight Arrow Connector 5"/>
          <p:cNvCxnSpPr>
            <a:endCxn id="16" idx="0"/>
          </p:cNvCxnSpPr>
          <p:nvPr/>
        </p:nvCxnSpPr>
        <p:spPr>
          <a:xfrm flipH="1">
            <a:off x="5143500" y="1524000"/>
            <a:ext cx="1257300" cy="487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3" idx="7"/>
          </p:cNvCxnSpPr>
          <p:nvPr/>
        </p:nvCxnSpPr>
        <p:spPr>
          <a:xfrm flipH="1">
            <a:off x="6238827" y="2895600"/>
            <a:ext cx="1076373" cy="1492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10000" y="64008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2400" y="43434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908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Types of DataModels in Software Development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185523"/>
            <a:ext cx="7086600" cy="52463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http://en.wikipedia.org/wiki/Data_model#Patterns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6153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126"/>
            <a:ext cx="8915400" cy="6130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1145"/>
            <a:ext cx="3517394" cy="2133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34290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4267200"/>
            <a:ext cx="28956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630558" y="914400"/>
            <a:ext cx="14478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64333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49434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1144"/>
            <a:ext cx="3517394" cy="3093055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Declaring entities hierarchy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 ODM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28800" y="3733800"/>
            <a:ext cx="2667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05000" y="4495800"/>
            <a:ext cx="28956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95600" y="1752600"/>
            <a:ext cx="1524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07971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453"/>
            <a:ext cx="9144000" cy="5890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Generated Relational Schema for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hierarchy_1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31003095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An UML Class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074" name="Picture 2" descr="E:\BD_III(avansate)_MasterSIA2010\classdiagramno3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361" y="1905000"/>
            <a:ext cx="9151361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596370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4" y="0"/>
            <a:ext cx="89154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Data Modeling 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CIS1200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Systems</a:t>
            </a:r>
            <a:r>
              <a:rPr lang="ro-RO" sz="3000" dirty="0">
                <a:latin typeface="Avenir Medium"/>
                <a:cs typeface="Avenir Medium"/>
              </a:rPr>
              <a:t> - </a:t>
            </a:r>
            <a:r>
              <a:rPr lang="ro-RO" sz="3000" dirty="0" err="1">
                <a:latin typeface="Avenir Medium"/>
                <a:cs typeface="Avenir Medium"/>
              </a:rPr>
              <a:t>Using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Oracle SQL </a:t>
            </a:r>
            <a:r>
              <a:rPr lang="ro-RO" sz="3000" dirty="0" err="1">
                <a:latin typeface="Avenir Medium"/>
                <a:cs typeface="Avenir Medium"/>
              </a:rPr>
              <a:t>Developer</a:t>
            </a:r>
            <a:r>
              <a:rPr lang="ro-RO" sz="3000" dirty="0">
                <a:latin typeface="Avenir Medium"/>
                <a:cs typeface="Avenir Medium"/>
              </a:rPr>
              <a:t> Data Modeler </a:t>
            </a:r>
            <a:r>
              <a:rPr lang="ro-RO" sz="3000" dirty="0" err="1">
                <a:latin typeface="Avenir Medium"/>
                <a:cs typeface="Avenir Medium"/>
              </a:rPr>
              <a:t>tool</a:t>
            </a:r>
            <a:r>
              <a:rPr lang="ro-RO" sz="3000" dirty="0">
                <a:latin typeface="Avenir Medium"/>
                <a:cs typeface="Avenir Medium"/>
              </a:rPr>
              <a:t> &amp; Project1 (2021)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https://www.youtube.com/watch?v=15gqoCB5LXs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Create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design in Oracle SQL </a:t>
            </a:r>
            <a:r>
              <a:rPr lang="ro-RO" sz="3000" dirty="0" err="1">
                <a:latin typeface="Avenir Medium"/>
                <a:cs typeface="Avenir Medium"/>
              </a:rPr>
              <a:t>Developer</a:t>
            </a:r>
            <a:r>
              <a:rPr lang="ro-RO" sz="3000" dirty="0">
                <a:latin typeface="Avenir Medium"/>
                <a:cs typeface="Avenir Medium"/>
              </a:rPr>
              <a:t> Data Modeler (2020)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https://www.youtube.com/watch?v=eT5w6DTd2Dw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SQL </a:t>
            </a:r>
            <a:r>
              <a:rPr lang="ro-RO" sz="3000" dirty="0" err="1">
                <a:latin typeface="Avenir Medium"/>
                <a:cs typeface="Avenir Medium"/>
              </a:rPr>
              <a:t>Developer</a:t>
            </a:r>
            <a:r>
              <a:rPr lang="ro-RO" sz="3000" dirty="0">
                <a:latin typeface="Avenir Medium"/>
                <a:cs typeface="Avenir Medium"/>
              </a:rPr>
              <a:t> Data Modeler Just </a:t>
            </a:r>
            <a:r>
              <a:rPr lang="ro-RO" sz="3000" dirty="0" err="1">
                <a:latin typeface="Avenir Medium"/>
                <a:cs typeface="Avenir Medium"/>
              </a:rPr>
              <a:t>what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you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need</a:t>
            </a:r>
            <a:r>
              <a:rPr lang="ro-RO" sz="3000" dirty="0">
                <a:latin typeface="Avenir Medium"/>
                <a:cs typeface="Avenir Medium"/>
              </a:rPr>
              <a:t> (2018)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https://www.youtube.com/watch?v=NfrUy-TYP_8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Oracle SQL Developer Data Modeler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http://www.oracle.com/technetwork/developer-tools/datamodeler/overview/index.html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SQL Developer ER diagram   sqlvids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https://www.youtube.com/watch?v=f80xWJYKJFQ&amp;spfreload=10</a:t>
            </a: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83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4" y="0"/>
            <a:ext cx="89154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Useful Resources on Oracle Data Modeling 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305800" cy="54102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Re-engineering </a:t>
            </a:r>
            <a:r>
              <a:rPr lang="ro-RO" sz="3000" dirty="0" err="1">
                <a:latin typeface="Avenir Medium"/>
                <a:cs typeface="Avenir Medium"/>
              </a:rPr>
              <a:t>Your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Database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Using</a:t>
            </a:r>
            <a:r>
              <a:rPr lang="ro-RO" sz="3000" dirty="0">
                <a:latin typeface="Avenir Medium"/>
                <a:cs typeface="Avenir Medium"/>
              </a:rPr>
              <a:t> Oracle SQL </a:t>
            </a:r>
            <a:r>
              <a:rPr lang="ro-RO" sz="3000" dirty="0" err="1">
                <a:latin typeface="Avenir Medium"/>
                <a:cs typeface="Avenir Medium"/>
              </a:rPr>
              <a:t>Developer</a:t>
            </a:r>
            <a:r>
              <a:rPr lang="ro-RO" sz="3000" dirty="0">
                <a:latin typeface="Avenir Medium"/>
                <a:cs typeface="Avenir Medium"/>
              </a:rPr>
              <a:t> Data Modeler 4.0 (4.2)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3"/>
              </a:rPr>
              <a:t>http://www.oracle.com/webfolder/technetwork/tutorials/obe/db/sqldevdm/r40/mod1_dm_v4/mod1_dm_v4.html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Forward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Reverse Engineering </a:t>
            </a:r>
            <a:r>
              <a:rPr lang="ro-RO" sz="3000" dirty="0" err="1">
                <a:latin typeface="Avenir Medium"/>
                <a:cs typeface="Avenir Medium"/>
              </a:rPr>
              <a:t>Models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Working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with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Logical</a:t>
            </a:r>
            <a:r>
              <a:rPr lang="ro-RO" sz="3000" dirty="0">
                <a:latin typeface="Avenir Medium"/>
                <a:cs typeface="Avenir Medium"/>
              </a:rPr>
              <a:t> Model </a:t>
            </a:r>
            <a:r>
              <a:rPr lang="ro-RO" sz="3000" dirty="0" err="1">
                <a:latin typeface="Avenir Medium"/>
                <a:cs typeface="Avenir Medium"/>
              </a:rPr>
              <a:t>Diagrams</a:t>
            </a:r>
            <a:r>
              <a:rPr lang="ro-RO" sz="3000" dirty="0">
                <a:latin typeface="Avenir Medium"/>
                <a:cs typeface="Avenir Medium"/>
              </a:rPr>
              <a:t>, </a:t>
            </a:r>
            <a:r>
              <a:rPr lang="ro-RO" sz="3000" dirty="0" err="1">
                <a:latin typeface="Avenir Medium"/>
                <a:cs typeface="Avenir Medium"/>
              </a:rPr>
              <a:t>Displays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and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Subviews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https://apexapps.oracle.com/pls/apex/f?p=44785:24:0::NO:24:P24_CONTENT_ID,P24_PREV_PAGE:5231,29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Reverse Engineering your Oracle Database to a Relational Data Model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https://www.youtube.com/watch?v=hDwJN3KLXWY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Introduction to SQL Developer Data Modeler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https://www.youtube.com/watch?v=wsVh1zLmQb0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Using the Database Synchronization Feature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7"/>
              </a:rPr>
              <a:t>https://apexapps.oracle.com/pls/apex/f?p=44785:24:3125138319327:::24:P24_CONTENT_ID,P24_PROD_SECTION_GRP_ID,P24_PREV_PAGE:5951,,24#prettyPhoto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3 Oracle SQL Developer Data Modeler Features to Save Time and Make Fewer Mistakes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8"/>
              </a:rPr>
              <a:t>https://www.youtube.com/watch?v=s5oTpdLfRnU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54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Two Resources on UML Class Diagrams (not so important for our course)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696200" cy="4267199"/>
          </a:xfrm>
        </p:spPr>
        <p:txBody>
          <a:bodyPr>
            <a:normAutofit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Database design with UML and SQL, 3rd edition</a:t>
            </a:r>
          </a:p>
          <a:p>
            <a:pPr marL="82296" indent="0">
              <a:buNone/>
            </a:pPr>
            <a:r>
              <a:rPr lang="en-US" sz="3000">
                <a:latin typeface="Avenir Medium"/>
                <a:cs typeface="Avenir Medium"/>
                <a:hlinkClick r:id="rId2"/>
              </a:rPr>
              <a:t>http://www.tomjewett.com/dbdesign/dbdesign.php?page=intro.html</a:t>
            </a:r>
            <a:endParaRPr lang="en-US" sz="30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>
              <a:latin typeface="Avenir Medium"/>
              <a:cs typeface="Avenir Medium"/>
            </a:endParaRPr>
          </a:p>
          <a:p>
            <a:endParaRPr lang="en-US" sz="3000">
              <a:latin typeface="Avenir Medium"/>
              <a:cs typeface="Avenir Medium"/>
            </a:endParaRPr>
          </a:p>
          <a:p>
            <a:r>
              <a:rPr lang="en-US" sz="3000">
                <a:latin typeface="Avenir Medium"/>
                <a:cs typeface="Avenir Medium"/>
              </a:rPr>
              <a:t>Data Modeling With the UML</a:t>
            </a:r>
          </a:p>
          <a:p>
            <a:pPr marL="82296" indent="0">
              <a:buNone/>
            </a:pPr>
            <a:r>
              <a:rPr lang="en-US" sz="3000">
                <a:latin typeface="Avenir Medium"/>
                <a:cs typeface="Avenir Medium"/>
                <a:hlinkClick r:id="rId3"/>
              </a:rPr>
              <a:t>https://www.youtube.com/watch?v=gaAYttaEbx0&amp;spfreload=10</a:t>
            </a:r>
            <a:endParaRPr lang="en-US" sz="3000">
              <a:latin typeface="Avenir Medium"/>
              <a:cs typeface="Avenir Medium"/>
            </a:endParaRPr>
          </a:p>
          <a:p>
            <a:endParaRPr lang="en-US" sz="30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967440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Data Models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 fontScale="9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 model is a vehicle for describing reality</a:t>
            </a:r>
          </a:p>
          <a:p>
            <a:r>
              <a:rPr lang="ro-RO" sz="3000" dirty="0">
                <a:latin typeface="Avenir Medium"/>
                <a:cs typeface="Avenir Medium"/>
              </a:rPr>
              <a:t>Data models describe the structure of persistent (stored) information within an organization area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Models assume abstracting, simplification/reduction, and generality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Do not confound the model with the reality!</a:t>
            </a:r>
          </a:p>
          <a:p>
            <a:r>
              <a:rPr lang="ro-RO" sz="3000" dirty="0">
                <a:latin typeface="Avenir Medium"/>
                <a:cs typeface="Avenir Medium"/>
              </a:rPr>
              <a:t>Basic modeling tools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Classification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Aggregation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Generalization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A typical confusion in data modeling between: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Modeling method (normalization, E-R, Rational Unified Process, ...) and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Modeling language (usually UML)</a:t>
            </a:r>
          </a:p>
        </p:txBody>
      </p:sp>
    </p:spTree>
    <p:extLst>
      <p:ext uri="{BB962C8B-B14F-4D97-AF65-F5344CB8AC3E}">
        <p14:creationId xmlns:p14="http://schemas.microsoft.com/office/powerpoint/2010/main" val="3242289972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 Few Data Modeling Areas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7620000" cy="554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93464" y="6473081"/>
            <a:ext cx="725626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2263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Typical Data Modeling Issues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45292"/>
            <a:ext cx="8915400" cy="541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09800" y="6488668"/>
            <a:ext cx="704187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http://www.matthew-west.org.uk/documents/princ03.pdf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56697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Data Model Representation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305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Lax</a:t>
            </a:r>
            <a:endParaRPr lang="ro-RO" sz="30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Text (Word, Notepad, Notepad++, ...)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PowerPoint drawings (diagrams)</a:t>
            </a:r>
            <a:endParaRPr lang="en-US" sz="26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Rigurous (by diagrams)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Entity-Relationship</a:t>
            </a:r>
            <a:r>
              <a:rPr lang="en-US" sz="2600" dirty="0">
                <a:latin typeface="Avenir Medium"/>
                <a:cs typeface="Avenir Medium"/>
              </a:rPr>
              <a:t>, using notations such as: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Chen (original)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EER</a:t>
            </a:r>
            <a:r>
              <a:rPr lang="en-US" dirty="0">
                <a:latin typeface="Calibri"/>
                <a:cs typeface="Calibri"/>
              </a:rPr>
              <a:t> (Enhanced Entity-Relationship)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Barker (Oracle Case)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IDEF1X</a:t>
            </a:r>
            <a:endParaRPr lang="en-US" dirty="0">
              <a:latin typeface="Calibri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IE (Information Engineering)</a:t>
            </a:r>
            <a:r>
              <a:rPr lang="ro-RO" dirty="0">
                <a:latin typeface="Calibri"/>
                <a:cs typeface="Calibri"/>
              </a:rPr>
              <a:t> ....</a:t>
            </a:r>
            <a:r>
              <a:rPr lang="en-US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UML</a:t>
            </a:r>
            <a:endParaRPr lang="en-US" sz="2600" dirty="0">
              <a:latin typeface="Avenir Medium"/>
              <a:cs typeface="Avenir Medium"/>
            </a:endParaRPr>
          </a:p>
          <a:p>
            <a:pPr lvl="2"/>
            <a:r>
              <a:rPr lang="en-US" dirty="0" err="1">
                <a:latin typeface="Calibri"/>
                <a:cs typeface="Calibri"/>
              </a:rPr>
              <a:t>Stardardized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UML</a:t>
            </a:r>
            <a:r>
              <a:rPr lang="en-US" dirty="0">
                <a:latin typeface="Calibri"/>
                <a:cs typeface="Calibri"/>
              </a:rPr>
              <a:t> 1.0, 1.1…)</a:t>
            </a:r>
          </a:p>
          <a:p>
            <a:pPr lvl="2"/>
            <a:r>
              <a:rPr lang="en-US" dirty="0" err="1">
                <a:latin typeface="Calibri"/>
                <a:cs typeface="Calibri"/>
              </a:rPr>
              <a:t>Implemented in current modeling applications </a:t>
            </a:r>
            <a:r>
              <a:rPr lang="ro-RO" dirty="0">
                <a:latin typeface="Calibri"/>
                <a:cs typeface="Calibri"/>
              </a:rPr>
              <a:t>(Visual Paradigm, ArgoUML, Software Ideas Modeler, ...)</a:t>
            </a:r>
            <a:endParaRPr lang="en-US" dirty="0">
              <a:latin typeface="Calibri"/>
              <a:cs typeface="Calibri"/>
            </a:endParaRPr>
          </a:p>
          <a:p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90068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Modeling Approach in This Course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Entity-Relationship. For recap of E-R models, methodology, diagrams, see: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Entity-Relationship Diagrams: </a:t>
            </a:r>
            <a:r>
              <a:rPr lang="en-US" sz="2600" dirty="0">
                <a:latin typeface="Avenir Medium"/>
                <a:cs typeface="Avenir Medium"/>
                <a:hlinkClick r:id="rId2"/>
              </a:rPr>
              <a:t>https://www.youtube.com/watch?v=c0_9Y8QAstg&amp;spfreload=10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ER Diagram in DBMS - SKU Database Management System: </a:t>
            </a:r>
            <a:r>
              <a:rPr lang="en-US" sz="2600" dirty="0">
                <a:latin typeface="Avenir Medium"/>
                <a:cs typeface="Avenir Medium"/>
                <a:hlinkClick r:id="rId3"/>
              </a:rPr>
              <a:t>https://www.youtube.com/watch?v=xAr5BLFMcgo&amp;spfreload=10</a:t>
            </a:r>
            <a:endParaRPr lang="en-US" sz="2600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Database Lesson #4 of 8 - Data Modeling and the ER Model: </a:t>
            </a:r>
            <a:r>
              <a:rPr lang="en-US" sz="2600" b="1" dirty="0">
                <a:latin typeface="Avenir Medium"/>
                <a:cs typeface="Avenir Medium"/>
                <a:hlinkClick r:id="rId4"/>
              </a:rPr>
              <a:t>https://www.youtube.com/watch?v=IfaqkiHpIjo&amp;spfreload=10</a:t>
            </a:r>
            <a:endParaRPr lang="en-US" sz="2600" b="1" dirty="0">
              <a:latin typeface="Avenir Medium"/>
              <a:cs typeface="Avenir Medium"/>
            </a:endParaRPr>
          </a:p>
          <a:p>
            <a:pPr lvl="1"/>
            <a:r>
              <a:rPr lang="en-US" sz="2600" b="1" dirty="0">
                <a:latin typeface="Avenir Medium"/>
                <a:cs typeface="Avenir Medium"/>
              </a:rPr>
              <a:t>Conceptual Data Modeling with Entity Relationship Diagrams </a:t>
            </a:r>
          </a:p>
          <a:p>
            <a:pPr marL="402336" lvl="1" indent="0">
              <a:buNone/>
            </a:pPr>
            <a:r>
              <a:rPr lang="en-US" sz="2600" b="1" dirty="0">
                <a:latin typeface="Avenir Medium"/>
                <a:cs typeface="Avenir Medium"/>
                <a:hlinkClick r:id="rId5"/>
              </a:rPr>
              <a:t>   https://www.youtube.com/watch?v=wo-Wyul8CDQ</a:t>
            </a:r>
            <a:endParaRPr lang="en-US" sz="2600" b="1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Barker (Oracle Case / Oracle Data Modeler) Notation: Database schema will be designed in ODM and the DDL script or sub-schema will be automatically generated</a:t>
            </a:r>
          </a:p>
        </p:txBody>
      </p:sp>
    </p:spTree>
    <p:extLst>
      <p:ext uri="{BB962C8B-B14F-4D97-AF65-F5344CB8AC3E}">
        <p14:creationId xmlns:p14="http://schemas.microsoft.com/office/powerpoint/2010/main" val="68054995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E-R (1)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07904"/>
              </p:ext>
            </p:extLst>
          </p:nvPr>
        </p:nvGraphicFramePr>
        <p:xfrm>
          <a:off x="76200" y="1492008"/>
          <a:ext cx="8991600" cy="536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611">
                <a:tc>
                  <a:txBody>
                    <a:bodyPr/>
                    <a:lstStyle/>
                    <a:p>
                      <a:pPr algn="ctr"/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ro-RO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12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real or abstract objects sharing a series of properties. Different from relational terminology that uses the plural (Students, Books)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Student, book, customer, employee,</a:t>
                      </a:r>
                      <a:r>
                        <a:rPr lang="ro-RO" baseline="0" dirty="0"/>
                        <a:t> invoice,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37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item that describes a property of an entity or of a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Student_Code, ISBN, </a:t>
                      </a:r>
                      <a:r>
                        <a:rPr lang="ro-RO" baseline="0" dirty="0"/>
                        <a:t>Invoice_Date, 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775">
                <a:tc>
                  <a:txBody>
                    <a:bodyPr/>
                    <a:lstStyle/>
                    <a:p>
                      <a:endParaRPr lang="ro-RO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attribute or a set of attributes that takes on unique values for each entity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Student_Code, ISBN,</a:t>
                      </a:r>
                      <a:r>
                        <a:rPr lang="ro-RO" baseline="0" dirty="0"/>
                        <a:t> Transaction_Id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129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non-identifier attribute describing an entity or a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Invoice_Date, Genre,</a:t>
                      </a:r>
                      <a:r>
                        <a:rPr lang="ro-RO" baseline="0" dirty="0"/>
                        <a:t> Year_of_Study, Master_Programme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79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 of single (simple) attributes describing a property of an entity or of a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Student_Address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8187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Multi-valued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Entity or relatioship attribute that can</a:t>
                      </a:r>
                    </a:p>
                    <a:p>
                      <a:r>
                        <a:rPr lang="ro-RO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on multiple values for a single entity or relationship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Article_Tags,</a:t>
                      </a:r>
                    </a:p>
                    <a:p>
                      <a:r>
                        <a:rPr lang="ro-RO" dirty="0"/>
                        <a:t>Student_Hobbies,</a:t>
                      </a:r>
                    </a:p>
                    <a:p>
                      <a:r>
                        <a:rPr lang="ro-RO" dirty="0"/>
                        <a:t>Customer_Phones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08" y="914400"/>
            <a:ext cx="8558692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</a:t>
            </a:r>
            <a:r>
              <a:rPr lang="en-US" dirty="0" err="1"/>
              <a:t>Teorey</a:t>
            </a:r>
            <a:r>
              <a:rPr lang="en-US" dirty="0"/>
              <a:t>, T. </a:t>
            </a:r>
            <a:r>
              <a:rPr lang="en-US" dirty="0" err="1"/>
              <a:t>s.a</a:t>
            </a:r>
            <a:r>
              <a:rPr lang="en-US" dirty="0"/>
              <a:t>. – Database Design. Know It All, MK, Amsterdam, 2009</a:t>
            </a:r>
          </a:p>
        </p:txBody>
      </p:sp>
    </p:spTree>
    <p:extLst>
      <p:ext uri="{BB962C8B-B14F-4D97-AF65-F5344CB8AC3E}">
        <p14:creationId xmlns:p14="http://schemas.microsoft.com/office/powerpoint/2010/main" val="88986399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1805</Words>
  <Application>Microsoft Macintosh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American Typewriter</vt:lpstr>
      <vt:lpstr>American Typewriter Condensed</vt:lpstr>
      <vt:lpstr>Avenir Medium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Notice</vt:lpstr>
      <vt:lpstr>Types of DataModels in Software Development</vt:lpstr>
      <vt:lpstr>Data Models</vt:lpstr>
      <vt:lpstr>A Few Data Modeling Areas</vt:lpstr>
      <vt:lpstr>Typical Data Modeling Issues</vt:lpstr>
      <vt:lpstr>Data Model Representation</vt:lpstr>
      <vt:lpstr>Modeling Approach in This Course</vt:lpstr>
      <vt:lpstr>Basic Concepts of E-R (1)</vt:lpstr>
      <vt:lpstr>Basic Concepts of E-R (2)</vt:lpstr>
      <vt:lpstr>Mapping Real World Objects to E-R Concepts </vt:lpstr>
      <vt:lpstr>Cardinality of entities E and F within relationship R</vt:lpstr>
      <vt:lpstr>E-R Diagrams – Chen notation</vt:lpstr>
      <vt:lpstr>teaches_1 E-R Diagram in ODM</vt:lpstr>
      <vt:lpstr>teaches_1 Relational Diagram in ODM</vt:lpstr>
      <vt:lpstr>teaches_1 Relational Diagram in ODM using plurals (for table names)</vt:lpstr>
      <vt:lpstr>Recursive Relationship (Chen notation)</vt:lpstr>
      <vt:lpstr>Recursive Relationship (manages_1)  in ODM) </vt:lpstr>
      <vt:lpstr>Relational Schema for Recursive Relatioship (manages_1)  in ODM) </vt:lpstr>
      <vt:lpstr>E-R concepts not recommended in ODM</vt:lpstr>
      <vt:lpstr>E-R concepts not implemented in ODM (cont.)</vt:lpstr>
      <vt:lpstr>Weak Entities</vt:lpstr>
      <vt:lpstr>Weak Entity in orders_1 Diagram</vt:lpstr>
      <vt:lpstr>A Relationship Between Two Strong Entities in orders_1 Diagram</vt:lpstr>
      <vt:lpstr>Relationship Between A Strong and A Weak Entity in orders_1 Diagram</vt:lpstr>
      <vt:lpstr>PowerPoint Presentation</vt:lpstr>
      <vt:lpstr>Hierarchy in E-R modeling</vt:lpstr>
      <vt:lpstr>hierarchy_1 Diagram in ODM</vt:lpstr>
      <vt:lpstr>Declaring entities hierarchy  in ODM</vt:lpstr>
      <vt:lpstr>Declaring entities hierarchy  in ODM (cont.)</vt:lpstr>
      <vt:lpstr>Declaring entities hierarchy  in ODM (cont.)</vt:lpstr>
      <vt:lpstr>Generated Relational Schema for hierarchy_1 Diagram</vt:lpstr>
      <vt:lpstr>An UML Class Diagram</vt:lpstr>
      <vt:lpstr>Useful Resources on Oracle Data Modeling </vt:lpstr>
      <vt:lpstr>Useful Resources on Oracle Data Modeling (cont.)</vt:lpstr>
      <vt:lpstr>Two Resources on UML Class Diagrams (not so important for our course)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433</cp:revision>
  <dcterms:created xsi:type="dcterms:W3CDTF">2002-10-11T06:23:42Z</dcterms:created>
  <dcterms:modified xsi:type="dcterms:W3CDTF">2021-10-28T07:59:39Z</dcterms:modified>
</cp:coreProperties>
</file>