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406" r:id="rId4"/>
    <p:sldId id="407" r:id="rId5"/>
    <p:sldId id="409" r:id="rId6"/>
    <p:sldId id="435" r:id="rId7"/>
    <p:sldId id="436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2" r:id="rId18"/>
    <p:sldId id="437" r:id="rId19"/>
    <p:sldId id="438" r:id="rId20"/>
    <p:sldId id="439" r:id="rId21"/>
    <p:sldId id="425" r:id="rId22"/>
    <p:sldId id="440" r:id="rId23"/>
    <p:sldId id="429" r:id="rId24"/>
    <p:sldId id="430" r:id="rId25"/>
    <p:sldId id="432" r:id="rId26"/>
    <p:sldId id="433" r:id="rId27"/>
    <p:sldId id="434" r:id="rId28"/>
    <p:sldId id="356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>
      <p:cViewPr varScale="1">
        <p:scale>
          <a:sx n="124" d="100"/>
          <a:sy n="124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Proiectarea%20bazelor%20de%20date.%20Normalizare%20si%20post-normalizare%202005/PBD2005_Cap10_Temporalitat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Temporal Validity (Reliability) of a 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7414458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466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7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4155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Temporal Weaknesses of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7690"/>
            <a:ext cx="8368145" cy="559031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For current students it is impossible to find out the lecture and lab groups in previous semesters and years of study</a:t>
            </a:r>
          </a:p>
          <a:p>
            <a:r>
              <a:rPr lang="ro-RO" sz="3000" dirty="0">
                <a:latin typeface="Avenir Medium"/>
                <a:cs typeface="Avenir Medium"/>
              </a:rPr>
              <a:t>We cannot know student who suspended (for a while or indefinitely) their studies</a:t>
            </a:r>
          </a:p>
          <a:p>
            <a:r>
              <a:rPr lang="ro-RO" sz="3000" dirty="0">
                <a:latin typeface="Avenir Medium"/>
                <a:cs typeface="Avenir Medium"/>
              </a:rPr>
              <a:t>It is impossible to spot the students who changed their initially chosen bachelor or master programme or changed their course attendance (from regular courses to distance courses or viceversa).</a:t>
            </a:r>
          </a:p>
          <a:p>
            <a:r>
              <a:rPr lang="ro-RO" sz="3000" dirty="0">
                <a:latin typeface="Avenir Medium"/>
                <a:cs typeface="Avenir Medium"/>
              </a:rPr>
              <a:t>Students enrolled in two programmes (simulateneously) cannot be tracked with this version of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82127754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668"/>
            <a:ext cx="9144000" cy="1290932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Temporal Weaknesses of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2382"/>
            <a:ext cx="8534400" cy="5389417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topics taught by a faculty member (professor) in her/his carreer are impossible to be known</a:t>
            </a:r>
          </a:p>
          <a:p>
            <a:r>
              <a:rPr lang="ro-RO" sz="3000" dirty="0">
                <a:latin typeface="Avenir Medium"/>
                <a:cs typeface="Avenir Medium"/>
              </a:rPr>
              <a:t>Also we cannot find all the faculty members that have been taught a certain course/topic</a:t>
            </a:r>
          </a:p>
          <a:p>
            <a:r>
              <a:rPr lang="ro-RO" sz="3000" dirty="0">
                <a:latin typeface="Avenir Medium"/>
                <a:cs typeface="Avenir Medium"/>
              </a:rPr>
              <a:t>Sometimes the number of credits shared by courses changed over time; we have access only to the current number</a:t>
            </a:r>
          </a:p>
          <a:p>
            <a:r>
              <a:rPr lang="ro-RO" sz="3000" dirty="0">
                <a:latin typeface="Avenir Medium"/>
                <a:cs typeface="Avenir Medium"/>
              </a:rPr>
              <a:t>Current status of a students is incertain: did he pass all of his exams, including the elective courses; can he enroll in the succeeding study year of his program ?, etc.</a:t>
            </a:r>
          </a:p>
        </p:txBody>
      </p:sp>
    </p:spTree>
    <p:extLst>
      <p:ext uri="{BB962C8B-B14F-4D97-AF65-F5344CB8AC3E}">
        <p14:creationId xmlns:p14="http://schemas.microsoft.com/office/powerpoint/2010/main" val="4190402710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Better (Temporal) Schema - 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catering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54864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For details, </a:t>
            </a:r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DBLBA page on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A much stable database (from temporal point of view), because: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Schema was better designed (detailed)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The nature of the problem was more transactional</a:t>
            </a:r>
          </a:p>
          <a:p>
            <a:r>
              <a:rPr lang="ro-RO" sz="3000" dirty="0">
                <a:latin typeface="Avenir Medium"/>
                <a:cs typeface="Avenir Medium"/>
              </a:rPr>
              <a:t>Nevertheless, the is no shortage of temporal issues, since a good deal of information are unavailable: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Position history of all contacts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Contract changes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Product price history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Catalog content along the years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Former employees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Position history of our employees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Data abouy equipments and vehicles no longer in use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Changes in recipes (ingredients used to prepare some products)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4482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88392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merican Typewriter"/>
                <a:ea typeface="Arial Unicode MS" panose="020B0604020202020204" pitchFamily="34" charset="-128"/>
                <a:cs typeface="American Typewriter"/>
              </a:rPr>
              <a:t>catering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393"/>
            <a:ext cx="9144000" cy="55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510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828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Two Basic Solutions to Temporal Problems in Database Design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(see also next slides)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4108"/>
            <a:ext cx="8458200" cy="5077691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New attributes: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sales_1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INVOICE_DETAILS.row_VAT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CONTACTS.from</a:t>
            </a:r>
            <a:r>
              <a:rPr lang="ro-RO" sz="2200" b="1" dirty="0">
                <a:latin typeface="Avenir Medium"/>
                <a:cs typeface="Avenir Medium"/>
              </a:rPr>
              <a:t> and </a:t>
            </a:r>
            <a:r>
              <a:rPr lang="ro-RO" sz="2200" b="1" i="1" dirty="0">
                <a:latin typeface="Avenir Medium"/>
                <a:cs typeface="Avenir Medium"/>
              </a:rPr>
              <a:t>CONTACTS.to</a:t>
            </a:r>
            <a:endParaRPr lang="ro-RO" sz="2200" dirty="0">
              <a:latin typeface="Avenir Medium"/>
              <a:cs typeface="Avenir Medium"/>
            </a:endParaRP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univ_Info_Sys_1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LECTURES.academic_year </a:t>
            </a:r>
            <a:r>
              <a:rPr lang="ro-RO" sz="2200" b="1" dirty="0">
                <a:latin typeface="Avenir Medium"/>
                <a:cs typeface="Avenir Medium"/>
              </a:rPr>
              <a:t>and </a:t>
            </a:r>
            <a:r>
              <a:rPr lang="ro-RO" sz="2200" b="1" i="1" dirty="0">
                <a:latin typeface="Avenir Medium"/>
                <a:cs typeface="Avenir Medium"/>
              </a:rPr>
              <a:t>LECTURES.semester</a:t>
            </a:r>
            <a:endParaRPr lang="ro-RO" sz="2200" b="1" dirty="0">
              <a:latin typeface="Avenir Medium"/>
              <a:cs typeface="Avenir Medium"/>
            </a:endParaRP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EXAMS.coordinating_teacher</a:t>
            </a:r>
            <a:r>
              <a:rPr lang="ro-RO" sz="2200" b="1" dirty="0">
                <a:latin typeface="Avenir Medium"/>
                <a:cs typeface="Avenir Medium"/>
              </a:rPr>
              <a:t> </a:t>
            </a:r>
            <a:r>
              <a:rPr lang="ro-RO" sz="22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>
                <a:latin typeface="Avenir Medium"/>
                <a:cs typeface="Avenir Medium"/>
              </a:rPr>
              <a:t>New tables </a:t>
            </a:r>
            <a:r>
              <a:rPr lang="en-US" sz="3000" dirty="0">
                <a:latin typeface="Avenir Medium"/>
                <a:cs typeface="Avenir Medium"/>
              </a:rPr>
              <a:t>(probably the most frequent</a:t>
            </a:r>
            <a:r>
              <a:rPr lang="ro-RO" sz="3000" dirty="0">
                <a:latin typeface="Avenir Medium"/>
                <a:cs typeface="Avenir Medium"/>
              </a:rPr>
              <a:t>)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sales_1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PRODUCTS_VAT_HISTORY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CONTACTS_HISTORY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sz="2600" b="1" dirty="0">
                <a:latin typeface="Avenir Medium"/>
                <a:cs typeface="Avenir Medium"/>
              </a:rPr>
              <a:t>univ_Info_Sys_1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STUDENT_ACADEMIC_TRACK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SCHOLARSHIP_HISTORY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CURRICULA</a:t>
            </a:r>
          </a:p>
        </p:txBody>
      </p:sp>
    </p:spTree>
    <p:extLst>
      <p:ext uri="{BB962C8B-B14F-4D97-AF65-F5344CB8AC3E}">
        <p14:creationId xmlns:p14="http://schemas.microsoft.com/office/powerpoint/2010/main" val="211004543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0"/>
            <a:ext cx="8229600" cy="89116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491"/>
            <a:ext cx="9144000" cy="58345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9600" y="4495800"/>
            <a:ext cx="19050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6800" y="54864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106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51"/>
            <a:ext cx="9144000" cy="6321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457200"/>
            <a:ext cx="8991600" cy="1447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60247021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sales_1__solution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's Main Drawback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63781"/>
            <a:ext cx="8797636" cy="5618019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Getting invoice amount is more tedious (and time consuming, since it requires an additionaj join) 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SELECT i.invoice_id, SUM(</a:t>
            </a:r>
            <a:r>
              <a:rPr lang="en-US" sz="3000" dirty="0">
                <a:latin typeface="Consolas"/>
                <a:cs typeface="Consolas"/>
              </a:rPr>
              <a:t>quantity *</a:t>
            </a: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  </a:t>
            </a:r>
            <a:r>
              <a:rPr lang="en-US" sz="3000" dirty="0" err="1">
                <a:latin typeface="Consolas"/>
                <a:cs typeface="Consolas"/>
              </a:rPr>
              <a:t>unit_price</a:t>
            </a:r>
            <a:r>
              <a:rPr lang="en-US" sz="3000" dirty="0">
                <a:latin typeface="Consolas"/>
                <a:cs typeface="Consolas"/>
              </a:rPr>
              <a:t> * (</a:t>
            </a:r>
            <a:r>
              <a:rPr lang="en-US" sz="3000" dirty="0" err="1">
                <a:latin typeface="Consolas"/>
                <a:cs typeface="Consolas"/>
              </a:rPr>
              <a:t>1 + VAT_percent</a:t>
            </a:r>
            <a:r>
              <a:rPr lang="en-US" sz="3000" dirty="0">
                <a:latin typeface="Consolas"/>
                <a:cs typeface="Consolas"/>
              </a:rPr>
              <a:t>)) AS </a:t>
            </a:r>
            <a:r>
              <a:rPr lang="en-US" sz="3000" dirty="0" err="1">
                <a:latin typeface="Consolas"/>
                <a:cs typeface="Consolas"/>
              </a:rPr>
              <a:t>Amount</a:t>
            </a:r>
            <a:endParaRPr lang="ro-RO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FROM invoices i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INNER JOIN invoice_details id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i.invoice_id = id.invoice_id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	INNER JOIN products_vat_history pvh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	  	id.product_id </a:t>
            </a:r>
            <a:r>
              <a:rPr lang="en-US" sz="3000" dirty="0">
                <a:latin typeface="Consolas"/>
                <a:cs typeface="Consolas"/>
              </a:rPr>
              <a:t>= pvh</a:t>
            </a:r>
            <a:r>
              <a:rPr lang="en-US" sz="3000" dirty="0" err="1">
                <a:latin typeface="Consolas"/>
                <a:cs typeface="Consolas"/>
              </a:rPr>
              <a:t>.product_id AND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	  i.invoice_date BETWEEN pvh.from AND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		COALESCE(pvh.until, CURRENT_DATE)</a:t>
            </a:r>
            <a:endParaRPr lang="en-US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GROUP BY i.</a:t>
            </a:r>
            <a:r>
              <a:rPr lang="ro-RO" sz="3000" dirty="0">
                <a:latin typeface="Consolas"/>
                <a:cs typeface="Consolas"/>
              </a:rPr>
              <a:t>invoice_id</a:t>
            </a: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for all invoices the only available product VAT percent in just the current one (the previous percents are replaced at edit time)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Consequently older invoices amount in wrong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9514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github.com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dirty="0" err="1">
                <a:latin typeface="Avenir Medium"/>
                <a:cs typeface="Avenir Medium"/>
              </a:rPr>
              <a:t>readme.md</a:t>
            </a:r>
            <a:r>
              <a:rPr lang="ro-RO" sz="3000" dirty="0">
                <a:latin typeface="Avenir Medium"/>
                <a:cs typeface="Avenir Medium"/>
              </a:rPr>
              <a:t>` file</a:t>
            </a:r>
          </a:p>
        </p:txBody>
      </p:sp>
    </p:spTree>
    <p:extLst>
      <p:ext uri="{BB962C8B-B14F-4D97-AF65-F5344CB8AC3E}">
        <p14:creationId xmlns:p14="http://schemas.microsoft.com/office/powerpoint/2010/main" val="75381113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16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0"/>
            <a:ext cx="8229600" cy="89116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3400" y="4419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2600" y="41910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9079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0"/>
            <a:ext cx="8229600" cy="94210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685"/>
            <a:ext cx="9144000" cy="53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7492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sales_1__solution_2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Strengths and Weaknesses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63781"/>
            <a:ext cx="8797636" cy="561801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Each invoice's amount is computed without errors, no matter how old the invoice is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Query for computing invoice amount is fairly simple: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SELECT i.invoice_id, SUM(</a:t>
            </a:r>
            <a:r>
              <a:rPr lang="en-US" sz="3000" dirty="0">
                <a:latin typeface="Consolas"/>
                <a:cs typeface="Consolas"/>
              </a:rPr>
              <a:t>quantity *</a:t>
            </a: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  </a:t>
            </a:r>
            <a:r>
              <a:rPr lang="en-US" sz="3000" dirty="0" err="1">
                <a:latin typeface="Consolas"/>
                <a:cs typeface="Consolas"/>
              </a:rPr>
              <a:t>unit_price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+ row_VAT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Amount</a:t>
            </a:r>
            <a:endParaRPr lang="ro-RO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FROM invoices i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INNER JOIN invoice_details id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i.invoice_id = id.invoice_id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	</a:t>
            </a:r>
            <a:r>
              <a:rPr lang="en-US" sz="3000" dirty="0">
                <a:latin typeface="Consolas"/>
                <a:cs typeface="Consolas"/>
              </a:rPr>
              <a:t>GROUP BY i.</a:t>
            </a:r>
            <a:r>
              <a:rPr lang="ro-RO" sz="3000" dirty="0">
                <a:latin typeface="Consolas"/>
                <a:cs typeface="Consolas"/>
              </a:rPr>
              <a:t>invoice_id</a:t>
            </a:r>
            <a:endParaRPr lang="en-US" sz="3000" dirty="0" err="1">
              <a:latin typeface="Avenir Medium"/>
              <a:cs typeface="Avenir Medium"/>
            </a:endParaRPr>
          </a:p>
          <a:p>
            <a:pPr lvl="1">
              <a:buSzPct val="80000"/>
            </a:pPr>
            <a:r>
              <a:rPr lang="en-US" sz="2600" dirty="0" err="1">
                <a:latin typeface="Avenir Medium"/>
                <a:cs typeface="Avenir Medium"/>
              </a:rPr>
              <a:t>No need for a join with table </a:t>
            </a:r>
            <a:r>
              <a:rPr lang="en-US" sz="2600" b="1" dirty="0" err="1">
                <a:latin typeface="Avenir Medium"/>
                <a:cs typeface="Avenir Medium"/>
              </a:rPr>
              <a:t>products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Weaknesses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Product current VAT percent  is not stored (not known)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Product current VAT must be typed "manually" each time a product is sold</a:t>
            </a:r>
          </a:p>
        </p:txBody>
      </p:sp>
    </p:spTree>
    <p:extLst>
      <p:ext uri="{BB962C8B-B14F-4D97-AF65-F5344CB8AC3E}">
        <p14:creationId xmlns:p14="http://schemas.microsoft.com/office/powerpoint/2010/main" val="125312970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76200"/>
            <a:ext cx="8229600" cy="152154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solutions for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345"/>
            <a:ext cx="7904018" cy="1496291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next presentation about </a:t>
            </a:r>
            <a:r>
              <a:rPr lang="ro-RO" sz="3000" b="1" dirty="0">
                <a:latin typeface="Avenir Medium"/>
                <a:cs typeface="Avenir Medium"/>
              </a:rPr>
              <a:t>De</a:t>
            </a:r>
            <a:r>
              <a:rPr lang="ro-RO" sz="3000" dirty="0">
                <a:latin typeface="Avenir Medium"/>
                <a:cs typeface="Avenir Medium"/>
              </a:rPr>
              <a:t>- and </a:t>
            </a:r>
            <a:r>
              <a:rPr lang="ro-RO" sz="3000" b="1" dirty="0">
                <a:latin typeface="Avenir Medium"/>
                <a:cs typeface="Avenir Medium"/>
              </a:rPr>
              <a:t>Post</a:t>
            </a:r>
            <a:r>
              <a:rPr lang="ro-RO" sz="3000" dirty="0">
                <a:latin typeface="Avenir Medium"/>
                <a:cs typeface="Avenir Medium"/>
              </a:rPr>
              <a:t>-</a:t>
            </a:r>
            <a:r>
              <a:rPr lang="ro-RO" sz="3000" b="1" dirty="0">
                <a:latin typeface="Avenir Medium"/>
                <a:cs typeface="Avenir Medium"/>
              </a:rPr>
              <a:t>Normalization</a:t>
            </a:r>
            <a:endParaRPr lang="en-US" sz="30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6431329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40436" cy="78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9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9940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vs.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4618"/>
            <a:ext cx="8610600" cy="5583382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Academic scheduler available for all academic years</a:t>
            </a:r>
          </a:p>
          <a:p>
            <a:r>
              <a:rPr lang="ro-RO" sz="3000" dirty="0">
                <a:latin typeface="Avenir Medium"/>
                <a:cs typeface="Avenir Medium"/>
              </a:rPr>
              <a:t>History of: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Number of credits for each course on every academic year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Student scholarship amounts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Academic holidays</a:t>
            </a:r>
          </a:p>
          <a:p>
            <a:r>
              <a:rPr lang="ro-RO" sz="3000" dirty="0">
                <a:latin typeface="Avenir Medium"/>
                <a:cs typeface="Avenir Medium"/>
              </a:rPr>
              <a:t>Tracks of variable and "steady" (that fall each day on every year – e.g. Christmas) national and religious holidays</a:t>
            </a:r>
          </a:p>
          <a:p>
            <a:r>
              <a:rPr lang="ro-RO" sz="3000" dirty="0">
                <a:latin typeface="Avenir Medium"/>
                <a:cs typeface="Avenir Medium"/>
              </a:rPr>
              <a:t>Common bachelor study groups are separated from programme's main groups of study</a:t>
            </a:r>
          </a:p>
          <a:p>
            <a:r>
              <a:rPr lang="ro-RO" sz="3000" dirty="0">
                <a:latin typeface="Avenir Medium"/>
                <a:cs typeface="Avenir Medium"/>
              </a:rPr>
              <a:t>We now which study groups count for what programme</a:t>
            </a:r>
          </a:p>
          <a:p>
            <a:r>
              <a:rPr lang="ro-RO" sz="3000" dirty="0">
                <a:latin typeface="Avenir Medium"/>
                <a:cs typeface="Avenir Medium"/>
              </a:rPr>
              <a:t>Each study group is linked to an academic year</a:t>
            </a:r>
          </a:p>
          <a:p>
            <a:r>
              <a:rPr lang="ro-RO" sz="3000" dirty="0">
                <a:latin typeface="Avenir Medium"/>
                <a:cs typeface="Avenir Medium"/>
              </a:rPr>
              <a:t>Lecture groups are recorded as associated to study groups</a:t>
            </a:r>
          </a:p>
        </p:txBody>
      </p:sp>
    </p:spTree>
    <p:extLst>
      <p:ext uri="{BB962C8B-B14F-4D97-AF65-F5344CB8AC3E}">
        <p14:creationId xmlns:p14="http://schemas.microsoft.com/office/powerpoint/2010/main" val="183110663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vs.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Improvements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473"/>
            <a:ext cx="8534399" cy="5493327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For each faculty member all the taught courses are tracked</a:t>
            </a:r>
          </a:p>
          <a:p>
            <a:r>
              <a:rPr lang="ro-RO" sz="3000" dirty="0">
                <a:latin typeface="Avenir Medium"/>
                <a:cs typeface="Avenir Medium"/>
              </a:rPr>
              <a:t>Also for each course we know every lecture group and who taught it in corresponding academic year</a:t>
            </a:r>
          </a:p>
          <a:p>
            <a:r>
              <a:rPr lang="ro-RO" sz="3000" dirty="0">
                <a:latin typeface="Avenir Medium"/>
                <a:cs typeface="Avenir Medium"/>
              </a:rPr>
              <a:t>Exams are recorded on each lecture group, not on every students</a:t>
            </a:r>
          </a:p>
          <a:p>
            <a:r>
              <a:rPr lang="ro-RO" sz="3000" dirty="0">
                <a:latin typeface="Avenir Medium"/>
                <a:cs typeface="Avenir Medium"/>
              </a:rPr>
              <a:t>Assessment is separated from exams (refers to a student)</a:t>
            </a:r>
          </a:p>
          <a:p>
            <a:r>
              <a:rPr lang="ro-RO" sz="3000" dirty="0">
                <a:latin typeface="Avenir Medium"/>
                <a:cs typeface="Avenir Medium"/>
              </a:rPr>
              <a:t>There is a separation between general data about students (name, genre, address) and basic information about his enrollments; consequently, it is possible to find out which bachelor, master of ph.d. programmes the student was enrolled in  </a:t>
            </a:r>
          </a:p>
          <a:p>
            <a:r>
              <a:rPr lang="ro-RO" sz="3000" dirty="0">
                <a:latin typeface="Avenir Medium"/>
                <a:cs typeface="Avenir Medium"/>
              </a:rPr>
              <a:t>Morever, it is possible all the student track, whith some limitations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Student cannot enroll two programmes simultaneously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Student cannot change his programmes within an academic year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Scholarship is granted yearly</a:t>
            </a:r>
          </a:p>
        </p:txBody>
      </p:sp>
    </p:spTree>
    <p:extLst>
      <p:ext uri="{BB962C8B-B14F-4D97-AF65-F5344CB8AC3E}">
        <p14:creationId xmlns:p14="http://schemas.microsoft.com/office/powerpoint/2010/main" val="2114163047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Main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Students cannot </a:t>
            </a:r>
            <a:r>
              <a:rPr lang="ro-RO" sz="3000" dirty="0" err="1">
                <a:latin typeface="Avenir Medium"/>
                <a:cs typeface="Avenir Medium"/>
              </a:rPr>
              <a:t>enroll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simultaneously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two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programmes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not</a:t>
            </a:r>
            <a:r>
              <a:rPr lang="ro-RO" sz="3000" dirty="0">
                <a:latin typeface="Avenir Medium"/>
                <a:cs typeface="Avenir Medium"/>
              </a:rPr>
              <a:t> a </a:t>
            </a:r>
            <a:r>
              <a:rPr lang="ro-RO" sz="3000" dirty="0" err="1">
                <a:latin typeface="Avenir Medium"/>
                <a:cs typeface="Avenir Medium"/>
              </a:rPr>
              <a:t>quite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often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situation</a:t>
            </a:r>
            <a:r>
              <a:rPr lang="ro-RO" sz="3000" dirty="0">
                <a:latin typeface="Avenir Medium"/>
                <a:cs typeface="Avenir Medium"/>
              </a:rPr>
              <a:t>, but </a:t>
            </a:r>
            <a:r>
              <a:rPr lang="ro-RO" sz="3000" dirty="0" err="1">
                <a:latin typeface="Avenir Medium"/>
                <a:cs typeface="Avenir Medium"/>
              </a:rPr>
              <a:t>possible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It is not possible if students "graduated" (passed the majority of the courses) a study year and can be enrolled in the next study year</a:t>
            </a:r>
          </a:p>
          <a:p>
            <a:r>
              <a:rPr lang="ro-RO" sz="3000" dirty="0">
                <a:latin typeface="Avenir Medium"/>
                <a:cs typeface="Avenir Medium"/>
              </a:rPr>
              <a:t>We cannot find the "lagged" courses (courses postponed the next academic years, even the student advanced in the next study year)</a:t>
            </a:r>
          </a:p>
          <a:p>
            <a:r>
              <a:rPr lang="ro-RO" sz="3000" dirty="0">
                <a:latin typeface="Avenir Medium"/>
                <a:cs typeface="Avenir Medium"/>
              </a:rPr>
              <a:t>We cannot find out which courses are compulsory and which electives</a:t>
            </a:r>
          </a:p>
          <a:p>
            <a:r>
              <a:rPr lang="ro-RO" sz="3000" dirty="0">
                <a:latin typeface="Avenir Medium"/>
                <a:cs typeface="Avenir Medium"/>
              </a:rPr>
              <a:t>No track of elective courses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No track of non-final assessment</a:t>
            </a:r>
          </a:p>
          <a:p>
            <a:r>
              <a:rPr lang="ro-RO" sz="3000" dirty="0">
                <a:latin typeface="Avenir Medium"/>
                <a:cs typeface="Avenir Medium"/>
              </a:rPr>
              <a:t>Semestrial or yearly grade averages are impossible to compute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826304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600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Resource on Database Schema Temporal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Validity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229600" cy="4800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3"/>
              </a:rPr>
              <a:t>https://github.com/marinfotache/Database-Logic-in-Business-Applications/blob</a:t>
            </a:r>
            <a:r>
              <a:rPr lang="ro-RO" sz="3000">
                <a:latin typeface="Avenir Medium"/>
                <a:cs typeface="Avenir Medium"/>
                <a:hlinkClick r:id="rId3"/>
              </a:rPr>
              <a:t>/master/Proiectarea%20bazelor%20de%20date.%20Normalizare%20si%20post-normalizare%202005/PBD2005_Cap10_Temporalitate.pdf</a:t>
            </a:r>
            <a:endParaRPr lang="ro-RO" sz="300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366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Temporal Reliabily of a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0872"/>
            <a:ext cx="8534400" cy="5417127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Most databases texbooks deal exclusively with schema incoporationg just current state of transactions, processes,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This problem is also visible in: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OO modeling (class diagrams)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Real-world application database schemas</a:t>
            </a:r>
          </a:p>
          <a:p>
            <a:r>
              <a:rPr lang="ro-RO" sz="3000" dirty="0">
                <a:latin typeface="Avenir Medium"/>
                <a:cs typeface="Avenir Medium"/>
              </a:rPr>
              <a:t>Facets of DB temporal reliability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Given current DB schema, in next (say) ten years the extracted information will be reliable?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What type of data changes must be tracked?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Would be necessary (sometimes in the future) to restore the database state at a certain (sometimes far before) point in time ? </a:t>
            </a:r>
            <a:endParaRPr lang="en-US" sz="26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843208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465124" cy="5791201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Pretty close to the version of schema discussed in </a:t>
            </a:r>
            <a:r>
              <a:rPr lang="ro-RO" sz="3000" i="1" dirty="0">
                <a:latin typeface="Avenir Medium"/>
                <a:cs typeface="Avenir Medium"/>
              </a:rPr>
              <a:t>Databases 1</a:t>
            </a:r>
            <a:r>
              <a:rPr lang="ro-RO" sz="3000" dirty="0">
                <a:latin typeface="Avenir Medium"/>
                <a:cs typeface="Avenir Medium"/>
              </a:rPr>
              <a:t> course (bachelor)</a:t>
            </a:r>
          </a:p>
          <a:p>
            <a:r>
              <a:rPr lang="ro-RO" sz="3000" dirty="0">
                <a:latin typeface="Avenir Medium"/>
                <a:cs typeface="Avenir Medium"/>
              </a:rPr>
              <a:t>Presented in the vast mojority of databases texbooks (tables ORDERS, ITEMS, ORDER_ITEMS, ...)</a:t>
            </a:r>
          </a:p>
          <a:p>
            <a:r>
              <a:rPr lang="ro-RO" sz="3000" dirty="0">
                <a:latin typeface="Avenir Medium"/>
                <a:cs typeface="Avenir Medium"/>
              </a:rPr>
              <a:t>Schema is severily simplified, since important information lack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Service sales (in many cases that appear in the invoices are both products and services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Discounts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Cancelled invoices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Refusals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Payment in advance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Penalties,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On the short term, the schema appears valid (in this case, short term means until VAT percentages are changed)</a:t>
            </a: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306128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– Barker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3200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898"/>
            <a:ext cx="8915400" cy="6493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– Bachman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47996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– Information Engineering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6125"/>
            <a:ext cx="9067800" cy="59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79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95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14377">
            <a:off x="-789206" y="4123349"/>
            <a:ext cx="3429000" cy="17143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7439682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is NOT Valid!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63781"/>
            <a:ext cx="8797636" cy="5618019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After a while (a couple of years) the VAT percents applied and products sales is changed (for some product categories or </a:t>
            </a:r>
            <a:r>
              <a:rPr lang="en-US" sz="3000" dirty="0">
                <a:latin typeface="Avenir Medium"/>
                <a:cs typeface="Avenir Medium"/>
              </a:rPr>
              <a:t>for all </a:t>
            </a:r>
            <a:r>
              <a:rPr lang="en-US" sz="3000" dirty="0" err="1">
                <a:latin typeface="Avenir Medium"/>
                <a:cs typeface="Avenir Medium"/>
              </a:rPr>
              <a:t>products</a:t>
            </a:r>
            <a:r>
              <a:rPr lang="ro-RO" sz="3000" dirty="0">
                <a:latin typeface="Avenir Medium"/>
                <a:cs typeface="Avenir Medium"/>
              </a:rPr>
              <a:t>) 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Since invoice amount is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SELECT invoice_id, SUM(</a:t>
            </a:r>
            <a:r>
              <a:rPr lang="en-US" sz="3000" dirty="0">
                <a:latin typeface="Consolas"/>
                <a:cs typeface="Consolas"/>
              </a:rPr>
              <a:t>quantity *</a:t>
            </a: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  </a:t>
            </a:r>
            <a:r>
              <a:rPr lang="en-US" sz="3000" dirty="0" err="1">
                <a:latin typeface="Consolas"/>
                <a:cs typeface="Consolas"/>
              </a:rPr>
              <a:t>unit_price</a:t>
            </a:r>
            <a:r>
              <a:rPr lang="en-US" sz="3000" dirty="0">
                <a:latin typeface="Consolas"/>
                <a:cs typeface="Consolas"/>
              </a:rPr>
              <a:t> * (</a:t>
            </a:r>
            <a:r>
              <a:rPr lang="en-US" sz="3000" dirty="0" err="1">
                <a:latin typeface="Consolas"/>
                <a:cs typeface="Consolas"/>
              </a:rPr>
              <a:t>1 + VAT_percent</a:t>
            </a:r>
            <a:r>
              <a:rPr lang="en-US" sz="3000" dirty="0">
                <a:latin typeface="Consolas"/>
                <a:cs typeface="Consolas"/>
              </a:rPr>
              <a:t>)) AS </a:t>
            </a:r>
            <a:r>
              <a:rPr lang="en-US" sz="3000" dirty="0" err="1">
                <a:latin typeface="Consolas"/>
                <a:cs typeface="Consolas"/>
              </a:rPr>
              <a:t>Amount</a:t>
            </a:r>
            <a:endParaRPr lang="ro-RO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FROM invoice_details id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INNER JOIN products p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	  id.product_id </a:t>
            </a:r>
            <a:r>
              <a:rPr lang="en-US" sz="3000" dirty="0">
                <a:latin typeface="Consolas"/>
                <a:cs typeface="Consolas"/>
              </a:rPr>
              <a:t>= p</a:t>
            </a:r>
            <a:r>
              <a:rPr lang="en-US" sz="3000" dirty="0" err="1">
                <a:latin typeface="Consolas"/>
                <a:cs typeface="Consolas"/>
              </a:rPr>
              <a:t>.product_id</a:t>
            </a:r>
            <a:endParaRPr lang="en-US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ro-RO" sz="3000" dirty="0">
                <a:latin typeface="Consolas"/>
                <a:cs typeface="Consolas"/>
              </a:rPr>
              <a:t>invoice_id</a:t>
            </a: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for all invoices the only available product VAT percent in just the current one (the previous percents are replaced at edit time)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Consequently older invoices amount in wrong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142403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1635</Words>
  <Application>Microsoft Macintosh PowerPoint</Application>
  <PresentationFormat>On-screen Show (4:3)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American Typewriter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Notice</vt:lpstr>
      <vt:lpstr>Temporal Reliabily of a Schema</vt:lpstr>
      <vt:lpstr>sales_1 Schema</vt:lpstr>
      <vt:lpstr>sales_1 E-R Diagram – Barker Notation</vt:lpstr>
      <vt:lpstr>sales_1 E-R Diagram – Bachman Notation</vt:lpstr>
      <vt:lpstr>sales_1 E-R Diagram – Information Engineering Notation</vt:lpstr>
      <vt:lpstr>sales_1 Relational Diagram</vt:lpstr>
      <vt:lpstr>sales_1 Schema is NOT Valid!</vt:lpstr>
      <vt:lpstr>univ_info_sys_1 E-R Diagram</vt:lpstr>
      <vt:lpstr>univ_info_sys_1 Relational Diagram</vt:lpstr>
      <vt:lpstr>Temporal Weaknesses of univ_info_sys_1 schema</vt:lpstr>
      <vt:lpstr>Temporal Weaknesses of univ_info_sys_1 schema (cont.)</vt:lpstr>
      <vt:lpstr>A Better (Temporal) Schema -  catering</vt:lpstr>
      <vt:lpstr>PowerPoint Presentation</vt:lpstr>
      <vt:lpstr>Two Basic Solutions to Temporal Problems in Database Design  (see also next slides)</vt:lpstr>
      <vt:lpstr>sales1__solution_1 E-R Diagram</vt:lpstr>
      <vt:lpstr>sales1__solution_1 Relational Diagram</vt:lpstr>
      <vt:lpstr>sales_1__solution's Main Drawback</vt:lpstr>
      <vt:lpstr>sales1__solution_2 E-R Diagram</vt:lpstr>
      <vt:lpstr>sales1__solution_2 Relational Diagram</vt:lpstr>
      <vt:lpstr>sales_1__solution_2 Strengths and Weaknesses</vt:lpstr>
      <vt:lpstr>Other solutions for sales Database Schema</vt:lpstr>
      <vt:lpstr>univ_info_sys_2 E-R Diagram</vt:lpstr>
      <vt:lpstr>univ_info_sys_2 vs. univ_info_sys_1 Improvements</vt:lpstr>
      <vt:lpstr>univ_info_sys_2 vs. univ_info_sys_1 Improvements (cont.)</vt:lpstr>
      <vt:lpstr>univ_info_sys_2 Main Weaknesses</vt:lpstr>
      <vt:lpstr>Main Resource on Database Schema Temporal Validity (in Romanian)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503</cp:revision>
  <dcterms:created xsi:type="dcterms:W3CDTF">2002-10-11T06:23:42Z</dcterms:created>
  <dcterms:modified xsi:type="dcterms:W3CDTF">2021-10-28T08:00:21Z</dcterms:modified>
</cp:coreProperties>
</file>