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68" r:id="rId3"/>
    <p:sldId id="441" r:id="rId4"/>
    <p:sldId id="443" r:id="rId5"/>
    <p:sldId id="444" r:id="rId6"/>
    <p:sldId id="445" r:id="rId7"/>
    <p:sldId id="464" r:id="rId8"/>
    <p:sldId id="448" r:id="rId9"/>
    <p:sldId id="465" r:id="rId10"/>
    <p:sldId id="450" r:id="rId11"/>
    <p:sldId id="451" r:id="rId12"/>
    <p:sldId id="452" r:id="rId13"/>
    <p:sldId id="466" r:id="rId14"/>
    <p:sldId id="454" r:id="rId15"/>
    <p:sldId id="455" r:id="rId16"/>
    <p:sldId id="456" r:id="rId17"/>
    <p:sldId id="467" r:id="rId18"/>
    <p:sldId id="459" r:id="rId19"/>
    <p:sldId id="460" r:id="rId20"/>
    <p:sldId id="457" r:id="rId21"/>
    <p:sldId id="469" r:id="rId22"/>
    <p:sldId id="468" r:id="rId23"/>
    <p:sldId id="461" r:id="rId24"/>
    <p:sldId id="462" r:id="rId25"/>
    <p:sldId id="432" r:id="rId26"/>
    <p:sldId id="430" r:id="rId27"/>
    <p:sldId id="356" r:id="rId2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3" autoAdjust="0"/>
    <p:restoredTop sz="99728" autoAdjust="0"/>
  </p:normalViewPr>
  <p:slideViewPr>
    <p:cSldViewPr>
      <p:cViewPr varScale="1">
        <p:scale>
          <a:sx n="124" d="100"/>
          <a:sy n="124" d="100"/>
        </p:scale>
        <p:origin x="15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4_DB%20Logical%20Design__Denormal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Mhs0VddRJM" TargetMode="External"/><Relationship Id="rId3" Type="http://schemas.openxmlformats.org/officeDocument/2006/relationships/hyperlink" Target="https://github.com/marinfotache/Database-Logic-in-Business-Applications/blob/master/Proiectarea%20bazelor%20de%20date.%20Normalizare%20si%20post-normalizare%202005/PBD2005_Cap09_Denormalizare.pdf" TargetMode="External"/><Relationship Id="rId7" Type="http://schemas.openxmlformats.org/officeDocument/2006/relationships/hyperlink" Target="https://www.youtube.com/watch?v=I1qTmHad8Ts&amp;index=22&amp;list=PLhwiWaeTESev_ikFYJmneK26jYXoqepxR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www.youtube.com/watch?v=sDdoQGSQCEY" TargetMode="External"/><Relationship Id="rId5" Type="http://schemas.openxmlformats.org/officeDocument/2006/relationships/hyperlink" Target="https://www.youtube.com/watch?v=sGJgeO3kpzI" TargetMode="External"/><Relationship Id="rId4" Type="http://schemas.openxmlformats.org/officeDocument/2006/relationships/hyperlink" Target="https://www.youtube.com/watch?v=T3cx09FINu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495800"/>
            <a:ext cx="79248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De- and Post- Normalization of a Database Schema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sales_2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256"/>
            <a:ext cx="9144000" cy="528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44644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13855"/>
            <a:ext cx="8229600" cy="942109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sales_2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63600"/>
            <a:ext cx="89916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87812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9" y="152400"/>
            <a:ext cx="8989454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sales_2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- Strengths &amp;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2" y="1371600"/>
            <a:ext cx="8732948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3000">
                <a:latin typeface="Avenir Medium"/>
                <a:cs typeface="Avenir Medium"/>
              </a:rPr>
              <a:t>Strengths</a:t>
            </a:r>
          </a:p>
          <a:p>
            <a:pPr lvl="1"/>
            <a:r>
              <a:rPr lang="en-US" sz="2600">
                <a:latin typeface="Avenir Medium"/>
                <a:cs typeface="Avenir Medium"/>
              </a:rPr>
              <a:t>Simplicity (relative fewer additional attributes</a:t>
            </a:r>
            <a:r>
              <a:rPr lang="ro-RO" sz="260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Current VAT percents are available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Some of the previous VAT percerts are available through expression: </a:t>
            </a:r>
            <a:r>
              <a:rPr lang="ro-RO" sz="2600">
                <a:latin typeface="Consolas"/>
                <a:cs typeface="Consolas"/>
              </a:rPr>
              <a:t>row_VAT </a:t>
            </a:r>
            <a:r>
              <a:rPr lang="en-US" sz="2600">
                <a:latin typeface="Consolas"/>
                <a:cs typeface="Consolas"/>
              </a:rPr>
              <a:t>/ (quantity * unit_price)</a:t>
            </a:r>
            <a:endParaRPr lang="ro-RO" sz="2600">
              <a:latin typeface="Consolas"/>
              <a:cs typeface="Consolas"/>
            </a:endParaRPr>
          </a:p>
          <a:p>
            <a:pPr lvl="1"/>
            <a:r>
              <a:rPr lang="ro-RO" sz="2600">
                <a:latin typeface="Avenir Medium"/>
                <a:cs typeface="Avenir Medium"/>
              </a:rPr>
              <a:t>Simple access (no join required) to invoice amount and VAT</a:t>
            </a:r>
            <a:endParaRPr lang="en-US" sz="2600">
              <a:latin typeface="Avenir Medium"/>
              <a:cs typeface="Avenir Medium"/>
            </a:endParaRPr>
          </a:p>
          <a:p>
            <a:pPr lvl="1"/>
            <a:endParaRPr lang="ro-RO" sz="2600">
              <a:latin typeface="Avenir Medium"/>
              <a:cs typeface="Avenir Medium"/>
            </a:endParaRPr>
          </a:p>
          <a:p>
            <a:r>
              <a:rPr lang="ro-RO" sz="3000">
                <a:latin typeface="Avenir Medium"/>
                <a:cs typeface="Avenir Medium"/>
              </a:rPr>
              <a:t>Limits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There is no way of finding all the previous VAT percents for the sold product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It is impossible to find out the exact date when VAT percents have been changed during the years</a:t>
            </a:r>
          </a:p>
        </p:txBody>
      </p:sp>
    </p:spTree>
    <p:extLst>
      <p:ext uri="{BB962C8B-B14F-4D97-AF65-F5344CB8AC3E}">
        <p14:creationId xmlns:p14="http://schemas.microsoft.com/office/powerpoint/2010/main" val="715905669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sales_3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 Version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546561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Based on </a:t>
            </a:r>
            <a:r>
              <a:rPr lang="en-US" sz="3000" b="1" dirty="0">
                <a:latin typeface="Avenir Medium"/>
                <a:cs typeface="Avenir Medium"/>
              </a:rPr>
              <a:t>sales_2</a:t>
            </a:r>
            <a:r>
              <a:rPr lang="en-US" sz="3000" dirty="0">
                <a:latin typeface="Avenir Medium"/>
                <a:cs typeface="Avenir Medium"/>
              </a:rPr>
              <a:t> version</a:t>
            </a:r>
          </a:p>
          <a:p>
            <a:r>
              <a:rPr lang="en-US" sz="3000" dirty="0">
                <a:latin typeface="Avenir Medium"/>
                <a:cs typeface="Avenir Medium"/>
              </a:rPr>
              <a:t>Solves two "historical" problems: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Keep track of all products VAT percents during database lifetime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Customer contacts filled positions</a:t>
            </a:r>
          </a:p>
          <a:p>
            <a:r>
              <a:rPr lang="ro-RO" sz="3000" dirty="0">
                <a:latin typeface="Avenir Medium"/>
                <a:cs typeface="Avenir Medium"/>
              </a:rPr>
              <a:t>New attribute: </a:t>
            </a:r>
            <a:r>
              <a:rPr lang="ro-RO" sz="3000" b="1" dirty="0">
                <a:latin typeface="Avenir Medium"/>
                <a:cs typeface="Avenir Medium"/>
              </a:rPr>
              <a:t>amount_paid</a:t>
            </a:r>
            <a:r>
              <a:rPr lang="ro-RO" sz="3000" dirty="0">
                <a:latin typeface="Avenir Medium"/>
                <a:cs typeface="Avenir Medium"/>
              </a:rPr>
              <a:t> in entity </a:t>
            </a:r>
            <a:r>
              <a:rPr lang="ro-RO" sz="3000" b="1" dirty="0">
                <a:latin typeface="Avenir Medium"/>
                <a:cs typeface="Avenir Medium"/>
              </a:rPr>
              <a:t>receipt</a:t>
            </a:r>
            <a:endParaRPr lang="en-US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New entities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former_contact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</a:t>
            </a:r>
            <a:r>
              <a:rPr lang="en-US" sz="2600" dirty="0">
                <a:latin typeface="Avenir Medium"/>
                <a:cs typeface="Avenir Medium"/>
              </a:rPr>
              <a:t>ormer_vat_percent</a:t>
            </a:r>
          </a:p>
          <a:p>
            <a:r>
              <a:rPr lang="en-US" sz="3000" dirty="0">
                <a:latin typeface="Avenir Medium"/>
                <a:cs typeface="Avenir Medium"/>
              </a:rPr>
              <a:t>Renamed entity: from </a:t>
            </a:r>
            <a:r>
              <a:rPr lang="en-US" sz="3000" b="1" dirty="0">
                <a:latin typeface="Avenir Medium"/>
                <a:cs typeface="Avenir Medium"/>
              </a:rPr>
              <a:t>contact</a:t>
            </a:r>
            <a:r>
              <a:rPr lang="en-US" sz="3000" dirty="0">
                <a:latin typeface="Avenir Medium"/>
                <a:cs typeface="Avenir Medium"/>
              </a:rPr>
              <a:t> to </a:t>
            </a:r>
            <a:r>
              <a:rPr lang="en-US" sz="3000" b="1" dirty="0">
                <a:latin typeface="Avenir Medium"/>
                <a:cs typeface="Avenir Medium"/>
              </a:rPr>
              <a:t>current_contact </a:t>
            </a:r>
          </a:p>
        </p:txBody>
      </p:sp>
    </p:spTree>
    <p:extLst>
      <p:ext uri="{BB962C8B-B14F-4D97-AF65-F5344CB8AC3E}">
        <p14:creationId xmlns:p14="http://schemas.microsoft.com/office/powerpoint/2010/main" val="2582409433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9818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sales_3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3142"/>
            <a:ext cx="9144000" cy="55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14411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396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762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sales_3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782857492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6369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sales_3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- Strengths &amp;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486400"/>
          </a:xfrm>
        </p:spPr>
        <p:txBody>
          <a:bodyPr>
            <a:normAutofit lnSpcReduction="10000"/>
          </a:bodyPr>
          <a:lstStyle/>
          <a:p>
            <a:r>
              <a:rPr lang="en-US" sz="3000">
                <a:latin typeface="Avenir Medium"/>
                <a:cs typeface="Avenir Medium"/>
              </a:rPr>
              <a:t>Strengths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All products current VAT percent is available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VAT percent history is recorded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Simple access to important data about invoices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Invoice amount (still) receivable is available without joins</a:t>
            </a:r>
          </a:p>
          <a:p>
            <a:r>
              <a:rPr lang="ro-RO" sz="3000">
                <a:latin typeface="Avenir Medium"/>
                <a:cs typeface="Avenir Medium"/>
              </a:rPr>
              <a:t>Limits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New attributes/tables (schema becomes more difficult to read)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Dangers to database validity (if denormalized computed attributes are not synchronized properly with source data) – all these problems can be overcomed</a:t>
            </a:r>
          </a:p>
          <a:p>
            <a:pPr marL="402336" lvl="1" indent="0">
              <a:buNone/>
            </a:pPr>
            <a:endParaRPr lang="ro-RO" sz="260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810059178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4" y="0"/>
            <a:ext cx="896369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Other (|De|Post)-Normalization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sz="3000">
                <a:latin typeface="Avenir Medium"/>
                <a:cs typeface="Avenir Medium"/>
              </a:rPr>
              <a:t>New entities for making schema more realistic (closer to real world)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cancelled_invoice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refusal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refusal_product</a:t>
            </a:r>
          </a:p>
          <a:p>
            <a:r>
              <a:rPr lang="en-US" sz="3000">
                <a:latin typeface="Avenir Medium"/>
                <a:cs typeface="Avenir Medium"/>
              </a:rPr>
              <a:t>New attribute related to de-normalization: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amount_refused</a:t>
            </a:r>
            <a:r>
              <a:rPr lang="en-US" sz="2600">
                <a:latin typeface="Avenir Medium"/>
                <a:cs typeface="Avenir Medium"/>
              </a:rPr>
              <a:t> in entity </a:t>
            </a:r>
            <a:r>
              <a:rPr lang="en-US" sz="2600" b="1">
                <a:latin typeface="Avenir Medium"/>
                <a:cs typeface="Avenir Medium"/>
              </a:rPr>
              <a:t>invoice</a:t>
            </a:r>
          </a:p>
          <a:p>
            <a:r>
              <a:rPr lang="en-US" sz="3000">
                <a:latin typeface="Avenir Medium"/>
                <a:cs typeface="Avenir Medium"/>
              </a:rPr>
              <a:t>New attributes non-related to de-normalization: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is_closed</a:t>
            </a:r>
            <a:r>
              <a:rPr lang="en-US" sz="2600">
                <a:latin typeface="Avenir Medium"/>
                <a:cs typeface="Avenir Medium"/>
              </a:rPr>
              <a:t> in entity </a:t>
            </a:r>
            <a:r>
              <a:rPr lang="en-US" sz="2600" b="1">
                <a:latin typeface="Avenir Medium"/>
                <a:cs typeface="Avenir Medium"/>
              </a:rPr>
              <a:t>invoice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invoice_status</a:t>
            </a:r>
            <a:r>
              <a:rPr lang="en-US" sz="2600">
                <a:latin typeface="Avenir Medium"/>
                <a:cs typeface="Avenir Medium"/>
              </a:rPr>
              <a:t> in entity </a:t>
            </a:r>
            <a:r>
              <a:rPr lang="en-US" sz="2600" b="1">
                <a:latin typeface="Avenir Medium"/>
                <a:cs typeface="Avenir Medium"/>
              </a:rPr>
              <a:t>invoice</a:t>
            </a:r>
            <a:endParaRPr lang="ro-RO" sz="2600" b="1">
              <a:latin typeface="Avenir Medium"/>
              <a:cs typeface="Avenir Medium"/>
            </a:endParaRPr>
          </a:p>
          <a:p>
            <a:r>
              <a:rPr lang="en-US" sz="3000">
                <a:latin typeface="Avenir Medium"/>
                <a:cs typeface="Avenir Medium"/>
              </a:rPr>
              <a:t>New attributes for implementing (using triggers) business rules 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current_balance</a:t>
            </a:r>
            <a:r>
              <a:rPr lang="en-US" sz="2600">
                <a:latin typeface="Avenir Medium"/>
                <a:cs typeface="Avenir Medium"/>
              </a:rPr>
              <a:t> in entity </a:t>
            </a:r>
            <a:r>
              <a:rPr lang="en-US" sz="2600" b="1">
                <a:latin typeface="Avenir Medium"/>
                <a:cs typeface="Avenir Medium"/>
              </a:rPr>
              <a:t>customer</a:t>
            </a:r>
            <a:r>
              <a:rPr lang="en-US" sz="2600">
                <a:latin typeface="Avenir Medium"/>
                <a:cs typeface="Avenir Medium"/>
              </a:rPr>
              <a:t> (no more sales to customers with a current_balance greater than 120000)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n_of_rows</a:t>
            </a:r>
            <a:r>
              <a:rPr lang="en-US" sz="2600">
                <a:latin typeface="Avenir Medium"/>
                <a:cs typeface="Avenir Medium"/>
              </a:rPr>
              <a:t> in entity </a:t>
            </a:r>
            <a:r>
              <a:rPr lang="en-US" sz="2600" b="1">
                <a:latin typeface="Avenir Medium"/>
                <a:cs typeface="Avenir Medium"/>
              </a:rPr>
              <a:t>invoice</a:t>
            </a:r>
            <a:r>
              <a:rPr lang="en-US" sz="2600">
                <a:latin typeface="Avenir Medium"/>
                <a:cs typeface="Avenir Medium"/>
              </a:rPr>
              <a:t> (invoices cannot exceeds 10 rows/lines)</a:t>
            </a:r>
          </a:p>
        </p:txBody>
      </p:sp>
    </p:spTree>
    <p:extLst>
      <p:ext uri="{BB962C8B-B14F-4D97-AF65-F5344CB8AC3E}">
        <p14:creationId xmlns:p14="http://schemas.microsoft.com/office/powerpoint/2010/main" val="3487849586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738"/>
            <a:ext cx="9144000" cy="6309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26286" cy="885371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sales_4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183574034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257"/>
            <a:ext cx="9144000" cy="769257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sales_4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224"/>
            <a:ext cx="9144000" cy="59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7082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Notice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All the Oracle Data Modeler diagrams in this presentation are archived and can be downloaded at: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</a:t>
            </a:r>
            <a:r>
              <a:rPr lang="ro-RO" sz="3000" dirty="0" err="1">
                <a:latin typeface="Avenir Medium"/>
                <a:cs typeface="Avenir Medium"/>
                <a:hlinkClick r:id="rId2"/>
              </a:rPr>
              <a:t>github.com</a:t>
            </a:r>
            <a:r>
              <a:rPr lang="ro-RO" sz="3000" dirty="0">
                <a:latin typeface="Avenir Medium"/>
                <a:cs typeface="Avenir Medium"/>
                <a:hlinkClick r:id="rId2"/>
              </a:rPr>
              <a:t>/marinfotache/Database-Logic-in-Business-Applications/tree/master/04_DB%20Logical%20Design__Denormalization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Please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follow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instructions</a:t>
            </a:r>
            <a:r>
              <a:rPr lang="ro-RO" sz="3000" dirty="0">
                <a:latin typeface="Avenir Medium"/>
                <a:cs typeface="Avenir Medium"/>
              </a:rPr>
              <a:t> in `</a:t>
            </a:r>
            <a:r>
              <a:rPr lang="ro-RO" sz="3000" dirty="0" err="1">
                <a:latin typeface="Avenir Medium"/>
                <a:cs typeface="Avenir Medium"/>
              </a:rPr>
              <a:t>readme.md</a:t>
            </a:r>
            <a:r>
              <a:rPr lang="ro-RO" sz="3000" dirty="0">
                <a:latin typeface="Avenir Medium"/>
                <a:cs typeface="Avenir Medium"/>
              </a:rPr>
              <a:t>` file</a:t>
            </a:r>
          </a:p>
        </p:txBody>
      </p:sp>
    </p:spTree>
    <p:extLst>
      <p:ext uri="{BB962C8B-B14F-4D97-AF65-F5344CB8AC3E}">
        <p14:creationId xmlns:p14="http://schemas.microsoft.com/office/powerpoint/2010/main" val="2663269749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Recap: What We Achieved With 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sales_4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Relevance: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Table </a:t>
            </a:r>
            <a:r>
              <a:rPr lang="ro-RO" sz="2600" b="1" dirty="0">
                <a:latin typeface="Avenir Medium"/>
                <a:cs typeface="Avenir Medium"/>
              </a:rPr>
              <a:t>cancelled_invoices </a:t>
            </a:r>
            <a:r>
              <a:rPr lang="ro-RO" sz="2600" dirty="0">
                <a:latin typeface="Avenir Medium"/>
                <a:cs typeface="Avenir Medium"/>
              </a:rPr>
              <a:t>(now a cancelled invoice will not count when computing sales, customer debts, etc.)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Tables </a:t>
            </a:r>
            <a:r>
              <a:rPr lang="ro-RO" sz="2600" b="1" dirty="0">
                <a:latin typeface="Avenir Medium"/>
                <a:cs typeface="Avenir Medium"/>
              </a:rPr>
              <a:t>refusals</a:t>
            </a:r>
            <a:r>
              <a:rPr lang="ro-RO" sz="2600" dirty="0">
                <a:latin typeface="Avenir Medium"/>
                <a:cs typeface="Avenir Medium"/>
              </a:rPr>
              <a:t> and </a:t>
            </a:r>
            <a:r>
              <a:rPr lang="ro-RO" sz="2600" b="1" dirty="0">
                <a:latin typeface="Avenir Medium"/>
                <a:cs typeface="Avenir Medium"/>
              </a:rPr>
              <a:t>refused_products </a:t>
            </a:r>
            <a:r>
              <a:rPr lang="ro-RO" sz="2600" dirty="0">
                <a:latin typeface="Avenir Medium"/>
                <a:cs typeface="Avenir Medium"/>
              </a:rPr>
              <a:t>(refusal amount will be sustracted from accounts receivable, customer debts, etc.)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invoices.status </a:t>
            </a:r>
            <a:r>
              <a:rPr lang="ro-RO" sz="2600" dirty="0">
                <a:latin typeface="Avenir Medium"/>
                <a:cs typeface="Avenir Medium"/>
              </a:rPr>
              <a:t>(give possibility of signalling special situations such as invoice customer bankruptcy or the fact that delivery did not reach the destination/customer because of an accident)</a:t>
            </a:r>
            <a:endParaRPr lang="ro-RO" sz="2600" b="1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Validity over time: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invoice_details.row_vat </a:t>
            </a:r>
            <a:r>
              <a:rPr lang="ro-RO" sz="2600" dirty="0">
                <a:latin typeface="Avenir Medium"/>
                <a:cs typeface="Avenir Medium"/>
              </a:rPr>
              <a:t>(now every invoice amount will be computed only with this attibutes, and not by a join with table </a:t>
            </a:r>
            <a:r>
              <a:rPr lang="ro-RO" sz="2600" b="1" dirty="0">
                <a:latin typeface="Avenir Medium"/>
                <a:cs typeface="Avenir Medium"/>
              </a:rPr>
              <a:t>products</a:t>
            </a:r>
            <a:r>
              <a:rPr lang="ro-RO" sz="2600" dirty="0">
                <a:latin typeface="Avenir Medium"/>
                <a:cs typeface="Avenir Medium"/>
              </a:rPr>
              <a:t>)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current_contacts.start_date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Track evolution of:</a:t>
            </a:r>
            <a:endParaRPr lang="en-US" sz="3000" dirty="0">
              <a:latin typeface="Avenir Medium"/>
              <a:cs typeface="Avenir Medium"/>
            </a:endParaRP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Contacts (table </a:t>
            </a:r>
            <a:r>
              <a:rPr lang="en-US" sz="2600" b="1" dirty="0" err="1">
                <a:latin typeface="Avenir Medium"/>
                <a:cs typeface="Avenir Medium"/>
              </a:rPr>
              <a:t>former_contacts</a:t>
            </a:r>
            <a:r>
              <a:rPr lang="en-US" sz="2600" dirty="0" err="1">
                <a:latin typeface="Avenir Medium"/>
                <a:cs typeface="Avenir Medium"/>
              </a:rPr>
              <a:t>)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VAT percents (table </a:t>
            </a:r>
            <a:r>
              <a:rPr lang="ro-RO" sz="2600" b="1" dirty="0">
                <a:latin typeface="Avenir Medium"/>
                <a:cs typeface="Avenir Medium"/>
              </a:rPr>
              <a:t>former_vat_percents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965604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Recap: What We Achieved With 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sales_4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Speed: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customers.current_balance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receipts.amount_paid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invoices.invoice_vat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invoices.invoice_amount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invoices.amount_received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invoices.amount_refused</a:t>
            </a:r>
          </a:p>
          <a:p>
            <a:r>
              <a:rPr lang="ro-RO" sz="3000" dirty="0">
                <a:latin typeface="Avenir Medium"/>
                <a:cs typeface="Avenir Medium"/>
              </a:rPr>
              <a:t>Support for Business Rules implementation: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invoices.is_closed </a:t>
            </a:r>
            <a:r>
              <a:rPr lang="ro-RO" sz="2600" dirty="0">
                <a:latin typeface="Avenir Medium"/>
                <a:cs typeface="Avenir Medium"/>
              </a:rPr>
              <a:t>(now we can prohibit any update of closed invoices; n.b.: an invoice is closed after sending to the customers/banks; a closed invoice cannot be updated, but only cancelled)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invoices.n_of_rows </a:t>
            </a:r>
            <a:r>
              <a:rPr lang="ro-RO" sz="2600" dirty="0">
                <a:latin typeface="Avenir Medium"/>
                <a:cs typeface="Avenir Medium"/>
              </a:rPr>
              <a:t>(this might simplify the implementation of a business rule like: the maximum allowed invoice number of rows is 10)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customers.current_balance </a:t>
            </a:r>
            <a:r>
              <a:rPr lang="ro-RO" sz="2600" dirty="0">
                <a:latin typeface="Avenir Medium"/>
                <a:cs typeface="Avenir Medium"/>
              </a:rPr>
              <a:t>(useful for speed, but also for implementing a rule such as: "</a:t>
            </a:r>
            <a:r>
              <a:rPr lang="en-US" sz="2600">
                <a:latin typeface="Avenir Medium"/>
                <a:cs typeface="Avenir Medium"/>
              </a:rPr>
              <a:t>No more sales to customers with a current balance greater than 120000"</a:t>
            </a:r>
            <a:r>
              <a:rPr lang="ro-RO" sz="2600" dirty="0">
                <a:latin typeface="Avenir Medium"/>
                <a:cs typeface="Avenir Medium"/>
              </a:rPr>
              <a:t>)</a:t>
            </a:r>
            <a:endParaRPr lang="ro-RO" sz="2600" b="1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31393261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Concerns About 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sales_4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6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Data integrity for calculated attributes: how to be sure that, for example, </a:t>
            </a:r>
            <a:r>
              <a:rPr lang="ro-RO" sz="3000" i="1" dirty="0">
                <a:latin typeface="Avenir Medium"/>
                <a:cs typeface="Avenir Medium"/>
              </a:rPr>
              <a:t>invoices.invoice_amount</a:t>
            </a:r>
            <a:r>
              <a:rPr lang="ro-RO" sz="3000" dirty="0">
                <a:latin typeface="Avenir Medium"/>
                <a:cs typeface="Avenir Medium"/>
              </a:rPr>
              <a:t> is always identical with </a:t>
            </a:r>
            <a:r>
              <a:rPr lang="ro-RO" sz="3000" dirty="0">
                <a:latin typeface="Consolas"/>
                <a:cs typeface="Consolas"/>
              </a:rPr>
              <a:t>SUM(invoice_details.quantity * invoice_details.unit_price + invoice_details.row_VAT)</a:t>
            </a:r>
            <a:r>
              <a:rPr lang="ro-RO" sz="3000" dirty="0">
                <a:latin typeface="Avenir Medium"/>
                <a:cs typeface="Avenir Medium"/>
              </a:rPr>
              <a:t> for every invoice in the database ?</a:t>
            </a:r>
          </a:p>
          <a:p>
            <a:r>
              <a:rPr lang="ro-RO" sz="3000" dirty="0">
                <a:latin typeface="Avenir Medium"/>
                <a:cs typeface="Avenir Medium"/>
              </a:rPr>
              <a:t>How to avoid explosion of workload for data entry guys: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When a contact change or end his customer position, he must be moved from table </a:t>
            </a:r>
            <a:r>
              <a:rPr lang="ro-RO" sz="2600" i="1" dirty="0">
                <a:latin typeface="Avenir Medium"/>
                <a:cs typeface="Avenir Medium"/>
              </a:rPr>
              <a:t>contacts</a:t>
            </a:r>
            <a:r>
              <a:rPr lang="ro-RO" sz="2600" dirty="0">
                <a:latin typeface="Avenir Medium"/>
                <a:cs typeface="Avenir Medium"/>
              </a:rPr>
              <a:t> into table </a:t>
            </a:r>
            <a:r>
              <a:rPr lang="ro-RO" sz="2600" i="1" dirty="0">
                <a:latin typeface="Avenir Medium"/>
                <a:cs typeface="Avenir Medium"/>
              </a:rPr>
              <a:t>former_contacts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 Similarly, when VAT percetages change, table </a:t>
            </a:r>
            <a:r>
              <a:rPr lang="ro-RO" sz="2600" i="1" dirty="0">
                <a:latin typeface="Avenir Medium"/>
                <a:cs typeface="Avenir Medium"/>
              </a:rPr>
              <a:t>former_vat_percents_must</a:t>
            </a:r>
            <a:r>
              <a:rPr lang="ro-RO" sz="2600" dirty="0">
                <a:latin typeface="Avenir Medium"/>
                <a:cs typeface="Avenir Medium"/>
              </a:rPr>
              <a:t> also be updated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All the speed-improvement attributes must be synchonized with source data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How to forbid direct updating of derivated (denormalized) attributes, that is derivated attributes updated that do not come from changes in source data ?</a:t>
            </a:r>
          </a:p>
          <a:p>
            <a:r>
              <a:rPr lang="ro-RO" sz="3000" dirty="0">
                <a:latin typeface="Avenir Medium"/>
                <a:cs typeface="Avenir Medium"/>
              </a:rPr>
              <a:t>How to implement business rules using denormalized (redundant) attributes such as those already presented?</a:t>
            </a:r>
          </a:p>
          <a:p>
            <a:r>
              <a:rPr lang="ro-RO" sz="3000" dirty="0">
                <a:latin typeface="Avenir Medium"/>
                <a:cs typeface="Avenir Medium"/>
              </a:rPr>
              <a:t>What is the extent of business rules to be implemented in terms of complexity, resource needed, etc.</a:t>
            </a:r>
          </a:p>
          <a:p>
            <a:r>
              <a:rPr lang="ro-RO" sz="3000" dirty="0">
                <a:latin typeface="Avenir Medium"/>
                <a:cs typeface="Avenir Medium"/>
              </a:rPr>
              <a:t>Two answers 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Triggers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Scheduler</a:t>
            </a:r>
          </a:p>
          <a:p>
            <a:pPr marL="82296" indent="0">
              <a:buNone/>
            </a:pPr>
            <a:r>
              <a:rPr lang="ro-RO" sz="3100" dirty="0">
                <a:latin typeface="Avenir Medium"/>
                <a:cs typeface="Avenir Medium"/>
              </a:rPr>
              <a:t>(see also presentations and courses in a couple of weeks)</a:t>
            </a:r>
          </a:p>
        </p:txBody>
      </p:sp>
    </p:spTree>
    <p:extLst>
      <p:ext uri="{BB962C8B-B14F-4D97-AF65-F5344CB8AC3E}">
        <p14:creationId xmlns:p14="http://schemas.microsoft.com/office/powerpoint/2010/main" val="1481970702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0"/>
            <a:ext cx="876662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Over-De-Normalization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Databases can contain lots of denormalized tables, according to the required information (reporting, data analysis)</a:t>
            </a:r>
          </a:p>
          <a:p>
            <a:r>
              <a:rPr lang="ro-RO" sz="3000" dirty="0">
                <a:latin typeface="Avenir Medium"/>
                <a:cs typeface="Avenir Medium"/>
              </a:rPr>
              <a:t>In this respect Databases become quasi-Data Warehouses</a:t>
            </a:r>
          </a:p>
          <a:p>
            <a:r>
              <a:rPr lang="ro-RO" sz="3000" dirty="0">
                <a:latin typeface="Avenir Medium"/>
                <a:cs typeface="Avenir Medium"/>
              </a:rPr>
              <a:t>Main strengths: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Availability of information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Costs (no need for costly Data Warehouse solutions)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Information is always up-to-date</a:t>
            </a:r>
          </a:p>
          <a:p>
            <a:r>
              <a:rPr lang="ro-RO" sz="3000" dirty="0">
                <a:latin typeface="Avenir Medium"/>
                <a:cs typeface="Avenir Medium"/>
              </a:rPr>
              <a:t>Main weaknesses: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No richness of Data Warehouding ETL (Extract-Transform-Load) tools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Additionaly resources needed (storage, processing power, database adminstration)</a:t>
            </a:r>
          </a:p>
          <a:p>
            <a:r>
              <a:rPr lang="ro-RO" sz="3000" b="1" dirty="0">
                <a:latin typeface="Avenir Medium"/>
                <a:cs typeface="Avenir Medium"/>
              </a:rPr>
              <a:t>sales_5</a:t>
            </a:r>
            <a:r>
              <a:rPr lang="ro-RO" sz="3000" dirty="0">
                <a:latin typeface="Avenir Medium"/>
                <a:cs typeface="Avenir Medium"/>
              </a:rPr>
              <a:t> version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Inherits </a:t>
            </a:r>
            <a:r>
              <a:rPr lang="ro-RO" sz="2600" dirty="0" err="1">
                <a:latin typeface="Avenir Medium"/>
                <a:cs typeface="Avenir Medium"/>
              </a:rPr>
              <a:t>all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b="1" dirty="0">
                <a:latin typeface="Avenir Medium"/>
                <a:cs typeface="Avenir Medium"/>
              </a:rPr>
              <a:t>sales_4</a:t>
            </a:r>
            <a:r>
              <a:rPr lang="ro-RO" sz="2600" dirty="0">
                <a:latin typeface="Avenir Medium"/>
                <a:cs typeface="Avenir Medium"/>
              </a:rPr>
              <a:t> schema tables and attributes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Three additional aggregate tables:</a:t>
            </a:r>
          </a:p>
          <a:p>
            <a:pPr lvl="2"/>
            <a:r>
              <a:rPr lang="ro-RO" sz="2200" b="1" dirty="0">
                <a:latin typeface="Avenir Medium"/>
                <a:cs typeface="Avenir Medium"/>
              </a:rPr>
              <a:t>Months</a:t>
            </a:r>
            <a:r>
              <a:rPr lang="ro-RO" sz="2200" dirty="0">
                <a:latin typeface="Avenir Medium"/>
                <a:cs typeface="Avenir Medium"/>
              </a:rPr>
              <a:t> – contains montly sales, received, refusals, and cancellation amounts</a:t>
            </a:r>
          </a:p>
          <a:p>
            <a:pPr lvl="2"/>
            <a:r>
              <a:rPr lang="ro-RO" sz="2200" b="1" dirty="0">
                <a:latin typeface="Avenir Medium"/>
                <a:cs typeface="Avenir Medium"/>
              </a:rPr>
              <a:t>Product_monthly_stats</a:t>
            </a:r>
            <a:r>
              <a:rPr lang="ro-RO" sz="2200" dirty="0">
                <a:latin typeface="Avenir Medium"/>
                <a:cs typeface="Avenir Medium"/>
              </a:rPr>
              <a:t> – aggregates above (described in table months) montly information about each product</a:t>
            </a:r>
          </a:p>
          <a:p>
            <a:pPr lvl="2"/>
            <a:r>
              <a:rPr lang="ro-RO" sz="2200" b="1" dirty="0">
                <a:latin typeface="Avenir Medium"/>
                <a:cs typeface="Avenir Medium"/>
              </a:rPr>
              <a:t>Product_monthly_stats</a:t>
            </a:r>
            <a:r>
              <a:rPr lang="ro-RO" sz="2200" dirty="0">
                <a:latin typeface="Avenir Medium"/>
                <a:cs typeface="Avenir Medium"/>
              </a:rPr>
              <a:t> – aggregates above (described in table months) montly information about each product</a:t>
            </a:r>
          </a:p>
        </p:txBody>
      </p:sp>
    </p:spTree>
    <p:extLst>
      <p:ext uri="{BB962C8B-B14F-4D97-AF65-F5344CB8AC3E}">
        <p14:creationId xmlns:p14="http://schemas.microsoft.com/office/powerpoint/2010/main" val="3233970507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0"/>
            <a:ext cx="883942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5965374"/>
            <a:ext cx="2743200" cy="1121226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sales_5</a:t>
            </a:r>
            <a:endParaRPr lang="en-US" sz="3600" b="1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017372611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univ_info_sys_2 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De- &amp; Post- Normalisation</a:t>
            </a:r>
            <a:b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lecture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610600" cy="469984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</a:rPr>
              <a:t>Given this schema (see next slide), what would entities and relatioships would you add, modify or remove in order to provide:</a:t>
            </a:r>
          </a:p>
          <a:p>
            <a:pPr>
              <a:buFontTx/>
              <a:buChar char="-"/>
            </a:pPr>
            <a:r>
              <a:rPr lang="ro-RO" sz="3000" dirty="0">
                <a:latin typeface="Avenir Medium"/>
                <a:cs typeface="Avenir Medium"/>
              </a:rPr>
              <a:t>Revelance (adaptation to the academic real-world processes and transactions)</a:t>
            </a:r>
          </a:p>
          <a:p>
            <a:pPr>
              <a:buFontTx/>
              <a:buChar char="-"/>
            </a:pPr>
            <a:r>
              <a:rPr lang="ro-RO" sz="3000" dirty="0">
                <a:latin typeface="Avenir Medium"/>
                <a:cs typeface="Avenir Medium"/>
              </a:rPr>
              <a:t>Temporal validity</a:t>
            </a:r>
          </a:p>
          <a:p>
            <a:pPr>
              <a:buFontTx/>
              <a:buChar char="-"/>
            </a:pPr>
            <a:r>
              <a:rPr lang="ro-RO" sz="3000" dirty="0">
                <a:latin typeface="Avenir Medium"/>
                <a:cs typeface="Avenir Medium"/>
              </a:rPr>
              <a:t>Improved speed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</a:rPr>
              <a:t>- Support for Business Rules implementation   </a:t>
            </a:r>
          </a:p>
        </p:txBody>
      </p:sp>
    </p:spTree>
    <p:extLst>
      <p:ext uri="{BB962C8B-B14F-4D97-AF65-F5344CB8AC3E}">
        <p14:creationId xmlns:p14="http://schemas.microsoft.com/office/powerpoint/2010/main" val="1831106634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78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univ_info_sys_2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9940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Few Useful Resources on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De-Normalization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Fotache 2005 (in Romanian)</a:t>
            </a:r>
          </a:p>
          <a:p>
            <a:pPr marL="82296" indent="0">
              <a:buNone/>
            </a:pPr>
            <a:r>
              <a:rPr lang="ro-RO" sz="2300" dirty="0">
                <a:latin typeface="Avenir Medium"/>
                <a:cs typeface="Avenir Medium"/>
                <a:hlinkClick r:id="rId3"/>
              </a:rPr>
              <a:t>https://github.com/marinfotache/Database-Logic-in-Business-Applications/blob/master/Proiectarea%20bazelor%20de%20date.%20Normalizare%20si%20post-normalizare%202005/PBD2005_Cap09_Denormalizare.pdf</a:t>
            </a:r>
            <a:endParaRPr lang="ro-RO" sz="23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What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Database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Denormalization</a:t>
            </a:r>
            <a:r>
              <a:rPr lang="ro-RO" sz="3000" dirty="0">
                <a:latin typeface="Avenir Medium"/>
                <a:cs typeface="Avenir Medium"/>
              </a:rPr>
              <a:t> (2021)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https://www.youtube.com/watch?v=T3cx09FINuU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Database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Normalization</a:t>
            </a:r>
            <a:r>
              <a:rPr lang="ro-RO" sz="3000" dirty="0">
                <a:latin typeface="Avenir Medium"/>
                <a:cs typeface="Avenir Medium"/>
              </a:rPr>
              <a:t> - </a:t>
            </a:r>
            <a:r>
              <a:rPr lang="ro-RO" sz="3000" dirty="0" err="1">
                <a:latin typeface="Avenir Medium"/>
                <a:cs typeface="Avenir Medium"/>
              </a:rPr>
              <a:t>Denormalization</a:t>
            </a:r>
            <a:r>
              <a:rPr lang="ro-RO" sz="3000" dirty="0">
                <a:latin typeface="Avenir Medium"/>
                <a:cs typeface="Avenir Medium"/>
              </a:rPr>
              <a:t> | </a:t>
            </a:r>
            <a:r>
              <a:rPr lang="ro-RO" sz="3000" dirty="0" err="1">
                <a:latin typeface="Avenir Medium"/>
                <a:cs typeface="Avenir Medium"/>
              </a:rPr>
              <a:t>Database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Tutorial</a:t>
            </a:r>
            <a:r>
              <a:rPr lang="ro-RO" sz="3000" dirty="0">
                <a:latin typeface="Avenir Medium"/>
                <a:cs typeface="Avenir Medium"/>
              </a:rPr>
              <a:t> 6o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https://www.youtube.com/watch?v=sGJgeO3kpzI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Road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to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Denormalization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https://www.youtube.com/watch?v=sDdoQGSQCEY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Tutorials</a:t>
            </a:r>
            <a:r>
              <a:rPr lang="ro-RO" sz="3000" dirty="0">
                <a:latin typeface="Avenir Medium"/>
                <a:cs typeface="Avenir Medium"/>
              </a:rPr>
              <a:t> - Relational Database Fundamentals 6/5 Denormalization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7"/>
              </a:rPr>
              <a:t>https://www.youtube.com/watch?v=I1qTmHad8Ts&amp;index=22&amp;list=PLhwiWaeTESev_ikFYJmneK26jYXoqepxR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Ch</a:t>
            </a:r>
            <a:r>
              <a:rPr lang="ro-RO" sz="3000" dirty="0">
                <a:latin typeface="Avenir Medium"/>
                <a:cs typeface="Avenir Medium"/>
              </a:rPr>
              <a:t> 5 Denormalization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8"/>
              </a:rPr>
              <a:t>https://www.youtube.com/watch?v=EMhs0VddRJM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2360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02523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Denormalization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61722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err="1">
                <a:latin typeface="Avenir Medium"/>
                <a:cs typeface="Avenir Medium"/>
              </a:rPr>
              <a:t>Introduced by Data Warehousing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Related (in many texbooks) to physical database design</a:t>
            </a:r>
          </a:p>
          <a:p>
            <a:pPr marL="82296" indent="0">
              <a:buNone/>
            </a:pPr>
            <a:endParaRPr lang="en-US" sz="3000" dirty="0" err="1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sz="3000" dirty="0" err="1">
                <a:latin typeface="Avenir Medium"/>
                <a:cs typeface="Avenir Medium"/>
              </a:rPr>
              <a:t>The process of introducing controlled rendundancy is order to: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Improve the data access speed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Implement complex business rules, such as: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Invoices cannot have more than 10 rows (lines)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Customers for which accounts receivable is greater than 10000 lei are not allowed to buy other goods (until they pay the appropriate minimum amount)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A library reader can borrow, at a time, at most:</a:t>
            </a:r>
          </a:p>
          <a:p>
            <a:pPr lvl="2"/>
            <a:r>
              <a:rPr lang="en-US" sz="2200" dirty="0" err="1">
                <a:latin typeface="Avenir Medium"/>
                <a:cs typeface="Avenir Medium"/>
              </a:rPr>
              <a:t>Three books if he is enrolled to an undergraduate programme</a:t>
            </a:r>
          </a:p>
          <a:p>
            <a:pPr lvl="2"/>
            <a:r>
              <a:rPr lang="en-US" sz="2200" dirty="0" err="1">
                <a:latin typeface="Avenir Medium"/>
                <a:cs typeface="Avenir Medium"/>
              </a:rPr>
              <a:t>Five books if he is enrolled to an graduate programme</a:t>
            </a:r>
          </a:p>
          <a:p>
            <a:pPr lvl="2"/>
            <a:r>
              <a:rPr lang="en-US" sz="2200" dirty="0" err="1">
                <a:latin typeface="Avenir Medium"/>
                <a:cs typeface="Avenir Medium"/>
              </a:rPr>
              <a:t>Six books if he is a Ph.D. student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Better control the user access</a:t>
            </a:r>
          </a:p>
          <a:p>
            <a:r>
              <a:rPr lang="en-US" sz="3000" dirty="0">
                <a:latin typeface="Avenir Medium"/>
                <a:cs typeface="Avenir Medium"/>
              </a:rPr>
              <a:t>Keep record of some important transactions </a:t>
            </a: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6513542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2" y="0"/>
            <a:ext cx="82296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bank_cards_1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– 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Fully Normalized (Oversimplified) Schema – E-R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79" y="1447800"/>
            <a:ext cx="8070221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18707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bank_cards_1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(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Fully Normalized) Relational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7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39364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4" y="0"/>
            <a:ext cx="858981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bank_cards_1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Main Drawback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4" y="1143000"/>
            <a:ext cx="8708265" cy="5715000"/>
          </a:xfrm>
        </p:spPr>
        <p:txBody>
          <a:bodyPr>
            <a:normAutofit fontScale="55000" lnSpcReduction="20000"/>
          </a:bodyPr>
          <a:lstStyle/>
          <a:p>
            <a:r>
              <a:rPr lang="ro-RO" sz="3000">
                <a:latin typeface="Avenir Medium"/>
                <a:cs typeface="Avenir Medium"/>
              </a:rPr>
              <a:t>Any time an account balance is needed (e.g. to check if there is anough money to complete a payment), a huge processing power is required since the query is:</a:t>
            </a:r>
          </a:p>
          <a:p>
            <a:pPr marL="82296" indent="0">
              <a:buNone/>
            </a:pPr>
            <a:r>
              <a:rPr lang="ro-RO" sz="3000">
                <a:latin typeface="Consolas"/>
                <a:cs typeface="Consolas"/>
              </a:rPr>
              <a:t>SELECT IBAN, </a:t>
            </a:r>
            <a:r>
              <a:rPr lang="en-US" sz="3000">
                <a:latin typeface="Consolas"/>
                <a:cs typeface="Consolas"/>
              </a:rPr>
              <a:t>Opening_Balance,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COALESCE(Total_Deposits, 0) AS Deposits,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COALESCE(Total_Payments, 0) AS Payments,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Opening_Balance + COALESCE(Total_Deposits, 0) –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	COALESCE(Total_Payments, 0) AS Current_Balance</a:t>
            </a:r>
            <a:endParaRPr lang="ro-RO" sz="300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ro-RO" sz="3000">
                <a:latin typeface="Consolas"/>
                <a:cs typeface="Consolas"/>
              </a:rPr>
              <a:t>FROM accounts a </a:t>
            </a:r>
          </a:p>
          <a:p>
            <a:pPr marL="82296" indent="0">
              <a:buNone/>
            </a:pPr>
            <a:r>
              <a:rPr lang="ro-RO" sz="3000">
                <a:latin typeface="Consolas"/>
                <a:cs typeface="Consolas"/>
              </a:rPr>
              <a:t>	LEFT OUTER JOIN </a:t>
            </a:r>
          </a:p>
          <a:p>
            <a:pPr marL="82296" indent="0">
              <a:buNone/>
            </a:pPr>
            <a:r>
              <a:rPr lang="ro-RO" sz="3000">
                <a:latin typeface="Consolas"/>
                <a:cs typeface="Consolas"/>
              </a:rPr>
              <a:t>	(</a:t>
            </a:r>
            <a:r>
              <a:rPr lang="en-US" sz="3000">
                <a:latin typeface="Consolas"/>
                <a:cs typeface="Consolas"/>
              </a:rPr>
              <a:t>SELECT account_id, SUM(amount) AS Total_Deposits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      	 FROM deposits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      	 GROUP BY account_id) INCREASES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	ON a.account_id = INCREASES.account_id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LEFT OUTER JOIN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(SELECT account_id, SUM(amount) AS Total_Payments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 FROM payments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 GROUP BY account_id) DECREASES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	ON a.account_id = DECREASES.account_id</a:t>
            </a:r>
            <a:endParaRPr lang="en-US" sz="300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534071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447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bank_cards_2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– 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Denormalized Schema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E-R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6110"/>
            <a:ext cx="9144000" cy="55218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743200" y="3124200"/>
            <a:ext cx="24384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39532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Denormalizing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5313219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</a:rPr>
              <a:t>The main goals of de/post normalization of </a:t>
            </a:r>
            <a:r>
              <a:rPr lang="ro-RO" sz="3000" b="1" dirty="0" err="1">
                <a:latin typeface="Avenir Medium"/>
                <a:cs typeface="Avenir Medium"/>
              </a:rPr>
              <a:t>sales</a:t>
            </a:r>
            <a:r>
              <a:rPr lang="ro-RO" sz="3000" dirty="0">
                <a:latin typeface="Avenir Medium"/>
                <a:cs typeface="Avenir Medium"/>
              </a:rPr>
              <a:t> database are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r>
              <a:rPr lang="en-US" sz="3000" dirty="0">
                <a:latin typeface="Avenir Medium"/>
                <a:cs typeface="Avenir Medium"/>
              </a:rPr>
              <a:t>Temporal validity (see previous presentation)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Quicker access to information, assuming that some information are frequently required 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Invoice VAT (for financial reports/statements)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Invoice total amount (including VAT)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Amount received (payed) for each invoice </a:t>
            </a:r>
          </a:p>
          <a:p>
            <a:r>
              <a:rPr lang="ro-RO" sz="3000" dirty="0">
                <a:latin typeface="Avenir Medium"/>
                <a:cs typeface="Avenir Medium"/>
              </a:rPr>
              <a:t>A better control for user access to some data</a:t>
            </a:r>
          </a:p>
          <a:p>
            <a:r>
              <a:rPr lang="ro-RO" sz="3000" dirty="0">
                <a:latin typeface="Avenir Medium"/>
                <a:cs typeface="Avenir Medium"/>
              </a:rPr>
              <a:t>Implementing complex business rules using database logic (stored procedures)</a:t>
            </a:r>
          </a:p>
          <a:p>
            <a:pPr marL="82296" indent="0">
              <a:buNone/>
            </a:pPr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181565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sales_2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 Version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5465619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"Inherits" from previous solutions (</a:t>
            </a:r>
            <a:r>
              <a:rPr lang="en-US" sz="3000" b="1" dirty="0">
                <a:latin typeface="Avenir Medium"/>
                <a:cs typeface="Avenir Medium"/>
              </a:rPr>
              <a:t>sales_1_solution_x</a:t>
            </a:r>
            <a:r>
              <a:rPr lang="en-US" sz="3000" dirty="0">
                <a:latin typeface="Avenir Medium"/>
                <a:cs typeface="Avenir Medium"/>
              </a:rPr>
              <a:t>) attribute </a:t>
            </a:r>
            <a:r>
              <a:rPr lang="en-US" sz="3000" b="1" dirty="0">
                <a:latin typeface="Avenir Medium"/>
                <a:cs typeface="Avenir Medium"/>
              </a:rPr>
              <a:t>row_VAT</a:t>
            </a:r>
            <a:r>
              <a:rPr lang="en-US" sz="3000" dirty="0">
                <a:latin typeface="Avenir Medium"/>
                <a:cs typeface="Avenir Medium"/>
              </a:rPr>
              <a:t> as solution for temporal validity (see previous presentation)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Each product current VAT percent is stored with attribute </a:t>
            </a:r>
            <a:r>
              <a:rPr lang="ro-RO" sz="3000" b="1" dirty="0">
                <a:latin typeface="Avenir Medium"/>
                <a:cs typeface="Avenir Medium"/>
              </a:rPr>
              <a:t>current_vat_percent</a:t>
            </a:r>
            <a:r>
              <a:rPr lang="ro-RO" sz="3000" dirty="0">
                <a:latin typeface="Avenir Medium"/>
                <a:cs typeface="Avenir Medium"/>
              </a:rPr>
              <a:t> in entity </a:t>
            </a:r>
            <a:r>
              <a:rPr lang="ro-RO" sz="3000" b="1" dirty="0">
                <a:latin typeface="Avenir Medium"/>
                <a:cs typeface="Avenir Medium"/>
              </a:rPr>
              <a:t>product</a:t>
            </a:r>
          </a:p>
          <a:p>
            <a:r>
              <a:rPr lang="ro-RO" sz="3000" dirty="0">
                <a:latin typeface="Avenir Medium"/>
                <a:cs typeface="Avenir Medium"/>
              </a:rPr>
              <a:t>Three denormalized attributes in class </a:t>
            </a:r>
            <a:r>
              <a:rPr lang="ro-RO" sz="3000" b="1" dirty="0">
                <a:latin typeface="Avenir Medium"/>
                <a:cs typeface="Avenir Medium"/>
              </a:rPr>
              <a:t>invoice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sz="2600" b="1" dirty="0" err="1">
                <a:latin typeface="Avenir Medium"/>
                <a:cs typeface="Avenir Medium"/>
              </a:rPr>
              <a:t>Invoice_VAT</a:t>
            </a:r>
            <a:r>
              <a:rPr lang="en-US" sz="2600" dirty="0" err="1">
                <a:latin typeface="Avenir Medium"/>
                <a:cs typeface="Avenir Medium"/>
              </a:rPr>
              <a:t> </a:t>
            </a:r>
          </a:p>
          <a:p>
            <a:pPr lvl="1"/>
            <a:r>
              <a:rPr lang="ro-RO" sz="2600" b="1" dirty="0">
                <a:latin typeface="Avenir Medium"/>
                <a:cs typeface="Avenir Medium"/>
              </a:rPr>
              <a:t>Invoice_amount</a:t>
            </a:r>
            <a:r>
              <a:rPr lang="ro-RO" sz="2600" dirty="0">
                <a:latin typeface="Avenir Medium"/>
                <a:cs typeface="Avenir Medium"/>
              </a:rPr>
              <a:t> (total amount, including VAT)</a:t>
            </a:r>
          </a:p>
          <a:p>
            <a:pPr lvl="1"/>
            <a:r>
              <a:rPr lang="ro-RO" sz="2600" b="1" dirty="0">
                <a:latin typeface="Avenir Medium"/>
                <a:cs typeface="Avenir Medium"/>
              </a:rPr>
              <a:t>Amount_received</a:t>
            </a:r>
            <a:r>
              <a:rPr lang="ro-RO" sz="2600" dirty="0">
                <a:latin typeface="Avenir Medium"/>
                <a:cs typeface="Avenir Medium"/>
              </a:rPr>
              <a:t> (amunt paid by the customer) for each invoice </a:t>
            </a:r>
          </a:p>
          <a:p>
            <a:r>
              <a:rPr lang="ro-RO" sz="3000" dirty="0">
                <a:latin typeface="Avenir Medium"/>
                <a:cs typeface="Avenir Medium"/>
              </a:rPr>
              <a:t>Denormalized attributes were chosen as they are required very frequently by various users (from departments of sales, accounting, manufacturing, finance)</a:t>
            </a:r>
            <a:endParaRPr lang="en-US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8119444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6594</TotalTime>
  <Words>1899</Words>
  <Application>Microsoft Macintosh PowerPoint</Application>
  <PresentationFormat>On-screen Show (4:3)</PresentationFormat>
  <Paragraphs>188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American Typewriter</vt:lpstr>
      <vt:lpstr>Avenir Medium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Notice</vt:lpstr>
      <vt:lpstr>Denormalization</vt:lpstr>
      <vt:lpstr>bank_cards_1 – Fully Normalized (Oversimplified) Schema – E-R</vt:lpstr>
      <vt:lpstr>bank_cards_1 (Fully Normalized) Relational Diagram</vt:lpstr>
      <vt:lpstr>bank_cards_1 Main Drawback</vt:lpstr>
      <vt:lpstr>bank_cards_2 – Denormalized Schema  E-R Diagram</vt:lpstr>
      <vt:lpstr>Denormalizing sales Database</vt:lpstr>
      <vt:lpstr>sales_2 Database Schema Version</vt:lpstr>
      <vt:lpstr>sales_2 E-R Diagram</vt:lpstr>
      <vt:lpstr>sales_2 Relational Diagram</vt:lpstr>
      <vt:lpstr>sales_2 - Strengths &amp; Limits</vt:lpstr>
      <vt:lpstr>sales_3 Database Schema Version</vt:lpstr>
      <vt:lpstr>sales_3 E-R Diagram</vt:lpstr>
      <vt:lpstr>sales_3 Relational Diagram</vt:lpstr>
      <vt:lpstr>sales_3 - Strengths &amp; Limits</vt:lpstr>
      <vt:lpstr>Other (|De|Post)-Normalization Issues</vt:lpstr>
      <vt:lpstr>sales_4 E-R Diagram</vt:lpstr>
      <vt:lpstr>sales_4 Relational Diagram</vt:lpstr>
      <vt:lpstr>Recap: What We Achieved With sales_4 Database Schema</vt:lpstr>
      <vt:lpstr>Recap: What We Achieved With sales_4 Database Schema (cont.)</vt:lpstr>
      <vt:lpstr>Concerns About sales_4 Database Schema</vt:lpstr>
      <vt:lpstr>Over-De-Normalization</vt:lpstr>
      <vt:lpstr>sales_5</vt:lpstr>
      <vt:lpstr>univ_info_sys_2 De- &amp; Post- Normalisation lecture discussion</vt:lpstr>
      <vt:lpstr>univ_info_sys_2 E-R Diagram </vt:lpstr>
      <vt:lpstr>A Few Useful Resources on  De-Normalization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593</cp:revision>
  <dcterms:created xsi:type="dcterms:W3CDTF">2002-10-11T06:23:42Z</dcterms:created>
  <dcterms:modified xsi:type="dcterms:W3CDTF">2021-10-28T08:09:21Z</dcterms:modified>
</cp:coreProperties>
</file>