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52" r:id="rId3"/>
    <p:sldId id="555" r:id="rId4"/>
    <p:sldId id="545" r:id="rId5"/>
    <p:sldId id="556" r:id="rId6"/>
    <p:sldId id="557" r:id="rId7"/>
    <p:sldId id="558" r:id="rId8"/>
    <p:sldId id="559" r:id="rId9"/>
    <p:sldId id="561" r:id="rId10"/>
    <p:sldId id="560" r:id="rId1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9728" autoAdjust="0"/>
  </p:normalViewPr>
  <p:slideViewPr>
    <p:cSldViewPr snapToGrid="0">
      <p:cViewPr varScale="1">
        <p:scale>
          <a:sx n="129" d="100"/>
          <a:sy n="129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base-Logic-in-Business-Applications/tree/master/06_Trigg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050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 err="1">
                <a:latin typeface="Calisto MT" pitchFamily="18" charset="0"/>
                <a:ea typeface="Batang" pitchFamily="18" charset="-127"/>
              </a:rPr>
              <a:t>DataBase</a:t>
            </a:r>
            <a:r>
              <a:rPr lang="en-US" sz="5400" b="1" dirty="0">
                <a:latin typeface="Calisto MT" pitchFamily="18" charset="0"/>
                <a:ea typeface="Batang" pitchFamily="18" charset="-127"/>
              </a:rPr>
              <a:t> Logic in Business Applications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495800"/>
            <a:ext cx="8229600" cy="1447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algn="ctr"/>
            <a:r>
              <a:rPr lang="en-US" sz="4400" dirty="0">
                <a:latin typeface="American Typewriter"/>
                <a:cs typeface="American Typewriter"/>
              </a:rPr>
              <a:t>Triggers – part II</a:t>
            </a:r>
          </a:p>
          <a:p>
            <a:pPr algn="ctr"/>
            <a:r>
              <a:rPr lang="en-US" sz="4400" dirty="0">
                <a:latin typeface="American Typewriter"/>
                <a:cs typeface="American Typewriter"/>
              </a:rPr>
              <a:t>Updating `computed`/denormalized attributes</a:t>
            </a:r>
          </a:p>
          <a:p>
            <a:pPr algn="ctr"/>
            <a:endParaRPr lang="en-US" sz="4400" dirty="0">
              <a:latin typeface="American Typewriter"/>
              <a:cs typeface="American Typewri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213" y="304800"/>
            <a:ext cx="5413277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Al.I. Cuza </a:t>
            </a:r>
            <a:r>
              <a:rPr lang="en-US" sz="1800" b="1" dirty="0">
                <a:latin typeface="Segoe UI Semibold" pitchFamily="34" charset="0"/>
              </a:rPr>
              <a:t>University of </a:t>
            </a:r>
            <a:r>
              <a:rPr lang="ro-RO" sz="1800" b="1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800" b="1" dirty="0">
                <a:latin typeface="Segoe UI Semibold" pitchFamily="34" charset="0"/>
              </a:rPr>
              <a:t>Facult</a:t>
            </a:r>
            <a:r>
              <a:rPr lang="en-US" sz="1800" b="1" dirty="0">
                <a:latin typeface="Segoe UI Semibold" pitchFamily="34" charset="0"/>
              </a:rPr>
              <a:t>y of Economics</a:t>
            </a:r>
            <a:r>
              <a:rPr lang="ro-RO" sz="1800" b="1" dirty="0">
                <a:latin typeface="Segoe UI Semibold" pitchFamily="34" charset="0"/>
              </a:rPr>
              <a:t> </a:t>
            </a:r>
            <a:r>
              <a:rPr lang="en-US" sz="1800" b="1" dirty="0">
                <a:latin typeface="Segoe UI Semibold" pitchFamily="34" charset="0"/>
              </a:rPr>
              <a:t>and Business</a:t>
            </a:r>
            <a:r>
              <a:rPr lang="ro-RO" sz="1800" b="1" dirty="0">
                <a:latin typeface="Segoe UI Semibold" pitchFamily="34" charset="0"/>
              </a:rPr>
              <a:t> Administra</a:t>
            </a:r>
            <a:r>
              <a:rPr lang="en-US" sz="1800" b="1" dirty="0" err="1">
                <a:latin typeface="Segoe UI Semibold" pitchFamily="34" charset="0"/>
              </a:rPr>
              <a:t>tion</a:t>
            </a:r>
            <a:endParaRPr lang="ro-RO" sz="1800" b="1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Department of Accounting, Information Systems </a:t>
            </a:r>
          </a:p>
          <a:p>
            <a:pPr>
              <a:buNone/>
            </a:pPr>
            <a:r>
              <a:rPr lang="en-US" sz="1800" b="1" dirty="0">
                <a:latin typeface="Segoe UI Semibold" pitchFamily="34" charset="0"/>
              </a:rPr>
              <a:t>  and Statistics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6172200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  <a:normAutofit fontScale="70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By Marin Fotache &amp; Co.</a:t>
            </a:r>
            <a:endParaRPr lang="ro-RO" sz="4400" b="1" dirty="0">
              <a:latin typeface="Gabriola" pitchFamily="82" charset="0"/>
              <a:cs typeface="Vani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	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505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06-02b_en_triggers__invoice_details.sql </a:t>
            </a:r>
            <a:b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                                                                     </a:t>
            </a:r>
            <a:r>
              <a:rPr lang="en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  <a:endParaRPr lang="en-US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30" y="1302025"/>
            <a:ext cx="8577469" cy="5529469"/>
          </a:xfrm>
        </p:spPr>
        <p:txBody>
          <a:bodyPr>
            <a:normAutofit fontScale="92500" lnSpcReduction="20000"/>
          </a:bodyPr>
          <a:lstStyle/>
          <a:p>
            <a:r>
              <a:rPr lang="en" sz="3000" dirty="0">
                <a:latin typeface="Avenir Medium"/>
                <a:cs typeface="Avenir Medium"/>
              </a:rPr>
              <a:t>III.DELETE  triggers for table INVOICE_DETAILS</a:t>
            </a:r>
          </a:p>
          <a:p>
            <a:pPr lvl="1"/>
            <a:endParaRPr lang="en" sz="2600" dirty="0">
              <a:latin typeface="Avenir Medium"/>
              <a:cs typeface="Avenir Medium"/>
            </a:endParaRP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III.a</a:t>
            </a:r>
            <a:r>
              <a:rPr lang="en" sz="2600" dirty="0">
                <a:latin typeface="Avenir Medium"/>
                <a:cs typeface="Avenir Medium"/>
              </a:rPr>
              <a:t> Tasks for the DELETE - BEFORE - ROW trigger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Nothing to do.</a:t>
            </a:r>
          </a:p>
          <a:p>
            <a:endParaRPr lang="en" sz="3000" dirty="0">
              <a:latin typeface="Avenir Medium"/>
              <a:cs typeface="Avenir Medium"/>
            </a:endParaRP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III.b</a:t>
            </a:r>
            <a:r>
              <a:rPr lang="en" sz="2600" dirty="0">
                <a:latin typeface="Avenir Medium"/>
                <a:cs typeface="Avenir Medium"/>
              </a:rPr>
              <a:t> Tasks for the DELETE - AFTER - ROW trigger</a:t>
            </a:r>
            <a:endParaRPr lang="en" sz="30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Decrease (in table INVOICES): 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"</a:t>
            </a:r>
            <a:r>
              <a:rPr lang="en" sz="1800" dirty="0" err="1">
                <a:latin typeface="Avenir Medium"/>
                <a:cs typeface="Avenir Medium"/>
              </a:rPr>
              <a:t>invoice_VAT</a:t>
            </a:r>
            <a:r>
              <a:rPr lang="en" sz="1800" dirty="0">
                <a:latin typeface="Avenir Medium"/>
                <a:cs typeface="Avenir Medium"/>
              </a:rPr>
              <a:t>", 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"</a:t>
            </a:r>
            <a:r>
              <a:rPr lang="en" sz="1800" dirty="0" err="1">
                <a:latin typeface="Avenir Medium"/>
                <a:cs typeface="Avenir Medium"/>
              </a:rPr>
              <a:t>invoice_amount</a:t>
            </a:r>
            <a:r>
              <a:rPr lang="en" sz="1800" dirty="0">
                <a:latin typeface="Avenir Medium"/>
                <a:cs typeface="Avenir Medium"/>
              </a:rPr>
              <a:t>”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"</a:t>
            </a:r>
            <a:r>
              <a:rPr lang="en" sz="1800" dirty="0" err="1">
                <a:latin typeface="Avenir Medium"/>
                <a:cs typeface="Avenir Medium"/>
              </a:rPr>
              <a:t>n_of_rows</a:t>
            </a:r>
            <a:r>
              <a:rPr lang="en" sz="1800" dirty="0">
                <a:latin typeface="Avenir Medium"/>
                <a:cs typeface="Avenir Medium"/>
              </a:rPr>
              <a:t>" </a:t>
            </a:r>
          </a:p>
          <a:p>
            <a:pPr marL="923544" lvl="3" indent="0">
              <a:buNone/>
            </a:pPr>
            <a:r>
              <a:rPr lang="en" sz="2200" dirty="0">
                <a:latin typeface="Avenir Medium"/>
                <a:cs typeface="Avenir Medium"/>
              </a:rPr>
              <a:t>for the invoice containing the deleted line/row</a:t>
            </a:r>
          </a:p>
          <a:p>
            <a:endParaRPr lang="en" sz="3000" dirty="0">
              <a:latin typeface="Avenir Medium"/>
              <a:cs typeface="Avenir Medium"/>
            </a:endParaRPr>
          </a:p>
          <a:p>
            <a:r>
              <a:rPr lang="en" sz="3000" dirty="0">
                <a:latin typeface="Avenir Medium"/>
                <a:cs typeface="Avenir Medium"/>
              </a:rPr>
              <a:t>Note: </a:t>
            </a:r>
            <a:r>
              <a:rPr lang="en" sz="2600" dirty="0">
                <a:latin typeface="Avenir Medium"/>
                <a:cs typeface="Avenir Medium"/>
              </a:rPr>
              <a:t>The script contains a series of SQL queries (using mainly table expressions) for checking the functionality of all table triggers, i.e. the way the computes attributes synchronize with `base` attributes</a:t>
            </a:r>
          </a:p>
        </p:txBody>
      </p:sp>
    </p:spTree>
    <p:extLst>
      <p:ext uri="{BB962C8B-B14F-4D97-AF65-F5344CB8AC3E}">
        <p14:creationId xmlns:p14="http://schemas.microsoft.com/office/powerpoint/2010/main" val="406378604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De/Post-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Normalized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Attributes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" y="913993"/>
            <a:ext cx="9144000" cy="594400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524000" y="4038600"/>
            <a:ext cx="1143000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752600" y="5181600"/>
            <a:ext cx="1219200" cy="4572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124200" y="3429000"/>
            <a:ext cx="1066800" cy="5334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E933F-B2D8-2742-9871-08F6F5B97D04}"/>
              </a:ext>
            </a:extLst>
          </p:cNvPr>
          <p:cNvSpPr/>
          <p:nvPr/>
        </p:nvSpPr>
        <p:spPr>
          <a:xfrm>
            <a:off x="4974537" y="2782933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155C2-E201-C843-A0D9-171D9960BC3E}"/>
              </a:ext>
            </a:extLst>
          </p:cNvPr>
          <p:cNvSpPr/>
          <p:nvPr/>
        </p:nvSpPr>
        <p:spPr>
          <a:xfrm>
            <a:off x="7123048" y="4157462"/>
            <a:ext cx="1335152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D8DE79-D0CA-FA40-B874-ED3020EC75AD}"/>
              </a:ext>
            </a:extLst>
          </p:cNvPr>
          <p:cNvSpPr/>
          <p:nvPr/>
        </p:nvSpPr>
        <p:spPr>
          <a:xfrm>
            <a:off x="7416250" y="47939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71555-3AF4-FC44-A30C-5E9A187CF8D0}"/>
              </a:ext>
            </a:extLst>
          </p:cNvPr>
          <p:cNvSpPr/>
          <p:nvPr/>
        </p:nvSpPr>
        <p:spPr>
          <a:xfrm>
            <a:off x="5105400" y="60893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1108181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Computed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(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by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Triggers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)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Attributes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in </a:t>
            </a:r>
            <a:r>
              <a:rPr lang="ro-RO" sz="3600" b="1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sales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45716E-36A6-A24D-B145-CDA32862C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0" y="923932"/>
            <a:ext cx="9144000" cy="5944007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8AD2250-F5F4-5541-91A5-1B7397B32668}"/>
              </a:ext>
            </a:extLst>
          </p:cNvPr>
          <p:cNvSpPr/>
          <p:nvPr/>
        </p:nvSpPr>
        <p:spPr>
          <a:xfrm>
            <a:off x="1524000" y="4038600"/>
            <a:ext cx="1143000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F90330-867E-C745-B050-18375C90BE84}"/>
              </a:ext>
            </a:extLst>
          </p:cNvPr>
          <p:cNvSpPr/>
          <p:nvPr/>
        </p:nvSpPr>
        <p:spPr>
          <a:xfrm>
            <a:off x="1752600" y="5181600"/>
            <a:ext cx="1219200" cy="4572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380365-3C84-8B46-99C2-B2B38F682D25}"/>
              </a:ext>
            </a:extLst>
          </p:cNvPr>
          <p:cNvSpPr/>
          <p:nvPr/>
        </p:nvSpPr>
        <p:spPr>
          <a:xfrm>
            <a:off x="3124200" y="3429000"/>
            <a:ext cx="1066800" cy="533400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E933F-B2D8-2742-9871-08F6F5B97D04}"/>
              </a:ext>
            </a:extLst>
          </p:cNvPr>
          <p:cNvSpPr/>
          <p:nvPr/>
        </p:nvSpPr>
        <p:spPr>
          <a:xfrm>
            <a:off x="4974537" y="2782933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14EEEF-F89A-0647-88B3-4B04BDD8883C}"/>
              </a:ext>
            </a:extLst>
          </p:cNvPr>
          <p:cNvSpPr/>
          <p:nvPr/>
        </p:nvSpPr>
        <p:spPr>
          <a:xfrm>
            <a:off x="7312716" y="1603076"/>
            <a:ext cx="740463" cy="188867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6155C2-E201-C843-A0D9-171D9960BC3E}"/>
              </a:ext>
            </a:extLst>
          </p:cNvPr>
          <p:cNvSpPr/>
          <p:nvPr/>
        </p:nvSpPr>
        <p:spPr>
          <a:xfrm>
            <a:off x="7123048" y="4157462"/>
            <a:ext cx="1335152" cy="566938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D8DE79-D0CA-FA40-B874-ED3020EC75AD}"/>
              </a:ext>
            </a:extLst>
          </p:cNvPr>
          <p:cNvSpPr/>
          <p:nvPr/>
        </p:nvSpPr>
        <p:spPr>
          <a:xfrm>
            <a:off x="7416250" y="47939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1571555-3AF4-FC44-A30C-5E9A187CF8D0}"/>
              </a:ext>
            </a:extLst>
          </p:cNvPr>
          <p:cNvSpPr/>
          <p:nvPr/>
        </p:nvSpPr>
        <p:spPr>
          <a:xfrm>
            <a:off x="5105400" y="6089381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07652C-F49B-EB47-96B5-C71ED5BE0546}"/>
              </a:ext>
            </a:extLst>
          </p:cNvPr>
          <p:cNvSpPr/>
          <p:nvPr/>
        </p:nvSpPr>
        <p:spPr>
          <a:xfrm>
            <a:off x="4708664" y="4876800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C3546D-D3CB-2F4E-A15C-86B19765BD19}"/>
              </a:ext>
            </a:extLst>
          </p:cNvPr>
          <p:cNvSpPr/>
          <p:nvPr/>
        </p:nvSpPr>
        <p:spPr>
          <a:xfrm flipV="1">
            <a:off x="4343400" y="4605535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50E2AA-72EB-C944-AAA7-C860FDFB6D8C}"/>
              </a:ext>
            </a:extLst>
          </p:cNvPr>
          <p:cNvCxnSpPr>
            <a:cxnSpLocks/>
          </p:cNvCxnSpPr>
          <p:nvPr/>
        </p:nvCxnSpPr>
        <p:spPr>
          <a:xfrm flipV="1">
            <a:off x="1086263" y="4664967"/>
            <a:ext cx="3245949" cy="358758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884965-A820-4C4B-A1FA-E5EBA50BEA73}"/>
              </a:ext>
            </a:extLst>
          </p:cNvPr>
          <p:cNvCxnSpPr>
            <a:cxnSpLocks/>
          </p:cNvCxnSpPr>
          <p:nvPr/>
        </p:nvCxnSpPr>
        <p:spPr>
          <a:xfrm flipV="1">
            <a:off x="6791330" y="4216087"/>
            <a:ext cx="722653" cy="3806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44018B-0FC3-EA45-969E-2980C7AEABB1}"/>
              </a:ext>
            </a:extLst>
          </p:cNvPr>
          <p:cNvCxnSpPr>
            <a:cxnSpLocks/>
          </p:cNvCxnSpPr>
          <p:nvPr/>
        </p:nvCxnSpPr>
        <p:spPr>
          <a:xfrm flipH="1">
            <a:off x="4420849" y="4655028"/>
            <a:ext cx="47325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7E205FB-24F4-1A47-88B0-DB86BDCA6198}"/>
              </a:ext>
            </a:extLst>
          </p:cNvPr>
          <p:cNvSpPr/>
          <p:nvPr/>
        </p:nvSpPr>
        <p:spPr>
          <a:xfrm>
            <a:off x="4800600" y="4465277"/>
            <a:ext cx="813350" cy="159019"/>
          </a:xfrm>
          <a:prstGeom prst="ellipse">
            <a:avLst/>
          </a:prstGeom>
          <a:noFill/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376EC-0147-EC41-9A58-3B5EE08DF5A4}"/>
              </a:ext>
            </a:extLst>
          </p:cNvPr>
          <p:cNvCxnSpPr>
            <a:cxnSpLocks/>
          </p:cNvCxnSpPr>
          <p:nvPr/>
        </p:nvCxnSpPr>
        <p:spPr>
          <a:xfrm flipH="1" flipV="1">
            <a:off x="4423279" y="4676707"/>
            <a:ext cx="470825" cy="6846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E4A1D6-D1DD-8B4E-AB6D-51607127A6FE}"/>
              </a:ext>
            </a:extLst>
          </p:cNvPr>
          <p:cNvCxnSpPr>
            <a:cxnSpLocks/>
          </p:cNvCxnSpPr>
          <p:nvPr/>
        </p:nvCxnSpPr>
        <p:spPr>
          <a:xfrm>
            <a:off x="4426961" y="4720433"/>
            <a:ext cx="467143" cy="23256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C233AC2-47FB-5E4E-A658-50CFBB62B1DD}"/>
              </a:ext>
            </a:extLst>
          </p:cNvPr>
          <p:cNvSpPr/>
          <p:nvPr/>
        </p:nvSpPr>
        <p:spPr>
          <a:xfrm flipV="1">
            <a:off x="6705600" y="41947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8A061B-81C5-0245-BC1C-DDA384A8A53C}"/>
              </a:ext>
            </a:extLst>
          </p:cNvPr>
          <p:cNvCxnSpPr>
            <a:cxnSpLocks/>
          </p:cNvCxnSpPr>
          <p:nvPr/>
        </p:nvCxnSpPr>
        <p:spPr>
          <a:xfrm flipV="1">
            <a:off x="5339797" y="4267200"/>
            <a:ext cx="1355039" cy="6568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16E300-0725-8C4F-88DE-0EA974928CA1}"/>
              </a:ext>
            </a:extLst>
          </p:cNvPr>
          <p:cNvCxnSpPr>
            <a:cxnSpLocks/>
          </p:cNvCxnSpPr>
          <p:nvPr/>
        </p:nvCxnSpPr>
        <p:spPr>
          <a:xfrm flipV="1">
            <a:off x="5256551" y="4247322"/>
            <a:ext cx="1449049" cy="5177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9F505D6-31BC-684C-9F21-FB858483F88E}"/>
              </a:ext>
            </a:extLst>
          </p:cNvPr>
          <p:cNvCxnSpPr>
            <a:cxnSpLocks/>
          </p:cNvCxnSpPr>
          <p:nvPr/>
        </p:nvCxnSpPr>
        <p:spPr>
          <a:xfrm flipV="1">
            <a:off x="5229575" y="4254151"/>
            <a:ext cx="1465261" cy="41081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995B66-D63C-814B-AC9D-28EE27944DB3}"/>
              </a:ext>
            </a:extLst>
          </p:cNvPr>
          <p:cNvCxnSpPr>
            <a:cxnSpLocks/>
          </p:cNvCxnSpPr>
          <p:nvPr/>
        </p:nvCxnSpPr>
        <p:spPr>
          <a:xfrm>
            <a:off x="6807692" y="4276351"/>
            <a:ext cx="706291" cy="5669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2657D9-D59A-A84B-9CDD-6FC292C13016}"/>
              </a:ext>
            </a:extLst>
          </p:cNvPr>
          <p:cNvCxnSpPr>
            <a:cxnSpLocks/>
          </p:cNvCxnSpPr>
          <p:nvPr/>
        </p:nvCxnSpPr>
        <p:spPr>
          <a:xfrm flipV="1">
            <a:off x="6423997" y="4644198"/>
            <a:ext cx="1089986" cy="3816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54BB86-5DB2-9240-8274-2846834D3CED}"/>
              </a:ext>
            </a:extLst>
          </p:cNvPr>
          <p:cNvCxnSpPr>
            <a:cxnSpLocks/>
          </p:cNvCxnSpPr>
          <p:nvPr/>
        </p:nvCxnSpPr>
        <p:spPr>
          <a:xfrm flipV="1">
            <a:off x="7513983" y="4886356"/>
            <a:ext cx="276641" cy="97113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994834-5DED-E34E-AC07-61295FF9DEAA}"/>
              </a:ext>
            </a:extLst>
          </p:cNvPr>
          <p:cNvCxnSpPr>
            <a:cxnSpLocks/>
          </p:cNvCxnSpPr>
          <p:nvPr/>
        </p:nvCxnSpPr>
        <p:spPr>
          <a:xfrm flipV="1">
            <a:off x="7513984" y="1791943"/>
            <a:ext cx="138319" cy="87924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F43946-9AA5-4B48-A572-63D1D96A2EFC}"/>
              </a:ext>
            </a:extLst>
          </p:cNvPr>
          <p:cNvCxnSpPr>
            <a:cxnSpLocks/>
          </p:cNvCxnSpPr>
          <p:nvPr/>
        </p:nvCxnSpPr>
        <p:spPr>
          <a:xfrm>
            <a:off x="7600386" y="2671187"/>
            <a:ext cx="199254" cy="172458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6E1A7D-1800-104F-963B-C37E419C1D05}"/>
              </a:ext>
            </a:extLst>
          </p:cNvPr>
          <p:cNvCxnSpPr>
            <a:cxnSpLocks/>
          </p:cNvCxnSpPr>
          <p:nvPr/>
        </p:nvCxnSpPr>
        <p:spPr>
          <a:xfrm flipH="1">
            <a:off x="3747052" y="1697510"/>
            <a:ext cx="3669198" cy="21588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641B34-B051-C84F-A1AE-AEBE648A1E33}"/>
              </a:ext>
            </a:extLst>
          </p:cNvPr>
          <p:cNvCxnSpPr>
            <a:cxnSpLocks/>
          </p:cNvCxnSpPr>
          <p:nvPr/>
        </p:nvCxnSpPr>
        <p:spPr>
          <a:xfrm flipH="1">
            <a:off x="2443376" y="1697510"/>
            <a:ext cx="4928149" cy="276424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FE02FE-F9DA-5744-BD36-1A188B707A23}"/>
              </a:ext>
            </a:extLst>
          </p:cNvPr>
          <p:cNvCxnSpPr>
            <a:cxnSpLocks/>
          </p:cNvCxnSpPr>
          <p:nvPr/>
        </p:nvCxnSpPr>
        <p:spPr>
          <a:xfrm flipH="1">
            <a:off x="5715000" y="1697510"/>
            <a:ext cx="1798983" cy="11855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23DC021-913F-CD47-91C2-FF75451FA0F4}"/>
              </a:ext>
            </a:extLst>
          </p:cNvPr>
          <p:cNvCxnSpPr>
            <a:cxnSpLocks/>
          </p:cNvCxnSpPr>
          <p:nvPr/>
        </p:nvCxnSpPr>
        <p:spPr>
          <a:xfrm flipV="1">
            <a:off x="1353376" y="5371925"/>
            <a:ext cx="762006" cy="48556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98B2BD-0066-584A-879C-B012BC3BFA50}"/>
              </a:ext>
            </a:extLst>
          </p:cNvPr>
          <p:cNvCxnSpPr>
            <a:cxnSpLocks/>
          </p:cNvCxnSpPr>
          <p:nvPr/>
        </p:nvCxnSpPr>
        <p:spPr>
          <a:xfrm flipV="1">
            <a:off x="1064441" y="5821218"/>
            <a:ext cx="288935" cy="93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E4C4A0-9336-8641-8D7D-ADA6FFD3D466}"/>
              </a:ext>
            </a:extLst>
          </p:cNvPr>
          <p:cNvCxnSpPr>
            <a:cxnSpLocks/>
          </p:cNvCxnSpPr>
          <p:nvPr/>
        </p:nvCxnSpPr>
        <p:spPr>
          <a:xfrm flipV="1">
            <a:off x="1086263" y="5880650"/>
            <a:ext cx="288656" cy="20873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3AC1C99-2067-544A-BC43-D644689F00EF}"/>
              </a:ext>
            </a:extLst>
          </p:cNvPr>
          <p:cNvSpPr/>
          <p:nvPr/>
        </p:nvSpPr>
        <p:spPr>
          <a:xfrm flipV="1">
            <a:off x="1374919" y="576178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381454B-69CC-AB45-8DC0-84017A8E7B9E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1451119" y="5821218"/>
            <a:ext cx="3778456" cy="34767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5969F38-478C-A14D-A078-CB563DD4531F}"/>
              </a:ext>
            </a:extLst>
          </p:cNvPr>
          <p:cNvCxnSpPr>
            <a:cxnSpLocks/>
          </p:cNvCxnSpPr>
          <p:nvPr/>
        </p:nvCxnSpPr>
        <p:spPr>
          <a:xfrm flipH="1" flipV="1">
            <a:off x="2169264" y="4276351"/>
            <a:ext cx="3046200" cy="185896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115E4C-7B97-5248-BC65-24514CAE7F98}"/>
              </a:ext>
            </a:extLst>
          </p:cNvPr>
          <p:cNvCxnSpPr>
            <a:cxnSpLocks/>
          </p:cNvCxnSpPr>
          <p:nvPr/>
        </p:nvCxnSpPr>
        <p:spPr>
          <a:xfrm flipV="1">
            <a:off x="1443758" y="3627784"/>
            <a:ext cx="2003137" cy="213400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0C8D2AD-839F-E941-8FC2-1AA616C8B3F5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8196145" y="4345405"/>
            <a:ext cx="523776" cy="21354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E23FC181-E0B2-4D49-AE71-A6FEAB78757A}"/>
              </a:ext>
            </a:extLst>
          </p:cNvPr>
          <p:cNvSpPr/>
          <p:nvPr/>
        </p:nvSpPr>
        <p:spPr>
          <a:xfrm flipV="1">
            <a:off x="8719921" y="4499519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1096F6-A164-DF43-9846-A493A116CB32}"/>
              </a:ext>
            </a:extLst>
          </p:cNvPr>
          <p:cNvCxnSpPr>
            <a:cxnSpLocks/>
          </p:cNvCxnSpPr>
          <p:nvPr/>
        </p:nvCxnSpPr>
        <p:spPr>
          <a:xfrm>
            <a:off x="8253201" y="4440527"/>
            <a:ext cx="466720" cy="15510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3949A2F-31FC-E54E-BBD7-FFA5F7388FB0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8229600" y="4544786"/>
            <a:ext cx="528421" cy="73597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109606A-544E-E84F-8845-1C300B434598}"/>
              </a:ext>
            </a:extLst>
          </p:cNvPr>
          <p:cNvCxnSpPr>
            <a:cxnSpLocks/>
          </p:cNvCxnSpPr>
          <p:nvPr/>
        </p:nvCxnSpPr>
        <p:spPr>
          <a:xfrm flipH="1">
            <a:off x="8080514" y="4640903"/>
            <a:ext cx="599667" cy="20344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8D92121-B473-FE48-96BE-7DF3F7E510DD}"/>
              </a:ext>
            </a:extLst>
          </p:cNvPr>
          <p:cNvCxnSpPr>
            <a:cxnSpLocks/>
          </p:cNvCxnSpPr>
          <p:nvPr/>
        </p:nvCxnSpPr>
        <p:spPr>
          <a:xfrm flipH="1" flipV="1">
            <a:off x="2693501" y="5476236"/>
            <a:ext cx="4660623" cy="60076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EEB522-B1BE-B647-A122-E6E3EE5DE605}"/>
              </a:ext>
            </a:extLst>
          </p:cNvPr>
          <p:cNvCxnSpPr>
            <a:cxnSpLocks/>
          </p:cNvCxnSpPr>
          <p:nvPr/>
        </p:nvCxnSpPr>
        <p:spPr>
          <a:xfrm flipH="1" flipV="1">
            <a:off x="3876261" y="3760474"/>
            <a:ext cx="3471452" cy="22156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B245E51-B242-A642-BD47-F0FBA012E704}"/>
              </a:ext>
            </a:extLst>
          </p:cNvPr>
          <p:cNvCxnSpPr>
            <a:cxnSpLocks/>
          </p:cNvCxnSpPr>
          <p:nvPr/>
        </p:nvCxnSpPr>
        <p:spPr>
          <a:xfrm flipH="1" flipV="1">
            <a:off x="2532830" y="4333050"/>
            <a:ext cx="4838695" cy="168380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CF4BE7-F1A4-AA41-B28A-61C8619162EF}"/>
              </a:ext>
            </a:extLst>
          </p:cNvPr>
          <p:cNvCxnSpPr>
            <a:cxnSpLocks/>
          </p:cNvCxnSpPr>
          <p:nvPr/>
        </p:nvCxnSpPr>
        <p:spPr>
          <a:xfrm flipV="1">
            <a:off x="5828022" y="4555567"/>
            <a:ext cx="1970882" cy="161328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71DABB7-D184-2F41-9E0B-1D6CBBDE58C2}"/>
              </a:ext>
            </a:extLst>
          </p:cNvPr>
          <p:cNvCxnSpPr>
            <a:cxnSpLocks/>
            <a:stCxn id="153" idx="3"/>
          </p:cNvCxnSpPr>
          <p:nvPr/>
        </p:nvCxnSpPr>
        <p:spPr>
          <a:xfrm flipH="1" flipV="1">
            <a:off x="5522016" y="2883021"/>
            <a:ext cx="631524" cy="87522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83BA7D9-D030-764F-8C1F-E5DAD61832D6}"/>
              </a:ext>
            </a:extLst>
          </p:cNvPr>
          <p:cNvCxnSpPr>
            <a:cxnSpLocks/>
          </p:cNvCxnSpPr>
          <p:nvPr/>
        </p:nvCxnSpPr>
        <p:spPr>
          <a:xfrm flipH="1" flipV="1">
            <a:off x="5339797" y="2971800"/>
            <a:ext cx="2076453" cy="28856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AAAC3D5-4F05-784D-890D-7A19718B30EF}"/>
              </a:ext>
            </a:extLst>
          </p:cNvPr>
          <p:cNvCxnSpPr>
            <a:cxnSpLocks/>
          </p:cNvCxnSpPr>
          <p:nvPr/>
        </p:nvCxnSpPr>
        <p:spPr>
          <a:xfrm flipH="1">
            <a:off x="2404317" y="4666768"/>
            <a:ext cx="1929511" cy="59103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68D56B4D-70B6-B547-AC3D-36B8389AB458}"/>
              </a:ext>
            </a:extLst>
          </p:cNvPr>
          <p:cNvSpPr/>
          <p:nvPr/>
        </p:nvSpPr>
        <p:spPr>
          <a:xfrm flipV="1">
            <a:off x="6142381" y="3740836"/>
            <a:ext cx="76200" cy="118864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37762D4-A645-9C4E-996C-1EB471FF9D23}"/>
              </a:ext>
            </a:extLst>
          </p:cNvPr>
          <p:cNvCxnSpPr>
            <a:cxnSpLocks/>
            <a:endCxn id="153" idx="5"/>
          </p:cNvCxnSpPr>
          <p:nvPr/>
        </p:nvCxnSpPr>
        <p:spPr>
          <a:xfrm flipH="1" flipV="1">
            <a:off x="6207422" y="3758243"/>
            <a:ext cx="1391045" cy="56382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6779038-11F3-0741-BA67-5D14F79BA744}"/>
              </a:ext>
            </a:extLst>
          </p:cNvPr>
          <p:cNvCxnSpPr>
            <a:cxnSpLocks/>
          </p:cNvCxnSpPr>
          <p:nvPr/>
        </p:nvCxnSpPr>
        <p:spPr>
          <a:xfrm flipH="1" flipV="1">
            <a:off x="3609236" y="3551404"/>
            <a:ext cx="2513268" cy="22654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AA1186-888F-DA43-BC51-E0B49B7230D4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2257483" y="3800268"/>
            <a:ext cx="3884898" cy="331149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BD4727C-DC8B-614E-991C-7738E9542797}"/>
              </a:ext>
            </a:extLst>
          </p:cNvPr>
          <p:cNvCxnSpPr>
            <a:cxnSpLocks/>
          </p:cNvCxnSpPr>
          <p:nvPr/>
        </p:nvCxnSpPr>
        <p:spPr>
          <a:xfrm flipH="1" flipV="1">
            <a:off x="3538369" y="3685762"/>
            <a:ext cx="1697935" cy="24660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7E3413-3328-924B-B473-1F3C3667CE8A}"/>
              </a:ext>
            </a:extLst>
          </p:cNvPr>
          <p:cNvCxnSpPr>
            <a:cxnSpLocks/>
          </p:cNvCxnSpPr>
          <p:nvPr/>
        </p:nvCxnSpPr>
        <p:spPr>
          <a:xfrm flipH="1" flipV="1">
            <a:off x="5215464" y="2971800"/>
            <a:ext cx="499536" cy="316351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8776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Scripts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on </a:t>
            </a:r>
            <a:r>
              <a:rPr lang="ro-RO" sz="3600" dirty="0" err="1">
                <a:latin typeface="American Typewriter"/>
                <a:ea typeface="Arial Unicode MS" panose="020B0604020202020204" pitchFamily="34" charset="-128"/>
                <a:cs typeface="American Typewriter"/>
              </a:rPr>
              <a:t>GitHub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 fontScale="92500" lnSpcReduction="10000"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latin typeface="Avenir Medium"/>
                <a:cs typeface="Avenir Medium"/>
              </a:rPr>
              <a:t>06_Triggers/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latin typeface="Avenir Medium"/>
                <a:cs typeface="Avenir Medium"/>
                <a:hlinkClick r:id="rId2"/>
              </a:rPr>
              <a:t>https://github.com/marinfotache/Database-Logic-in-Business-Applications/tree/master/06_Triggers</a:t>
            </a:r>
            <a:endParaRPr lang="ro-RO" sz="24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Prerequisites</a:t>
            </a:r>
            <a:r>
              <a:rPr lang="ro-RO" sz="2400" dirty="0">
                <a:latin typeface="Avenir Medium"/>
                <a:cs typeface="Avenir Medium"/>
              </a:rPr>
              <a:t> (for </a:t>
            </a:r>
            <a:r>
              <a:rPr lang="ro-RO" sz="2400" dirty="0" err="1">
                <a:latin typeface="Avenir Medium"/>
                <a:cs typeface="Avenir Medium"/>
              </a:rPr>
              <a:t>setting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up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database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point</a:t>
            </a:r>
            <a:r>
              <a:rPr lang="ro-RO" sz="2400" dirty="0">
                <a:latin typeface="Avenir Medium"/>
                <a:cs typeface="Avenir Medium"/>
              </a:rPr>
              <a:t>)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06-00-2_fixed_DDL_script_sales_2015.sql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06-00-3_add_constraints_sales_2015.sql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06-01a_en_sequences.sql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06-01b_en_data_cleaning__surrogate_keys.sql</a:t>
            </a:r>
          </a:p>
          <a:p>
            <a:pPr lvl="1"/>
            <a:r>
              <a:rPr lang="ro-RO" sz="2000" dirty="0">
                <a:latin typeface="Avenir Medium"/>
                <a:cs typeface="Avenir Medium"/>
              </a:rPr>
              <a:t>06-01c_en_cascade_updates.sql</a:t>
            </a: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000" dirty="0">
                <a:latin typeface="Avenir Medium"/>
              </a:rPr>
              <a:t>06-02a_en_triggers_invoices.sql</a:t>
            </a:r>
          </a:p>
          <a:p>
            <a:pPr lvl="1"/>
            <a:r>
              <a:rPr lang="ro-RO" sz="2000" dirty="0">
                <a:latin typeface="Avenir Medium"/>
              </a:rPr>
              <a:t>06-02b_en_triggers__invoice_details.sql</a:t>
            </a:r>
          </a:p>
          <a:p>
            <a:pPr lvl="1"/>
            <a:r>
              <a:rPr lang="ro-RO" sz="2000" dirty="0">
                <a:latin typeface="Avenir Medium"/>
              </a:rPr>
              <a:t>06-02c_en_triggers__receipts__receipts_details.sql</a:t>
            </a:r>
          </a:p>
          <a:p>
            <a:pPr lvl="1"/>
            <a:r>
              <a:rPr lang="ro-RO" sz="2000" dirty="0">
                <a:latin typeface="Avenir Medium"/>
              </a:rPr>
              <a:t>06-02d_en_proc_auto_ins__receipts.sql</a:t>
            </a:r>
          </a:p>
          <a:p>
            <a:pPr lvl="1"/>
            <a:r>
              <a:rPr lang="ro-RO" sz="2000" dirty="0">
                <a:latin typeface="Avenir Medium"/>
              </a:rPr>
              <a:t>06-02e_en_triggers__refusals__refused_products.sql</a:t>
            </a:r>
          </a:p>
          <a:p>
            <a:pPr lvl="1"/>
            <a:r>
              <a:rPr lang="ro-RO" sz="2000" dirty="0">
                <a:latin typeface="Avenir Medium"/>
              </a:rPr>
              <a:t>06_02f_en_cancellations.sql</a:t>
            </a: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1074674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06-02a_en_triggers_invoices.sql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534400" cy="5486400"/>
          </a:xfrm>
        </p:spPr>
        <p:txBody>
          <a:bodyPr>
            <a:normAutofit fontScale="625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Before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following</a:t>
            </a:r>
            <a:r>
              <a:rPr lang="ro-RO" sz="3000" dirty="0">
                <a:latin typeface="Avenir Medium"/>
                <a:cs typeface="Avenir Medium"/>
              </a:rPr>
              <a:t>/</a:t>
            </a:r>
            <a:r>
              <a:rPr lang="ro-RO" sz="3000" dirty="0" err="1">
                <a:latin typeface="Avenir Medium"/>
                <a:cs typeface="Avenir Medium"/>
              </a:rPr>
              <a:t>executing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script...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Examine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denormalized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in table INVOICES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Identify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other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denormalized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tables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and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that</a:t>
            </a:r>
            <a:r>
              <a:rPr lang="ro-RO" sz="2600" dirty="0">
                <a:latin typeface="Avenir Medium"/>
                <a:cs typeface="Avenir Medium"/>
              </a:rPr>
              <a:t> must </a:t>
            </a:r>
            <a:r>
              <a:rPr lang="ro-RO" sz="2600" dirty="0" err="1">
                <a:latin typeface="Avenir Medium"/>
                <a:cs typeface="Avenir Medium"/>
              </a:rPr>
              <a:t>be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updated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synchronized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through</a:t>
            </a:r>
            <a:r>
              <a:rPr lang="ro-RO" sz="2600" dirty="0">
                <a:latin typeface="Avenir Medium"/>
                <a:cs typeface="Avenir Medium"/>
              </a:rPr>
              <a:t> table </a:t>
            </a:r>
            <a:r>
              <a:rPr lang="ro-RO" sz="2600" dirty="0" err="1">
                <a:latin typeface="Avenir Medium"/>
                <a:cs typeface="Avenir Medium"/>
              </a:rPr>
              <a:t>INVOICES’s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triggers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ro-RO" sz="3000" dirty="0" err="1">
                <a:latin typeface="Avenir Medium"/>
                <a:cs typeface="Avenir Medium"/>
              </a:rPr>
              <a:t>Triggers</a:t>
            </a:r>
            <a:r>
              <a:rPr lang="ro-RO" sz="3000" dirty="0">
                <a:latin typeface="Avenir Medium"/>
                <a:cs typeface="Avenir Medium"/>
              </a:rPr>
              <a:t> for INSERT in table INVOICES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a. Tasks for the INSERT - BEFORE - ROW trigger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	When inserting a new record in table INVOICES, the following of its  attributes must be set on 0 (since the invoice has no lines yes):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	- </a:t>
            </a:r>
            <a:r>
              <a:rPr lang="en" sz="2200" dirty="0" err="1">
                <a:latin typeface="Avenir Medium"/>
                <a:cs typeface="Avenir Medium"/>
              </a:rPr>
              <a:t>INVOICES.invoice_VAT</a:t>
            </a:r>
            <a:endParaRPr lang="en" sz="22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	- </a:t>
            </a:r>
            <a:r>
              <a:rPr lang="en" sz="2200" dirty="0" err="1">
                <a:latin typeface="Avenir Medium"/>
                <a:cs typeface="Avenir Medium"/>
              </a:rPr>
              <a:t>INVOICES.invoice_amount</a:t>
            </a:r>
            <a:endParaRPr lang="en" sz="22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	- </a:t>
            </a:r>
            <a:r>
              <a:rPr lang="en" sz="2200" dirty="0" err="1">
                <a:latin typeface="Avenir Medium"/>
                <a:cs typeface="Avenir Medium"/>
              </a:rPr>
              <a:t>INVOICES.amount_received</a:t>
            </a:r>
            <a:endParaRPr lang="en" sz="22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	- </a:t>
            </a:r>
            <a:r>
              <a:rPr lang="en" sz="2200" dirty="0" err="1">
                <a:latin typeface="Avenir Medium"/>
                <a:cs typeface="Avenir Medium"/>
              </a:rPr>
              <a:t>INVOICES.amount_refused</a:t>
            </a:r>
            <a:endParaRPr lang="en" sz="22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	- </a:t>
            </a:r>
            <a:r>
              <a:rPr lang="en" sz="2200" dirty="0" err="1">
                <a:latin typeface="Avenir Medium"/>
                <a:cs typeface="Avenir Medium"/>
              </a:rPr>
              <a:t>INVOICES.n_of_rows</a:t>
            </a:r>
            <a:endParaRPr lang="en" sz="2200" dirty="0">
              <a:latin typeface="Avenir Medium"/>
              <a:cs typeface="Avenir Medium"/>
            </a:endParaRPr>
          </a:p>
          <a:p>
            <a:pPr lvl="1"/>
            <a:r>
              <a:rPr lang="en" sz="2600" dirty="0">
                <a:latin typeface="Avenir Medium"/>
                <a:cs typeface="Avenir Medium"/>
              </a:rPr>
              <a:t>b. Tasks for the INSERT - AFTER - ROW trigger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	After inserting a new record in table INVOICES, one must check if this is the first invoice for its month (year + month)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	b.1 If no record exists in table MONTHS for current (inserted) invoice's month, then INSERT a record into MONTHS!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	b.2 If no record exists in table CUSTOMER_MONTHLY_STATS for current (inserted) invoice's month and customer, then INSERT a record into CUSTOMER_MONTHLY_STATS!</a:t>
            </a:r>
          </a:p>
          <a:p>
            <a:r>
              <a:rPr lang="ro-RO" sz="3000" dirty="0">
                <a:latin typeface="Avenir Medium"/>
                <a:cs typeface="Avenir Medium"/>
              </a:rPr>
              <a:t>An </a:t>
            </a:r>
            <a:r>
              <a:rPr lang="ro-RO" sz="3000" dirty="0" err="1">
                <a:latin typeface="Avenir Medium"/>
                <a:cs typeface="Avenir Medium"/>
              </a:rPr>
              <a:t>example</a:t>
            </a:r>
            <a:r>
              <a:rPr lang="ro-RO" sz="3000" dirty="0">
                <a:latin typeface="Avenir Medium"/>
                <a:cs typeface="Avenir Medium"/>
              </a:rPr>
              <a:t> of `</a:t>
            </a:r>
            <a:r>
              <a:rPr lang="ro-RO" sz="3000" dirty="0" err="1">
                <a:latin typeface="Avenir Medium"/>
                <a:cs typeface="Avenir Medium"/>
              </a:rPr>
              <a:t>mutating</a:t>
            </a:r>
            <a:r>
              <a:rPr lang="ro-RO" sz="3000" dirty="0">
                <a:latin typeface="Avenir Medium"/>
                <a:cs typeface="Avenir Medium"/>
              </a:rPr>
              <a:t> table` </a:t>
            </a:r>
            <a:r>
              <a:rPr lang="ro-RO" sz="3000" dirty="0" err="1">
                <a:latin typeface="Avenir Medium"/>
                <a:cs typeface="Avenir Medium"/>
              </a:rPr>
              <a:t>error</a:t>
            </a:r>
            <a:endParaRPr lang="ro-RO" sz="2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3090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06-02a_en_triggers_invoices.sql</a:t>
            </a:r>
            <a:b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                                                                  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09" y="1321904"/>
            <a:ext cx="8557591" cy="5536096"/>
          </a:xfrm>
        </p:spPr>
        <p:txBody>
          <a:bodyPr>
            <a:normAutofit fontScale="62500" lnSpcReduction="20000"/>
          </a:bodyPr>
          <a:lstStyle/>
          <a:p>
            <a:r>
              <a:rPr lang="en" sz="3000" dirty="0">
                <a:latin typeface="Avenir Medium"/>
                <a:cs typeface="Avenir Medium"/>
              </a:rPr>
              <a:t>UPDATE triggers for table INVOICES: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A. test if attribute `</a:t>
            </a:r>
            <a:r>
              <a:rPr lang="en" sz="2600" dirty="0" err="1">
                <a:latin typeface="Avenir Medium"/>
                <a:cs typeface="Avenir Medium"/>
              </a:rPr>
              <a:t>invoice_amount</a:t>
            </a:r>
            <a:r>
              <a:rPr lang="en" sz="2600" dirty="0">
                <a:latin typeface="Avenir Medium"/>
                <a:cs typeface="Avenir Medium"/>
              </a:rPr>
              <a:t>` has been changed, but neither `</a:t>
            </a:r>
            <a:r>
              <a:rPr lang="en" sz="2600" dirty="0" err="1">
                <a:latin typeface="Avenir Medium"/>
                <a:cs typeface="Avenir Medium"/>
              </a:rPr>
              <a:t>cust_id</a:t>
            </a:r>
            <a:r>
              <a:rPr lang="en" sz="2600" dirty="0">
                <a:latin typeface="Avenir Medium"/>
                <a:cs typeface="Avenir Medium"/>
              </a:rPr>
              <a:t>` nor the year-month of `</a:t>
            </a:r>
            <a:r>
              <a:rPr lang="en" sz="2600" dirty="0" err="1">
                <a:latin typeface="Avenir Medium"/>
                <a:cs typeface="Avenir Medium"/>
              </a:rPr>
              <a:t>invoice_date</a:t>
            </a:r>
            <a:r>
              <a:rPr lang="en" sz="2600" dirty="0">
                <a:latin typeface="Avenir Medium"/>
                <a:cs typeface="Avenir Medium"/>
              </a:rPr>
              <a:t>`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A.1 if so, then:	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update "</a:t>
            </a:r>
            <a:r>
              <a:rPr lang="en" sz="1800" dirty="0" err="1">
                <a:latin typeface="Avenir Medium"/>
                <a:cs typeface="Avenir Medium"/>
              </a:rPr>
              <a:t>CUSTOMERS.current_balance</a:t>
            </a:r>
            <a:r>
              <a:rPr lang="en" sz="1800" dirty="0">
                <a:latin typeface="Avenir Medium"/>
                <a:cs typeface="Avenir Medium"/>
              </a:rPr>
              <a:t>"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update "</a:t>
            </a:r>
            <a:r>
              <a:rPr lang="en" sz="1800" dirty="0" err="1">
                <a:latin typeface="Avenir Medium"/>
                <a:cs typeface="Avenir Medium"/>
              </a:rPr>
              <a:t>MONTHS.sales_total</a:t>
            </a:r>
            <a:r>
              <a:rPr lang="en" sz="1800" dirty="0">
                <a:latin typeface="Avenir Medium"/>
                <a:cs typeface="Avenir Medium"/>
              </a:rPr>
              <a:t>"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update "</a:t>
            </a:r>
            <a:r>
              <a:rPr lang="en" sz="1800" dirty="0" err="1">
                <a:latin typeface="Avenir Medium"/>
                <a:cs typeface="Avenir Medium"/>
              </a:rPr>
              <a:t>CUSTOMER_MONTHLY_STATS.sales_total</a:t>
            </a:r>
            <a:r>
              <a:rPr lang="en" sz="1800" dirty="0">
                <a:latin typeface="Avenir Medium"/>
                <a:cs typeface="Avenir Medium"/>
              </a:rPr>
              <a:t>"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A.2 if not, do nothing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B. test if the year-month of `</a:t>
            </a:r>
            <a:r>
              <a:rPr lang="en" sz="2600" dirty="0" err="1">
                <a:latin typeface="Avenir Medium"/>
                <a:cs typeface="Avenir Medium"/>
              </a:rPr>
              <a:t>invoice_date</a:t>
            </a:r>
            <a:r>
              <a:rPr lang="en" sz="2600" dirty="0">
                <a:latin typeface="Avenir Medium"/>
                <a:cs typeface="Avenir Medium"/>
              </a:rPr>
              <a:t>` or the `</a:t>
            </a:r>
            <a:r>
              <a:rPr lang="en" sz="2600" dirty="0" err="1">
                <a:latin typeface="Avenir Medium"/>
                <a:cs typeface="Avenir Medium"/>
              </a:rPr>
              <a:t>cust_id</a:t>
            </a:r>
            <a:r>
              <a:rPr lang="en" sz="2600" dirty="0">
                <a:latin typeface="Avenir Medium"/>
                <a:cs typeface="Avenir Medium"/>
              </a:rPr>
              <a:t>` were changed 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B.1 if so, then: 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in table CUSTOMERS: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decrease the `</a:t>
            </a:r>
            <a:r>
              <a:rPr lang="en" sz="1800" dirty="0" err="1">
                <a:latin typeface="Avenir Medium"/>
                <a:cs typeface="Avenir Medium"/>
              </a:rPr>
              <a:t>current_balance</a:t>
            </a:r>
            <a:r>
              <a:rPr lang="en" sz="1800" dirty="0">
                <a:latin typeface="Avenir Medium"/>
                <a:cs typeface="Avenir Medium"/>
              </a:rPr>
              <a:t>` with `:</a:t>
            </a:r>
            <a:r>
              <a:rPr lang="en" sz="1800" dirty="0" err="1">
                <a:latin typeface="Avenir Medium"/>
                <a:cs typeface="Avenir Medium"/>
              </a:rPr>
              <a:t>OLD.invoice_amount</a:t>
            </a:r>
            <a:r>
              <a:rPr lang="en" sz="1800" dirty="0">
                <a:latin typeface="Avenir Medium"/>
                <a:cs typeface="Avenir Medium"/>
              </a:rPr>
              <a:t>` for `:</a:t>
            </a:r>
            <a:r>
              <a:rPr lang="en" sz="1800" dirty="0" err="1">
                <a:latin typeface="Avenir Medium"/>
                <a:cs typeface="Avenir Medium"/>
              </a:rPr>
              <a:t>OLD.cust_id</a:t>
            </a:r>
            <a:r>
              <a:rPr lang="en" sz="1800" dirty="0">
                <a:latin typeface="Avenir Medium"/>
                <a:cs typeface="Avenir Medium"/>
              </a:rPr>
              <a:t>`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increase the `</a:t>
            </a:r>
            <a:r>
              <a:rPr lang="en" sz="1800" dirty="0" err="1">
                <a:latin typeface="Avenir Medium"/>
                <a:cs typeface="Avenir Medium"/>
              </a:rPr>
              <a:t>current_balance</a:t>
            </a:r>
            <a:r>
              <a:rPr lang="en" sz="1800" dirty="0">
                <a:latin typeface="Avenir Medium"/>
                <a:cs typeface="Avenir Medium"/>
              </a:rPr>
              <a:t>` with `:</a:t>
            </a:r>
            <a:r>
              <a:rPr lang="en" sz="1800" dirty="0" err="1">
                <a:latin typeface="Avenir Medium"/>
                <a:cs typeface="Avenir Medium"/>
              </a:rPr>
              <a:t>NEW.invoice_amount</a:t>
            </a:r>
            <a:r>
              <a:rPr lang="en" sz="1800" dirty="0">
                <a:latin typeface="Avenir Medium"/>
                <a:cs typeface="Avenir Medium"/>
              </a:rPr>
              <a:t>` for `:</a:t>
            </a:r>
            <a:r>
              <a:rPr lang="en" sz="1800" dirty="0" err="1">
                <a:latin typeface="Avenir Medium"/>
                <a:cs typeface="Avenir Medium"/>
              </a:rPr>
              <a:t>NEW.cust_id</a:t>
            </a:r>
            <a:r>
              <a:rPr lang="en" sz="1800" dirty="0">
                <a:latin typeface="Avenir Medium"/>
                <a:cs typeface="Avenir Medium"/>
              </a:rPr>
              <a:t>`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in table MONTHS: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decrease `</a:t>
            </a:r>
            <a:r>
              <a:rPr lang="en" sz="1800" dirty="0" err="1">
                <a:latin typeface="Avenir Medium"/>
                <a:cs typeface="Avenir Medium"/>
              </a:rPr>
              <a:t>sales_total</a:t>
            </a:r>
            <a:r>
              <a:rPr lang="en" sz="1800" dirty="0">
                <a:latin typeface="Avenir Medium"/>
                <a:cs typeface="Avenir Medium"/>
              </a:rPr>
              <a:t>` with `:</a:t>
            </a:r>
            <a:r>
              <a:rPr lang="en" sz="1800" dirty="0" err="1">
                <a:latin typeface="Avenir Medium"/>
                <a:cs typeface="Avenir Medium"/>
              </a:rPr>
              <a:t>OLD.invoice_amount</a:t>
            </a:r>
            <a:r>
              <a:rPr lang="en" sz="1800" dirty="0">
                <a:latin typeface="Avenir Medium"/>
                <a:cs typeface="Avenir Medium"/>
              </a:rPr>
              <a:t>` for the old month 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increase `</a:t>
            </a:r>
            <a:r>
              <a:rPr lang="en" sz="1800" dirty="0" err="1">
                <a:latin typeface="Avenir Medium"/>
                <a:cs typeface="Avenir Medium"/>
              </a:rPr>
              <a:t>sales_total</a:t>
            </a:r>
            <a:r>
              <a:rPr lang="en" sz="1800" dirty="0">
                <a:latin typeface="Avenir Medium"/>
                <a:cs typeface="Avenir Medium"/>
              </a:rPr>
              <a:t>" with `:</a:t>
            </a:r>
            <a:r>
              <a:rPr lang="en" sz="1800" dirty="0" err="1">
                <a:latin typeface="Avenir Medium"/>
                <a:cs typeface="Avenir Medium"/>
              </a:rPr>
              <a:t>NEW.invoice_amount</a:t>
            </a:r>
            <a:r>
              <a:rPr lang="en" sz="1800" dirty="0">
                <a:latin typeface="Avenir Medium"/>
                <a:cs typeface="Avenir Medium"/>
              </a:rPr>
              <a:t>` for the new month; (do not forget to check there is a record in MONTHS for the new month)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in table CUSTOMER_MONTHLY_STATS: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decrease `</a:t>
            </a:r>
            <a:r>
              <a:rPr lang="en" sz="1800" dirty="0" err="1">
                <a:latin typeface="Avenir Medium"/>
                <a:cs typeface="Avenir Medium"/>
              </a:rPr>
              <a:t>sales_total</a:t>
            </a:r>
            <a:r>
              <a:rPr lang="en" sz="1800" dirty="0">
                <a:latin typeface="Avenir Medium"/>
                <a:cs typeface="Avenir Medium"/>
              </a:rPr>
              <a:t>` with `:</a:t>
            </a:r>
            <a:r>
              <a:rPr lang="en" sz="1800" dirty="0" err="1">
                <a:latin typeface="Avenir Medium"/>
                <a:cs typeface="Avenir Medium"/>
              </a:rPr>
              <a:t>OLD.invoice_amount</a:t>
            </a:r>
            <a:r>
              <a:rPr lang="en" sz="1800" dirty="0">
                <a:latin typeface="Avenir Medium"/>
                <a:cs typeface="Avenir Medium"/>
              </a:rPr>
              <a:t>` for the old month and  `:</a:t>
            </a:r>
            <a:r>
              <a:rPr lang="en" sz="1800" dirty="0" err="1">
                <a:latin typeface="Avenir Medium"/>
                <a:cs typeface="Avenir Medium"/>
              </a:rPr>
              <a:t>OLD.cust_id</a:t>
            </a:r>
            <a:r>
              <a:rPr lang="en" sz="1800" dirty="0">
                <a:latin typeface="Avenir Medium"/>
                <a:cs typeface="Avenir Medium"/>
              </a:rPr>
              <a:t>`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increase `</a:t>
            </a:r>
            <a:r>
              <a:rPr lang="en" sz="1800" dirty="0" err="1">
                <a:latin typeface="Avenir Medium"/>
                <a:cs typeface="Avenir Medium"/>
              </a:rPr>
              <a:t>sales_total</a:t>
            </a:r>
            <a:r>
              <a:rPr lang="en" sz="1800" dirty="0">
                <a:latin typeface="Avenir Medium"/>
                <a:cs typeface="Avenir Medium"/>
              </a:rPr>
              <a:t>` with `:</a:t>
            </a:r>
            <a:r>
              <a:rPr lang="en" sz="1800" dirty="0" err="1">
                <a:latin typeface="Avenir Medium"/>
                <a:cs typeface="Avenir Medium"/>
              </a:rPr>
              <a:t>NEW.invoice_amount</a:t>
            </a:r>
            <a:r>
              <a:rPr lang="en" sz="1800" dirty="0">
                <a:latin typeface="Avenir Medium"/>
                <a:cs typeface="Avenir Medium"/>
              </a:rPr>
              <a:t>` for the new month and  `:</a:t>
            </a:r>
            <a:r>
              <a:rPr lang="en" sz="1800" dirty="0" err="1">
                <a:latin typeface="Avenir Medium"/>
                <a:cs typeface="Avenir Medium"/>
              </a:rPr>
              <a:t>NEW.cust_id</a:t>
            </a:r>
            <a:r>
              <a:rPr lang="en" sz="1800" dirty="0">
                <a:latin typeface="Avenir Medium"/>
                <a:cs typeface="Avenir Medium"/>
              </a:rPr>
              <a:t>` (do not forget to check there is a record in CUSTOMER_MONTHLY_STATS for the new month and `:</a:t>
            </a:r>
            <a:r>
              <a:rPr lang="en" sz="1800" dirty="0" err="1">
                <a:latin typeface="Avenir Medium"/>
                <a:cs typeface="Avenir Medium"/>
              </a:rPr>
              <a:t>NEW.cust_id</a:t>
            </a:r>
            <a:r>
              <a:rPr lang="en" sz="1800" dirty="0">
                <a:latin typeface="Avenir Medium"/>
                <a:cs typeface="Avenir Medium"/>
              </a:rPr>
              <a:t>`)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test if the year-month of `</a:t>
            </a:r>
            <a:r>
              <a:rPr lang="en" sz="1800" dirty="0" err="1">
                <a:latin typeface="Avenir Medium"/>
                <a:cs typeface="Avenir Medium"/>
              </a:rPr>
              <a:t>invoice_date</a:t>
            </a:r>
            <a:r>
              <a:rPr lang="en" sz="1800" dirty="0">
                <a:latin typeface="Avenir Medium"/>
                <a:cs typeface="Avenir Medium"/>
              </a:rPr>
              <a:t>` was changed 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B.1.1 if so, then:	</a:t>
            </a:r>
          </a:p>
          <a:p>
            <a:pPr lvl="5"/>
            <a:r>
              <a:rPr lang="en" sz="1800" dirty="0">
                <a:latin typeface="Avenir Medium"/>
                <a:cs typeface="Avenir Medium"/>
              </a:rPr>
              <a:t>in table PRODUCT_MONTHLY_STATS, 			</a:t>
            </a:r>
          </a:p>
          <a:p>
            <a:pPr lvl="6"/>
            <a:r>
              <a:rPr lang="en" sz="1800" dirty="0">
                <a:latin typeface="Avenir Medium"/>
                <a:cs typeface="Avenir Medium"/>
              </a:rPr>
              <a:t>decrease `sales` for all products in `:</a:t>
            </a:r>
            <a:r>
              <a:rPr lang="en" sz="1800" dirty="0" err="1">
                <a:latin typeface="Avenir Medium"/>
                <a:cs typeface="Avenir Medium"/>
              </a:rPr>
              <a:t>OLD.invoice_id</a:t>
            </a:r>
            <a:r>
              <a:rPr lang="en" sz="1800" dirty="0">
                <a:latin typeface="Avenir Medium"/>
                <a:cs typeface="Avenir Medium"/>
              </a:rPr>
              <a:t>` for the old month</a:t>
            </a:r>
          </a:p>
          <a:p>
            <a:pPr lvl="6"/>
            <a:r>
              <a:rPr lang="en" sz="1800" dirty="0">
                <a:latin typeface="Avenir Medium"/>
                <a:cs typeface="Avenir Medium"/>
              </a:rPr>
              <a:t>increase `sales` for all products in `:</a:t>
            </a:r>
            <a:r>
              <a:rPr lang="en" sz="1800" dirty="0" err="1">
                <a:latin typeface="Avenir Medium"/>
                <a:cs typeface="Avenir Medium"/>
              </a:rPr>
              <a:t>NEW.invoice_id</a:t>
            </a:r>
            <a:r>
              <a:rPr lang="en" sz="1800" dirty="0">
                <a:latin typeface="Avenir Medium"/>
                <a:cs typeface="Avenir Medium"/>
              </a:rPr>
              <a:t>` for the new month			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B.1.2 of not, do nothing	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B.2 if not, do nothing</a:t>
            </a:r>
          </a:p>
        </p:txBody>
      </p:sp>
    </p:spTree>
    <p:extLst>
      <p:ext uri="{BB962C8B-B14F-4D97-AF65-F5344CB8AC3E}">
        <p14:creationId xmlns:p14="http://schemas.microsoft.com/office/powerpoint/2010/main" val="6789275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06-02a_en_triggers_invoices.sql</a:t>
            </a:r>
            <a:b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ro-RO" sz="36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                                                                   </a:t>
            </a:r>
            <a:r>
              <a:rPr lang="ro-RO" sz="36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  <a:endParaRPr lang="en-US" sz="36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09" y="1321904"/>
            <a:ext cx="8557591" cy="5459896"/>
          </a:xfrm>
        </p:spPr>
        <p:txBody>
          <a:bodyPr>
            <a:normAutofit fontScale="70000" lnSpcReduction="20000"/>
          </a:bodyPr>
          <a:lstStyle/>
          <a:p>
            <a:r>
              <a:rPr lang="en" sz="3000" dirty="0">
                <a:latin typeface="Avenir Medium"/>
                <a:cs typeface="Avenir Medium"/>
              </a:rPr>
              <a:t>DELETE triggers for table INVOICES :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BEFORE – ROW: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no tasks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AFTER ROW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update "</a:t>
            </a:r>
            <a:r>
              <a:rPr lang="en" sz="2200" dirty="0" err="1">
                <a:latin typeface="Avenir Medium"/>
                <a:cs typeface="Avenir Medium"/>
              </a:rPr>
              <a:t>customers.current_balance</a:t>
            </a:r>
            <a:r>
              <a:rPr lang="en" sz="2200" dirty="0">
                <a:latin typeface="Avenir Medium"/>
                <a:cs typeface="Avenir Medium"/>
              </a:rPr>
              <a:t>"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update "</a:t>
            </a:r>
            <a:r>
              <a:rPr lang="en" sz="2200" dirty="0" err="1">
                <a:latin typeface="Avenir Medium"/>
                <a:cs typeface="Avenir Medium"/>
              </a:rPr>
              <a:t>months.sales_total</a:t>
            </a:r>
            <a:r>
              <a:rPr lang="en" sz="2200" dirty="0">
                <a:latin typeface="Avenir Medium"/>
                <a:cs typeface="Avenir Medium"/>
              </a:rPr>
              <a:t>" 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update "</a:t>
            </a:r>
            <a:r>
              <a:rPr lang="en" sz="2200" dirty="0" err="1">
                <a:latin typeface="Avenir Medium"/>
                <a:cs typeface="Avenir Medium"/>
              </a:rPr>
              <a:t>customer_monthly_stats.sales</a:t>
            </a:r>
            <a:r>
              <a:rPr lang="en" sz="2200" dirty="0">
                <a:latin typeface="Avenir Medium"/>
                <a:cs typeface="Avenir Medium"/>
              </a:rPr>
              <a:t>"</a:t>
            </a:r>
          </a:p>
          <a:p>
            <a:r>
              <a:rPr lang="en" sz="3000" dirty="0">
                <a:latin typeface="Avenir Medium"/>
                <a:cs typeface="Avenir Medium"/>
              </a:rPr>
              <a:t>Note: Since payments, refusals and/or cancellations may occur in other months than `</a:t>
            </a:r>
            <a:r>
              <a:rPr lang="en" sz="3000" dirty="0" err="1">
                <a:latin typeface="Avenir Medium"/>
                <a:cs typeface="Avenir Medium"/>
              </a:rPr>
              <a:t>invoice_date`’s</a:t>
            </a:r>
            <a:r>
              <a:rPr lang="en" sz="3000" dirty="0">
                <a:latin typeface="Avenir Medium"/>
                <a:cs typeface="Avenir Medium"/>
              </a:rPr>
              <a:t>, with INVOICES triggers we DO NOT update: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”</a:t>
            </a:r>
            <a:r>
              <a:rPr lang="en" sz="2600" dirty="0" err="1">
                <a:latin typeface="Avenir Medium"/>
                <a:cs typeface="Avenir Medium"/>
              </a:rPr>
              <a:t>months.refusals_total</a:t>
            </a:r>
            <a:r>
              <a:rPr lang="en" sz="2600" dirty="0">
                <a:latin typeface="Avenir Medium"/>
                <a:cs typeface="Avenir Medium"/>
              </a:rPr>
              <a:t>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”months. </a:t>
            </a:r>
            <a:r>
              <a:rPr lang="en" sz="2600" dirty="0" err="1">
                <a:latin typeface="Avenir Medium"/>
                <a:cs typeface="Avenir Medium"/>
              </a:rPr>
              <a:t>cancellations_total</a:t>
            </a:r>
            <a:r>
              <a:rPr lang="en" sz="2600" dirty="0">
                <a:latin typeface="Avenir Medium"/>
                <a:cs typeface="Avenir Medium"/>
              </a:rPr>
              <a:t>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months.received_total</a:t>
            </a:r>
            <a:r>
              <a:rPr lang="en" sz="2600" dirty="0">
                <a:latin typeface="Avenir Medium"/>
                <a:cs typeface="Avenir Medium"/>
              </a:rPr>
              <a:t>" 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customer_monthly_stats.refusals</a:t>
            </a:r>
            <a:r>
              <a:rPr lang="en" sz="2600" dirty="0">
                <a:latin typeface="Avenir Medium"/>
                <a:cs typeface="Avenir Medium"/>
              </a:rPr>
              <a:t>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customer_monthly_stats</a:t>
            </a:r>
            <a:r>
              <a:rPr lang="en" sz="2600" dirty="0">
                <a:latin typeface="Avenir Medium"/>
                <a:cs typeface="Avenir Medium"/>
              </a:rPr>
              <a:t>. cancellations”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customer_monthly_stats.received</a:t>
            </a:r>
            <a:r>
              <a:rPr lang="en" sz="2600" dirty="0">
                <a:latin typeface="Avenir Medium"/>
                <a:cs typeface="Avenir Medium"/>
              </a:rPr>
              <a:t>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product_monthly_stats</a:t>
            </a:r>
            <a:r>
              <a:rPr lang="en" sz="2600" dirty="0">
                <a:latin typeface="Avenir Medium"/>
                <a:cs typeface="Avenir Medium"/>
              </a:rPr>
              <a:t>. refusals”</a:t>
            </a:r>
          </a:p>
          <a:p>
            <a:pPr lvl="1"/>
            <a:r>
              <a:rPr lang="en" sz="2600" dirty="0">
                <a:latin typeface="Avenir Medium"/>
                <a:cs typeface="Avenir Medium"/>
              </a:rPr>
              <a:t>“</a:t>
            </a:r>
            <a:r>
              <a:rPr lang="en" sz="2600" dirty="0" err="1">
                <a:latin typeface="Avenir Medium"/>
                <a:cs typeface="Avenir Medium"/>
              </a:rPr>
              <a:t>product_monthly_stats</a:t>
            </a:r>
            <a:r>
              <a:rPr lang="en" sz="2600" dirty="0">
                <a:latin typeface="Avenir Medium"/>
                <a:cs typeface="Avenir Medium"/>
              </a:rPr>
              <a:t>. cancellations”</a:t>
            </a:r>
          </a:p>
        </p:txBody>
      </p:sp>
    </p:spTree>
    <p:extLst>
      <p:ext uri="{BB962C8B-B14F-4D97-AF65-F5344CB8AC3E}">
        <p14:creationId xmlns:p14="http://schemas.microsoft.com/office/powerpoint/2010/main" val="562251672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27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06-02b_en_triggers__invoice_details.sql</a:t>
            </a:r>
            <a:endParaRPr lang="en-US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9626"/>
            <a:ext cx="8534400" cy="5681869"/>
          </a:xfrm>
        </p:spPr>
        <p:txBody>
          <a:bodyPr>
            <a:normAutofit fontScale="85000" lnSpcReduction="20000"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Before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following</a:t>
            </a:r>
            <a:r>
              <a:rPr lang="ro-RO" sz="3000" dirty="0">
                <a:latin typeface="Avenir Medium"/>
                <a:cs typeface="Avenir Medium"/>
              </a:rPr>
              <a:t>/</a:t>
            </a:r>
            <a:r>
              <a:rPr lang="ro-RO" sz="3000" dirty="0" err="1">
                <a:latin typeface="Avenir Medium"/>
                <a:cs typeface="Avenir Medium"/>
              </a:rPr>
              <a:t>executing</a:t>
            </a:r>
            <a:r>
              <a:rPr lang="ro-RO" sz="3000" dirty="0">
                <a:latin typeface="Avenir Medium"/>
                <a:cs typeface="Avenir Medium"/>
              </a:rPr>
              <a:t> </a:t>
            </a:r>
            <a:r>
              <a:rPr lang="ro-RO" sz="3000" dirty="0" err="1">
                <a:latin typeface="Avenir Medium"/>
                <a:cs typeface="Avenir Medium"/>
              </a:rPr>
              <a:t>the</a:t>
            </a:r>
            <a:r>
              <a:rPr lang="ro-RO" sz="3000" dirty="0">
                <a:latin typeface="Avenir Medium"/>
                <a:cs typeface="Avenir Medium"/>
              </a:rPr>
              <a:t> script...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Examine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computed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in table INVOICE_DETAILS </a:t>
            </a:r>
          </a:p>
          <a:p>
            <a:pPr lvl="1"/>
            <a:r>
              <a:rPr lang="ro-RO" sz="2600" dirty="0" err="1">
                <a:latin typeface="Avenir Medium"/>
                <a:cs typeface="Avenir Medium"/>
              </a:rPr>
              <a:t>Identify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other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tables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attributes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that</a:t>
            </a:r>
            <a:r>
              <a:rPr lang="ro-RO" sz="2600" dirty="0">
                <a:latin typeface="Avenir Medium"/>
                <a:cs typeface="Avenir Medium"/>
              </a:rPr>
              <a:t> must </a:t>
            </a:r>
            <a:r>
              <a:rPr lang="ro-RO" sz="2600" dirty="0" err="1">
                <a:latin typeface="Avenir Medium"/>
                <a:cs typeface="Avenir Medium"/>
              </a:rPr>
              <a:t>be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updated</a:t>
            </a:r>
            <a:r>
              <a:rPr lang="ro-RO" sz="2600" dirty="0">
                <a:latin typeface="Avenir Medium"/>
                <a:cs typeface="Avenir Medium"/>
              </a:rPr>
              <a:t>/</a:t>
            </a:r>
            <a:r>
              <a:rPr lang="ro-RO" sz="2600" dirty="0" err="1">
                <a:latin typeface="Avenir Medium"/>
                <a:cs typeface="Avenir Medium"/>
              </a:rPr>
              <a:t>synchronized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through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INVOICE_DETAILS’s</a:t>
            </a:r>
            <a:r>
              <a:rPr lang="ro-RO" sz="2600" dirty="0">
                <a:latin typeface="Avenir Medium"/>
                <a:cs typeface="Avenir Medium"/>
              </a:rPr>
              <a:t> </a:t>
            </a:r>
            <a:r>
              <a:rPr lang="ro-RO" sz="2600" dirty="0" err="1">
                <a:latin typeface="Avenir Medium"/>
                <a:cs typeface="Avenir Medium"/>
              </a:rPr>
              <a:t>triggers</a:t>
            </a:r>
            <a:endParaRPr lang="ro-RO" sz="2600" dirty="0">
              <a:latin typeface="Avenir Medium"/>
              <a:cs typeface="Avenir Medium"/>
            </a:endParaRPr>
          </a:p>
          <a:p>
            <a:r>
              <a:rPr lang="en" sz="3000" dirty="0">
                <a:latin typeface="Avenir Medium"/>
                <a:cs typeface="Avenir Medium"/>
              </a:rPr>
              <a:t>I. INSERT triggers for table INVOICE_DETAILS</a:t>
            </a: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I.a</a:t>
            </a:r>
            <a:r>
              <a:rPr lang="en" sz="2600" dirty="0">
                <a:latin typeface="Avenir Medium"/>
                <a:cs typeface="Avenir Medium"/>
              </a:rPr>
              <a:t> Tasks for the INSERT - BEFORE - ROW trigger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attribute "</a:t>
            </a:r>
            <a:r>
              <a:rPr lang="en" sz="2200" dirty="0" err="1">
                <a:latin typeface="Avenir Medium"/>
                <a:cs typeface="Avenir Medium"/>
              </a:rPr>
              <a:t>invoice_details.row_number</a:t>
            </a:r>
            <a:r>
              <a:rPr lang="en" sz="2200" dirty="0">
                <a:latin typeface="Avenir Medium"/>
                <a:cs typeface="Avenir Medium"/>
              </a:rPr>
              <a:t>" must be determined based on attribute "</a:t>
            </a:r>
            <a:r>
              <a:rPr lang="en" sz="2200" dirty="0" err="1">
                <a:latin typeface="Avenir Medium"/>
                <a:cs typeface="Avenir Medium"/>
              </a:rPr>
              <a:t>invoices.n_of_rows</a:t>
            </a:r>
            <a:r>
              <a:rPr lang="en" sz="2200" dirty="0">
                <a:latin typeface="Avenir Medium"/>
                <a:cs typeface="Avenir Medium"/>
              </a:rPr>
              <a:t>" for current invoice 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attribute "</a:t>
            </a:r>
            <a:r>
              <a:rPr lang="en" sz="2200" dirty="0" err="1">
                <a:latin typeface="Avenir Medium"/>
                <a:cs typeface="Avenir Medium"/>
              </a:rPr>
              <a:t>invoice_details.row_vat</a:t>
            </a:r>
            <a:r>
              <a:rPr lang="en" sz="2200" dirty="0">
                <a:latin typeface="Avenir Medium"/>
                <a:cs typeface="Avenir Medium"/>
              </a:rPr>
              <a:t>" must be determined based on attributes "</a:t>
            </a:r>
            <a:r>
              <a:rPr lang="en" sz="2200" dirty="0" err="1">
                <a:latin typeface="Avenir Medium"/>
                <a:cs typeface="Avenir Medium"/>
              </a:rPr>
              <a:t>invoice_details.quantity</a:t>
            </a:r>
            <a:r>
              <a:rPr lang="en" sz="2200" dirty="0">
                <a:latin typeface="Avenir Medium"/>
                <a:cs typeface="Avenir Medium"/>
              </a:rPr>
              <a:t>", "</a:t>
            </a:r>
            <a:r>
              <a:rPr lang="en" sz="2200" dirty="0" err="1">
                <a:latin typeface="Avenir Medium"/>
                <a:cs typeface="Avenir Medium"/>
              </a:rPr>
              <a:t>invoice_details.unit_price</a:t>
            </a:r>
            <a:r>
              <a:rPr lang="en" sz="2200" dirty="0">
                <a:latin typeface="Avenir Medium"/>
                <a:cs typeface="Avenir Medium"/>
              </a:rPr>
              <a:t>” and "</a:t>
            </a:r>
            <a:r>
              <a:rPr lang="en" sz="2200" dirty="0" err="1">
                <a:latin typeface="Avenir Medium"/>
                <a:cs typeface="Avenir Medium"/>
              </a:rPr>
              <a:t>products.current_vat_percent</a:t>
            </a:r>
            <a:r>
              <a:rPr lang="en" sz="2200" dirty="0">
                <a:latin typeface="Avenir Medium"/>
                <a:cs typeface="Avenir Medium"/>
              </a:rPr>
              <a:t>"  </a:t>
            </a: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I.b</a:t>
            </a:r>
            <a:r>
              <a:rPr lang="en" sz="2600" dirty="0">
                <a:latin typeface="Avenir Medium"/>
                <a:cs typeface="Avenir Medium"/>
              </a:rPr>
              <a:t> Tasks for the INSERT - AFTER - ROW trigger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update "</a:t>
            </a:r>
            <a:r>
              <a:rPr lang="en" sz="2200" dirty="0" err="1">
                <a:latin typeface="Avenir Medium"/>
                <a:cs typeface="Avenir Medium"/>
              </a:rPr>
              <a:t>invoice_VAT</a:t>
            </a:r>
            <a:r>
              <a:rPr lang="en" sz="2200" dirty="0">
                <a:latin typeface="Avenir Medium"/>
                <a:cs typeface="Avenir Medium"/>
              </a:rPr>
              <a:t>", "</a:t>
            </a:r>
            <a:r>
              <a:rPr lang="en" sz="2200" dirty="0" err="1">
                <a:latin typeface="Avenir Medium"/>
                <a:cs typeface="Avenir Medium"/>
              </a:rPr>
              <a:t>invoice_amount</a:t>
            </a:r>
            <a:r>
              <a:rPr lang="en" sz="2200" dirty="0">
                <a:latin typeface="Avenir Medium"/>
                <a:cs typeface="Avenir Medium"/>
              </a:rPr>
              <a:t>", "</a:t>
            </a:r>
            <a:r>
              <a:rPr lang="en" sz="2200" dirty="0" err="1">
                <a:latin typeface="Avenir Medium"/>
                <a:cs typeface="Avenir Medium"/>
              </a:rPr>
              <a:t>n_of_rows</a:t>
            </a:r>
            <a:r>
              <a:rPr lang="en" sz="2200" dirty="0">
                <a:latin typeface="Avenir Medium"/>
                <a:cs typeface="Avenir Medium"/>
              </a:rPr>
              <a:t>" in table INVOICES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update denormalized table PRODUCT_MONTHLY_STATS (if no record exists in table PRODUCT_MONTHLY_STATS for current (inserted) invoice's month and customer invoice row's product, then INSERT a record into PRODUCT_MONTHLY_STATS!</a:t>
            </a:r>
          </a:p>
        </p:txBody>
      </p:sp>
    </p:spTree>
    <p:extLst>
      <p:ext uri="{BB962C8B-B14F-4D97-AF65-F5344CB8AC3E}">
        <p14:creationId xmlns:p14="http://schemas.microsoft.com/office/powerpoint/2010/main" val="257380798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27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Script </a:t>
            </a:r>
            <a: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06-02b_en_triggers__invoice_details.sql </a:t>
            </a:r>
            <a:b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" sz="2800" b="1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                                                                      </a:t>
            </a:r>
            <a:r>
              <a:rPr lang="en" sz="280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  <a:endParaRPr lang="en-US" sz="280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4" y="1149627"/>
            <a:ext cx="8746435" cy="5681868"/>
          </a:xfrm>
        </p:spPr>
        <p:txBody>
          <a:bodyPr>
            <a:normAutofit fontScale="62500" lnSpcReduction="20000"/>
          </a:bodyPr>
          <a:lstStyle/>
          <a:p>
            <a:r>
              <a:rPr lang="en" sz="3000" dirty="0">
                <a:latin typeface="Avenir Medium"/>
                <a:cs typeface="Avenir Medium"/>
              </a:rPr>
              <a:t>II. UPDATE triggers for table INVOICE_DETAILS</a:t>
            </a: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II.a</a:t>
            </a:r>
            <a:r>
              <a:rPr lang="en" sz="2600" dirty="0">
                <a:latin typeface="Avenir Medium"/>
                <a:cs typeface="Avenir Medium"/>
              </a:rPr>
              <a:t> Tasks for the UPDATE - BEFORE - ROW trigger</a:t>
            </a:r>
            <a:endParaRPr lang="en" sz="3000" dirty="0">
              <a:latin typeface="Avenir Medium"/>
              <a:cs typeface="Avenir Medium"/>
            </a:endParaRPr>
          </a:p>
          <a:p>
            <a:pPr lvl="2"/>
            <a:r>
              <a:rPr lang="en" sz="2200" dirty="0">
                <a:latin typeface="Avenir Medium"/>
                <a:cs typeface="Avenir Medium"/>
              </a:rPr>
              <a:t>check if at least one value of the following attributes was changed: </a:t>
            </a:r>
            <a:r>
              <a:rPr lang="en" sz="2200" dirty="0" err="1">
                <a:latin typeface="Avenir Medium"/>
                <a:cs typeface="Avenir Medium"/>
              </a:rPr>
              <a:t>product_vat</a:t>
            </a:r>
            <a:r>
              <a:rPr lang="en" sz="2200" dirty="0">
                <a:latin typeface="Avenir Medium"/>
                <a:cs typeface="Avenir Medium"/>
              </a:rPr>
              <a:t>, `quantity`, `</a:t>
            </a:r>
            <a:r>
              <a:rPr lang="en" sz="2200" dirty="0" err="1">
                <a:latin typeface="Avenir Medium"/>
                <a:cs typeface="Avenir Medium"/>
              </a:rPr>
              <a:t>unit_price</a:t>
            </a:r>
            <a:r>
              <a:rPr lang="en" sz="2200" dirty="0">
                <a:latin typeface="Avenir Medium"/>
                <a:cs typeface="Avenir Medium"/>
              </a:rPr>
              <a:t>`; if so, UPDATE `</a:t>
            </a:r>
            <a:r>
              <a:rPr lang="en" sz="2200" dirty="0" err="1">
                <a:latin typeface="Avenir Medium"/>
                <a:cs typeface="Avenir Medium"/>
              </a:rPr>
              <a:t>row_vat</a:t>
            </a:r>
            <a:r>
              <a:rPr lang="en" sz="2200" dirty="0">
                <a:latin typeface="Avenir Medium"/>
                <a:cs typeface="Avenir Medium"/>
              </a:rPr>
              <a:t>` !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check if "</a:t>
            </a:r>
            <a:r>
              <a:rPr lang="en" sz="2200" dirty="0" err="1">
                <a:latin typeface="Avenir Medium"/>
                <a:cs typeface="Avenir Medium"/>
              </a:rPr>
              <a:t>invoice_details.row_number"'s</a:t>
            </a:r>
            <a:r>
              <a:rPr lang="en" sz="2200" dirty="0">
                <a:latin typeface="Avenir Medium"/>
                <a:cs typeface="Avenir Medium"/>
              </a:rPr>
              <a:t> values has been changed; for the moment, the rule to be enforced is: "the `</a:t>
            </a:r>
            <a:r>
              <a:rPr lang="en" sz="2200" dirty="0" err="1">
                <a:latin typeface="Avenir Medium"/>
                <a:cs typeface="Avenir Medium"/>
              </a:rPr>
              <a:t>row_number</a:t>
            </a:r>
            <a:r>
              <a:rPr lang="en" sz="2200" dirty="0">
                <a:latin typeface="Avenir Medium"/>
                <a:cs typeface="Avenir Medium"/>
              </a:rPr>
              <a:t>` cannot be updated, except for the case when also `</a:t>
            </a:r>
            <a:r>
              <a:rPr lang="en" sz="2200" dirty="0" err="1">
                <a:latin typeface="Avenir Medium"/>
                <a:cs typeface="Avenir Medium"/>
              </a:rPr>
              <a:t>invoice_id</a:t>
            </a:r>
            <a:r>
              <a:rPr lang="en" sz="2200" dirty="0">
                <a:latin typeface="Avenir Medium"/>
                <a:cs typeface="Avenir Medium"/>
              </a:rPr>
              <a:t>` was changed!"</a:t>
            </a:r>
          </a:p>
          <a:p>
            <a:pPr lvl="1"/>
            <a:r>
              <a:rPr lang="en" sz="2600" dirty="0" err="1">
                <a:latin typeface="Avenir Medium"/>
                <a:cs typeface="Avenir Medium"/>
              </a:rPr>
              <a:t>II.b</a:t>
            </a:r>
            <a:r>
              <a:rPr lang="en" sz="2600" dirty="0">
                <a:latin typeface="Avenir Medium"/>
                <a:cs typeface="Avenir Medium"/>
              </a:rPr>
              <a:t> Tasks for the UPDATE - AFTER - ROW trigger</a:t>
            </a:r>
          </a:p>
          <a:p>
            <a:pPr lvl="2"/>
            <a:r>
              <a:rPr lang="en" sz="2200" dirty="0">
                <a:latin typeface="Avenir Medium"/>
                <a:cs typeface="Avenir Medium"/>
              </a:rPr>
              <a:t>II.b.1  Check id the `</a:t>
            </a:r>
            <a:r>
              <a:rPr lang="en" sz="2200" dirty="0" err="1">
                <a:latin typeface="Avenir Medium"/>
                <a:cs typeface="Avenir Medium"/>
              </a:rPr>
              <a:t>invoice_id</a:t>
            </a:r>
            <a:r>
              <a:rPr lang="en" sz="2200" dirty="0">
                <a:latin typeface="Avenir Medium"/>
                <a:cs typeface="Avenir Medium"/>
              </a:rPr>
              <a:t>` has been changed...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II.b.1.a ...if the "</a:t>
            </a:r>
            <a:r>
              <a:rPr lang="en" sz="1800" dirty="0" err="1">
                <a:latin typeface="Avenir Medium"/>
                <a:cs typeface="Avenir Medium"/>
              </a:rPr>
              <a:t>invoice_id</a:t>
            </a:r>
            <a:r>
              <a:rPr lang="en" sz="1800" dirty="0">
                <a:latin typeface="Avenir Medium"/>
                <a:cs typeface="Avenir Medium"/>
              </a:rPr>
              <a:t>" was changed, then...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decrease "</a:t>
            </a:r>
            <a:r>
              <a:rPr lang="en" sz="1800" dirty="0" err="1">
                <a:latin typeface="Avenir Medium"/>
                <a:cs typeface="Avenir Medium"/>
              </a:rPr>
              <a:t>invoices.invoice_VAT</a:t>
            </a:r>
            <a:r>
              <a:rPr lang="en" sz="1800" dirty="0">
                <a:latin typeface="Avenir Medium"/>
                <a:cs typeface="Avenir Medium"/>
              </a:rPr>
              <a:t>", "</a:t>
            </a:r>
            <a:r>
              <a:rPr lang="en" sz="1800" dirty="0" err="1">
                <a:latin typeface="Avenir Medium"/>
                <a:cs typeface="Avenir Medium"/>
              </a:rPr>
              <a:t>invoices.invoice_amount</a:t>
            </a:r>
            <a:r>
              <a:rPr lang="en" sz="1800" dirty="0">
                <a:latin typeface="Avenir Medium"/>
                <a:cs typeface="Avenir Medium"/>
              </a:rPr>
              <a:t>" and "</a:t>
            </a:r>
            <a:r>
              <a:rPr lang="en" sz="1800" dirty="0" err="1">
                <a:latin typeface="Avenir Medium"/>
                <a:cs typeface="Avenir Medium"/>
              </a:rPr>
              <a:t>invoices.n_of_rows</a:t>
            </a:r>
            <a:r>
              <a:rPr lang="en" sz="1800" dirty="0">
                <a:latin typeface="Avenir Medium"/>
                <a:cs typeface="Avenir Medium"/>
              </a:rPr>
              <a:t>" for the OLD invoice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increase "</a:t>
            </a:r>
            <a:r>
              <a:rPr lang="en" sz="1800" dirty="0" err="1">
                <a:latin typeface="Avenir Medium"/>
                <a:cs typeface="Avenir Medium"/>
              </a:rPr>
              <a:t>invoices.invoice_VAT</a:t>
            </a:r>
            <a:r>
              <a:rPr lang="en" sz="1800" dirty="0">
                <a:latin typeface="Avenir Medium"/>
                <a:cs typeface="Avenir Medium"/>
              </a:rPr>
              <a:t>", "</a:t>
            </a:r>
            <a:r>
              <a:rPr lang="en" sz="1800" dirty="0" err="1">
                <a:latin typeface="Avenir Medium"/>
                <a:cs typeface="Avenir Medium"/>
              </a:rPr>
              <a:t>invoices.invoice_amount</a:t>
            </a:r>
            <a:r>
              <a:rPr lang="en" sz="1800" dirty="0">
                <a:latin typeface="Avenir Medium"/>
                <a:cs typeface="Avenir Medium"/>
              </a:rPr>
              <a:t>" and "</a:t>
            </a:r>
            <a:r>
              <a:rPr lang="en" sz="1800" dirty="0" err="1">
                <a:latin typeface="Avenir Medium"/>
                <a:cs typeface="Avenir Medium"/>
              </a:rPr>
              <a:t>invoices.n_of_rows</a:t>
            </a:r>
            <a:r>
              <a:rPr lang="en" sz="1800" dirty="0">
                <a:latin typeface="Avenir Medium"/>
                <a:cs typeface="Avenir Medium"/>
              </a:rPr>
              <a:t>" for the NEW invoice</a:t>
            </a:r>
            <a:endParaRPr lang="en" sz="3000" dirty="0">
              <a:latin typeface="Avenir Medium"/>
              <a:cs typeface="Avenir Medium"/>
            </a:endParaRPr>
          </a:p>
          <a:p>
            <a:pPr lvl="4"/>
            <a:r>
              <a:rPr lang="en" sz="1800" dirty="0">
                <a:latin typeface="Avenir Medium"/>
                <a:cs typeface="Avenir Medium"/>
              </a:rPr>
              <a:t>test if the new invoice date falls in another month</a:t>
            </a:r>
          </a:p>
          <a:p>
            <a:pPr lvl="5"/>
            <a:r>
              <a:rPr lang="en" sz="1800" dirty="0">
                <a:latin typeface="Avenir Medium"/>
                <a:cs typeface="Avenir Medium"/>
              </a:rPr>
              <a:t>II.b.1.a.1 ... if new line appear in a new invoice placed into another month...</a:t>
            </a:r>
          </a:p>
          <a:p>
            <a:pPr lvl="6"/>
            <a:r>
              <a:rPr lang="en" sz="1800" dirty="0">
                <a:latin typeface="Avenir Medium"/>
                <a:cs typeface="Avenir Medium"/>
              </a:rPr>
              <a:t>decrease "</a:t>
            </a:r>
            <a:r>
              <a:rPr lang="en" sz="1800" dirty="0" err="1">
                <a:latin typeface="Avenir Medium"/>
                <a:cs typeface="Avenir Medium"/>
              </a:rPr>
              <a:t>product_monthly_stats.sales</a:t>
            </a:r>
            <a:r>
              <a:rPr lang="en" sz="1800" dirty="0">
                <a:latin typeface="Avenir Medium"/>
                <a:cs typeface="Avenir Medium"/>
              </a:rPr>
              <a:t>" for the OLD product and the old invoice's month</a:t>
            </a:r>
          </a:p>
          <a:p>
            <a:pPr lvl="6"/>
            <a:r>
              <a:rPr lang="en" sz="1800" dirty="0">
                <a:latin typeface="Avenir Medium"/>
                <a:cs typeface="Avenir Medium"/>
              </a:rPr>
              <a:t>increase "</a:t>
            </a:r>
            <a:r>
              <a:rPr lang="en" sz="1800" dirty="0" err="1">
                <a:latin typeface="Avenir Medium"/>
                <a:cs typeface="Avenir Medium"/>
              </a:rPr>
              <a:t>product_monthly_stats.sales</a:t>
            </a:r>
            <a:r>
              <a:rPr lang="en" sz="1800" dirty="0">
                <a:latin typeface="Avenir Medium"/>
                <a:cs typeface="Avenir Medium"/>
              </a:rPr>
              <a:t>" for the NEW product and the new invoice's month; (do not forget to check if the new product has a corresponding record in "</a:t>
            </a:r>
            <a:r>
              <a:rPr lang="en" sz="1800" dirty="0" err="1">
                <a:latin typeface="Avenir Medium"/>
                <a:cs typeface="Avenir Medium"/>
              </a:rPr>
              <a:t>product_monthly_stats</a:t>
            </a:r>
            <a:r>
              <a:rPr lang="en" sz="1800" dirty="0">
                <a:latin typeface="Avenir Medium"/>
                <a:cs typeface="Avenir Medium"/>
              </a:rPr>
              <a:t>" for  the current invoice's month (if not, add the record in "</a:t>
            </a:r>
            <a:r>
              <a:rPr lang="en" sz="1800" dirty="0" err="1">
                <a:latin typeface="Avenir Medium"/>
                <a:cs typeface="Avenir Medium"/>
              </a:rPr>
              <a:t>product_monthly_stats</a:t>
            </a:r>
            <a:r>
              <a:rPr lang="en" sz="1800" dirty="0">
                <a:latin typeface="Avenir Medium"/>
                <a:cs typeface="Avenir Medium"/>
              </a:rPr>
              <a:t>")</a:t>
            </a:r>
          </a:p>
          <a:p>
            <a:pPr lvl="5"/>
            <a:r>
              <a:rPr lang="en" sz="1800" dirty="0">
                <a:latin typeface="Avenir Medium"/>
                <a:cs typeface="Avenir Medium"/>
              </a:rPr>
              <a:t>II.b.1.a.2 ... if new line appear in a new invoice placed in the same month...</a:t>
            </a:r>
          </a:p>
          <a:p>
            <a:pPr lvl="6"/>
            <a:r>
              <a:rPr lang="en" sz="1800" dirty="0">
                <a:latin typeface="Avenir Medium"/>
                <a:cs typeface="Avenir Medium"/>
              </a:rPr>
              <a:t>do nothing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II.b.1.b if the "</a:t>
            </a:r>
            <a:r>
              <a:rPr lang="en" sz="1800" dirty="0" err="1">
                <a:latin typeface="Avenir Medium"/>
                <a:cs typeface="Avenir Medium"/>
              </a:rPr>
              <a:t>invoice_id</a:t>
            </a:r>
            <a:r>
              <a:rPr lang="en" sz="1800" dirty="0">
                <a:latin typeface="Avenir Medium"/>
                <a:cs typeface="Avenir Medium"/>
              </a:rPr>
              <a:t>" was not changed, then...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just update "</a:t>
            </a:r>
            <a:r>
              <a:rPr lang="en" sz="1800" dirty="0" err="1">
                <a:latin typeface="Avenir Medium"/>
                <a:cs typeface="Avenir Medium"/>
              </a:rPr>
              <a:t>invoices.invoice_VAT</a:t>
            </a:r>
            <a:r>
              <a:rPr lang="en" sz="1800" dirty="0">
                <a:latin typeface="Avenir Medium"/>
                <a:cs typeface="Avenir Medium"/>
              </a:rPr>
              <a:t>" and  "</a:t>
            </a:r>
            <a:r>
              <a:rPr lang="en" sz="1800" dirty="0" err="1">
                <a:latin typeface="Avenir Medium"/>
                <a:cs typeface="Avenir Medium"/>
              </a:rPr>
              <a:t>invoices.invoice_amount</a:t>
            </a:r>
            <a:r>
              <a:rPr lang="en" sz="1800" dirty="0">
                <a:latin typeface="Avenir Medium"/>
                <a:cs typeface="Avenir Medium"/>
              </a:rPr>
              <a:t>"</a:t>
            </a:r>
          </a:p>
          <a:p>
            <a:pPr lvl="3"/>
            <a:r>
              <a:rPr lang="en" sz="1800" dirty="0">
                <a:latin typeface="Avenir Medium"/>
                <a:cs typeface="Avenir Medium"/>
              </a:rPr>
              <a:t>II.b.2 Check if the `</a:t>
            </a:r>
            <a:r>
              <a:rPr lang="en" sz="1800" dirty="0" err="1">
                <a:latin typeface="Avenir Medium"/>
                <a:cs typeface="Avenir Medium"/>
              </a:rPr>
              <a:t>product_id</a:t>
            </a:r>
            <a:r>
              <a:rPr lang="en" sz="1800" dirty="0">
                <a:latin typeface="Avenir Medium"/>
                <a:cs typeface="Avenir Medium"/>
              </a:rPr>
              <a:t>` has been changed...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II.b.2.a ...if the `</a:t>
            </a:r>
            <a:r>
              <a:rPr lang="en" sz="1800" dirty="0" err="1">
                <a:latin typeface="Avenir Medium"/>
                <a:cs typeface="Avenir Medium"/>
              </a:rPr>
              <a:t>product_id</a:t>
            </a:r>
            <a:r>
              <a:rPr lang="en" sz="1800" dirty="0">
                <a:latin typeface="Avenir Medium"/>
                <a:cs typeface="Avenir Medium"/>
              </a:rPr>
              <a:t>` was changed, then...</a:t>
            </a:r>
          </a:p>
          <a:p>
            <a:pPr lvl="5"/>
            <a:r>
              <a:rPr lang="en" sz="1800" dirty="0">
                <a:latin typeface="Avenir Medium"/>
                <a:cs typeface="Avenir Medium"/>
              </a:rPr>
              <a:t>decrease "</a:t>
            </a:r>
            <a:r>
              <a:rPr lang="en" sz="1800" dirty="0" err="1">
                <a:latin typeface="Avenir Medium"/>
                <a:cs typeface="Avenir Medium"/>
              </a:rPr>
              <a:t>product_monthly_stats.sales</a:t>
            </a:r>
            <a:r>
              <a:rPr lang="en" sz="1800" dirty="0">
                <a:latin typeface="Avenir Medium"/>
                <a:cs typeface="Avenir Medium"/>
              </a:rPr>
              <a:t>" for the OLD product (and the current invoice's month)</a:t>
            </a:r>
          </a:p>
          <a:p>
            <a:pPr lvl="5"/>
            <a:r>
              <a:rPr lang="en" sz="1800" dirty="0">
                <a:latin typeface="Avenir Medium"/>
                <a:cs typeface="Avenir Medium"/>
              </a:rPr>
              <a:t>increase "</a:t>
            </a:r>
            <a:r>
              <a:rPr lang="en" sz="1800" dirty="0" err="1">
                <a:latin typeface="Avenir Medium"/>
                <a:cs typeface="Avenir Medium"/>
              </a:rPr>
              <a:t>product_monthly_stats.sales</a:t>
            </a:r>
            <a:r>
              <a:rPr lang="en" sz="1800" dirty="0">
                <a:latin typeface="Avenir Medium"/>
                <a:cs typeface="Avenir Medium"/>
              </a:rPr>
              <a:t>" for the NEW product (and the current invoice's month), but do not forget to check if the new product has a corresponding record in "</a:t>
            </a:r>
            <a:r>
              <a:rPr lang="en" sz="1800" dirty="0" err="1">
                <a:latin typeface="Avenir Medium"/>
                <a:cs typeface="Avenir Medium"/>
              </a:rPr>
              <a:t>product_monthly_stats</a:t>
            </a:r>
            <a:r>
              <a:rPr lang="en" sz="1800" dirty="0">
                <a:latin typeface="Avenir Medium"/>
                <a:cs typeface="Avenir Medium"/>
              </a:rPr>
              <a:t>” for  the current invoice's month (if not, add the record in "</a:t>
            </a:r>
            <a:r>
              <a:rPr lang="en" sz="1800" dirty="0" err="1">
                <a:latin typeface="Avenir Medium"/>
                <a:cs typeface="Avenir Medium"/>
              </a:rPr>
              <a:t>product_monthly_stats</a:t>
            </a:r>
            <a:r>
              <a:rPr lang="en" sz="1800" dirty="0">
                <a:latin typeface="Avenir Medium"/>
                <a:cs typeface="Avenir Medium"/>
              </a:rPr>
              <a:t>")</a:t>
            </a:r>
          </a:p>
          <a:p>
            <a:pPr lvl="4"/>
            <a:r>
              <a:rPr lang="en" sz="1800" dirty="0">
                <a:latin typeface="Avenir Medium"/>
                <a:cs typeface="Avenir Medium"/>
              </a:rPr>
              <a:t>II.b.2.b if the `</a:t>
            </a:r>
            <a:r>
              <a:rPr lang="en" sz="1800" dirty="0" err="1">
                <a:latin typeface="Avenir Medium"/>
                <a:cs typeface="Avenir Medium"/>
              </a:rPr>
              <a:t>product_id</a:t>
            </a:r>
            <a:r>
              <a:rPr lang="en" sz="1800" dirty="0">
                <a:latin typeface="Avenir Medium"/>
                <a:cs typeface="Avenir Medium"/>
              </a:rPr>
              <a:t>` was not changed, then just update "</a:t>
            </a:r>
            <a:r>
              <a:rPr lang="en" sz="1800" dirty="0" err="1">
                <a:latin typeface="Avenir Medium"/>
                <a:cs typeface="Avenir Medium"/>
              </a:rPr>
              <a:t>product_monthly_stats.sales</a:t>
            </a:r>
            <a:r>
              <a:rPr lang="en" sz="1800" dirty="0">
                <a:latin typeface="Avenir Medium"/>
                <a:cs typeface="Avenir Medium"/>
              </a:rPr>
              <a:t>"	</a:t>
            </a:r>
          </a:p>
        </p:txBody>
      </p:sp>
    </p:spTree>
    <p:extLst>
      <p:ext uri="{BB962C8B-B14F-4D97-AF65-F5344CB8AC3E}">
        <p14:creationId xmlns:p14="http://schemas.microsoft.com/office/powerpoint/2010/main" val="1281491922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16254</TotalTime>
  <Words>1372</Words>
  <Application>Microsoft Macintosh PowerPoint</Application>
  <PresentationFormat>On-screen Show (4:3)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American Typewriter</vt:lpstr>
      <vt:lpstr>Avenir Medium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DataBase Logic in Business Applications</vt:lpstr>
      <vt:lpstr>De/Post-Normalized Attributes in sales</vt:lpstr>
      <vt:lpstr>Computed (by Triggers) Attributes in sales</vt:lpstr>
      <vt:lpstr>Scripts on GitHub</vt:lpstr>
      <vt:lpstr>Script 06-02a_en_triggers_invoices.sql</vt:lpstr>
      <vt:lpstr>Script 06-02a_en_triggers_invoices.sql                                                                     (cont.)</vt:lpstr>
      <vt:lpstr>Script 06-02a_en_triggers_invoices.sql                                                                     (cont.)</vt:lpstr>
      <vt:lpstr>Script 06-02b_en_triggers__invoice_details.sql</vt:lpstr>
      <vt:lpstr>Script 06-02b_en_triggers__invoice_details.sql                                                                        (cont.)</vt:lpstr>
      <vt:lpstr>Script 06-02b_en_triggers__invoice_details.sql                                                                       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818</cp:revision>
  <dcterms:created xsi:type="dcterms:W3CDTF">2002-10-11T06:23:42Z</dcterms:created>
  <dcterms:modified xsi:type="dcterms:W3CDTF">2018-11-18T07:25:04Z</dcterms:modified>
</cp:coreProperties>
</file>