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68" r:id="rId3"/>
    <p:sldId id="517" r:id="rId4"/>
    <p:sldId id="523" r:id="rId5"/>
    <p:sldId id="524" r:id="rId6"/>
    <p:sldId id="528" r:id="rId7"/>
    <p:sldId id="525" r:id="rId8"/>
    <p:sldId id="529" r:id="rId9"/>
    <p:sldId id="526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39" r:id="rId18"/>
    <p:sldId id="537" r:id="rId19"/>
    <p:sldId id="540" r:id="rId20"/>
    <p:sldId id="541" r:id="rId21"/>
    <p:sldId id="538" r:id="rId22"/>
    <p:sldId id="542" r:id="rId23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 autoAdjust="0"/>
    <p:restoredTop sz="99728" autoAdjust="0"/>
  </p:normalViewPr>
  <p:slideViewPr>
    <p:cSldViewPr>
      <p:cViewPr varScale="1">
        <p:scale>
          <a:sx n="129" d="100"/>
          <a:sy n="129" d="100"/>
        </p:scale>
        <p:origin x="16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5_Patterns%20in%20DB%20Logical%20Desig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495800"/>
            <a:ext cx="79248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Model Seeds and Patterns in Database Modeling (2)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Graphs &amp; Timetables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686800" cy="57912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Graph is also a mathematical pattern</a:t>
            </a:r>
          </a:p>
          <a:p>
            <a:r>
              <a:rPr lang="ro-RO" sz="3000" dirty="0">
                <a:latin typeface="Avenir Medium"/>
                <a:cs typeface="Avenir Medium"/>
              </a:rPr>
              <a:t>Graphs can be oriented or not</a:t>
            </a:r>
          </a:p>
          <a:p>
            <a:r>
              <a:rPr lang="ro-RO" sz="3000" dirty="0">
                <a:latin typeface="Avenir Medium"/>
                <a:cs typeface="Avenir Medium"/>
              </a:rPr>
              <a:t>Graph Databases were designed to deal </a:t>
            </a:r>
            <a:r>
              <a:rPr lang="ro-RO" sz="3000" dirty="0" err="1">
                <a:latin typeface="Avenir Medium"/>
                <a:cs typeface="Avenir Medium"/>
              </a:rPr>
              <a:t>with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such</a:t>
            </a:r>
            <a:r>
              <a:rPr lang="ro-RO" sz="3000" dirty="0">
                <a:latin typeface="Avenir Medium"/>
                <a:cs typeface="Avenir Medium"/>
              </a:rPr>
              <a:t> (</a:t>
            </a:r>
            <a:r>
              <a:rPr lang="ro-RO" sz="3000" dirty="0" err="1">
                <a:latin typeface="Avenir Medium"/>
                <a:cs typeface="Avenir Medium"/>
              </a:rPr>
              <a:t>connected</a:t>
            </a:r>
            <a:r>
              <a:rPr lang="ro-RO" sz="3000" dirty="0">
                <a:latin typeface="Avenir Medium"/>
                <a:cs typeface="Avenir Medium"/>
              </a:rPr>
              <a:t>) a </a:t>
            </a:r>
            <a:r>
              <a:rPr lang="ro-RO" sz="3000" dirty="0" err="1">
                <a:latin typeface="Avenir Medium"/>
                <a:cs typeface="Avenir Medium"/>
              </a:rPr>
              <a:t>type</a:t>
            </a:r>
            <a:r>
              <a:rPr lang="ro-RO" sz="3000" dirty="0">
                <a:latin typeface="Avenir Medium"/>
                <a:cs typeface="Avenir Medium"/>
              </a:rPr>
              <a:t> of information (see </a:t>
            </a:r>
            <a:r>
              <a:rPr lang="ro-RO" sz="3000" i="1" dirty="0">
                <a:latin typeface="Avenir Medium"/>
                <a:cs typeface="Avenir Medium"/>
              </a:rPr>
              <a:t>Polyglot Persistence and Big Data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course</a:t>
            </a:r>
            <a:r>
              <a:rPr lang="ro-RO" sz="3000" dirty="0">
                <a:latin typeface="Avenir Medium"/>
                <a:cs typeface="Avenir Medium"/>
              </a:rPr>
              <a:t>)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Diagram in the next slide models a graph describing a single route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The graph is not oriented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Through entity </a:t>
            </a:r>
            <a:r>
              <a:rPr lang="ro-RO" sz="2600" i="1" dirty="0">
                <a:latin typeface="Avenir Medium"/>
                <a:cs typeface="Avenir Medium"/>
              </a:rPr>
              <a:t>arc</a:t>
            </a:r>
            <a:r>
              <a:rPr lang="ro-RO" sz="2600" dirty="0">
                <a:latin typeface="Avenir Medium"/>
                <a:cs typeface="Avenir Medium"/>
              </a:rPr>
              <a:t> is node is connected to its neighbours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An arc connect only two nodes (theoretically is can connect the same node, but here it is not the case)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For </a:t>
            </a:r>
            <a:r>
              <a:rPr lang="ro-RO" sz="2600" dirty="0" err="1">
                <a:latin typeface="Avenir Medium"/>
                <a:cs typeface="Avenir Medium"/>
              </a:rPr>
              <a:t>each</a:t>
            </a:r>
            <a:r>
              <a:rPr lang="ro-RO" sz="2600" dirty="0">
                <a:latin typeface="Avenir Medium"/>
                <a:cs typeface="Avenir Medium"/>
              </a:rPr>
              <a:t> arc, attribute </a:t>
            </a:r>
            <a:r>
              <a:rPr lang="ro-RO" sz="2600" i="1" dirty="0" err="1">
                <a:latin typeface="Avenir Medium"/>
                <a:cs typeface="Avenir Medium"/>
              </a:rPr>
              <a:t>distance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keeps</a:t>
            </a:r>
            <a:r>
              <a:rPr lang="ro-RO" sz="2600" dirty="0">
                <a:latin typeface="Avenir Medium"/>
                <a:cs typeface="Avenir Medium"/>
              </a:rPr>
              <a:t> track of number of kilometers between the connected nodes</a:t>
            </a:r>
          </a:p>
          <a:p>
            <a:r>
              <a:rPr lang="ro-RO" sz="3000" dirty="0">
                <a:latin typeface="Avenir Medium"/>
                <a:cs typeface="Avenir Medium"/>
              </a:rPr>
              <a:t>Temporal attributes are in use for both nodes and arcs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3919423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09a Basic Graph (A Single Route)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7861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11781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610600" cy="5791200"/>
          </a:xfrm>
        </p:spPr>
        <p:txBody>
          <a:bodyPr>
            <a:normAutofit fontScale="77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Stations are locations the trains or buses stop</a:t>
            </a:r>
          </a:p>
          <a:p>
            <a:r>
              <a:rPr lang="ro-RO" sz="3000" dirty="0">
                <a:latin typeface="Avenir Medium"/>
                <a:cs typeface="Avenir Medium"/>
              </a:rPr>
              <a:t>Stations are related to cities</a:t>
            </a:r>
          </a:p>
          <a:p>
            <a:r>
              <a:rPr lang="ro-RO" sz="3000" dirty="0">
                <a:latin typeface="Avenir Medium"/>
                <a:cs typeface="Avenir Medium"/>
              </a:rPr>
              <a:t>There is no limit in terms of number of stations in a city</a:t>
            </a:r>
          </a:p>
          <a:p>
            <a:r>
              <a:rPr lang="ro-RO" sz="3000" dirty="0">
                <a:latin typeface="Avenir Medium"/>
                <a:cs typeface="Avenir Medium"/>
              </a:rPr>
              <a:t>Entity </a:t>
            </a:r>
            <a:r>
              <a:rPr lang="ro-RO" sz="3000" i="1" dirty="0">
                <a:latin typeface="Avenir Medium"/>
                <a:cs typeface="Avenir Medium"/>
              </a:rPr>
              <a:t>distance</a:t>
            </a:r>
            <a:r>
              <a:rPr lang="ro-RO" sz="3000" dirty="0">
                <a:latin typeface="Avenir Medium"/>
                <a:cs typeface="Avenir Medium"/>
              </a:rPr>
              <a:t> refers to the arcs </a:t>
            </a:r>
            <a:r>
              <a:rPr lang="ro-RO" sz="3000" dirty="0" err="1">
                <a:latin typeface="Avenir Medium"/>
                <a:cs typeface="Avenir Medium"/>
              </a:rPr>
              <a:t>linking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two</a:t>
            </a:r>
            <a:r>
              <a:rPr lang="ro-RO" sz="3000" dirty="0">
                <a:latin typeface="Avenir Medium"/>
                <a:cs typeface="Avenir Medium"/>
              </a:rPr>
              <a:t> stations; attribute </a:t>
            </a:r>
            <a:r>
              <a:rPr lang="ro-RO" sz="3000" i="1" dirty="0">
                <a:latin typeface="Avenir Medium"/>
                <a:cs typeface="Avenir Medium"/>
              </a:rPr>
              <a:t>needed_minutes</a:t>
            </a:r>
            <a:r>
              <a:rPr lang="ro-RO" sz="3000" dirty="0">
                <a:latin typeface="Avenir Medium"/>
                <a:cs typeface="Avenir Medium"/>
              </a:rPr>
              <a:t> stores the number of minutes in </a:t>
            </a:r>
            <a:r>
              <a:rPr lang="ro-RO" sz="3000" dirty="0" err="1">
                <a:latin typeface="Avenir Medium"/>
                <a:cs typeface="Avenir Medium"/>
              </a:rPr>
              <a:t>which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distance</a:t>
            </a:r>
            <a:r>
              <a:rPr lang="ro-RO" sz="3000" dirty="0">
                <a:latin typeface="Avenir Medium"/>
                <a:cs typeface="Avenir Medium"/>
              </a:rPr>
              <a:t> is to be covered </a:t>
            </a:r>
          </a:p>
          <a:p>
            <a:r>
              <a:rPr lang="ro-RO" sz="3000" dirty="0">
                <a:latin typeface="Avenir Medium"/>
                <a:cs typeface="Avenir Medium"/>
              </a:rPr>
              <a:t>Routes are paths (between two stations, departure and arrival) followed by the trains or buses</a:t>
            </a:r>
          </a:p>
          <a:p>
            <a:r>
              <a:rPr lang="ro-RO" sz="3000" dirty="0">
                <a:latin typeface="Avenir Medium"/>
                <a:cs typeface="Avenir Medium"/>
              </a:rPr>
              <a:t>For each stop of the route main information are:</a:t>
            </a:r>
          </a:p>
          <a:p>
            <a:pPr lvl="1"/>
            <a:r>
              <a:rPr lang="ro-RO" sz="2600" i="1" dirty="0">
                <a:latin typeface="Avenir Medium"/>
                <a:cs typeface="Avenir Medium"/>
              </a:rPr>
              <a:t>stop_no</a:t>
            </a:r>
            <a:r>
              <a:rPr lang="ro-RO" sz="2600" dirty="0">
                <a:latin typeface="Avenir Medium"/>
                <a:cs typeface="Avenir Medium"/>
              </a:rPr>
              <a:t> describes to order of the nodes (stations) </a:t>
            </a:r>
            <a:r>
              <a:rPr lang="ro-RO" sz="2600" dirty="0" err="1">
                <a:latin typeface="Avenir Medium"/>
                <a:cs typeface="Avenir Medium"/>
              </a:rPr>
              <a:t>within</a:t>
            </a:r>
            <a:r>
              <a:rPr lang="ro-RO" sz="2600" dirty="0">
                <a:latin typeface="Avenir Medium"/>
                <a:cs typeface="Avenir Medium"/>
              </a:rPr>
              <a:t> a route</a:t>
            </a:r>
          </a:p>
          <a:p>
            <a:pPr lvl="1"/>
            <a:r>
              <a:rPr lang="ro-RO" sz="2600" i="1" dirty="0">
                <a:latin typeface="Avenir Medium"/>
                <a:cs typeface="Avenir Medium"/>
              </a:rPr>
              <a:t>minutes_from_departure</a:t>
            </a:r>
            <a:r>
              <a:rPr lang="ro-RO" sz="2600" dirty="0">
                <a:latin typeface="Avenir Medium"/>
                <a:cs typeface="Avenir Medium"/>
              </a:rPr>
              <a:t> records how many minuted are needed to cever the distance between the departure station (stop no.1) and the current stop; this is not (always) a computed attribute, since there are express buses/trains with fewer stops (and better engines)</a:t>
            </a:r>
          </a:p>
          <a:p>
            <a:pPr lvl="1"/>
            <a:r>
              <a:rPr lang="ro-RO" sz="2600" i="1" dirty="0">
                <a:latin typeface="Avenir Medium"/>
                <a:cs typeface="Avenir Medium"/>
              </a:rPr>
              <a:t>distance_from_departure</a:t>
            </a:r>
            <a:r>
              <a:rPr lang="ro-RO" sz="2600" dirty="0">
                <a:latin typeface="Avenir Medium"/>
                <a:cs typeface="Avenir Medium"/>
              </a:rPr>
              <a:t> records the distance between the departure station (stop no.1) and the current stop; this is a redundant (computed) attribute</a:t>
            </a:r>
          </a:p>
        </p:txBody>
      </p:sp>
    </p:spTree>
    <p:extLst>
      <p:ext uri="{BB962C8B-B14F-4D97-AF65-F5344CB8AC3E}">
        <p14:creationId xmlns:p14="http://schemas.microsoft.com/office/powerpoint/2010/main" val="3129969932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09b Routes (for trains, buses, etc.)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0"/>
            <a:ext cx="914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76606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Timetables (bus/train schedulers)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686800" cy="6019800"/>
          </a:xfrm>
        </p:spPr>
        <p:txBody>
          <a:bodyPr>
            <a:normAutofit fontScale="77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Next slide diagram is appropriate for buses but can easily adapted for trains, airplanes, etc.</a:t>
            </a:r>
          </a:p>
          <a:p>
            <a:r>
              <a:rPr lang="ro-RO" sz="3000" dirty="0">
                <a:latin typeface="Avenir Medium"/>
                <a:cs typeface="Avenir Medium"/>
              </a:rPr>
              <a:t>A timetable is in operation for a defined period of time</a:t>
            </a:r>
          </a:p>
          <a:p>
            <a:r>
              <a:rPr lang="ro-RO" sz="3000" dirty="0">
                <a:latin typeface="Avenir Medium"/>
                <a:cs typeface="Avenir Medium"/>
              </a:rPr>
              <a:t>A timetable item is defined for a specific route and refers to general information about bus journeys (see </a:t>
            </a:r>
            <a:r>
              <a:rPr lang="ro-RO" sz="3000" i="1" dirty="0">
                <a:latin typeface="Avenir Medium"/>
                <a:cs typeface="Avenir Medium"/>
              </a:rPr>
              <a:t>departure_time</a:t>
            </a:r>
            <a:r>
              <a:rPr lang="ro-RO" sz="3000" dirty="0">
                <a:latin typeface="Avenir Medium"/>
                <a:cs typeface="Avenir Medium"/>
              </a:rPr>
              <a:t>)</a:t>
            </a:r>
          </a:p>
          <a:p>
            <a:r>
              <a:rPr lang="ro-RO" sz="3000" dirty="0">
                <a:latin typeface="Avenir Medium"/>
                <a:cs typeface="Avenir Medium"/>
              </a:rPr>
              <a:t>Timetable items can operate daily, weekly or within customized intervals (entity </a:t>
            </a:r>
            <a:r>
              <a:rPr lang="ro-RO" sz="3000" i="1" dirty="0">
                <a:latin typeface="Avenir Medium"/>
                <a:cs typeface="Avenir Medium"/>
              </a:rPr>
              <a:t>irregular_tt_item</a:t>
            </a:r>
            <a:r>
              <a:rPr lang="ro-RO" sz="3000" dirty="0">
                <a:latin typeface="Avenir Medium"/>
                <a:cs typeface="Avenir Medium"/>
              </a:rPr>
              <a:t>)</a:t>
            </a:r>
          </a:p>
          <a:p>
            <a:r>
              <a:rPr lang="ro-RO" sz="3000" dirty="0">
                <a:latin typeface="Avenir Medium"/>
                <a:cs typeface="Avenir Medium"/>
              </a:rPr>
              <a:t>For </a:t>
            </a:r>
            <a:r>
              <a:rPr lang="ro-RO" sz="3000" dirty="0" err="1">
                <a:latin typeface="Avenir Medium"/>
                <a:cs typeface="Avenir Medium"/>
              </a:rPr>
              <a:t>timetable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items</a:t>
            </a:r>
            <a:r>
              <a:rPr lang="ro-RO" sz="3000" dirty="0">
                <a:latin typeface="Avenir Medium"/>
                <a:cs typeface="Avenir Medium"/>
              </a:rPr>
              <a:t>, one can declare periods of </a:t>
            </a:r>
            <a:r>
              <a:rPr lang="ro-RO" sz="3000" dirty="0" err="1">
                <a:latin typeface="Avenir Medium"/>
                <a:cs typeface="Avenir Medium"/>
              </a:rPr>
              <a:t>suspension</a:t>
            </a:r>
            <a:r>
              <a:rPr lang="ro-RO" sz="3000" dirty="0">
                <a:latin typeface="Avenir Medium"/>
                <a:cs typeface="Avenir Medium"/>
              </a:rPr>
              <a:t> (</a:t>
            </a:r>
            <a:r>
              <a:rPr lang="ro-RO" sz="3000" dirty="0" err="1">
                <a:latin typeface="Avenir Medium"/>
                <a:cs typeface="Avenir Medium"/>
              </a:rPr>
              <a:t>temporary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cancellation</a:t>
            </a:r>
            <a:r>
              <a:rPr lang="ro-RO" sz="3000" dirty="0">
                <a:latin typeface="Avenir Medium"/>
                <a:cs typeface="Avenir Medium"/>
              </a:rPr>
              <a:t>) - for bad weather, repairs, etc.</a:t>
            </a:r>
          </a:p>
          <a:p>
            <a:r>
              <a:rPr lang="ro-RO" sz="3000" dirty="0">
                <a:latin typeface="Avenir Medium"/>
                <a:cs typeface="Avenir Medium"/>
              </a:rPr>
              <a:t>Also if the schedule is different during holidays, one can </a:t>
            </a:r>
            <a:r>
              <a:rPr lang="ro-RO" sz="3000" dirty="0" err="1">
                <a:latin typeface="Avenir Medium"/>
                <a:cs typeface="Avenir Medium"/>
              </a:rPr>
              <a:t>use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entities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i="1" dirty="0">
                <a:latin typeface="Avenir Medium"/>
                <a:cs typeface="Avenir Medium"/>
              </a:rPr>
              <a:t>fix_day_holiday</a:t>
            </a:r>
            <a:r>
              <a:rPr lang="ro-RO" sz="3000" dirty="0">
                <a:latin typeface="Avenir Medium"/>
                <a:cs typeface="Avenir Medium"/>
              </a:rPr>
              <a:t>, </a:t>
            </a:r>
            <a:r>
              <a:rPr lang="ro-RO" sz="3000" i="1" dirty="0">
                <a:latin typeface="Avenir Medium"/>
                <a:cs typeface="Avenir Medium"/>
              </a:rPr>
              <a:t>var_day_holiday</a:t>
            </a:r>
            <a:r>
              <a:rPr lang="ro-RO" sz="3000" dirty="0">
                <a:latin typeface="Avenir Medium"/>
                <a:cs typeface="Avenir Medium"/>
              </a:rPr>
              <a:t> and </a:t>
            </a:r>
            <a:r>
              <a:rPr lang="ro-RO" sz="3000" i="1" dirty="0">
                <a:latin typeface="Avenir Medium"/>
                <a:cs typeface="Avenir Medium"/>
              </a:rPr>
              <a:t>holiday_operation </a:t>
            </a:r>
          </a:p>
          <a:p>
            <a:r>
              <a:rPr lang="ro-RO" sz="3000" dirty="0">
                <a:latin typeface="Avenir Medium"/>
                <a:cs typeface="Avenir Medium"/>
              </a:rPr>
              <a:t>A vehicle type is associated with each timetable item for knowing the number of passengers who can reserve tickes for specific journeys (journeys and reservations are not modeled here)</a:t>
            </a:r>
          </a:p>
          <a:p>
            <a:r>
              <a:rPr lang="ro-RO" sz="3000" dirty="0">
                <a:latin typeface="Avenir Medium"/>
                <a:cs typeface="Avenir Medium"/>
              </a:rPr>
              <a:t>Entity </a:t>
            </a:r>
            <a:r>
              <a:rPr lang="ro-RO" sz="3000" i="1" dirty="0">
                <a:latin typeface="Avenir Medium"/>
                <a:cs typeface="Avenir Medium"/>
              </a:rPr>
              <a:t>timetable_detail</a:t>
            </a:r>
            <a:r>
              <a:rPr lang="ro-RO" sz="3000" dirty="0">
                <a:latin typeface="Avenir Medium"/>
                <a:cs typeface="Avenir Medium"/>
              </a:rPr>
              <a:t> correspunds to a journey stop; number of stop minutes can vary from timetable item to another</a:t>
            </a:r>
          </a:p>
        </p:txBody>
      </p:sp>
    </p:spTree>
    <p:extLst>
      <p:ext uri="{BB962C8B-B14F-4D97-AF65-F5344CB8AC3E}">
        <p14:creationId xmlns:p14="http://schemas.microsoft.com/office/powerpoint/2010/main" val="733374997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73874"/>
            <a:ext cx="7696200" cy="63841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09c Timetables (for buses)</a:t>
            </a:r>
          </a:p>
        </p:txBody>
      </p:sp>
    </p:spTree>
    <p:extLst>
      <p:ext uri="{BB962C8B-B14F-4D97-AF65-F5344CB8AC3E}">
        <p14:creationId xmlns:p14="http://schemas.microsoft.com/office/powerpoint/2010/main" val="270789134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Journeys (Reservations/Tickets) &amp; Timetables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686800" cy="6019800"/>
          </a:xfrm>
        </p:spPr>
        <p:txBody>
          <a:bodyPr>
            <a:normAutofit/>
          </a:bodyPr>
          <a:lstStyle/>
          <a:p>
            <a:endParaRPr lang="ro-RO" sz="9600" dirty="0">
              <a:latin typeface="Avenir Medium"/>
              <a:cs typeface="Avenir Medium"/>
            </a:endParaRPr>
          </a:p>
          <a:p>
            <a:pPr marL="82296" indent="0" algn="ctr">
              <a:buNone/>
            </a:pPr>
            <a:r>
              <a:rPr lang="ro-RO" sz="15000" dirty="0">
                <a:latin typeface="Avenir Medium"/>
                <a:cs typeface="Avenir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5147010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534400" cy="5715000"/>
          </a:xfrm>
        </p:spPr>
        <p:txBody>
          <a:bodyPr>
            <a:normAutofit fontScale="850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Basic Process Template: 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 process is divided into activities;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The same activity ca occur in many processes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Within a process, each activity is </a:t>
            </a:r>
            <a:r>
              <a:rPr lang="ro-RO" sz="2600" dirty="0" err="1">
                <a:latin typeface="Avenir Medium"/>
                <a:cs typeface="Avenir Medium"/>
              </a:rPr>
              <a:t>scheduled</a:t>
            </a:r>
            <a:r>
              <a:rPr lang="ro-RO" sz="2600" dirty="0">
                <a:latin typeface="Avenir Medium"/>
                <a:cs typeface="Avenir Medium"/>
              </a:rPr>
              <a:t> for a specific interval of time and is expected to be </a:t>
            </a:r>
            <a:r>
              <a:rPr lang="ro-RO" sz="2600" dirty="0" err="1">
                <a:latin typeface="Avenir Medium"/>
                <a:cs typeface="Avenir Medium"/>
              </a:rPr>
              <a:t>performed</a:t>
            </a:r>
            <a:r>
              <a:rPr lang="ro-RO" sz="2600" dirty="0">
                <a:latin typeface="Avenir Medium"/>
                <a:cs typeface="Avenir Medium"/>
              </a:rPr>
              <a:t> on a certain number of minutes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One or more employees can perform or coordinate every activity of the project; for each </a:t>
            </a:r>
            <a:r>
              <a:rPr lang="ro-RO" sz="2600" dirty="0" err="1">
                <a:latin typeface="Avenir Medium"/>
                <a:cs typeface="Avenir Medium"/>
              </a:rPr>
              <a:t>employee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involved</a:t>
            </a:r>
            <a:r>
              <a:rPr lang="ro-RO" sz="2600" dirty="0">
                <a:latin typeface="Avenir Medium"/>
                <a:cs typeface="Avenir Medium"/>
              </a:rPr>
              <a:t>, her/his duties (tasks) are recorded</a:t>
            </a:r>
          </a:p>
          <a:p>
            <a:r>
              <a:rPr lang="ro-RO" sz="3000" dirty="0">
                <a:latin typeface="Avenir Medium"/>
                <a:cs typeface="Avenir Medium"/>
              </a:rPr>
              <a:t>Processes, skills required, budget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Each process activity require a number of hours for a couple of skills; each skill cost a certain amount per hour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An employee has one or more skills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 process activity requires a certain amount of costs (estimated budget)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Real costs can differ from what was estimated</a:t>
            </a:r>
          </a:p>
          <a:p>
            <a:pPr lvl="1"/>
            <a:endParaRPr lang="ro-RO" sz="26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49817383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609600"/>
            <a:ext cx="6477000" cy="622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10a_Basic_Processes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686800" cy="5791200"/>
          </a:xfrm>
        </p:spPr>
        <p:txBody>
          <a:bodyPr>
            <a:normAutofit/>
          </a:bodyPr>
          <a:lstStyle/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17371252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10b_Processes_budget_skills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686800" cy="5791200"/>
          </a:xfrm>
        </p:spPr>
        <p:txBody>
          <a:bodyPr>
            <a:normAutofit/>
          </a:bodyPr>
          <a:lstStyle/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914400"/>
            <a:ext cx="8686800" cy="6019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ro-RO" sz="9600" dirty="0">
              <a:latin typeface="Avenir Medium"/>
              <a:cs typeface="Avenir Medium"/>
            </a:endParaRPr>
          </a:p>
          <a:p>
            <a:pPr marL="82296" indent="0" algn="ctr">
              <a:buFont typeface="Wingdings 2"/>
              <a:buNone/>
            </a:pPr>
            <a:r>
              <a:rPr lang="ro-RO" sz="15000" dirty="0">
                <a:latin typeface="Avenir Medium"/>
                <a:cs typeface="Avenir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6364270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Notice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4582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All the Oracle Data Modeler diagrams in this presentation are archived and can be downloaded at: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https://github.com/marinfotache/Database-Logic-in-Business-Applications/tree/master/05_Patterns%20in%20DB%20Logical%20Design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Please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follow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instructions</a:t>
            </a:r>
            <a:r>
              <a:rPr lang="ro-RO" sz="3000" dirty="0">
                <a:latin typeface="Avenir Medium"/>
                <a:cs typeface="Avenir Medium"/>
              </a:rPr>
              <a:t> in `</a:t>
            </a:r>
            <a:r>
              <a:rPr lang="ro-RO" sz="3000" dirty="0" err="1">
                <a:latin typeface="Avenir Medium"/>
                <a:cs typeface="Avenir Medium"/>
              </a:rPr>
              <a:t>readme.txt</a:t>
            </a:r>
            <a:r>
              <a:rPr lang="ro-RO" sz="3000" dirty="0">
                <a:latin typeface="Avenir Medium"/>
                <a:cs typeface="Avenir Medium"/>
              </a:rPr>
              <a:t>` file</a:t>
            </a:r>
          </a:p>
        </p:txBody>
      </p:sp>
    </p:spTree>
    <p:extLst>
      <p:ext uri="{BB962C8B-B14F-4D97-AF65-F5344CB8AC3E}">
        <p14:creationId xmlns:p14="http://schemas.microsoft.com/office/powerpoint/2010/main" val="2146800236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534400" cy="5715000"/>
          </a:xfrm>
        </p:spPr>
        <p:txBody>
          <a:bodyPr>
            <a:normAutofit fontScale="77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Simple request flow: 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 request is when a person demands a service, document, certificate (a new identity card, a copy of bachelor certificate or transcript of records, etc.) or the approval of a future action/process (transfer from a lecture group to another) 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For each request, the flow is divided into stages (steps) to be </a:t>
            </a:r>
            <a:r>
              <a:rPr lang="ro-RO" sz="2600" dirty="0" err="1">
                <a:latin typeface="Avenir Medium"/>
                <a:cs typeface="Avenir Medium"/>
              </a:rPr>
              <a:t>covered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sequentially</a:t>
            </a:r>
            <a:r>
              <a:rPr lang="ro-RO" sz="2600" dirty="0">
                <a:latin typeface="Avenir Medium"/>
                <a:cs typeface="Avenir Medium"/>
              </a:rPr>
              <a:t> (</a:t>
            </a:r>
            <a:r>
              <a:rPr lang="ro-RO" sz="2600" dirty="0" err="1">
                <a:latin typeface="Avenir Medium"/>
                <a:cs typeface="Avenir Medium"/>
              </a:rPr>
              <a:t>one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by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one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Each stage is composed of certain activities (status check, approval, database/list updates, etc.)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For every </a:t>
            </a:r>
            <a:r>
              <a:rPr lang="ro-RO" sz="2600" dirty="0" err="1">
                <a:latin typeface="Avenir Medium"/>
                <a:cs typeface="Avenir Medium"/>
              </a:rPr>
              <a:t>stage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activity</a:t>
            </a:r>
            <a:r>
              <a:rPr lang="ro-RO" sz="2600" dirty="0">
                <a:latin typeface="Avenir Medium"/>
                <a:cs typeface="Avenir Medium"/>
              </a:rPr>
              <a:t>, the positions in charge are recorded</a:t>
            </a:r>
          </a:p>
          <a:p>
            <a:r>
              <a:rPr lang="ro-RO" sz="3000" dirty="0">
                <a:latin typeface="Avenir Medium"/>
                <a:cs typeface="Avenir Medium"/>
              </a:rPr>
              <a:t>Request case </a:t>
            </a:r>
            <a:r>
              <a:rPr lang="ro-RO" sz="3000" dirty="0" err="1">
                <a:latin typeface="Avenir Medium"/>
                <a:cs typeface="Avenir Medium"/>
              </a:rPr>
              <a:t>progress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 person fills a request (of request type); this request becomes a case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 case must pass through all the stages defines for its request type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All employees (filled positions), their activities and resolutions involved in a case are recorded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 any moment a case status (progress) must be known</a:t>
            </a:r>
          </a:p>
        </p:txBody>
      </p:sp>
    </p:spTree>
    <p:extLst>
      <p:ext uri="{BB962C8B-B14F-4D97-AF65-F5344CB8AC3E}">
        <p14:creationId xmlns:p14="http://schemas.microsoft.com/office/powerpoint/2010/main" val="2164075723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28924"/>
            <a:ext cx="8458200" cy="5907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11a – Simple Request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686800" cy="5791200"/>
          </a:xfrm>
        </p:spPr>
        <p:txBody>
          <a:bodyPr>
            <a:normAutofit/>
          </a:bodyPr>
          <a:lstStyle/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57006315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11b_Request_Cases_Progress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686800" cy="5791200"/>
          </a:xfrm>
        </p:spPr>
        <p:txBody>
          <a:bodyPr>
            <a:normAutofit/>
          </a:bodyPr>
          <a:lstStyle/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914400"/>
            <a:ext cx="8686800" cy="6019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ro-RO" sz="9600" dirty="0">
              <a:latin typeface="Avenir Medium"/>
              <a:cs typeface="Avenir Medium"/>
            </a:endParaRPr>
          </a:p>
          <a:p>
            <a:pPr marL="82296" indent="0" algn="ctr">
              <a:buFont typeface="Wingdings 2"/>
              <a:buNone/>
            </a:pPr>
            <a:r>
              <a:rPr lang="ro-RO" sz="15000" dirty="0">
                <a:latin typeface="Avenir Medium"/>
                <a:cs typeface="Avenir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5962363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Seed Models and Patterns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534400" cy="52578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Trees &amp; Hierarchies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Basic Tree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Overlapping Tree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Organizational Chart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3000" dirty="0">
                <a:latin typeface="Avenir Medium"/>
                <a:cs typeface="Avenir Medium"/>
              </a:rPr>
              <a:t>Graphs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2200" dirty="0">
                <a:latin typeface="Avenir Medium"/>
                <a:cs typeface="Avenir Medium"/>
              </a:rPr>
              <a:t>Basic Graph (A Single Route)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2200" dirty="0">
                <a:latin typeface="Avenir Medium"/>
                <a:cs typeface="Avenir Medium"/>
              </a:rPr>
              <a:t>Routes (for trains, buses, etc.)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2200" dirty="0">
                <a:latin typeface="Avenir Medium"/>
                <a:cs typeface="Avenir Medium"/>
              </a:rPr>
              <a:t>Timetables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2200" dirty="0">
                <a:latin typeface="Avenir Medium"/>
                <a:cs typeface="Avenir Medium"/>
              </a:rPr>
              <a:t>Timetables &amp; Journeys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3000" dirty="0">
                <a:latin typeface="Avenir Medium"/>
                <a:cs typeface="Avenir Medium"/>
              </a:rPr>
              <a:t>Processes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2600" dirty="0">
                <a:latin typeface="Avenir Medium"/>
                <a:cs typeface="Avenir Medium"/>
              </a:rPr>
              <a:t>Basic Process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2600" dirty="0">
                <a:latin typeface="Avenir Medium"/>
                <a:cs typeface="Avenir Medium"/>
              </a:rPr>
              <a:t>Processes, skills required, budget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3000" dirty="0">
                <a:latin typeface="Avenir Medium"/>
                <a:cs typeface="Avenir Medium"/>
              </a:rPr>
              <a:t>Workflow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2600" dirty="0">
                <a:latin typeface="Avenir Medium"/>
                <a:cs typeface="Avenir Medium"/>
              </a:rPr>
              <a:t>Simple request flow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2600" dirty="0">
                <a:latin typeface="Avenir Medium"/>
                <a:cs typeface="Avenir Medium"/>
              </a:rPr>
              <a:t>Request case progress</a:t>
            </a:r>
          </a:p>
          <a:p>
            <a:pPr lvl="1"/>
            <a:endParaRPr lang="ro-RO" sz="2600" dirty="0">
              <a:latin typeface="Avenir Medium"/>
              <a:cs typeface="Avenir Medium"/>
            </a:endParaRPr>
          </a:p>
          <a:p>
            <a:pPr lvl="1"/>
            <a:endParaRPr lang="ro-RO" sz="26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99516304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Basic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Is a mathematical pattern</a:t>
            </a:r>
          </a:p>
          <a:p>
            <a:r>
              <a:rPr lang="ro-RO" sz="3000" dirty="0">
                <a:latin typeface="Avenir Medium"/>
                <a:cs typeface="Avenir Medium"/>
              </a:rPr>
              <a:t>Can be applied in any situation when a hierarchy/subordination occurs</a:t>
            </a:r>
          </a:p>
          <a:p>
            <a:r>
              <a:rPr lang="ro-RO" sz="3000" dirty="0">
                <a:latin typeface="Avenir Medium"/>
                <a:cs typeface="Avenir Medium"/>
              </a:rPr>
              <a:t>The hierarchy is rigid: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All entities (persons, deparments, ...) are nodes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 node can be subordinated to at most one node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There is (usually) one node which is not subordinated (this is the company's CEO) </a:t>
            </a:r>
          </a:p>
          <a:p>
            <a:r>
              <a:rPr lang="ro-RO" sz="3000" dirty="0">
                <a:latin typeface="Avenir Medium"/>
                <a:cs typeface="Avenir Medium"/>
              </a:rPr>
              <a:t>The tree in  the next slide keeps track of </a:t>
            </a:r>
            <a:r>
              <a:rPr lang="ro-RO" sz="3000" dirty="0" err="1">
                <a:latin typeface="Avenir Medium"/>
                <a:cs typeface="Avenir Medium"/>
              </a:rPr>
              <a:t>all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changes</a:t>
            </a:r>
            <a:r>
              <a:rPr lang="ro-RO" sz="3000" dirty="0">
                <a:latin typeface="Avenir Medium"/>
                <a:cs typeface="Avenir Medium"/>
              </a:rPr>
              <a:t> in </a:t>
            </a:r>
            <a:r>
              <a:rPr lang="ro-RO" sz="3000" dirty="0" err="1">
                <a:latin typeface="Avenir Medium"/>
                <a:cs typeface="Avenir Medium"/>
              </a:rPr>
              <a:t>subordination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relationships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For </a:t>
            </a:r>
            <a:r>
              <a:rPr lang="ro-RO" sz="2600" dirty="0" err="1">
                <a:latin typeface="Avenir Medium"/>
                <a:cs typeface="Avenir Medium"/>
              </a:rPr>
              <a:t>nodes</a:t>
            </a:r>
            <a:r>
              <a:rPr lang="ro-RO" sz="2600" dirty="0">
                <a:latin typeface="Avenir Medium"/>
                <a:cs typeface="Avenir Medium"/>
              </a:rPr>
              <a:t>, the starting and ending moments are </a:t>
            </a:r>
            <a:r>
              <a:rPr lang="ro-RO" sz="2600" dirty="0" err="1">
                <a:latin typeface="Avenir Medium"/>
                <a:cs typeface="Avenir Medium"/>
              </a:rPr>
              <a:t>recoded</a:t>
            </a:r>
            <a:r>
              <a:rPr lang="ro-RO" sz="2600" dirty="0">
                <a:latin typeface="Avenir Medium"/>
                <a:cs typeface="Avenir Medium"/>
              </a:rPr>
              <a:t> (</a:t>
            </a:r>
            <a:r>
              <a:rPr lang="ro-RO" sz="2600" dirty="0" err="1">
                <a:latin typeface="Avenir Medium"/>
                <a:cs typeface="Avenir Medium"/>
              </a:rPr>
              <a:t>when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node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occured</a:t>
            </a:r>
            <a:r>
              <a:rPr lang="ro-RO" sz="2600" dirty="0">
                <a:latin typeface="Avenir Medium"/>
                <a:cs typeface="Avenir Medium"/>
              </a:rPr>
              <a:t>/</a:t>
            </a:r>
            <a:r>
              <a:rPr lang="ro-RO" sz="2600" dirty="0" err="1">
                <a:latin typeface="Avenir Medium"/>
                <a:cs typeface="Avenir Medium"/>
              </a:rPr>
              <a:t>dissapeared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 subordination relationship has an </a:t>
            </a:r>
            <a:r>
              <a:rPr lang="ro-RO" sz="2600" dirty="0" err="1">
                <a:latin typeface="Avenir Medium"/>
                <a:cs typeface="Avenir Medium"/>
              </a:rPr>
              <a:t>identifier</a:t>
            </a:r>
            <a:r>
              <a:rPr lang="ro-RO" sz="2600" dirty="0">
                <a:latin typeface="Avenir Medium"/>
                <a:cs typeface="Avenir Medium"/>
              </a:rPr>
              <a:t>, and also a start and a stop </a:t>
            </a:r>
            <a:r>
              <a:rPr lang="ro-RO" sz="2600" dirty="0" err="1">
                <a:latin typeface="Avenir Medium"/>
                <a:cs typeface="Avenir Medium"/>
              </a:rPr>
              <a:t>moments</a:t>
            </a:r>
            <a:r>
              <a:rPr lang="ro-RO" sz="2600" dirty="0">
                <a:latin typeface="Avenir Medium"/>
                <a:cs typeface="Avenir Medium"/>
              </a:rPr>
              <a:t> (</a:t>
            </a:r>
            <a:r>
              <a:rPr lang="ro-RO" sz="2600" dirty="0" err="1">
                <a:latin typeface="Avenir Medium"/>
                <a:cs typeface="Avenir Medium"/>
              </a:rPr>
              <a:t>when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inforced</a:t>
            </a:r>
            <a:r>
              <a:rPr lang="ro-RO" sz="2600" dirty="0">
                <a:latin typeface="Avenir Medium"/>
                <a:cs typeface="Avenir Medium"/>
              </a:rPr>
              <a:t>/</a:t>
            </a:r>
            <a:r>
              <a:rPr lang="ro-RO" sz="2600" dirty="0" err="1">
                <a:latin typeface="Avenir Medium"/>
                <a:cs typeface="Avenir Medium"/>
              </a:rPr>
              <a:t>dissafected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  <a:p>
            <a:pPr lvl="1"/>
            <a:endParaRPr lang="ro-RO" sz="26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5105870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08a Basic Tree (With Temporal Validity)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46" y="1845962"/>
            <a:ext cx="9028346" cy="282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36188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Overlapping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534400" cy="55626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Based on </a:t>
            </a:r>
            <a:r>
              <a:rPr lang="ro-RO" sz="3000" i="1" dirty="0">
                <a:latin typeface="Avenir Medium"/>
                <a:cs typeface="Avenir Medium"/>
              </a:rPr>
              <a:t>08a Basic Tree </a:t>
            </a:r>
            <a:r>
              <a:rPr lang="ro-RO" sz="3000" dirty="0">
                <a:latin typeface="Avenir Medium"/>
                <a:cs typeface="Avenir Medium"/>
              </a:rPr>
              <a:t>pattern</a:t>
            </a:r>
          </a:p>
          <a:p>
            <a:r>
              <a:rPr lang="ro-RO" sz="3000" dirty="0">
                <a:latin typeface="Avenir Medium"/>
                <a:cs typeface="Avenir Medium"/>
              </a:rPr>
              <a:t>It is more practical, as a node can be simultaneously subordinated to two or more other nodes </a:t>
            </a:r>
          </a:p>
          <a:p>
            <a:r>
              <a:rPr lang="ro-RO" sz="3000" dirty="0">
                <a:latin typeface="Avenir Medium"/>
                <a:cs typeface="Avenir Medium"/>
              </a:rPr>
              <a:t>As the hierarchy is not rigid, in entity </a:t>
            </a:r>
            <a:r>
              <a:rPr lang="ro-RO" sz="3000" i="1" dirty="0" err="1">
                <a:latin typeface="Avenir Medium"/>
                <a:cs typeface="Avenir Medium"/>
              </a:rPr>
              <a:t>subordonation</a:t>
            </a:r>
            <a:r>
              <a:rPr lang="ro-RO" sz="3000" dirty="0">
                <a:latin typeface="Avenir Medium"/>
                <a:cs typeface="Avenir Medium"/>
              </a:rPr>
              <a:t> an </a:t>
            </a:r>
            <a:r>
              <a:rPr lang="ro-RO" sz="3000" dirty="0" err="1">
                <a:latin typeface="Avenir Medium"/>
                <a:cs typeface="Avenir Medium"/>
              </a:rPr>
              <a:t>attribute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is</a:t>
            </a:r>
            <a:r>
              <a:rPr lang="ro-RO" sz="3000" dirty="0">
                <a:latin typeface="Avenir Medium"/>
                <a:cs typeface="Avenir Medium"/>
              </a:rPr>
              <a:t> added – </a:t>
            </a:r>
            <a:r>
              <a:rPr lang="ro-RO" sz="3000" i="1" dirty="0">
                <a:latin typeface="Avenir Medium"/>
                <a:cs typeface="Avenir Medium"/>
              </a:rPr>
              <a:t>task_description</a:t>
            </a:r>
            <a:r>
              <a:rPr lang="ro-RO" sz="3000" dirty="0">
                <a:latin typeface="Avenir Medium"/>
                <a:cs typeface="Avenir Medium"/>
              </a:rPr>
              <a:t> -, which basically provides details about each relationship of subordination</a:t>
            </a: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2833118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08b Overlapping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20900"/>
            <a:ext cx="79121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57240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Organizational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The most common reification of </a:t>
            </a:r>
            <a:r>
              <a:rPr lang="ro-RO" sz="3000" i="1" dirty="0">
                <a:latin typeface="Avenir Medium"/>
                <a:cs typeface="Avenir Medium"/>
              </a:rPr>
              <a:t>Tree </a:t>
            </a:r>
            <a:r>
              <a:rPr lang="ro-RO" sz="3000" dirty="0">
                <a:latin typeface="Avenir Medium"/>
                <a:cs typeface="Avenir Medium"/>
              </a:rPr>
              <a:t>pattern</a:t>
            </a:r>
          </a:p>
          <a:p>
            <a:r>
              <a:rPr lang="ro-RO" sz="3000" dirty="0">
                <a:latin typeface="Avenir Medium"/>
                <a:cs typeface="Avenir Medium"/>
              </a:rPr>
              <a:t>The hierarchy is not among people but among organizational entities (divisions, departments, teams, etc.)</a:t>
            </a:r>
          </a:p>
          <a:p>
            <a:r>
              <a:rPr lang="ro-RO" sz="3000" dirty="0">
                <a:latin typeface="Avenir Medium"/>
                <a:cs typeface="Avenir Medium"/>
              </a:rPr>
              <a:t>For each entity a number of positions (roles) are defined (e.g. </a:t>
            </a:r>
            <a:r>
              <a:rPr lang="ro-RO" sz="3000" i="1" dirty="0">
                <a:latin typeface="Avenir Medium"/>
                <a:cs typeface="Avenir Medium"/>
              </a:rPr>
              <a:t>Chief Financial Officer</a:t>
            </a:r>
            <a:r>
              <a:rPr lang="ro-RO" sz="3000" dirty="0">
                <a:latin typeface="Avenir Medium"/>
                <a:cs typeface="Avenir Medium"/>
              </a:rPr>
              <a:t>, </a:t>
            </a:r>
            <a:r>
              <a:rPr lang="ro-RO" sz="3000" i="1" dirty="0" err="1">
                <a:latin typeface="Avenir Medium"/>
                <a:cs typeface="Avenir Medium"/>
              </a:rPr>
              <a:t>Assistant</a:t>
            </a:r>
            <a:r>
              <a:rPr lang="ro-RO" sz="3000" i="1" dirty="0">
                <a:latin typeface="Avenir Medium"/>
                <a:cs typeface="Avenir Medium"/>
              </a:rPr>
              <a:t> CFO</a:t>
            </a:r>
            <a:r>
              <a:rPr lang="ro-RO" sz="3000" dirty="0">
                <a:latin typeface="Avenir Medium"/>
                <a:cs typeface="Avenir Medium"/>
              </a:rPr>
              <a:t>, </a:t>
            </a:r>
            <a:r>
              <a:rPr lang="ro-RO" sz="3000" i="1" dirty="0" err="1">
                <a:latin typeface="Avenir Medium"/>
                <a:cs typeface="Avenir Medium"/>
              </a:rPr>
              <a:t>Cleaning</a:t>
            </a:r>
            <a:r>
              <a:rPr lang="ro-RO" sz="3000" i="1" dirty="0">
                <a:latin typeface="Avenir Medium"/>
                <a:cs typeface="Avenir Medium"/>
              </a:rPr>
              <a:t> &amp; </a:t>
            </a:r>
            <a:r>
              <a:rPr lang="ro-RO" sz="3000" i="1" dirty="0" err="1">
                <a:latin typeface="Avenir Medium"/>
                <a:cs typeface="Avenir Medium"/>
              </a:rPr>
              <a:t>Maintenance</a:t>
            </a:r>
            <a:r>
              <a:rPr lang="ro-RO" sz="3000" dirty="0">
                <a:latin typeface="Avenir Medium"/>
                <a:cs typeface="Avenir Medium"/>
              </a:rPr>
              <a:t>, etc.) through entity </a:t>
            </a:r>
            <a:r>
              <a:rPr lang="ro-RO" sz="3000" i="1" dirty="0">
                <a:latin typeface="Avenir Medium"/>
                <a:cs typeface="Avenir Medium"/>
              </a:rPr>
              <a:t>attached_position</a:t>
            </a:r>
            <a:r>
              <a:rPr lang="ro-RO" sz="3000" dirty="0">
                <a:latin typeface="Avenir Medium"/>
                <a:cs typeface="Avenir Medium"/>
              </a:rPr>
              <a:t>; there are entities that require two or more identical positions (e.g. there are three </a:t>
            </a:r>
            <a:r>
              <a:rPr lang="ro-RO" sz="3000" i="1" dirty="0">
                <a:latin typeface="Avenir Medium"/>
                <a:cs typeface="Avenir Medium"/>
              </a:rPr>
              <a:t>PL/SQL Developer </a:t>
            </a:r>
            <a:r>
              <a:rPr lang="ro-RO" sz="3000" dirty="0">
                <a:latin typeface="Avenir Medium"/>
                <a:cs typeface="Avenir Medium"/>
              </a:rPr>
              <a:t>positions and two </a:t>
            </a:r>
            <a:r>
              <a:rPr lang="ro-RO" sz="3000" i="1" dirty="0">
                <a:latin typeface="Avenir Medium"/>
                <a:cs typeface="Avenir Medium"/>
              </a:rPr>
              <a:t>SQL junior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positions</a:t>
            </a:r>
            <a:r>
              <a:rPr lang="ro-RO" sz="3000" dirty="0">
                <a:latin typeface="Avenir Medium"/>
                <a:cs typeface="Avenir Medium"/>
              </a:rPr>
              <a:t> in </a:t>
            </a:r>
            <a:r>
              <a:rPr lang="ro-RO" sz="3000" i="1" dirty="0">
                <a:latin typeface="Avenir Medium"/>
                <a:cs typeface="Avenir Medium"/>
              </a:rPr>
              <a:t>Database Development </a:t>
            </a:r>
            <a:r>
              <a:rPr lang="ro-RO" sz="3000" dirty="0">
                <a:latin typeface="Avenir Medium"/>
                <a:cs typeface="Avenir Medium"/>
              </a:rPr>
              <a:t>department )</a:t>
            </a:r>
          </a:p>
          <a:p>
            <a:r>
              <a:rPr lang="ro-RO" sz="3000" dirty="0">
                <a:latin typeface="Avenir Medium"/>
                <a:cs typeface="Avenir Medium"/>
              </a:rPr>
              <a:t>Entity </a:t>
            </a:r>
            <a:r>
              <a:rPr lang="ro-RO" sz="3000" i="1" dirty="0">
                <a:latin typeface="Avenir Medium"/>
                <a:cs typeface="Avenir Medium"/>
              </a:rPr>
              <a:t>filled_position</a:t>
            </a:r>
            <a:r>
              <a:rPr lang="ro-RO" sz="3000" dirty="0">
                <a:latin typeface="Avenir Medium"/>
                <a:cs typeface="Avenir Medium"/>
              </a:rPr>
              <a:t> keep tracks of the employees that were hired on the attached positions, including the time period they filled that position</a:t>
            </a:r>
          </a:p>
          <a:p>
            <a:r>
              <a:rPr lang="ro-RO" sz="3000" dirty="0">
                <a:latin typeface="Avenir Medium"/>
                <a:cs typeface="Avenir Medium"/>
              </a:rPr>
              <a:t>Works fine </a:t>
            </a:r>
            <a:r>
              <a:rPr lang="ro-RO" sz="3000" dirty="0" err="1">
                <a:latin typeface="Avenir Medium"/>
                <a:cs typeface="Avenir Medium"/>
              </a:rPr>
              <a:t>even</a:t>
            </a:r>
            <a:r>
              <a:rPr lang="ro-RO" sz="3000" dirty="0">
                <a:latin typeface="Avenir Medium"/>
                <a:cs typeface="Avenir Medium"/>
              </a:rPr>
              <a:t> for distributed organizations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95403280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08c Organizational 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3058"/>
            <a:ext cx="9144000" cy="42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78412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10711</TotalTime>
  <Words>1301</Words>
  <Application>Microsoft Macintosh PowerPoint</Application>
  <PresentationFormat>On-screen Show (4:3)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 Unicode MS</vt:lpstr>
      <vt:lpstr>Batang</vt:lpstr>
      <vt:lpstr>American Typewriter</vt:lpstr>
      <vt:lpstr>Avenir Medium</vt:lpstr>
      <vt:lpstr>Calisto MT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DataBase Logic in Business Applications</vt:lpstr>
      <vt:lpstr>Notice</vt:lpstr>
      <vt:lpstr>Seed Models and Patterns (part 2)</vt:lpstr>
      <vt:lpstr>Basic Tree</vt:lpstr>
      <vt:lpstr>08a Basic Tree (With Temporal Validity)</vt:lpstr>
      <vt:lpstr>Overlapping Tree</vt:lpstr>
      <vt:lpstr>08b Overlapping Tree</vt:lpstr>
      <vt:lpstr>Organizational Chart</vt:lpstr>
      <vt:lpstr>08c Organizational Chart</vt:lpstr>
      <vt:lpstr>Graphs &amp; Timetables</vt:lpstr>
      <vt:lpstr>09a Basic Graph (A Single Route)</vt:lpstr>
      <vt:lpstr>Routes</vt:lpstr>
      <vt:lpstr>09b Routes (for trains, buses, etc.)</vt:lpstr>
      <vt:lpstr>Timetables (bus/train schedulers)</vt:lpstr>
      <vt:lpstr>09c Timetables (for buses)</vt:lpstr>
      <vt:lpstr>Journeys (Reservations/Tickets) &amp; Timetables</vt:lpstr>
      <vt:lpstr>Processes</vt:lpstr>
      <vt:lpstr>10a_Basic_Processes</vt:lpstr>
      <vt:lpstr>10b_Processes_budget_skills</vt:lpstr>
      <vt:lpstr>Workflows</vt:lpstr>
      <vt:lpstr>11a – Simple Request Flow</vt:lpstr>
      <vt:lpstr>11b_Request_Cases_Progress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729</cp:revision>
  <dcterms:created xsi:type="dcterms:W3CDTF">2002-10-11T06:23:42Z</dcterms:created>
  <dcterms:modified xsi:type="dcterms:W3CDTF">2018-11-03T06:17:34Z</dcterms:modified>
</cp:coreProperties>
</file>