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2" r:id="rId3"/>
    <p:sldId id="553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50" r:id="rId17"/>
    <p:sldId id="545" r:id="rId18"/>
    <p:sldId id="551" r:id="rId19"/>
    <p:sldId id="546" r:id="rId20"/>
    <p:sldId id="547" r:id="rId21"/>
    <p:sldId id="552" r:id="rId22"/>
    <p:sldId id="548" r:id="rId23"/>
    <p:sldId id="549" r:id="rId2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4" d="100"/>
          <a:sy n="124" d="100"/>
        </p:scale>
        <p:origin x="18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19/lnpls/plsql-triggers.html#GUID-217E8B13-29EF-45F3-8D0F-2384F9F1D231" TargetMode="External"/><Relationship Id="rId7" Type="http://schemas.openxmlformats.org/officeDocument/2006/relationships/hyperlink" Target="http://www.way2tutorial.com/plsql/plsql_triggers.php" TargetMode="External"/><Relationship Id="rId2" Type="http://schemas.openxmlformats.org/officeDocument/2006/relationships/hyperlink" Target="https://oracle-base.com/articles/misc/database-triggers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triggers-pl-sql.html" TargetMode="External"/><Relationship Id="rId5" Type="http://schemas.openxmlformats.org/officeDocument/2006/relationships/hyperlink" Target="http://www.java2s.com/Tutorial/Oracle/0560__Trigger/Triggers.htm" TargetMode="External"/><Relationship Id="rId4" Type="http://schemas.openxmlformats.org/officeDocument/2006/relationships/hyperlink" Target="https://www.softwaretestinghelp.com/triggers-in-pl-sq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17_Declansatoare.pdf" TargetMode="External"/><Relationship Id="rId2" Type="http://schemas.openxmlformats.org/officeDocument/2006/relationships/hyperlink" Target="https://github.com/marinfotache/Database-Logic-in-Business-Applications/tree/master/Oracle%209i2.%20Ghidul%20dezvoltarii%20aplicatiilor%202003/Cap11_Declansato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OPoHSArODE&amp;spfreload=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495800"/>
            <a:ext cx="82296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Introduction. Triggers &amp;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Some Trigger Applications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458200" cy="50292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Surrogate key handling</a:t>
            </a:r>
          </a:p>
          <a:p>
            <a:r>
              <a:rPr lang="ro-RO" sz="3000" dirty="0">
                <a:latin typeface="Avenir Medium"/>
                <a:cs typeface="Avenir Medium"/>
              </a:rPr>
              <a:t>CASCADE </a:t>
            </a:r>
            <a:r>
              <a:rPr lang="ro-RO" sz="3000" dirty="0" err="1">
                <a:latin typeface="Avenir Medium"/>
                <a:cs typeface="Avenir Medium"/>
              </a:rPr>
              <a:t>UPDATEs</a:t>
            </a:r>
            <a:r>
              <a:rPr lang="ro-RO" sz="3000" dirty="0">
                <a:latin typeface="Avenir Medium"/>
                <a:cs typeface="Avenir Medium"/>
              </a:rPr>
              <a:t> - </a:t>
            </a:r>
            <a:r>
              <a:rPr lang="ro-RO" sz="3000" dirty="0" err="1">
                <a:latin typeface="Avenir Medium"/>
                <a:cs typeface="Avenir Medium"/>
              </a:rPr>
              <a:t>when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one</a:t>
            </a:r>
            <a:r>
              <a:rPr lang="ro-RO" sz="3000" dirty="0">
                <a:latin typeface="Avenir Medium"/>
                <a:cs typeface="Avenir Medium"/>
              </a:rPr>
              <a:t> or more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primary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</a:t>
            </a:r>
            <a:r>
              <a:rPr lang="ro-RO" sz="3000" dirty="0">
                <a:latin typeface="Avenir Medium"/>
                <a:cs typeface="Avenir Medium"/>
              </a:rPr>
              <a:t> are </a:t>
            </a:r>
            <a:r>
              <a:rPr lang="ro-RO" sz="3000" dirty="0" err="1">
                <a:latin typeface="Avenir Medium"/>
                <a:cs typeface="Avenir Medium"/>
              </a:rPr>
              <a:t>updated</a:t>
            </a:r>
            <a:r>
              <a:rPr lang="ro-RO" sz="3000" dirty="0">
                <a:latin typeface="Avenir Medium"/>
                <a:cs typeface="Avenir Medium"/>
              </a:rPr>
              <a:t> (in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parent</a:t>
            </a:r>
            <a:r>
              <a:rPr lang="ro-RO" sz="3000" dirty="0">
                <a:latin typeface="Avenir Medium"/>
                <a:cs typeface="Avenir Medium"/>
              </a:rPr>
              <a:t> table) </a:t>
            </a:r>
            <a:r>
              <a:rPr lang="ro-RO" sz="3000" dirty="0" err="1">
                <a:latin typeface="Avenir Medium"/>
                <a:cs typeface="Avenir Medium"/>
              </a:rPr>
              <a:t>they</a:t>
            </a:r>
            <a:r>
              <a:rPr lang="ro-RO" sz="3000" dirty="0">
                <a:latin typeface="Avenir Medium"/>
                <a:cs typeface="Avenir Medium"/>
              </a:rPr>
              <a:t> must be propagated into all the </a:t>
            </a:r>
            <a:r>
              <a:rPr lang="ro-RO" sz="3000" dirty="0" err="1">
                <a:latin typeface="Avenir Medium"/>
                <a:cs typeface="Avenir Medium"/>
              </a:rPr>
              <a:t>children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tables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</a:p>
          <a:p>
            <a:r>
              <a:rPr lang="ro-RO" sz="3000" dirty="0">
                <a:latin typeface="Avenir Medium"/>
                <a:cs typeface="Avenir Medium"/>
              </a:rPr>
              <a:t>Computed (derived, redundant) attributes management, </a:t>
            </a:r>
            <a:r>
              <a:rPr lang="ro-RO" sz="3000" dirty="0" err="1">
                <a:latin typeface="Avenir Medium"/>
                <a:cs typeface="Avenir Medium"/>
              </a:rPr>
              <a:t>through</a:t>
            </a:r>
            <a:r>
              <a:rPr lang="ro-RO" sz="3000" dirty="0">
                <a:latin typeface="Avenir Medium"/>
                <a:cs typeface="Avenir Medium"/>
              </a:rPr>
              <a:t> automatic updates (see Invoice_Amount, Account_Current_Balance, etc.)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Implementing complex constraints</a:t>
            </a:r>
          </a:p>
          <a:p>
            <a:r>
              <a:rPr lang="ro-RO" sz="3000" dirty="0">
                <a:latin typeface="Avenir Medium"/>
                <a:cs typeface="Avenir Medium"/>
              </a:rPr>
              <a:t>Preventing unauthorized access and updates to the computed attributes and/or any other sensitive information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Declaring/implementing complex business rules</a:t>
            </a:r>
          </a:p>
          <a:p>
            <a:r>
              <a:rPr lang="ro-RO" sz="3000" dirty="0">
                <a:latin typeface="Avenir Medium"/>
                <a:cs typeface="Avenir Medium"/>
              </a:rPr>
              <a:t>Logging of sensitive transactions</a:t>
            </a: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5595335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Events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5257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 Level Events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Database startup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STARTUP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Database stop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SHUTDOWN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User session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LOGON</a:t>
            </a:r>
            <a:r>
              <a:rPr lang="ro-RO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LOGOFF</a:t>
            </a:r>
          </a:p>
          <a:p>
            <a:r>
              <a:rPr lang="ro-RO" sz="3000" dirty="0">
                <a:latin typeface="Avenir Medium"/>
                <a:cs typeface="Avenir Medium"/>
              </a:rPr>
              <a:t>DDL statement execution (launch)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CREATE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DROP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ALTER</a:t>
            </a:r>
          </a:p>
          <a:p>
            <a:r>
              <a:rPr lang="ro-RO" sz="3000" dirty="0">
                <a:latin typeface="Avenir Medium"/>
                <a:cs typeface="Avenir Medium"/>
              </a:rPr>
              <a:t>Occurence of a database server error (</a:t>
            </a:r>
            <a:r>
              <a:rPr lang="en-US" sz="3000" dirty="0" err="1">
                <a:solidFill>
                  <a:srgbClr val="0070C0"/>
                </a:solidFill>
                <a:latin typeface="Avenir Medium"/>
                <a:cs typeface="Avenir Medium"/>
              </a:rPr>
              <a:t>SERVERERROR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1203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Events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610600" cy="5181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Table events: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 one or more records into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Update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Delete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View events –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INSTEAD OF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 one or more records into a view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INSERT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Update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UPDATE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Delete one or more records  in a view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DELETE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38655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`Moment` (Timing)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5257800"/>
          </a:xfrm>
        </p:spPr>
        <p:txBody>
          <a:bodyPr>
            <a:normAutofit fontScale="92500" lnSpcReduction="10000"/>
          </a:bodyPr>
          <a:lstStyle/>
          <a:p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Executed (lauched) </a:t>
            </a:r>
            <a:r>
              <a:rPr lang="en-US" b="1" i="1" dirty="0" err="1">
                <a:latin typeface="Avenir Medium"/>
                <a:cs typeface="Avenir Medium"/>
              </a:rPr>
              <a:t>before</a:t>
            </a:r>
            <a:r>
              <a:rPr lang="en-US" dirty="0" err="1">
                <a:latin typeface="Avenir Medium"/>
                <a:cs typeface="Avenir Medium"/>
              </a:rPr>
              <a:t> checking the table constrains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PRIMARY KEY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UNIQUE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CHECK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FOREIGN KEY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Operation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results </a:t>
            </a:r>
            <a:r>
              <a:rPr lang="ro-RO" b="1" i="1" dirty="0">
                <a:latin typeface="Avenir Medium"/>
                <a:cs typeface="Avenir Medium"/>
              </a:rPr>
              <a:t>cannot</a:t>
            </a:r>
            <a:r>
              <a:rPr lang="ro-RO" dirty="0">
                <a:latin typeface="Avenir Medium"/>
                <a:cs typeface="Avenir Medium"/>
              </a:rPr>
              <a:t> be seen/read in the BEFORE triggers</a:t>
            </a:r>
            <a:endParaRPr lang="en-US" dirty="0">
              <a:latin typeface="Avenir Medium"/>
              <a:cs typeface="Avenir Medium"/>
            </a:endParaRPr>
          </a:p>
          <a:p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Executed </a:t>
            </a:r>
            <a:r>
              <a:rPr lang="en-US" b="1" i="1" dirty="0" err="1">
                <a:latin typeface="Avenir Medium"/>
                <a:cs typeface="Avenir Medium"/>
              </a:rPr>
              <a:t>after</a:t>
            </a:r>
            <a:r>
              <a:rPr lang="en-US" dirty="0" err="1">
                <a:latin typeface="Avenir Medium"/>
                <a:cs typeface="Avenir Medium"/>
              </a:rPr>
              <a:t> checking the table constrains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PRIMARY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KEY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UNIQUE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CHECK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FOREIGN KEY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Operation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results can be seen/read in the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2036207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(DML) Triggel Levels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334000"/>
          </a:xfrm>
        </p:spPr>
        <p:txBody>
          <a:bodyPr>
            <a:normAutofit fontScale="77500" lnSpcReduction="20000"/>
          </a:bodyPr>
          <a:lstStyle/>
          <a:p>
            <a:r>
              <a:rPr lang="ro-RO" dirty="0">
                <a:latin typeface="Avenir Medium"/>
                <a:cs typeface="Avenir Medium"/>
              </a:rPr>
              <a:t>Statement level triggers: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Default (no clause required)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Trigger statement is executed just once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or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 a DML statement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is performed, no matter how many record will be affected by the DML statement (e.g. how many records will be deleted by the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 statement)</a:t>
            </a:r>
          </a:p>
          <a:p>
            <a:r>
              <a:rPr lang="ro-RO" dirty="0">
                <a:latin typeface="Avenir Medium"/>
                <a:cs typeface="Avenir Medium"/>
              </a:rPr>
              <a:t>Row level triggers: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Require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 EACH ROW </a:t>
            </a:r>
            <a:r>
              <a:rPr lang="ro-RO" dirty="0">
                <a:latin typeface="Avenir Medium"/>
                <a:cs typeface="Avenir Medium"/>
              </a:rPr>
              <a:t>clause in the syntax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Are executed for </a:t>
            </a:r>
            <a:r>
              <a:rPr lang="ro-RO" b="1" i="1" dirty="0">
                <a:latin typeface="Avenir Medium"/>
                <a:cs typeface="Avenir Medium"/>
              </a:rPr>
              <a:t>each row affected </a:t>
            </a:r>
            <a:r>
              <a:rPr lang="ro-RO" dirty="0">
                <a:latin typeface="Avenir Medium"/>
                <a:cs typeface="Avenir Medium"/>
              </a:rPr>
              <a:t>by the DML command (each inserted, updated or deleted record/row)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Could also be defined as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or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We can acces the attribute values before the statement execution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(:OLD</a:t>
            </a:r>
            <a:r>
              <a:rPr lang="ro-RO" dirty="0">
                <a:latin typeface="Avenir Medium"/>
                <a:cs typeface="Avenir Medium"/>
              </a:rPr>
              <a:t>) and also the attribute values after the statement execution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(:NEW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We can alter (overwrite) an attribute value resulted from a DML statement using triggers of type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ROW</a:t>
            </a: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018371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More Recent Trigger Features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334000"/>
          </a:xfrm>
        </p:spPr>
        <p:txBody>
          <a:bodyPr>
            <a:normAutofit fontScale="70000" lnSpcReduction="20000"/>
          </a:bodyPr>
          <a:lstStyle/>
          <a:p>
            <a:r>
              <a:rPr lang="ro-RO" dirty="0">
                <a:latin typeface="Avenir Medium"/>
                <a:cs typeface="Avenir Medium"/>
              </a:rPr>
              <a:t>Before Oracle 11g, for a certain event we could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define</a:t>
            </a:r>
            <a:r>
              <a:rPr lang="ro-RO" dirty="0">
                <a:latin typeface="Avenir Medium"/>
                <a:cs typeface="Avenir Medium"/>
              </a:rPr>
              <a:t> two or more triggers (e.g. two triggers of type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– INSERT – ROW for the same table), but we were not able to control the order of the triggers execution</a:t>
            </a:r>
          </a:p>
          <a:p>
            <a:r>
              <a:rPr lang="ro-RO" dirty="0">
                <a:latin typeface="Avenir Medium"/>
                <a:cs typeface="Avenir Medium"/>
              </a:rPr>
              <a:t>After Oracle 11g version, the triggers can be executed in a specific order using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FOLLOWS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PRECEDES</a:t>
            </a:r>
            <a:r>
              <a:rPr lang="ro-RO" dirty="0">
                <a:latin typeface="Avenir Medium"/>
                <a:cs typeface="Avenir Medium"/>
              </a:rPr>
              <a:t> clause</a:t>
            </a:r>
          </a:p>
          <a:p>
            <a:r>
              <a:rPr lang="ro-RO" dirty="0">
                <a:latin typeface="Avenir Medium"/>
                <a:cs typeface="Avenir Medium"/>
              </a:rPr>
              <a:t>This feature is necesary when our application is pre-configured with a set of triggers we are not allowed to alter, and, in order to implement additional business rules, it is necessary to add new triggers to the existing ones</a:t>
            </a:r>
          </a:p>
          <a:p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Also starting with Oracle 11g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COMPOUND</a:t>
            </a:r>
            <a:r>
              <a:rPr lang="ro-RO" dirty="0">
                <a:latin typeface="Avenir Medium"/>
                <a:cs typeface="Avenir Medium"/>
              </a:rPr>
              <a:t> triggers are available</a:t>
            </a:r>
          </a:p>
          <a:p>
            <a:r>
              <a:rPr lang="ro-RO" dirty="0">
                <a:latin typeface="Avenir Medium"/>
                <a:cs typeface="Avenir Medium"/>
              </a:rPr>
              <a:t>That could improve code lisibility and reduce the number of lines of code required by the triggers</a:t>
            </a:r>
          </a:p>
        </p:txBody>
      </p:sp>
    </p:spTree>
    <p:extLst>
      <p:ext uri="{BB962C8B-B14F-4D97-AF65-F5344CB8AC3E}">
        <p14:creationId xmlns:p14="http://schemas.microsoft.com/office/powerpoint/2010/main" val="2918384593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database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relational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596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486400"/>
          </a:xfrm>
        </p:spPr>
        <p:txBody>
          <a:bodyPr>
            <a:normAutofit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See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section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>
                <a:latin typeface="Avenir Medium"/>
                <a:cs typeface="Avenir Medium"/>
              </a:rPr>
              <a:t>06_Triggers/ </a:t>
            </a:r>
            <a:r>
              <a:rPr lang="ro-RO" sz="3000" dirty="0">
                <a:latin typeface="Avenir Medium"/>
                <a:cs typeface="Avenir Medium"/>
              </a:rPr>
              <a:t>of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course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Prerequisites</a:t>
            </a:r>
            <a:r>
              <a:rPr lang="ro-RO" sz="3000" dirty="0">
                <a:latin typeface="Avenir Medium"/>
                <a:cs typeface="Avenir Medium"/>
              </a:rPr>
              <a:t> (for </a:t>
            </a:r>
            <a:r>
              <a:rPr lang="ro-RO" sz="3000" dirty="0" err="1">
                <a:latin typeface="Avenir Medium"/>
                <a:cs typeface="Avenir Medium"/>
              </a:rPr>
              <a:t>setting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up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06-00-3_add_constraints_sales_2015.sql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Scripts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related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this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presentation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06-01c_en_cascade_updates.sql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Surrogate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Keys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93"/>
            <a:ext cx="9144000" cy="594400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8FF49D-4E64-7B41-B792-8DFFB1D13608}"/>
              </a:ext>
            </a:extLst>
          </p:cNvPr>
          <p:cNvCxnSpPr/>
          <p:nvPr/>
        </p:nvCxnSpPr>
        <p:spPr>
          <a:xfrm flipH="1">
            <a:off x="609600" y="762000"/>
            <a:ext cx="2438400" cy="3810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8957C-EFF1-D94E-B319-1A001591B4D2}"/>
              </a:ext>
            </a:extLst>
          </p:cNvPr>
          <p:cNvCxnSpPr>
            <a:cxnSpLocks/>
          </p:cNvCxnSpPr>
          <p:nvPr/>
        </p:nvCxnSpPr>
        <p:spPr>
          <a:xfrm flipH="1">
            <a:off x="685800" y="762000"/>
            <a:ext cx="2514600" cy="38100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D53FE-076B-DB47-9FA9-9EAA21F5E206}"/>
              </a:ext>
            </a:extLst>
          </p:cNvPr>
          <p:cNvCxnSpPr>
            <a:cxnSpLocks/>
          </p:cNvCxnSpPr>
          <p:nvPr/>
        </p:nvCxnSpPr>
        <p:spPr>
          <a:xfrm>
            <a:off x="5943602" y="609600"/>
            <a:ext cx="1447798" cy="5334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B8C49F-A945-9341-806B-B233BB37472D}"/>
              </a:ext>
            </a:extLst>
          </p:cNvPr>
          <p:cNvCxnSpPr>
            <a:cxnSpLocks/>
          </p:cNvCxnSpPr>
          <p:nvPr/>
        </p:nvCxnSpPr>
        <p:spPr>
          <a:xfrm>
            <a:off x="5562600" y="685800"/>
            <a:ext cx="1981200" cy="2971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D3D0F6-7D22-EF40-AEFA-28562ACF33BF}"/>
              </a:ext>
            </a:extLst>
          </p:cNvPr>
          <p:cNvCxnSpPr>
            <a:cxnSpLocks/>
          </p:cNvCxnSpPr>
          <p:nvPr/>
        </p:nvCxnSpPr>
        <p:spPr>
          <a:xfrm>
            <a:off x="4229102" y="762000"/>
            <a:ext cx="1104898" cy="51816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1BE37-DD0C-474C-BFCD-E35201614738}"/>
              </a:ext>
            </a:extLst>
          </p:cNvPr>
          <p:cNvCxnSpPr>
            <a:cxnSpLocks/>
          </p:cNvCxnSpPr>
          <p:nvPr/>
        </p:nvCxnSpPr>
        <p:spPr>
          <a:xfrm>
            <a:off x="4914899" y="685800"/>
            <a:ext cx="228602" cy="14859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38495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06-01a_en_sequences.sql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Sequence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creation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methods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CREATE SEQUENCE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CurrVal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methods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Sequences</a:t>
            </a:r>
            <a:r>
              <a:rPr lang="ro-RO" sz="2600" dirty="0">
                <a:latin typeface="Avenir Medium"/>
                <a:cs typeface="Avenir Medium"/>
              </a:rPr>
              <a:t> in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data </a:t>
            </a:r>
            <a:r>
              <a:rPr lang="ro-RO" sz="2600" dirty="0" err="1">
                <a:latin typeface="Avenir Medium"/>
                <a:cs typeface="Avenir Medium"/>
              </a:rPr>
              <a:t>dictionary</a:t>
            </a:r>
            <a:r>
              <a:rPr lang="ro-RO" sz="2600" dirty="0">
                <a:latin typeface="Avenir Medium"/>
                <a:cs typeface="Avenir Medium"/>
              </a:rPr>
              <a:t> (USER_SEQUENCES)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06-00-3_add_constraints_sales_2015.sql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Using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sequences</a:t>
            </a:r>
            <a:r>
              <a:rPr lang="ro-RO" sz="3000" dirty="0">
                <a:latin typeface="Avenir Medium"/>
                <a:cs typeface="Avenir Medium"/>
              </a:rPr>
              <a:t> in INSERT </a:t>
            </a:r>
            <a:r>
              <a:rPr lang="ro-RO" sz="3000" dirty="0" err="1">
                <a:latin typeface="Avenir Medium"/>
                <a:cs typeface="Avenir Medium"/>
              </a:rPr>
              <a:t>commands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Creating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sequences</a:t>
            </a:r>
            <a:r>
              <a:rPr lang="ro-RO" sz="3000" dirty="0">
                <a:latin typeface="Avenir Medium"/>
                <a:cs typeface="Avenir Medium"/>
              </a:rPr>
              <a:t> for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surrogate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keys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cust_id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pers_id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invoice_id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product_id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receipt_id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refusal_id</a:t>
            </a:r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270994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Tutorials on PL/SQL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Overview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https://oracle-base.com/articles/misc/database-triggers-overview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PL/SQL </a:t>
            </a:r>
            <a:r>
              <a:rPr lang="ro-RO" sz="3000" dirty="0" err="1">
                <a:latin typeface="Avenir Medium"/>
                <a:cs typeface="Avenir Medium"/>
              </a:rPr>
              <a:t>Language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Reference</a:t>
            </a:r>
            <a:r>
              <a:rPr lang="ro-RO" sz="3000" dirty="0">
                <a:latin typeface="Avenir Medium"/>
                <a:cs typeface="Avenir Medium"/>
              </a:rPr>
              <a:t> (2021)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https://docs.oracle.com/en/database/oracle/oracle-database/19/lnpls/plsql-triggers.html#GUID-217E8B13-29EF-45F3-8D0F-2384F9F1D231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In PL SQL: </a:t>
            </a:r>
            <a:r>
              <a:rPr lang="ro-RO" sz="3000" dirty="0" err="1">
                <a:latin typeface="Avenir Medium"/>
                <a:cs typeface="Avenir Medium"/>
              </a:rPr>
              <a:t>Tutorial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Example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Programs</a:t>
            </a:r>
            <a:r>
              <a:rPr lang="ro-RO" sz="3000" dirty="0">
                <a:latin typeface="Avenir Medium"/>
                <a:cs typeface="Avenir Medium"/>
              </a:rPr>
              <a:t> (2021)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https://www.softwaretestinghelp.com/triggers-in-pl-sql/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: Trigger « Trigger « Oracle PL/SQL </a:t>
            </a:r>
            <a:r>
              <a:rPr lang="ro-RO" sz="3000" dirty="0" err="1">
                <a:latin typeface="Avenir Medium"/>
                <a:cs typeface="Avenir Medium"/>
              </a:rPr>
              <a:t>Tutorial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>
                <a:latin typeface="Avenir Medium"/>
                <a:cs typeface="Avenir Medium"/>
                <a:hlinkClick r:id="rId5"/>
              </a:rPr>
              <a:t>http://www.java2s.com/Tutorial/Oracle/0560__Trigger/Triggers.htm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in PL/SQL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https://www.guru99.com/triggers-pl-sql.html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Triggers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http://www.way2tutorial.com/plsql/plsql_triggers.php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5797879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0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br>
              <a:rPr lang="ro-RO" sz="30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0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06-01b_en_data_cleaning__surrogate_keys.sql</a:t>
            </a:r>
            <a:endParaRPr lang="en-US" sz="30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Simple </a:t>
            </a:r>
            <a:r>
              <a:rPr lang="ro-RO" sz="3000" dirty="0" err="1">
                <a:latin typeface="Avenir Medium"/>
                <a:cs typeface="Avenir Medium"/>
              </a:rPr>
              <a:t>triggers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before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after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row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level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before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after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statement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level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for data </a:t>
            </a:r>
            <a:r>
              <a:rPr lang="ro-RO" sz="3000" dirty="0" err="1">
                <a:latin typeface="Avenir Medium"/>
                <a:cs typeface="Avenir Medium"/>
              </a:rPr>
              <a:t>cleaning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surrogate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Problems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solutions</a:t>
            </a:r>
            <a:r>
              <a:rPr lang="ro-RO" sz="3000" dirty="0">
                <a:latin typeface="Avenir Medium"/>
                <a:cs typeface="Avenir Medium"/>
              </a:rPr>
              <a:t>) </a:t>
            </a:r>
            <a:r>
              <a:rPr lang="ro-RO" sz="3000" dirty="0" err="1">
                <a:latin typeface="Avenir Medium"/>
                <a:cs typeface="Avenir Medium"/>
              </a:rPr>
              <a:t>when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dealing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surrogate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updates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that</a:t>
            </a:r>
            <a:r>
              <a:rPr lang="ro-RO" sz="2600" dirty="0">
                <a:latin typeface="Avenir Medium"/>
                <a:cs typeface="Avenir Medium"/>
              </a:rPr>
              <a:t> set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surrogate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value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above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current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value</a:t>
            </a:r>
            <a:r>
              <a:rPr lang="ro-RO" sz="2600" dirty="0">
                <a:latin typeface="Avenir Medium"/>
                <a:cs typeface="Avenir Medium"/>
              </a:rPr>
              <a:t> of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corresponding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sequence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managing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foreign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keys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values</a:t>
            </a:r>
            <a:r>
              <a:rPr lang="ro-RO" sz="2600" dirty="0">
                <a:latin typeface="Avenir Medium"/>
                <a:cs typeface="Avenir Medium"/>
              </a:rPr>
              <a:t> of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surrogate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keys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when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inserting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records</a:t>
            </a:r>
            <a:r>
              <a:rPr lang="ro-RO" sz="2600" dirty="0">
                <a:latin typeface="Avenir Medium"/>
                <a:cs typeface="Avenir Medium"/>
              </a:rPr>
              <a:t> in </a:t>
            </a:r>
            <a:r>
              <a:rPr lang="ro-RO" sz="2600" dirty="0" err="1">
                <a:latin typeface="Avenir Medium"/>
                <a:cs typeface="Avenir Medium"/>
              </a:rPr>
              <a:t>child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tables</a:t>
            </a:r>
            <a:endParaRPr lang="ro-RO" sz="26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032708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Foreign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Keys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Database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93"/>
            <a:ext cx="9144000" cy="594400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BCEE13-23E7-7247-8EDA-CD3626DCD096}"/>
              </a:ext>
            </a:extLst>
          </p:cNvPr>
          <p:cNvCxnSpPr>
            <a:cxnSpLocks/>
          </p:cNvCxnSpPr>
          <p:nvPr/>
        </p:nvCxnSpPr>
        <p:spPr>
          <a:xfrm flipV="1">
            <a:off x="4383157" y="1219200"/>
            <a:ext cx="493643" cy="1524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D31691-20F7-7248-B70A-9CCBE9C8ED85}"/>
              </a:ext>
            </a:extLst>
          </p:cNvPr>
          <p:cNvCxnSpPr>
            <a:cxnSpLocks/>
          </p:cNvCxnSpPr>
          <p:nvPr/>
        </p:nvCxnSpPr>
        <p:spPr>
          <a:xfrm flipV="1">
            <a:off x="1262270" y="1143000"/>
            <a:ext cx="2242930" cy="66592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220BD-A981-4B41-A633-BD3828B4F3D0}"/>
              </a:ext>
            </a:extLst>
          </p:cNvPr>
          <p:cNvCxnSpPr>
            <a:cxnSpLocks/>
          </p:cNvCxnSpPr>
          <p:nvPr/>
        </p:nvCxnSpPr>
        <p:spPr>
          <a:xfrm flipH="1" flipV="1">
            <a:off x="626166" y="1143000"/>
            <a:ext cx="1331843" cy="596348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DA4580-F509-9D41-99D9-0862ECBE28CE}"/>
              </a:ext>
            </a:extLst>
          </p:cNvPr>
          <p:cNvCxnSpPr>
            <a:cxnSpLocks/>
          </p:cNvCxnSpPr>
          <p:nvPr/>
        </p:nvCxnSpPr>
        <p:spPr>
          <a:xfrm>
            <a:off x="2726636" y="1885122"/>
            <a:ext cx="2262807" cy="25179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8AEA7-981A-A24A-A6C4-4466F714C524}"/>
              </a:ext>
            </a:extLst>
          </p:cNvPr>
          <p:cNvCxnSpPr>
            <a:cxnSpLocks/>
          </p:cNvCxnSpPr>
          <p:nvPr/>
        </p:nvCxnSpPr>
        <p:spPr>
          <a:xfrm flipV="1">
            <a:off x="2726636" y="2136913"/>
            <a:ext cx="2262807" cy="56653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D5EEC7-96A2-4849-9726-AE085BF2EDB3}"/>
              </a:ext>
            </a:extLst>
          </p:cNvPr>
          <p:cNvCxnSpPr>
            <a:cxnSpLocks/>
          </p:cNvCxnSpPr>
          <p:nvPr/>
        </p:nvCxnSpPr>
        <p:spPr>
          <a:xfrm flipH="1" flipV="1">
            <a:off x="516835" y="1219200"/>
            <a:ext cx="1441174" cy="180395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DBC92A-8CE2-504C-B683-5880AA9DED57}"/>
              </a:ext>
            </a:extLst>
          </p:cNvPr>
          <p:cNvCxnSpPr>
            <a:cxnSpLocks/>
          </p:cNvCxnSpPr>
          <p:nvPr/>
        </p:nvCxnSpPr>
        <p:spPr>
          <a:xfrm>
            <a:off x="516835" y="3578087"/>
            <a:ext cx="1" cy="987287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1EA43A-EEC9-864A-8D5D-5B1104088E7E}"/>
              </a:ext>
            </a:extLst>
          </p:cNvPr>
          <p:cNvCxnSpPr>
            <a:cxnSpLocks/>
          </p:cNvCxnSpPr>
          <p:nvPr/>
        </p:nvCxnSpPr>
        <p:spPr>
          <a:xfrm flipH="1" flipV="1">
            <a:off x="516835" y="4641574"/>
            <a:ext cx="258418" cy="156044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73125B-8419-4C4E-9E0E-BBDDCB20257B}"/>
              </a:ext>
            </a:extLst>
          </p:cNvPr>
          <p:cNvCxnSpPr>
            <a:cxnSpLocks/>
          </p:cNvCxnSpPr>
          <p:nvPr/>
        </p:nvCxnSpPr>
        <p:spPr>
          <a:xfrm flipV="1">
            <a:off x="1133061" y="5944008"/>
            <a:ext cx="4065104" cy="397157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185594-9F23-6340-BFE6-63812852FCC4}"/>
              </a:ext>
            </a:extLst>
          </p:cNvPr>
          <p:cNvCxnSpPr>
            <a:cxnSpLocks/>
          </p:cNvCxnSpPr>
          <p:nvPr/>
        </p:nvCxnSpPr>
        <p:spPr>
          <a:xfrm flipV="1">
            <a:off x="5943600" y="3677886"/>
            <a:ext cx="1590261" cy="252413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1FACC4-0CED-1542-A882-C66786DB3C65}"/>
              </a:ext>
            </a:extLst>
          </p:cNvPr>
          <p:cNvCxnSpPr>
            <a:cxnSpLocks/>
          </p:cNvCxnSpPr>
          <p:nvPr/>
        </p:nvCxnSpPr>
        <p:spPr>
          <a:xfrm flipH="1" flipV="1">
            <a:off x="7682948" y="3677886"/>
            <a:ext cx="407505" cy="266328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D08EB-EAE6-6A4D-B15E-DD4661CE31C9}"/>
              </a:ext>
            </a:extLst>
          </p:cNvPr>
          <p:cNvCxnSpPr>
            <a:cxnSpLocks/>
          </p:cNvCxnSpPr>
          <p:nvPr/>
        </p:nvCxnSpPr>
        <p:spPr>
          <a:xfrm>
            <a:off x="7749209" y="2593285"/>
            <a:ext cx="0" cy="108460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0737E7-A4A0-AA48-8F85-E0C2D713E043}"/>
              </a:ext>
            </a:extLst>
          </p:cNvPr>
          <p:cNvCxnSpPr>
            <a:cxnSpLocks/>
          </p:cNvCxnSpPr>
          <p:nvPr/>
        </p:nvCxnSpPr>
        <p:spPr>
          <a:xfrm flipH="1" flipV="1">
            <a:off x="7533861" y="1143001"/>
            <a:ext cx="215348" cy="129788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F421C1-F710-5542-B585-B10729FD8224}"/>
              </a:ext>
            </a:extLst>
          </p:cNvPr>
          <p:cNvCxnSpPr>
            <a:cxnSpLocks/>
          </p:cNvCxnSpPr>
          <p:nvPr/>
        </p:nvCxnSpPr>
        <p:spPr>
          <a:xfrm flipV="1">
            <a:off x="5685183" y="3677886"/>
            <a:ext cx="1779104" cy="73923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E23507-AE87-AD4D-8A17-FA2DD78B49B7}"/>
              </a:ext>
            </a:extLst>
          </p:cNvPr>
          <p:cNvCxnSpPr>
            <a:cxnSpLocks/>
          </p:cNvCxnSpPr>
          <p:nvPr/>
        </p:nvCxnSpPr>
        <p:spPr>
          <a:xfrm flipH="1" flipV="1">
            <a:off x="5317435" y="2147470"/>
            <a:ext cx="2213113" cy="182818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5A9B18-DFAC-8A41-A1D7-1055EDAC39B4}"/>
              </a:ext>
            </a:extLst>
          </p:cNvPr>
          <p:cNvCxnSpPr>
            <a:cxnSpLocks/>
          </p:cNvCxnSpPr>
          <p:nvPr/>
        </p:nvCxnSpPr>
        <p:spPr>
          <a:xfrm flipV="1">
            <a:off x="4113145" y="2147470"/>
            <a:ext cx="985629" cy="1072809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C56B0E-18CF-944A-AADB-EA1B2E79EDD1}"/>
              </a:ext>
            </a:extLst>
          </p:cNvPr>
          <p:cNvCxnSpPr>
            <a:cxnSpLocks/>
          </p:cNvCxnSpPr>
          <p:nvPr/>
        </p:nvCxnSpPr>
        <p:spPr>
          <a:xfrm flipH="1" flipV="1">
            <a:off x="646044" y="4641574"/>
            <a:ext cx="1510747" cy="997226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490870" y="3846443"/>
            <a:ext cx="765313" cy="22528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991138" y="5728254"/>
            <a:ext cx="901149" cy="22528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211996" y="3267070"/>
            <a:ext cx="901149" cy="22528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A66C1B-9238-0940-AA9C-1CCE920E7DED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H="1">
            <a:off x="2256183" y="3459364"/>
            <a:ext cx="1087783" cy="499723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99F902-4C01-B74B-A811-33D2B598F353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1991138" y="4071730"/>
            <a:ext cx="450575" cy="165652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13A7EB-64B9-E148-B269-87F0C7D28260}"/>
              </a:ext>
            </a:extLst>
          </p:cNvPr>
          <p:cNvCxnSpPr>
            <a:cxnSpLocks/>
          </p:cNvCxnSpPr>
          <p:nvPr/>
        </p:nvCxnSpPr>
        <p:spPr>
          <a:xfrm flipH="1" flipV="1">
            <a:off x="3703983" y="1143000"/>
            <a:ext cx="1358348" cy="1427765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E51950-0D6A-B04D-B0F0-013CF81A1B86}"/>
              </a:ext>
            </a:extLst>
          </p:cNvPr>
          <p:cNvCxnSpPr>
            <a:cxnSpLocks/>
          </p:cNvCxnSpPr>
          <p:nvPr/>
        </p:nvCxnSpPr>
        <p:spPr>
          <a:xfrm flipH="1" flipV="1">
            <a:off x="745436" y="4605130"/>
            <a:ext cx="4131364" cy="26504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80599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06-01c_en_cascade_updates.sql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These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are </a:t>
            </a:r>
            <a:r>
              <a:rPr lang="ro-RO" sz="3000" dirty="0" err="1">
                <a:latin typeface="Avenir Medium"/>
                <a:cs typeface="Avenir Medium"/>
              </a:rPr>
              <a:t>needed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since</a:t>
            </a:r>
            <a:r>
              <a:rPr lang="ro-RO" sz="3000" dirty="0">
                <a:latin typeface="Avenir Medium"/>
                <a:cs typeface="Avenir Medium"/>
              </a:rPr>
              <a:t> UPDATE CASCADE </a:t>
            </a:r>
            <a:r>
              <a:rPr lang="ro-RO" sz="3000" dirty="0" err="1">
                <a:latin typeface="Avenir Medium"/>
                <a:cs typeface="Avenir Medium"/>
              </a:rPr>
              <a:t>feature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not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in Oracle for CREATE/ALTER TABLE </a:t>
            </a:r>
            <a:r>
              <a:rPr lang="ro-RO" sz="3000" dirty="0" err="1">
                <a:latin typeface="Avenir Medium"/>
                <a:cs typeface="Avenir Medium"/>
              </a:rPr>
              <a:t>statement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counties.county_code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 err="1">
                <a:latin typeface="Avenir Medium"/>
                <a:cs typeface="Avenir Medium"/>
              </a:rPr>
              <a:t>postal_codes.county_code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postal_codes.post_code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customers.post_code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people.post_code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customers.cust_id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invoices.cust_id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current_contacts.cust_id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customer_monthly_stats.cust_id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former_contacts.cust_id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months.year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/or </a:t>
            </a:r>
            <a:r>
              <a:rPr lang="ro-RO" sz="3000" b="1" dirty="0" err="1">
                <a:latin typeface="Avenir Medium"/>
                <a:cs typeface="Avenir Medium"/>
              </a:rPr>
              <a:t>months.month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customer_monthly_stats.year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b="1" dirty="0" err="1">
                <a:latin typeface="Avenir Medium"/>
                <a:cs typeface="Avenir Medium"/>
              </a:rPr>
              <a:t>customer_monthly_stats.month</a:t>
            </a:r>
            <a:r>
              <a:rPr lang="ro-RO" sz="2600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product_monthly_stats.year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b="1" dirty="0" err="1">
                <a:latin typeface="Avenir Medium"/>
                <a:cs typeface="Avenir Medium"/>
              </a:rPr>
              <a:t>product_monthly_stats.month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48074683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06-01c_en_cascade_updates.sql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people</a:t>
            </a:r>
            <a:r>
              <a:rPr lang="ro-RO" sz="3000" b="1" dirty="0">
                <a:latin typeface="Avenir Medium"/>
                <a:cs typeface="Avenir Medium"/>
              </a:rPr>
              <a:t>. </a:t>
            </a:r>
            <a:r>
              <a:rPr lang="ro-RO" sz="3000" b="1" dirty="0" err="1">
                <a:latin typeface="Avenir Medium"/>
                <a:cs typeface="Avenir Medium"/>
              </a:rPr>
              <a:t>pers_id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current_contacts.pers_id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former_contacts.pers_id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products</a:t>
            </a:r>
            <a:r>
              <a:rPr lang="ro-RO" sz="3000" b="1" dirty="0">
                <a:latin typeface="Avenir Medium"/>
                <a:cs typeface="Avenir Medium"/>
              </a:rPr>
              <a:t>. </a:t>
            </a:r>
            <a:r>
              <a:rPr lang="ro-RO" sz="3000" b="1" dirty="0" err="1">
                <a:latin typeface="Avenir Medium"/>
                <a:cs typeface="Avenir Medium"/>
              </a:rPr>
              <a:t>product_id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invoice_details.product_id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former_vat_percents.product_id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product_monthly_stats.product_id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refused_products.product_id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invoices.invoice_id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invoice_details.invoice_id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cancelled_invoices.invoice_id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receipt_details.invoice_id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refusals.invoice_id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receipts.receipt_id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 err="1">
                <a:latin typeface="Avenir Medium"/>
                <a:cs typeface="Avenir Medium"/>
              </a:rPr>
              <a:t>receipt_details.receipt_id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</a:rPr>
              <a:t>Changes</a:t>
            </a:r>
            <a:r>
              <a:rPr lang="ro-RO" sz="3000" dirty="0">
                <a:latin typeface="Avenir Medium"/>
              </a:rPr>
              <a:t> of </a:t>
            </a:r>
            <a:r>
              <a:rPr lang="ro-RO" sz="3000" b="1" dirty="0" err="1">
                <a:latin typeface="Avenir Medium"/>
              </a:rPr>
              <a:t>refusals.refusal_id</a:t>
            </a:r>
            <a:r>
              <a:rPr lang="ro-RO" sz="3000" b="1" dirty="0">
                <a:latin typeface="Avenir Medium"/>
              </a:rPr>
              <a:t> </a:t>
            </a:r>
            <a:r>
              <a:rPr lang="ro-RO" sz="3000" dirty="0" err="1">
                <a:latin typeface="Avenir Medium"/>
              </a:rPr>
              <a:t>values</a:t>
            </a:r>
            <a:r>
              <a:rPr lang="ro-RO" sz="3000" dirty="0">
                <a:latin typeface="Avenir Medium"/>
              </a:rPr>
              <a:t> must </a:t>
            </a:r>
            <a:r>
              <a:rPr lang="ro-RO" sz="3000" dirty="0" err="1">
                <a:latin typeface="Avenir Medium"/>
              </a:rPr>
              <a:t>be</a:t>
            </a:r>
            <a:r>
              <a:rPr lang="ro-RO" sz="3000" dirty="0">
                <a:latin typeface="Avenir Medium"/>
              </a:rPr>
              <a:t> </a:t>
            </a:r>
            <a:r>
              <a:rPr lang="ro-RO" sz="3000" dirty="0" err="1">
                <a:latin typeface="Avenir Medium"/>
              </a:rPr>
              <a:t>propagated</a:t>
            </a:r>
            <a:r>
              <a:rPr lang="ro-RO" sz="3000" dirty="0">
                <a:latin typeface="Avenir Medium"/>
              </a:rPr>
              <a:t> </a:t>
            </a:r>
            <a:r>
              <a:rPr lang="ro-RO" sz="3000" dirty="0" err="1">
                <a:latin typeface="Avenir Medium"/>
              </a:rPr>
              <a:t>into</a:t>
            </a:r>
            <a:r>
              <a:rPr lang="ro-RO" sz="3000" dirty="0">
                <a:latin typeface="Avenir Medium"/>
              </a:rPr>
              <a:t> </a:t>
            </a:r>
            <a:r>
              <a:rPr lang="ro-RO" sz="3000" b="1" dirty="0" err="1">
                <a:latin typeface="Avenir Medium"/>
              </a:rPr>
              <a:t>refused_products</a:t>
            </a:r>
            <a:r>
              <a:rPr lang="ro-RO" sz="3000" dirty="0" err="1">
                <a:latin typeface="Avenir Medium"/>
              </a:rPr>
              <a:t>.</a:t>
            </a:r>
            <a:r>
              <a:rPr lang="ro-RO" sz="3000" b="1" dirty="0" err="1">
                <a:latin typeface="Avenir Medium"/>
              </a:rPr>
              <a:t>refusal_id</a:t>
            </a:r>
            <a:endParaRPr lang="ro-RO" sz="3000" b="1" dirty="0">
              <a:latin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1968384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 fontScale="92500"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https://github.com/marinfotache/Database-Logic-in-Business-Applications/tree/master/Oracle%209i2.%20Ghidul%20dezvoltarii%20aplicatiilor%202003/Cap11_Declansatoare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  <a:hlinkClick r:id="rId3"/>
              </a:rPr>
              <a:t>https://github.com/marinfotache/Baze-de-date-I/blob/master/SQL.%20Dialecte%20DB2-%20Oracle-%20PostgreSQL%20si%20SQL%20Server/SQL2009_Cap17_Declansatoare.pdf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(</a:t>
            </a:r>
            <a:r>
              <a:rPr lang="ro-RO" sz="3000" dirty="0" err="1">
                <a:latin typeface="Avenir Medium"/>
                <a:cs typeface="Avenir Medium"/>
              </a:rPr>
              <a:t>sections</a:t>
            </a:r>
            <a:r>
              <a:rPr lang="ro-RO" sz="3000" dirty="0">
                <a:latin typeface="Avenir Medium"/>
                <a:cs typeface="Avenir Medium"/>
              </a:rPr>
              <a:t> 17.1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17.3)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53413494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Sequences – brief description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Sequence creation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CREATE SEQUENCE</a:t>
            </a:r>
            <a:r>
              <a:rPr lang="ro-RO" sz="3000" dirty="0">
                <a:latin typeface="Avenir Medium"/>
                <a:cs typeface="Avenir Medium"/>
              </a:rPr>
              <a:t>), altering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ALTER SEQUENCE</a:t>
            </a:r>
            <a:r>
              <a:rPr lang="ro-RO" sz="3000" dirty="0">
                <a:latin typeface="Avenir Medium"/>
                <a:cs typeface="Avenir Medium"/>
              </a:rPr>
              <a:t>), calling (</a:t>
            </a:r>
            <a:r>
              <a:rPr lang="ro-RO" sz="3000" dirty="0" err="1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taxonomy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DML trigger types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DDL and system trigger types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applications of triggers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BEFORE INSERT </a:t>
            </a:r>
            <a:r>
              <a:rPr lang="ro-RO" sz="3000" dirty="0">
                <a:latin typeface="Avenir Medium"/>
                <a:cs typeface="Avenir Medium"/>
              </a:rPr>
              <a:t>...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 FOR EACH ROW </a:t>
            </a:r>
            <a:r>
              <a:rPr lang="ro-RO" sz="3000" dirty="0">
                <a:latin typeface="Avenir Medium"/>
                <a:cs typeface="Avenir Medium"/>
              </a:rPr>
              <a:t>triggers (getting a surrogate key values from a sequence)</a:t>
            </a:r>
          </a:p>
          <a:p>
            <a:r>
              <a:rPr lang="ro-RO" sz="3000" dirty="0">
                <a:latin typeface="Avenir Medium"/>
                <a:cs typeface="Avenir Medium"/>
              </a:rPr>
              <a:t>Triggers for foreign key management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sz="3000" dirty="0">
                <a:latin typeface="Avenir Medium"/>
                <a:cs typeface="Avenir Medium"/>
              </a:rPr>
              <a:t>...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CASCADE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853400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102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 objects that generate unique values based on some basic parameters (start value, end value, increment, order, cache)</a:t>
            </a:r>
          </a:p>
          <a:p>
            <a:r>
              <a:rPr lang="ro-RO" sz="3000" dirty="0">
                <a:latin typeface="Avenir Medium"/>
                <a:cs typeface="Avenir Medium"/>
              </a:rPr>
              <a:t>Public (as the tables are)</a:t>
            </a:r>
          </a:p>
          <a:p>
            <a:r>
              <a:rPr lang="ro-RO" sz="3000" dirty="0">
                <a:latin typeface="Avenir Medium"/>
                <a:cs typeface="Avenir Medium"/>
              </a:rPr>
              <a:t>Generated value cannot be "rollbacked" (not subject of transactions)</a:t>
            </a:r>
          </a:p>
          <a:p>
            <a:r>
              <a:rPr lang="ro-RO" sz="3000" dirty="0">
                <a:latin typeface="Avenir Medium"/>
                <a:cs typeface="Avenir Medium"/>
              </a:rPr>
              <a:t>Ideal for surrogate keys</a:t>
            </a:r>
          </a:p>
          <a:p>
            <a:r>
              <a:rPr lang="ro-RO" sz="3000" dirty="0">
                <a:latin typeface="Avenir Medium"/>
                <a:cs typeface="Avenir Medium"/>
              </a:rPr>
              <a:t>Work best with (insert triggers)</a:t>
            </a:r>
          </a:p>
          <a:p>
            <a:r>
              <a:rPr lang="ro-RO" sz="3000" dirty="0">
                <a:latin typeface="Avenir Medium"/>
                <a:cs typeface="Avenir Medium"/>
              </a:rPr>
              <a:t>Basic example:</a:t>
            </a:r>
          </a:p>
          <a:p>
            <a:pPr marL="82296" indent="0">
              <a:buNone/>
            </a:pPr>
            <a:r>
              <a:rPr lang="ro-RO" sz="3000" dirty="0">
                <a:solidFill>
                  <a:srgbClr val="0070C0"/>
                </a:solidFill>
                <a:latin typeface="Consolas"/>
                <a:cs typeface="Consolas"/>
              </a:rPr>
              <a:t>CREATE SEQUENCE a_sequence START WITH 1001 MINVALUE 1 MAXVALUE 9999999 INCREMENT BY 1 NOCACHE NOCYCLE</a:t>
            </a:r>
          </a:p>
        </p:txBody>
      </p:sp>
    </p:spTree>
    <p:extLst>
      <p:ext uri="{BB962C8B-B14F-4D97-AF65-F5344CB8AC3E}">
        <p14:creationId xmlns:p14="http://schemas.microsoft.com/office/powerpoint/2010/main" val="106729807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1987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 Main Parameters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 (the smallest value a sequence may generate)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START WITH </a:t>
            </a:r>
            <a:r>
              <a:rPr lang="ro-RO" sz="3000" dirty="0">
                <a:latin typeface="Avenir Medium"/>
                <a:cs typeface="Avenir Medium"/>
              </a:rPr>
              <a:t>value (first value generated by the sequence) - could be identical to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, but not necessarily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MAXVALUE</a:t>
            </a:r>
            <a:r>
              <a:rPr lang="ro-RO" sz="3000" dirty="0">
                <a:latin typeface="Avenir Medium"/>
                <a:cs typeface="Avenir Medium"/>
              </a:rPr>
              <a:t> (the largest value a sequence may generate)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INCREMENT BY </a:t>
            </a:r>
            <a:r>
              <a:rPr lang="ro-RO" sz="3000" dirty="0">
                <a:latin typeface="Avenir Medium"/>
                <a:cs typeface="Avenir Medium"/>
              </a:rPr>
              <a:t>(step, i.e. the increment amount)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CYCLE</a:t>
            </a:r>
            <a:r>
              <a:rPr lang="ro-RO" sz="3000" dirty="0">
                <a:latin typeface="Avenir Medium"/>
                <a:cs typeface="Avenir Medium"/>
              </a:rPr>
              <a:t>: declares if, after the max value is reached, at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next</a:t>
            </a:r>
            <a:r>
              <a:rPr lang="ro-RO" sz="3000" dirty="0">
                <a:latin typeface="Avenir Medium"/>
                <a:cs typeface="Avenir Medium"/>
              </a:rPr>
              <a:t> sequence call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NextValue</a:t>
            </a:r>
            <a:r>
              <a:rPr lang="ro-RO" sz="3000" dirty="0">
                <a:latin typeface="Avenir Medium"/>
                <a:cs typeface="Avenir Medium"/>
              </a:rPr>
              <a:t>) an error will be generated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NOCYCLE</a:t>
            </a:r>
            <a:r>
              <a:rPr lang="ro-RO" sz="3000" dirty="0">
                <a:latin typeface="Avenir Medium"/>
                <a:cs typeface="Avenir Medium"/>
              </a:rPr>
              <a:t>) or the </a:t>
            </a:r>
            <a:r>
              <a:rPr lang="ro-RO" sz="3000" dirty="0" err="1">
                <a:latin typeface="Avenir Medium"/>
                <a:cs typeface="Avenir Medium"/>
              </a:rPr>
              <a:t>sequence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restarts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ORDER</a:t>
            </a:r>
            <a:r>
              <a:rPr lang="ro-RO" sz="3000" dirty="0">
                <a:latin typeface="Avenir Medium"/>
                <a:cs typeface="Avenir Medium"/>
              </a:rPr>
              <a:t> – generated values will be ordered or not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CACHE</a:t>
            </a:r>
            <a:r>
              <a:rPr lang="ro-RO" sz="3000" dirty="0">
                <a:latin typeface="Avenir Medium"/>
                <a:cs typeface="Avenir Medium"/>
              </a:rPr>
              <a:t> – </a:t>
            </a:r>
            <a:r>
              <a:rPr lang="ro-RO" sz="3000" dirty="0" err="1">
                <a:latin typeface="Avenir Medium"/>
                <a:cs typeface="Avenir Medium"/>
              </a:rPr>
              <a:t>we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will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use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mostly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NOCACHE</a:t>
            </a:r>
            <a:r>
              <a:rPr lang="ro-RO" sz="3000" dirty="0">
                <a:latin typeface="Avenir Medium"/>
                <a:cs typeface="Avenir Medium"/>
              </a:rPr>
              <a:t> (we need this for controlling the sequence values within triggers)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771942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Altering the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5257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Once created, some sequence parameters may be modified `on-the-fly` using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ALTER SEQUENCE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step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INCREMENT BY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MAXVALUE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CYCLE</a:t>
            </a:r>
          </a:p>
          <a:p>
            <a:r>
              <a:rPr lang="ro-RO" sz="3000" dirty="0">
                <a:latin typeface="Avenir Medium"/>
                <a:cs typeface="Avenir Medium"/>
              </a:rPr>
              <a:t>... But, if we want to "jump" the sequence current value (.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</a:t>
            </a:r>
            <a:r>
              <a:rPr lang="ro-RO" sz="3000" dirty="0">
                <a:latin typeface="Avenir Medium"/>
                <a:cs typeface="Avenir Medium"/>
              </a:rPr>
              <a:t>l) to the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First, one must delete the sequence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DROP SEQUENCE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... And then re-create it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CREATE SEQUENCE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98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 Calling (Invoking)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When calling a sequence (from a PL/SQL block), we may use two main properties (called pseudo-columns): 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endParaRPr lang="en-US" sz="2600" dirty="0">
              <a:solidFill>
                <a:srgbClr val="0070C0"/>
              </a:solidFill>
              <a:latin typeface="Avenir Medium"/>
              <a:cs typeface="Avenir Medium"/>
            </a:endParaRPr>
          </a:p>
          <a:p>
            <a:r>
              <a:rPr lang="en-US" sz="30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3000" dirty="0">
                <a:latin typeface="Avenir Medium"/>
                <a:cs typeface="Avenir Medium"/>
              </a:rPr>
              <a:t>: 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Extracts the next value generated by the sequence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Usually with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2600" dirty="0">
                <a:latin typeface="Avenir Medium"/>
                <a:cs typeface="Avenir Medium"/>
              </a:rPr>
              <a:t> we set the value of a surrogate key in a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en-US" sz="2600" dirty="0">
                <a:latin typeface="Avenir Medium"/>
                <a:cs typeface="Avenir Medium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en-US" sz="2600" dirty="0">
                <a:latin typeface="Avenir Medium"/>
                <a:cs typeface="Avenir Medium"/>
              </a:rPr>
              <a:t> ...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FOR EACH ROW </a:t>
            </a:r>
            <a:r>
              <a:rPr lang="en-US" sz="2600" dirty="0">
                <a:latin typeface="Avenir Medium"/>
                <a:cs typeface="Avenir Medium"/>
              </a:rPr>
              <a:t>trigger of the table the surrogate key belongs to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Cannot be ROLLED BACK!!!! (if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2600" dirty="0">
                <a:latin typeface="Avenir Medium"/>
                <a:cs typeface="Avenir Medium"/>
              </a:rPr>
              <a:t> appears in a transaction that is cancelled (through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ROLLBACK</a:t>
            </a:r>
            <a:r>
              <a:rPr lang="en-US" sz="2600" dirty="0">
                <a:latin typeface="Avenir Medium"/>
                <a:cs typeface="Avenir Medium"/>
              </a:rPr>
              <a:t>), the sequence value is `lost`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Returns (provides) the most recent (last) value generated by the sequence (trough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 each session, before initial call of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2600" dirty="0">
                <a:latin typeface="Avenir Medium"/>
                <a:cs typeface="Avenir Medium"/>
              </a:rPr>
              <a:t>, the sequence must be initiated with a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 clause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If we need to know the last generated sequence value without `spending` a value we cal use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USER_TRANSACTIONS </a:t>
            </a:r>
            <a:r>
              <a:rPr lang="ro-RO" sz="2600" dirty="0">
                <a:latin typeface="Avenir Medium"/>
                <a:cs typeface="Avenir Medium"/>
              </a:rPr>
              <a:t>view in the data dictionary (pay attention to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CACHE</a:t>
            </a:r>
            <a:r>
              <a:rPr lang="ro-RO" sz="2600" dirty="0">
                <a:latin typeface="Avenir Medium"/>
                <a:cs typeface="Avenir Medium"/>
              </a:rPr>
              <a:t> parameter!)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28615218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5257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Represents the core of a database logic layer within a business application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Triggers are PL/SQL modules that are launched automatically at a specific pre-</a:t>
            </a:r>
            <a:r>
              <a:rPr lang="ro-RO" sz="3000" dirty="0" err="1">
                <a:latin typeface="Avenir Medium"/>
                <a:cs typeface="Avenir Medium"/>
              </a:rPr>
              <a:t>defined</a:t>
            </a:r>
            <a:r>
              <a:rPr lang="ro-RO" sz="3000" dirty="0">
                <a:latin typeface="Avenir Medium"/>
                <a:cs typeface="Avenir Medium"/>
              </a:rPr>
              <a:t> event</a:t>
            </a:r>
          </a:p>
          <a:p>
            <a:r>
              <a:rPr lang="ro-RO" sz="3000" dirty="0">
                <a:latin typeface="Avenir Medium"/>
                <a:cs typeface="Avenir Medium"/>
              </a:rPr>
              <a:t>Type of events that can be associated with a trigger: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Starting the database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Shutting down the database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Login to the database server</a:t>
            </a:r>
            <a:endParaRPr lang="en-US" dirty="0">
              <a:latin typeface="Avenir Book"/>
              <a:cs typeface="Avenir Book"/>
            </a:endParaRPr>
          </a:p>
          <a:p>
            <a:pPr lvl="1"/>
            <a:r>
              <a:rPr lang="en-US" dirty="0" err="1">
                <a:latin typeface="Avenir Book"/>
                <a:cs typeface="Avenir Book"/>
              </a:rPr>
              <a:t>Logout from the database server</a:t>
            </a:r>
            <a:endParaRPr lang="en-US" dirty="0">
              <a:latin typeface="Avenir Book"/>
              <a:cs typeface="Avenir Book"/>
            </a:endParaRPr>
          </a:p>
          <a:p>
            <a:pPr lvl="1"/>
            <a:r>
              <a:rPr lang="en-US" dirty="0">
                <a:latin typeface="Avenir Book"/>
                <a:cs typeface="Avenir Book"/>
              </a:rPr>
              <a:t>A</a:t>
            </a:r>
            <a:r>
              <a:rPr lang="ro-RO" dirty="0">
                <a:latin typeface="Avenir Book"/>
                <a:cs typeface="Avenir Book"/>
              </a:rPr>
              <a:t> DDL statement (</a:t>
            </a:r>
            <a:r>
              <a:rPr lang="ro-RO" dirty="0">
                <a:solidFill>
                  <a:srgbClr val="0070C0"/>
                </a:solidFill>
                <a:latin typeface="Avenir Book"/>
                <a:cs typeface="Avenir Book"/>
              </a:rPr>
              <a:t>CREATE TABLE</a:t>
            </a:r>
            <a:r>
              <a:rPr lang="ro-RO" dirty="0">
                <a:latin typeface="Avenir Book"/>
                <a:cs typeface="Avenir Book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Book"/>
                <a:cs typeface="Avenir Book"/>
              </a:rPr>
              <a:t>DROP VIEW</a:t>
            </a:r>
            <a:r>
              <a:rPr lang="ro-RO" dirty="0">
                <a:latin typeface="Avenir Book"/>
                <a:cs typeface="Avenir Book"/>
              </a:rPr>
              <a:t>, ...)</a:t>
            </a:r>
          </a:p>
          <a:p>
            <a:pPr lvl="1"/>
            <a:r>
              <a:rPr lang="ro-RO" b="1" dirty="0">
                <a:latin typeface="Avenir Book"/>
                <a:cs typeface="Avenir Book"/>
              </a:rPr>
              <a:t>A DML statement (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INSERT</a:t>
            </a:r>
            <a:r>
              <a:rPr lang="ro-RO" b="1" dirty="0">
                <a:latin typeface="Avenir Book"/>
                <a:cs typeface="Avenir Book"/>
              </a:rPr>
              <a:t>/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UPDATE</a:t>
            </a:r>
            <a:r>
              <a:rPr lang="ro-RO" b="1" dirty="0">
                <a:latin typeface="Avenir Book"/>
                <a:cs typeface="Avenir Book"/>
              </a:rPr>
              <a:t>/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DELETE</a:t>
            </a:r>
            <a:r>
              <a:rPr lang="ro-RO" b="1" dirty="0">
                <a:latin typeface="Avenir Book"/>
                <a:cs typeface="Avenir Book"/>
              </a:rPr>
              <a:t>)</a:t>
            </a:r>
          </a:p>
          <a:p>
            <a:pPr lvl="1"/>
            <a:r>
              <a:rPr lang="ro-RO" dirty="0">
                <a:latin typeface="Avenir Book"/>
                <a:cs typeface="Avenir Book"/>
              </a:rPr>
              <a:t>Occurence of an error within a database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5016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13978</TotalTime>
  <Words>2021</Words>
  <Application>Microsoft Macintosh PowerPoint</Application>
  <PresentationFormat>On-screen Show (4:3)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American Typewriter</vt:lpstr>
      <vt:lpstr>Avenir Book</vt:lpstr>
      <vt:lpstr>Avenir Medium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Tutorials on PL/SQL Triggers</vt:lpstr>
      <vt:lpstr>Text (in Romanian)</vt:lpstr>
      <vt:lpstr>Agenda</vt:lpstr>
      <vt:lpstr>Sequences</vt:lpstr>
      <vt:lpstr>Sequence Main Parameters</vt:lpstr>
      <vt:lpstr>Altering the Sequence</vt:lpstr>
      <vt:lpstr>Sequence Calling (Invoking)</vt:lpstr>
      <vt:lpstr>Triggers</vt:lpstr>
      <vt:lpstr>Some Trigger Applications</vt:lpstr>
      <vt:lpstr>Trigger Events (1)</vt:lpstr>
      <vt:lpstr>Trigger Events (2)</vt:lpstr>
      <vt:lpstr>Trigger `Moment` (Timing)</vt:lpstr>
      <vt:lpstr>(DML) Triggel Levels</vt:lpstr>
      <vt:lpstr>More Recent Trigger Features</vt:lpstr>
      <vt:lpstr>sales database schema (relational)</vt:lpstr>
      <vt:lpstr>Scripts on GitHub</vt:lpstr>
      <vt:lpstr>Surrogate Keys</vt:lpstr>
      <vt:lpstr>Script 06-01a_en_sequences.sql</vt:lpstr>
      <vt:lpstr>Script  06-01b_en_data_cleaning__surrogate_keys.sql</vt:lpstr>
      <vt:lpstr>Foreign Keys in sales Database</vt:lpstr>
      <vt:lpstr>Script  06-01c_en_cascade_updates.sql</vt:lpstr>
      <vt:lpstr>Script  06-01c_en_cascade_updates.sql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775</cp:revision>
  <dcterms:created xsi:type="dcterms:W3CDTF">2002-10-11T06:23:42Z</dcterms:created>
  <dcterms:modified xsi:type="dcterms:W3CDTF">2021-12-12T08:42:21Z</dcterms:modified>
</cp:coreProperties>
</file>