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67" r:id="rId4"/>
    <p:sldId id="308" r:id="rId5"/>
    <p:sldId id="289" r:id="rId6"/>
    <p:sldId id="298" r:id="rId7"/>
    <p:sldId id="302" r:id="rId8"/>
    <p:sldId id="291" r:id="rId9"/>
    <p:sldId id="299" r:id="rId10"/>
    <p:sldId id="304" r:id="rId11"/>
    <p:sldId id="292" r:id="rId12"/>
    <p:sldId id="311" r:id="rId13"/>
    <p:sldId id="296" r:id="rId14"/>
    <p:sldId id="306" r:id="rId15"/>
    <p:sldId id="310" r:id="rId16"/>
    <p:sldId id="294" r:id="rId17"/>
    <p:sldId id="309" r:id="rId18"/>
    <p:sldId id="313" r:id="rId19"/>
    <p:sldId id="314" r:id="rId20"/>
    <p:sldId id="315" r:id="rId21"/>
    <p:sldId id="316" r:id="rId22"/>
    <p:sldId id="317" r:id="rId23"/>
    <p:sldId id="319"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8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534400" cy="5029200"/>
          </a:xfrm>
        </p:spPr>
        <p:txBody>
          <a:bodyPr>
            <a:normAutofit/>
          </a:bodyPr>
          <a:lstStyle/>
          <a:p>
            <a:r>
              <a:rPr lang="en-US" sz="4800" b="1" dirty="0" err="1" smtClean="0"/>
              <a:t>06-03</a:t>
            </a:r>
            <a:r>
              <a:rPr lang="en-US" sz="4800" b="1" dirty="0" smtClean="0"/>
              <a:t> – </a:t>
            </a:r>
            <a:r>
              <a:rPr lang="ro-RO" sz="4800" b="1" dirty="0" smtClean="0"/>
              <a:t>Declanșatoare </a:t>
            </a:r>
            <a:r>
              <a:rPr lang="en-US" sz="4800" b="1" dirty="0" smtClean="0"/>
              <a:t>PL/SQL</a:t>
            </a:r>
            <a:r>
              <a:rPr lang="ro-RO" sz="4800" b="1" dirty="0" smtClean="0"/>
              <a:t> (</a:t>
            </a:r>
            <a:r>
              <a:rPr lang="en-US" sz="4800" b="1" dirty="0" smtClean="0"/>
              <a:t>3</a:t>
            </a:r>
            <a:r>
              <a:rPr lang="ro-RO" sz="4800" b="1" dirty="0" smtClean="0"/>
              <a:t>)</a:t>
            </a:r>
            <a:endParaRPr lang="en-US" sz="4800" b="1" dirty="0"/>
          </a:p>
        </p:txBody>
      </p:sp>
      <p:sp>
        <p:nvSpPr>
          <p:cNvPr id="4" name="Subtitle 3"/>
          <p:cNvSpPr>
            <a:spLocks noGrp="1"/>
          </p:cNvSpPr>
          <p:nvPr>
            <p:ph type="subTitle" idx="1"/>
          </p:nvPr>
        </p:nvSpPr>
        <p:spPr>
          <a:xfrm>
            <a:off x="152400" y="6096000"/>
            <a:ext cx="8610600" cy="533400"/>
          </a:xfrm>
        </p:spPr>
        <p:txBody>
          <a:bodyPr>
            <a:normAutofit/>
          </a:bodyPr>
          <a:lstStyle/>
          <a:p>
            <a:pPr algn="l"/>
            <a:r>
              <a:rPr lang="ro-RO" sz="2000" dirty="0" smtClean="0"/>
              <a:t>UAIC Iași – FEAA – Marin Fotache &amp; Cătălin Strâmbei</a:t>
            </a:r>
            <a:endParaRPr lang="en-US" sz="2000" dirty="0"/>
          </a:p>
        </p:txBody>
      </p:sp>
      <p:sp>
        <p:nvSpPr>
          <p:cNvPr id="5" name="Subtitle 2"/>
          <p:cNvSpPr txBox="1">
            <a:spLocks/>
          </p:cNvSpPr>
          <p:nvPr/>
        </p:nvSpPr>
        <p:spPr>
          <a:xfrm>
            <a:off x="304800" y="4191000"/>
            <a:ext cx="8268236" cy="1252470"/>
          </a:xfrm>
          <a:prstGeom prst="rect">
            <a:avLst/>
          </a:prstGeom>
        </p:spPr>
        <p:txBody>
          <a:bodyPr vert="horz" lIns="91440" tIns="45720" rIns="91440" bIns="45720" rtlCol="0">
            <a:normAutofit fontScale="92500" lnSpcReduction="10000"/>
          </a:bodyPr>
          <a:lstStyle/>
          <a:p>
            <a:pPr lvl="0" algn="ctr">
              <a:spcBef>
                <a:spcPct val="20000"/>
              </a:spcBef>
            </a:pPr>
            <a:r>
              <a:rPr lang="en-US" sz="4400" b="1" dirty="0" smtClean="0">
                <a:solidFill>
                  <a:schemeClr val="tx2"/>
                </a:solidFill>
              </a:rPr>
              <a:t>J</a:t>
            </a:r>
            <a:r>
              <a:rPr lang="ro-RO" sz="4400" b="1" dirty="0" smtClean="0">
                <a:solidFill>
                  <a:schemeClr val="tx2"/>
                </a:solidFill>
              </a:rPr>
              <a:t>urnalizarea </a:t>
            </a:r>
            <a:r>
              <a:rPr lang="en-US" sz="4400" b="1" dirty="0" smtClean="0">
                <a:solidFill>
                  <a:schemeClr val="tx2"/>
                </a:solidFill>
              </a:rPr>
              <a:t>(</a:t>
            </a:r>
            <a:r>
              <a:rPr lang="en-US" sz="4400" b="1" dirty="0" err="1" smtClean="0">
                <a:solidFill>
                  <a:schemeClr val="tx2"/>
                </a:solidFill>
              </a:rPr>
              <a:t>unor</a:t>
            </a:r>
            <a:r>
              <a:rPr lang="en-US" sz="4400" b="1" dirty="0" smtClean="0">
                <a:solidFill>
                  <a:schemeClr val="tx2"/>
                </a:solidFill>
              </a:rPr>
              <a:t>) </a:t>
            </a:r>
            <a:r>
              <a:rPr lang="ro-RO" sz="4400" b="1" dirty="0" smtClean="0">
                <a:solidFill>
                  <a:schemeClr val="tx2"/>
                </a:solidFill>
              </a:rPr>
              <a:t>modificări</a:t>
            </a:r>
            <a:r>
              <a:rPr lang="en-US" sz="4400" b="1" dirty="0" smtClean="0">
                <a:solidFill>
                  <a:schemeClr val="tx2"/>
                </a:solidFill>
              </a:rPr>
              <a:t>, </a:t>
            </a:r>
            <a:r>
              <a:rPr lang="en-US" sz="4400" b="1" dirty="0" err="1" smtClean="0">
                <a:solidFill>
                  <a:schemeClr val="tx2"/>
                </a:solidFill>
              </a:rPr>
              <a:t>protejarea</a:t>
            </a:r>
            <a:r>
              <a:rPr lang="en-US" sz="4400" b="1" dirty="0" smtClean="0">
                <a:solidFill>
                  <a:schemeClr val="tx2"/>
                </a:solidFill>
              </a:rPr>
              <a:t> a</a:t>
            </a:r>
            <a:r>
              <a:rPr lang="ro-RO" sz="4400" b="1" dirty="0" smtClean="0">
                <a:solidFill>
                  <a:schemeClr val="tx2"/>
                </a:solidFill>
              </a:rPr>
              <a:t>tribute</a:t>
            </a:r>
            <a:r>
              <a:rPr lang="en-US" sz="4400" b="1" dirty="0" err="1" smtClean="0">
                <a:solidFill>
                  <a:schemeClr val="tx2"/>
                </a:solidFill>
              </a:rPr>
              <a:t>lor</a:t>
            </a:r>
            <a:r>
              <a:rPr lang="ro-RO" sz="4400" b="1" dirty="0" smtClean="0">
                <a:solidFill>
                  <a:schemeClr val="tx2"/>
                </a:solidFill>
              </a:rPr>
              <a:t> calculate</a:t>
            </a:r>
            <a:r>
              <a:rPr lang="en-US" sz="4400" b="1" dirty="0" smtClean="0">
                <a:solidFill>
                  <a:schemeClr val="tx2"/>
                </a:solidFill>
              </a:rPr>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b="1" dirty="0" smtClean="0"/>
              <a:t>J</a:t>
            </a:r>
            <a:r>
              <a:rPr lang="ro-RO" b="1" dirty="0" smtClean="0"/>
              <a:t>urnalizare funcțiilor deținute la firmele-client de diverse persoane de contact (3)</a:t>
            </a:r>
            <a:endParaRPr lang="en-US" dirty="0"/>
          </a:p>
        </p:txBody>
      </p:sp>
      <p:sp>
        <p:nvSpPr>
          <p:cNvPr id="3" name="Content Placeholder 2"/>
          <p:cNvSpPr>
            <a:spLocks noGrp="1"/>
          </p:cNvSpPr>
          <p:nvPr>
            <p:ph idx="1"/>
          </p:nvPr>
        </p:nvSpPr>
        <p:spPr>
          <a:xfrm>
            <a:off x="228600" y="1752600"/>
            <a:ext cx="8458200" cy="4876800"/>
          </a:xfrm>
        </p:spPr>
        <p:txBody>
          <a:bodyPr>
            <a:normAutofit/>
          </a:bodyPr>
          <a:lstStyle/>
          <a:p>
            <a:r>
              <a:rPr lang="ro-RO" dirty="0" smtClean="0"/>
              <a:t>Declanșatorul de ștergere al IST_FUNCȚII va bloca orice ștergere a vreunei înregistrări</a:t>
            </a:r>
            <a:endParaRPr lang="ro-RO" dirty="0" smtClean="0">
              <a:latin typeface="Calibri" pitchFamily="34" charset="0"/>
              <a:cs typeface="Calibri" pitchFamily="34" charset="0"/>
            </a:endParaRPr>
          </a:p>
          <a:p>
            <a:r>
              <a:rPr lang="ro-RO" dirty="0" smtClean="0"/>
              <a:t>Declanșatorul de modificare al IST_FUNCȚII va bloca orice modificare, în afara celor referențiale (UPDATE CASCADE) pentru atributele </a:t>
            </a:r>
            <a:r>
              <a:rPr lang="ro-RO" i="1" dirty="0" smtClean="0"/>
              <a:t>CNP</a:t>
            </a:r>
            <a:r>
              <a:rPr lang="ro-RO" dirty="0" smtClean="0"/>
              <a:t> și </a:t>
            </a:r>
            <a:r>
              <a:rPr lang="ro-RO" i="1" dirty="0" smtClean="0"/>
              <a:t>CodCl</a:t>
            </a:r>
            <a:endParaRPr lang="ro-RO" i="1" dirty="0" smtClean="0">
              <a:latin typeface="Calibri" pitchFamily="34" charset="0"/>
              <a:cs typeface="Calibri" pitchFamily="34" charset="0"/>
            </a:endParaRP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ro-RO" b="1" dirty="0" smtClean="0"/>
              <a:t>Un alt exemplu de jurnalizare</a:t>
            </a:r>
            <a:endParaRPr lang="en-US" b="1" dirty="0"/>
          </a:p>
        </p:txBody>
      </p:sp>
      <p:sp>
        <p:nvSpPr>
          <p:cNvPr id="3" name="Content Placeholder 2"/>
          <p:cNvSpPr>
            <a:spLocks noGrp="1"/>
          </p:cNvSpPr>
          <p:nvPr>
            <p:ph idx="1"/>
          </p:nvPr>
        </p:nvSpPr>
        <p:spPr>
          <a:xfrm>
            <a:off x="457200" y="1447800"/>
            <a:ext cx="8458200" cy="5181600"/>
          </a:xfrm>
        </p:spPr>
        <p:txBody>
          <a:bodyPr>
            <a:normAutofit lnSpcReduction="10000"/>
          </a:bodyPr>
          <a:lstStyle/>
          <a:p>
            <a:r>
              <a:rPr lang="ro-RO" dirty="0" smtClean="0"/>
              <a:t>Se dorește consemnarea tuturor adreselor pe care le-a avut o firmă client de-a </a:t>
            </a:r>
            <a:r>
              <a:rPr lang="en-US" dirty="0" smtClean="0"/>
              <a:t>“</a:t>
            </a:r>
            <a:r>
              <a:rPr lang="ro-RO" dirty="0" smtClean="0"/>
              <a:t>lungul</a:t>
            </a:r>
            <a:r>
              <a:rPr lang="en-US" dirty="0" smtClean="0"/>
              <a:t>” </a:t>
            </a:r>
            <a:r>
              <a:rPr lang="en-US" dirty="0" err="1" smtClean="0"/>
              <a:t>folosirii</a:t>
            </a:r>
            <a:r>
              <a:rPr lang="en-US" dirty="0" smtClean="0"/>
              <a:t> BD</a:t>
            </a:r>
          </a:p>
          <a:p>
            <a:r>
              <a:rPr lang="en-US" dirty="0" err="1" smtClean="0"/>
              <a:t>Tabel</a:t>
            </a:r>
            <a:r>
              <a:rPr lang="ro-RO" dirty="0" smtClean="0"/>
              <a:t>ă nouă</a:t>
            </a:r>
            <a:r>
              <a:rPr lang="en-US" dirty="0" smtClean="0"/>
              <a:t>: </a:t>
            </a:r>
            <a:r>
              <a:rPr lang="en-US" dirty="0" err="1" smtClean="0"/>
              <a:t>IST_ADR_CLIENTI</a:t>
            </a:r>
            <a:r>
              <a:rPr lang="en-US" dirty="0" smtClean="0"/>
              <a:t> {</a:t>
            </a:r>
            <a:r>
              <a:rPr lang="en-US" dirty="0" err="1" smtClean="0"/>
              <a:t>CodClient</a:t>
            </a:r>
            <a:r>
              <a:rPr lang="en-US" dirty="0" smtClean="0"/>
              <a:t>, </a:t>
            </a:r>
            <a:r>
              <a:rPr lang="en-US" dirty="0" err="1" smtClean="0"/>
              <a:t>DataIni</a:t>
            </a:r>
            <a:r>
              <a:rPr lang="ro-RO" dirty="0" smtClean="0"/>
              <a:t>ț</a:t>
            </a:r>
            <a:r>
              <a:rPr lang="en-US" dirty="0" err="1" smtClean="0"/>
              <a:t>ial</a:t>
            </a:r>
            <a:r>
              <a:rPr lang="ro-RO" dirty="0" smtClean="0"/>
              <a:t>ă</a:t>
            </a:r>
            <a:r>
              <a:rPr lang="en-US" dirty="0" err="1" smtClean="0"/>
              <a:t>Adresa</a:t>
            </a:r>
            <a:r>
              <a:rPr lang="ro-RO" dirty="0" smtClean="0"/>
              <a:t>, DataFinalăAdresă, Adresă</a:t>
            </a:r>
            <a:r>
              <a:rPr lang="en-US" dirty="0" smtClean="0"/>
              <a:t>}</a:t>
            </a:r>
            <a:endParaRPr lang="ro-RO" dirty="0" smtClean="0"/>
          </a:p>
          <a:p>
            <a:r>
              <a:rPr lang="ro-RO" dirty="0" smtClean="0"/>
              <a:t>Atenție</a:t>
            </a:r>
            <a:r>
              <a:rPr lang="en-US" dirty="0" smtClean="0"/>
              <a:t>:</a:t>
            </a:r>
            <a:r>
              <a:rPr lang="ro-RO" dirty="0" smtClean="0"/>
              <a:t> t</a:t>
            </a:r>
            <a:r>
              <a:rPr lang="en-US" dirty="0" err="1" smtClean="0"/>
              <a:t>rebuie</a:t>
            </a:r>
            <a:r>
              <a:rPr lang="en-US" dirty="0" smtClean="0"/>
              <a:t> </a:t>
            </a:r>
            <a:r>
              <a:rPr lang="ro-RO" dirty="0" smtClean="0"/>
              <a:t>actualizat și </a:t>
            </a:r>
            <a:r>
              <a:rPr lang="en-US" dirty="0" err="1" smtClean="0"/>
              <a:t>declan</a:t>
            </a:r>
            <a:r>
              <a:rPr lang="ro-RO" dirty="0" smtClean="0"/>
              <a:t>șatorul de UPDATE CASCADE al tabelei CLIENȚI</a:t>
            </a:r>
          </a:p>
          <a:p>
            <a:r>
              <a:rPr lang="ro-RO" dirty="0" smtClean="0"/>
              <a:t>Soluția este valabilă și pentru alți parametri (informații) stocate în BD a căror evoluție vrem să o urmărim</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ro-RO" b="1" dirty="0" smtClean="0"/>
              <a:t>Alte mecanisme de jurnalizare (1)</a:t>
            </a:r>
            <a:endParaRPr lang="en-US" dirty="0"/>
          </a:p>
        </p:txBody>
      </p:sp>
      <p:sp>
        <p:nvSpPr>
          <p:cNvPr id="3" name="Content Placeholder 2"/>
          <p:cNvSpPr>
            <a:spLocks noGrp="1"/>
          </p:cNvSpPr>
          <p:nvPr>
            <p:ph idx="1"/>
          </p:nvPr>
        </p:nvSpPr>
        <p:spPr>
          <a:xfrm>
            <a:off x="228600" y="1295400"/>
            <a:ext cx="8763000" cy="5410200"/>
          </a:xfrm>
        </p:spPr>
        <p:txBody>
          <a:bodyPr>
            <a:normAutofit fontScale="85000" lnSpcReduction="20000"/>
          </a:bodyPr>
          <a:lstStyle/>
          <a:p>
            <a:r>
              <a:rPr lang="ro-RO" dirty="0" smtClean="0"/>
              <a:t>O singură tabelă</a:t>
            </a:r>
          </a:p>
          <a:p>
            <a:pPr lvl="1"/>
            <a:r>
              <a:rPr lang="ro-RO" b="1" dirty="0" smtClean="0"/>
              <a:t>OPERATIUNI</a:t>
            </a:r>
            <a:r>
              <a:rPr lang="ro-RO" dirty="0" smtClean="0"/>
              <a:t> </a:t>
            </a:r>
            <a:r>
              <a:rPr lang="en-US" dirty="0" smtClean="0"/>
              <a:t>{</a:t>
            </a:r>
            <a:r>
              <a:rPr lang="en-US" u="sng" dirty="0" err="1" smtClean="0"/>
              <a:t>IdOperatiune</a:t>
            </a:r>
            <a:r>
              <a:rPr lang="en-US" dirty="0" smtClean="0"/>
              <a:t>, </a:t>
            </a:r>
            <a:r>
              <a:rPr lang="en-US" dirty="0" err="1" smtClean="0"/>
              <a:t>MomentOperatiune</a:t>
            </a:r>
            <a:r>
              <a:rPr lang="en-US" dirty="0" smtClean="0"/>
              <a:t>, User, </a:t>
            </a:r>
            <a:r>
              <a:rPr lang="en-US" dirty="0" err="1" smtClean="0"/>
              <a:t>AdresaIP</a:t>
            </a:r>
            <a:r>
              <a:rPr lang="en-US" dirty="0" smtClean="0"/>
              <a:t>, </a:t>
            </a:r>
            <a:r>
              <a:rPr lang="en-US" dirty="0" err="1" smtClean="0"/>
              <a:t>Tabela</a:t>
            </a:r>
            <a:r>
              <a:rPr lang="en-US" dirty="0" smtClean="0"/>
              <a:t>, </a:t>
            </a:r>
            <a:r>
              <a:rPr lang="ro-RO" dirty="0" smtClean="0"/>
              <a:t>ValCheiePrimară , </a:t>
            </a:r>
            <a:r>
              <a:rPr lang="en-US" dirty="0" err="1" smtClean="0"/>
              <a:t>CategorieOperatiune</a:t>
            </a:r>
            <a:r>
              <a:rPr lang="ro-RO" dirty="0" smtClean="0"/>
              <a:t>, Înregistrare</a:t>
            </a:r>
            <a:r>
              <a:rPr lang="en-US" dirty="0" err="1" smtClean="0"/>
              <a:t>Veche</a:t>
            </a:r>
            <a:r>
              <a:rPr lang="en-US" dirty="0" smtClean="0"/>
              <a:t>, </a:t>
            </a:r>
            <a:r>
              <a:rPr lang="ro-RO" dirty="0" smtClean="0"/>
              <a:t>Înregistrare</a:t>
            </a:r>
            <a:r>
              <a:rPr lang="en-US" dirty="0" err="1" smtClean="0"/>
              <a:t>Nou</a:t>
            </a:r>
            <a:r>
              <a:rPr lang="ro-RO" dirty="0" smtClean="0"/>
              <a:t>ă</a:t>
            </a:r>
            <a:r>
              <a:rPr lang="en-US" dirty="0" smtClean="0"/>
              <a:t>}</a:t>
            </a:r>
          </a:p>
          <a:p>
            <a:r>
              <a:rPr lang="ro-RO" dirty="0" smtClean="0"/>
              <a:t>Cele două atribute - </a:t>
            </a:r>
            <a:r>
              <a:rPr lang="ro-RO" i="1" dirty="0" smtClean="0"/>
              <a:t>Înregistrare</a:t>
            </a:r>
            <a:r>
              <a:rPr lang="en-US" i="1" dirty="0" err="1" smtClean="0"/>
              <a:t>Veche</a:t>
            </a:r>
            <a:r>
              <a:rPr lang="en-US" dirty="0" smtClean="0"/>
              <a:t>, </a:t>
            </a:r>
            <a:r>
              <a:rPr lang="ro-RO" i="1" dirty="0" smtClean="0"/>
              <a:t>Înregistrare-</a:t>
            </a:r>
            <a:r>
              <a:rPr lang="en-US" i="1" dirty="0" err="1" smtClean="0"/>
              <a:t>Nou</a:t>
            </a:r>
            <a:r>
              <a:rPr lang="ro-RO" i="1" dirty="0" smtClean="0"/>
              <a:t>ă </a:t>
            </a:r>
            <a:r>
              <a:rPr lang="ro-RO" dirty="0" smtClean="0"/>
              <a:t>– pot fi VARCHAR2 sau CLOB și concatenează valorile tuturor atributelor de pe linia editată  </a:t>
            </a:r>
          </a:p>
          <a:p>
            <a:r>
              <a:rPr lang="en-US" dirty="0" err="1" smtClean="0"/>
              <a:t>Dezavantaj</a:t>
            </a:r>
            <a:r>
              <a:rPr lang="ro-RO" dirty="0" smtClean="0"/>
              <a:t>e</a:t>
            </a:r>
            <a:r>
              <a:rPr lang="en-US" dirty="0" smtClean="0"/>
              <a:t>:</a:t>
            </a:r>
            <a:endParaRPr lang="ro-RO" dirty="0" smtClean="0"/>
          </a:p>
          <a:p>
            <a:pPr lvl="1"/>
            <a:r>
              <a:rPr lang="ro-RO" dirty="0" smtClean="0"/>
              <a:t>Trebuie constuit un mecanisme de conversie și de-conversie în/din șir de caractere a unor valori NUMBER, DATE, TIMESTAMP etc., ca să nu mai vorbim de atribute-colecție</a:t>
            </a:r>
          </a:p>
          <a:p>
            <a:pPr lvl="1"/>
            <a:r>
              <a:rPr lang="ro-RO" dirty="0" smtClean="0"/>
              <a:t>Soluția este problematică pentru atribute BLOB și alte tipuri exotice</a:t>
            </a:r>
          </a:p>
          <a:p>
            <a:r>
              <a:rPr lang="ro-RO" dirty="0" smtClean="0"/>
              <a:t>Obs. În locul tipurilor VARCHAR2/CLOB pot fi încercate soluția cu tabele-obiect sau tipuri precum ANYDATA  </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r>
              <a:rPr lang="ro-RO" b="1" dirty="0" smtClean="0"/>
              <a:t>Alte mecanisme de jurnalizare (</a:t>
            </a:r>
            <a:r>
              <a:rPr lang="en-US" b="1" dirty="0" smtClean="0"/>
              <a:t>2</a:t>
            </a:r>
            <a:r>
              <a:rPr lang="ro-RO" b="1" dirty="0" smtClean="0"/>
              <a:t>)</a:t>
            </a:r>
            <a:endParaRPr lang="en-US" b="1" dirty="0"/>
          </a:p>
        </p:txBody>
      </p:sp>
      <p:sp>
        <p:nvSpPr>
          <p:cNvPr id="3" name="Content Placeholder 2"/>
          <p:cNvSpPr>
            <a:spLocks noGrp="1"/>
          </p:cNvSpPr>
          <p:nvPr>
            <p:ph idx="1"/>
          </p:nvPr>
        </p:nvSpPr>
        <p:spPr>
          <a:xfrm>
            <a:off x="228600" y="1447800"/>
            <a:ext cx="8915400" cy="5410200"/>
          </a:xfrm>
        </p:spPr>
        <p:txBody>
          <a:bodyPr>
            <a:normAutofit fontScale="92500" lnSpcReduction="10000"/>
          </a:bodyPr>
          <a:lstStyle/>
          <a:p>
            <a:r>
              <a:rPr lang="ro-RO" dirty="0" smtClean="0"/>
              <a:t>Două tabele – </a:t>
            </a:r>
            <a:r>
              <a:rPr lang="en-US" dirty="0" smtClean="0"/>
              <a:t>M</a:t>
            </a:r>
            <a:r>
              <a:rPr lang="ro-RO" dirty="0" smtClean="0"/>
              <a:t>aster – </a:t>
            </a:r>
            <a:r>
              <a:rPr lang="en-US" dirty="0" smtClean="0"/>
              <a:t>D</a:t>
            </a:r>
            <a:r>
              <a:rPr lang="ro-RO" dirty="0" smtClean="0"/>
              <a:t>etail</a:t>
            </a:r>
          </a:p>
          <a:p>
            <a:pPr lvl="1"/>
            <a:r>
              <a:rPr lang="ro-RO" b="1" dirty="0" smtClean="0"/>
              <a:t>OPERATIUNI</a:t>
            </a:r>
            <a:r>
              <a:rPr lang="ro-RO" dirty="0" smtClean="0"/>
              <a:t> </a:t>
            </a:r>
            <a:r>
              <a:rPr lang="en-US" dirty="0" smtClean="0"/>
              <a:t>{</a:t>
            </a:r>
            <a:r>
              <a:rPr lang="en-US" u="sng" dirty="0" err="1" smtClean="0"/>
              <a:t>IdOperatiune</a:t>
            </a:r>
            <a:r>
              <a:rPr lang="en-US" dirty="0" smtClean="0"/>
              <a:t>, </a:t>
            </a:r>
            <a:r>
              <a:rPr lang="en-US" dirty="0" err="1" smtClean="0"/>
              <a:t>MomentOperatiune</a:t>
            </a:r>
            <a:r>
              <a:rPr lang="en-US" dirty="0" smtClean="0"/>
              <a:t>, User, </a:t>
            </a:r>
            <a:r>
              <a:rPr lang="en-US" dirty="0" err="1" smtClean="0"/>
              <a:t>AdresaIP</a:t>
            </a:r>
            <a:r>
              <a:rPr lang="en-US" dirty="0" smtClean="0"/>
              <a:t>, </a:t>
            </a:r>
            <a:r>
              <a:rPr lang="en-US" dirty="0" err="1" smtClean="0"/>
              <a:t>Tabela</a:t>
            </a:r>
            <a:r>
              <a:rPr lang="en-US" dirty="0" smtClean="0"/>
              <a:t>, </a:t>
            </a:r>
            <a:r>
              <a:rPr lang="ro-RO" dirty="0" smtClean="0"/>
              <a:t>ValCheiePrimară, </a:t>
            </a:r>
            <a:r>
              <a:rPr lang="en-US" dirty="0" err="1" smtClean="0"/>
              <a:t>CategorieOperatiune</a:t>
            </a:r>
            <a:r>
              <a:rPr lang="en-US" dirty="0" smtClean="0"/>
              <a:t>}</a:t>
            </a:r>
          </a:p>
          <a:p>
            <a:pPr lvl="1"/>
            <a:r>
              <a:rPr lang="en-US" b="1" dirty="0" err="1" smtClean="0"/>
              <a:t>DETALII_OPERATIUNI</a:t>
            </a:r>
            <a:r>
              <a:rPr lang="en-US" dirty="0" smtClean="0"/>
              <a:t> {</a:t>
            </a:r>
            <a:r>
              <a:rPr lang="en-US" u="sng" dirty="0" err="1" smtClean="0"/>
              <a:t>IdOperatiune</a:t>
            </a:r>
            <a:r>
              <a:rPr lang="en-US" dirty="0" smtClean="0"/>
              <a:t>, </a:t>
            </a:r>
            <a:r>
              <a:rPr lang="en-US" u="sng" dirty="0" err="1" smtClean="0"/>
              <a:t>Atribut</a:t>
            </a:r>
            <a:r>
              <a:rPr lang="en-US" dirty="0" smtClean="0"/>
              <a:t>, </a:t>
            </a:r>
            <a:r>
              <a:rPr lang="en-US" dirty="0" err="1" smtClean="0"/>
              <a:t>ValoareVeche</a:t>
            </a:r>
            <a:r>
              <a:rPr lang="en-US" dirty="0" smtClean="0"/>
              <a:t>, </a:t>
            </a:r>
            <a:r>
              <a:rPr lang="en-US" dirty="0" err="1" smtClean="0"/>
              <a:t>ValoareNoua</a:t>
            </a:r>
            <a:r>
              <a:rPr lang="en-US" dirty="0" smtClean="0"/>
              <a:t>}</a:t>
            </a:r>
          </a:p>
          <a:p>
            <a:r>
              <a:rPr lang="ro-RO" dirty="0" smtClean="0"/>
              <a:t>În cele </a:t>
            </a:r>
            <a:r>
              <a:rPr lang="en-US" dirty="0" err="1" smtClean="0"/>
              <a:t>dou</a:t>
            </a:r>
            <a:r>
              <a:rPr lang="ro-RO" dirty="0" smtClean="0"/>
              <a:t>ă tabele se adaugă înregistrări din toate declanșatoarele DML ale tabelelor din schema curentă</a:t>
            </a:r>
          </a:p>
          <a:p>
            <a:r>
              <a:rPr lang="ro-RO" dirty="0" smtClean="0"/>
              <a:t>În cele două tabele nu se permit modificări și ștergeri</a:t>
            </a:r>
            <a:endParaRPr lang="en-US" dirty="0" smtClean="0"/>
          </a:p>
          <a:p>
            <a:r>
              <a:rPr lang="en-US" dirty="0" err="1" smtClean="0"/>
              <a:t>Dezavantaj</a:t>
            </a:r>
            <a:r>
              <a:rPr lang="en-US" dirty="0" smtClean="0"/>
              <a:t>: dup</a:t>
            </a:r>
            <a:r>
              <a:rPr lang="ro-RO" dirty="0" smtClean="0"/>
              <a:t>ă (relativ) puțin timp, cele două tabele devin obeze, iar interogarea lor, consumatoare de timp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lstStyle/>
          <a:p>
            <a:r>
              <a:rPr lang="ro-RO" b="1" dirty="0" smtClean="0"/>
              <a:t>Alte mecanisme de jurnalizare (</a:t>
            </a:r>
            <a:r>
              <a:rPr lang="en-US" b="1" dirty="0" smtClean="0"/>
              <a:t>3</a:t>
            </a:r>
            <a:r>
              <a:rPr lang="ro-RO" b="1" dirty="0" smtClean="0"/>
              <a:t>)</a:t>
            </a:r>
            <a:endParaRPr lang="en-US" b="1" dirty="0"/>
          </a:p>
        </p:txBody>
      </p:sp>
      <p:sp>
        <p:nvSpPr>
          <p:cNvPr id="3" name="Content Placeholder 2"/>
          <p:cNvSpPr>
            <a:spLocks noGrp="1"/>
          </p:cNvSpPr>
          <p:nvPr>
            <p:ph idx="1"/>
          </p:nvPr>
        </p:nvSpPr>
        <p:spPr>
          <a:xfrm>
            <a:off x="76200" y="1219200"/>
            <a:ext cx="8915400" cy="5486400"/>
          </a:xfrm>
        </p:spPr>
        <p:txBody>
          <a:bodyPr>
            <a:normAutofit fontScale="92500" lnSpcReduction="10000"/>
          </a:bodyPr>
          <a:lstStyle/>
          <a:p>
            <a:r>
              <a:rPr lang="ro-RO" dirty="0" smtClean="0"/>
              <a:t>Pentru fiecare tabelă din BD </a:t>
            </a:r>
          </a:p>
          <a:p>
            <a:pPr lvl="1"/>
            <a:r>
              <a:rPr lang="ro-RO" dirty="0" smtClean="0"/>
              <a:t>TAB</a:t>
            </a:r>
            <a:r>
              <a:rPr lang="en-US" dirty="0" smtClean="0"/>
              <a:t>1</a:t>
            </a:r>
            <a:r>
              <a:rPr lang="ro-RO" dirty="0" smtClean="0"/>
              <a:t> </a:t>
            </a:r>
            <a:r>
              <a:rPr lang="en-US" dirty="0" smtClean="0"/>
              <a:t>{</a:t>
            </a:r>
            <a:r>
              <a:rPr lang="en-US" u="sng" dirty="0" err="1" smtClean="0"/>
              <a:t>A11</a:t>
            </a:r>
            <a:r>
              <a:rPr lang="en-US" dirty="0" smtClean="0"/>
              <a:t>, </a:t>
            </a:r>
            <a:r>
              <a:rPr lang="en-US" dirty="0" err="1" smtClean="0"/>
              <a:t>A12</a:t>
            </a:r>
            <a:r>
              <a:rPr lang="en-US" dirty="0" smtClean="0"/>
              <a:t>, … </a:t>
            </a:r>
            <a:r>
              <a:rPr lang="en-US" dirty="0" err="1" smtClean="0"/>
              <a:t>A1N1</a:t>
            </a:r>
            <a:r>
              <a:rPr lang="en-US" dirty="0" smtClean="0"/>
              <a:t>}</a:t>
            </a:r>
            <a:endParaRPr lang="ro-RO" dirty="0" smtClean="0"/>
          </a:p>
          <a:p>
            <a:pPr>
              <a:buNone/>
            </a:pPr>
            <a:r>
              <a:rPr lang="ro-RO" dirty="0" smtClean="0"/>
              <a:t>    </a:t>
            </a:r>
            <a:r>
              <a:rPr lang="en-US" dirty="0" smtClean="0"/>
              <a:t>se </a:t>
            </a:r>
            <a:r>
              <a:rPr lang="en-US" dirty="0" err="1" smtClean="0"/>
              <a:t>creaz</a:t>
            </a:r>
            <a:r>
              <a:rPr lang="ro-RO" dirty="0" smtClean="0"/>
              <a:t>ă o tabelă arhivă </a:t>
            </a:r>
          </a:p>
          <a:p>
            <a:pPr lvl="1"/>
            <a:r>
              <a:rPr lang="ro-RO" dirty="0" smtClean="0"/>
              <a:t>T</a:t>
            </a:r>
            <a:r>
              <a:rPr lang="en-US" dirty="0" err="1" smtClean="0"/>
              <a:t>AB1_IST</a:t>
            </a:r>
            <a:r>
              <a:rPr lang="en-US" dirty="0" smtClean="0"/>
              <a:t> {</a:t>
            </a:r>
            <a:r>
              <a:rPr lang="en-US" u="sng" dirty="0" err="1" smtClean="0"/>
              <a:t>A11</a:t>
            </a:r>
            <a:r>
              <a:rPr lang="en-US" dirty="0" smtClean="0"/>
              <a:t>, </a:t>
            </a:r>
            <a:r>
              <a:rPr lang="en-US" dirty="0" err="1" smtClean="0"/>
              <a:t>A12</a:t>
            </a:r>
            <a:r>
              <a:rPr lang="en-US" dirty="0" smtClean="0"/>
              <a:t>, … </a:t>
            </a:r>
            <a:r>
              <a:rPr lang="en-US" dirty="0" err="1" smtClean="0"/>
              <a:t>A1N1</a:t>
            </a:r>
            <a:r>
              <a:rPr lang="en-US" dirty="0" smtClean="0"/>
              <a:t>, </a:t>
            </a:r>
            <a:r>
              <a:rPr lang="en-US" u="sng" dirty="0" err="1" smtClean="0"/>
              <a:t>DataOra</a:t>
            </a:r>
            <a:r>
              <a:rPr lang="ro-RO" u="sng" dirty="0" smtClean="0"/>
              <a:t>Început</a:t>
            </a:r>
            <a:r>
              <a:rPr lang="ro-RO" dirty="0" smtClean="0"/>
              <a:t>, DataOraFinal</a:t>
            </a:r>
            <a:r>
              <a:rPr lang="en-US" dirty="0" smtClean="0"/>
              <a:t>}</a:t>
            </a:r>
            <a:r>
              <a:rPr lang="ro-RO" dirty="0" smtClean="0"/>
              <a:t>.</a:t>
            </a:r>
          </a:p>
          <a:p>
            <a:r>
              <a:rPr lang="ro-RO" dirty="0" smtClean="0"/>
              <a:t>Tabelele TAB1, TAB2 conțin numai informații curente, în timp ce TAB1_IST, TAB2_IST toate înregistrările din </a:t>
            </a:r>
            <a:r>
              <a:rPr lang="en-US" dirty="0" smtClean="0"/>
              <a:t>“</a:t>
            </a:r>
            <a:r>
              <a:rPr lang="en-US" dirty="0" err="1" smtClean="0"/>
              <a:t>viea</a:t>
            </a:r>
            <a:r>
              <a:rPr lang="ro-RO" dirty="0" smtClean="0"/>
              <a:t>ța</a:t>
            </a:r>
            <a:r>
              <a:rPr lang="en-US" dirty="0" smtClean="0"/>
              <a:t>”</a:t>
            </a:r>
            <a:r>
              <a:rPr lang="ro-RO" dirty="0" smtClean="0"/>
              <a:t> (© Costi Ioniță) bazei de date</a:t>
            </a:r>
          </a:p>
          <a:p>
            <a:r>
              <a:rPr lang="ro-RO" dirty="0" smtClean="0"/>
              <a:t>Mecanismul este mai rapid (în reconstituirea unei informații din trecut), însă mai laborios (dacă BD are 500 de tabele, pentru aproape toate 500 trebuie create declanșatoare de arhivare și tabele istoric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ro-RO" sz="4000" b="1" dirty="0" smtClean="0"/>
          </a:p>
          <a:p>
            <a:pPr algn="ctr">
              <a:buNone/>
            </a:pPr>
            <a:r>
              <a:rPr lang="ro-RO" sz="7200" b="1" dirty="0" smtClean="0">
                <a:solidFill>
                  <a:schemeClr val="accent1"/>
                </a:solidFill>
              </a:rPr>
              <a:t>Partea a II-a</a:t>
            </a:r>
            <a:r>
              <a:rPr lang="ro-RO" sz="7200" b="1" dirty="0" smtClean="0"/>
              <a:t> </a:t>
            </a:r>
          </a:p>
          <a:p>
            <a:pPr algn="ctr">
              <a:buNone/>
            </a:pPr>
            <a:endParaRPr lang="ro-RO" sz="4000" b="1" dirty="0" smtClean="0"/>
          </a:p>
          <a:p>
            <a:pPr algn="ctr">
              <a:buNone/>
            </a:pPr>
            <a:r>
              <a:rPr lang="ro-RO" sz="4000" b="1" dirty="0" smtClean="0"/>
              <a:t>Protejarea atributelor calculate</a:t>
            </a:r>
            <a:endParaRPr lang="en-US" sz="4000" b="1" dirty="0" smtClean="0"/>
          </a:p>
          <a:p>
            <a:pPr algn="ctr"/>
            <a:endParaRPr lang="en-US" sz="40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ro-RO" b="1" dirty="0" smtClean="0"/>
              <a:t>Problema atributelor calculate</a:t>
            </a:r>
            <a:endParaRPr lang="en-US" b="1" dirty="0"/>
          </a:p>
        </p:txBody>
      </p:sp>
      <p:sp>
        <p:nvSpPr>
          <p:cNvPr id="3" name="Content Placeholder 2"/>
          <p:cNvSpPr>
            <a:spLocks noGrp="1"/>
          </p:cNvSpPr>
          <p:nvPr>
            <p:ph idx="1"/>
          </p:nvPr>
        </p:nvSpPr>
        <p:spPr>
          <a:xfrm>
            <a:off x="152400" y="1371600"/>
            <a:ext cx="8839200" cy="5410200"/>
          </a:xfrm>
        </p:spPr>
        <p:txBody>
          <a:bodyPr>
            <a:normAutofit lnSpcReduction="10000"/>
          </a:bodyPr>
          <a:lstStyle/>
          <a:p>
            <a:r>
              <a:rPr lang="ro-RO" dirty="0" smtClean="0"/>
              <a:t>Atributele calculate sunt complet inutile, dacă valoarea lor nu este ce corectă.</a:t>
            </a:r>
          </a:p>
          <a:p>
            <a:r>
              <a:rPr lang="en-US" i="1" dirty="0" smtClean="0"/>
              <a:t>UPDATE</a:t>
            </a:r>
            <a:r>
              <a:rPr lang="en-US" dirty="0" smtClean="0"/>
              <a:t> </a:t>
            </a:r>
            <a:r>
              <a:rPr lang="en-US" i="1" dirty="0" err="1" smtClean="0"/>
              <a:t>facturi</a:t>
            </a:r>
            <a:r>
              <a:rPr lang="en-US" i="1" dirty="0" smtClean="0"/>
              <a:t> SET </a:t>
            </a:r>
            <a:r>
              <a:rPr lang="en-US" i="1" dirty="0" err="1" smtClean="0"/>
              <a:t>ValTotala</a:t>
            </a:r>
            <a:r>
              <a:rPr lang="en-US" i="1" dirty="0" smtClean="0"/>
              <a:t> = 12345678 WHERE </a:t>
            </a:r>
            <a:r>
              <a:rPr lang="en-US" i="1" dirty="0" err="1" smtClean="0"/>
              <a:t>NrFact</a:t>
            </a:r>
            <a:r>
              <a:rPr lang="en-US" i="1" dirty="0" smtClean="0"/>
              <a:t> = 3119 </a:t>
            </a:r>
            <a:r>
              <a:rPr lang="ro-RO" dirty="0" smtClean="0"/>
              <a:t> </a:t>
            </a:r>
            <a:r>
              <a:rPr lang="en-US" dirty="0" smtClean="0"/>
              <a:t>“</a:t>
            </a:r>
            <a:r>
              <a:rPr lang="en-US" dirty="0" err="1" smtClean="0"/>
              <a:t>ruineaz</a:t>
            </a:r>
            <a:r>
              <a:rPr lang="ro-RO" dirty="0" smtClean="0"/>
              <a:t>ă</a:t>
            </a:r>
            <a:r>
              <a:rPr lang="en-US" dirty="0" smtClean="0"/>
              <a:t>”</a:t>
            </a:r>
            <a:r>
              <a:rPr lang="ro-RO" dirty="0" smtClean="0"/>
              <a:t> valoarea totală a facturii 3119, pentru că modificarea nu are nicio legătură cu ceea ce se află în tabela LINIIFACT</a:t>
            </a:r>
          </a:p>
          <a:p>
            <a:r>
              <a:rPr lang="ro-RO" dirty="0" smtClean="0"/>
              <a:t>Trebuie asigurată sincronizarea valorii atributelor calculate cu valorile atributelor </a:t>
            </a:r>
            <a:r>
              <a:rPr lang="en-US" dirty="0" smtClean="0"/>
              <a:t>“</a:t>
            </a:r>
            <a:r>
              <a:rPr lang="en-US" dirty="0" err="1" smtClean="0"/>
              <a:t>surs</a:t>
            </a:r>
            <a:r>
              <a:rPr lang="ro-RO" dirty="0" smtClean="0"/>
              <a:t>ă</a:t>
            </a:r>
            <a:r>
              <a:rPr lang="en-US" dirty="0" smtClean="0"/>
              <a:t>”</a:t>
            </a:r>
            <a:endParaRPr lang="ro-RO" dirty="0" smtClean="0"/>
          </a:p>
          <a:p>
            <a:r>
              <a:rPr lang="ro-RO" dirty="0" smtClean="0"/>
              <a:t>Orice modificare a valorii unui atribut calculat trebuie fie generată numai de modificarea valorii unui atribut sursă (sau mai multor atribute sursă)</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36638"/>
          </a:xfrm>
        </p:spPr>
        <p:txBody>
          <a:bodyPr>
            <a:normAutofit/>
          </a:bodyPr>
          <a:lstStyle/>
          <a:p>
            <a:r>
              <a:rPr lang="ro-RO" b="1" dirty="0" smtClean="0"/>
              <a:t>Mecanism clasic de sincronizare</a:t>
            </a:r>
            <a:endParaRPr lang="en-US" b="1" dirty="0"/>
          </a:p>
        </p:txBody>
      </p:sp>
      <p:sp>
        <p:nvSpPr>
          <p:cNvPr id="3" name="Content Placeholder 2"/>
          <p:cNvSpPr>
            <a:spLocks noGrp="1"/>
          </p:cNvSpPr>
          <p:nvPr>
            <p:ph idx="1"/>
          </p:nvPr>
        </p:nvSpPr>
        <p:spPr>
          <a:xfrm>
            <a:off x="0" y="1371600"/>
            <a:ext cx="9144000" cy="5486400"/>
          </a:xfrm>
        </p:spPr>
        <p:txBody>
          <a:bodyPr>
            <a:normAutofit fontScale="92500" lnSpcReduction="20000"/>
          </a:bodyPr>
          <a:lstStyle/>
          <a:p>
            <a:r>
              <a:rPr lang="ro-RO" dirty="0" smtClean="0"/>
              <a:t>Se bazează pe declanșatoare și variabile publice și/sau </a:t>
            </a:r>
            <a:r>
              <a:rPr lang="ro-RO" i="1" dirty="0" smtClean="0"/>
              <a:t>contexte</a:t>
            </a:r>
            <a:endParaRPr lang="ro-RO" dirty="0" smtClean="0"/>
          </a:p>
          <a:p>
            <a:r>
              <a:rPr lang="ro-RO" dirty="0" smtClean="0"/>
              <a:t>Schemă de funcționare</a:t>
            </a:r>
            <a:r>
              <a:rPr lang="en-US" dirty="0" smtClean="0"/>
              <a:t>:</a:t>
            </a:r>
          </a:p>
          <a:p>
            <a:pPr lvl="1"/>
            <a:r>
              <a:rPr lang="en-US" dirty="0" smtClean="0"/>
              <a:t>Se </a:t>
            </a:r>
            <a:r>
              <a:rPr lang="en-US" dirty="0" err="1" smtClean="0"/>
              <a:t>declar</a:t>
            </a:r>
            <a:r>
              <a:rPr lang="ro-RO" dirty="0" smtClean="0"/>
              <a:t>ă (într-unul sau mai multe pachete) câte o variabilă publică pentru fiecare tabelă care conține atribute sursă</a:t>
            </a:r>
          </a:p>
          <a:p>
            <a:pPr lvl="1"/>
            <a:r>
              <a:rPr lang="ro-RO" dirty="0" smtClean="0"/>
              <a:t>Variabilele publice au, implicit, valoarea logică FALSE</a:t>
            </a:r>
          </a:p>
          <a:p>
            <a:pPr lvl="1"/>
            <a:r>
              <a:rPr lang="ro-RO" dirty="0" smtClean="0"/>
              <a:t>Înainte de modificarea valorii atributelor calculate, declanșatoarele tabelelor </a:t>
            </a:r>
            <a:r>
              <a:rPr lang="en-US" dirty="0" smtClean="0"/>
              <a:t>“</a:t>
            </a:r>
            <a:r>
              <a:rPr lang="en-US" dirty="0" err="1" smtClean="0"/>
              <a:t>surs</a:t>
            </a:r>
            <a:r>
              <a:rPr lang="ro-RO" dirty="0" smtClean="0"/>
              <a:t>ă</a:t>
            </a:r>
            <a:r>
              <a:rPr lang="en-US" dirty="0" smtClean="0"/>
              <a:t>”</a:t>
            </a:r>
            <a:r>
              <a:rPr lang="ro-RO" dirty="0" smtClean="0"/>
              <a:t> trec valoarea variabilei publice pe TRUE</a:t>
            </a:r>
            <a:r>
              <a:rPr lang="en-US" dirty="0" smtClean="0"/>
              <a:t>; </a:t>
            </a:r>
            <a:r>
              <a:rPr lang="en-US" dirty="0" err="1" smtClean="0"/>
              <a:t>imediat</a:t>
            </a:r>
            <a:r>
              <a:rPr lang="en-US" dirty="0" smtClean="0"/>
              <a:t> dup</a:t>
            </a:r>
            <a:r>
              <a:rPr lang="ro-RO" dirty="0" smtClean="0"/>
              <a:t>ă modificare, variabila publică este setată pe FALSE</a:t>
            </a:r>
          </a:p>
          <a:p>
            <a:pPr lvl="1"/>
            <a:r>
              <a:rPr lang="ro-RO" dirty="0" smtClean="0"/>
              <a:t>Declanșatoarele în care se înregistrează modificarea unui atribut calculat testează dacă variabila publică este TRUE</a:t>
            </a:r>
            <a:r>
              <a:rPr lang="en-US" dirty="0" smtClean="0"/>
              <a:t>; </a:t>
            </a:r>
            <a:r>
              <a:rPr lang="en-US" dirty="0" err="1" smtClean="0"/>
              <a:t>dac</a:t>
            </a:r>
            <a:r>
              <a:rPr lang="ro-RO" dirty="0" smtClean="0"/>
              <a:t>ă DA, atunci modificarea se acceptă, dacă NU, se respinge (RAISE_APPLICATION_ERROR)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a:bodyPr>
          <a:lstStyle/>
          <a:p>
            <a:r>
              <a:rPr lang="en-US" b="1" dirty="0" smtClean="0"/>
              <a:t>S</a:t>
            </a:r>
            <a:r>
              <a:rPr lang="ro-RO" b="1" dirty="0" smtClean="0"/>
              <a:t>incronizare </a:t>
            </a:r>
            <a:r>
              <a:rPr lang="en-US" b="1" dirty="0" smtClean="0"/>
              <a:t>f</a:t>
            </a:r>
            <a:r>
              <a:rPr lang="ro-RO" b="1" dirty="0" smtClean="0"/>
              <a:t>ără variabile publice</a:t>
            </a:r>
            <a:endParaRPr lang="en-US" dirty="0"/>
          </a:p>
        </p:txBody>
      </p:sp>
      <p:sp>
        <p:nvSpPr>
          <p:cNvPr id="3" name="Content Placeholder 2"/>
          <p:cNvSpPr>
            <a:spLocks noGrp="1"/>
          </p:cNvSpPr>
          <p:nvPr>
            <p:ph idx="1"/>
          </p:nvPr>
        </p:nvSpPr>
        <p:spPr>
          <a:xfrm>
            <a:off x="152400" y="1295400"/>
            <a:ext cx="8839200" cy="5562600"/>
          </a:xfrm>
        </p:spPr>
        <p:txBody>
          <a:bodyPr>
            <a:normAutofit fontScale="92500" lnSpcReduction="20000"/>
          </a:bodyPr>
          <a:lstStyle/>
          <a:p>
            <a:r>
              <a:rPr lang="ro-RO" dirty="0" smtClean="0"/>
              <a:t>Există servere BD care nu </a:t>
            </a:r>
            <a:r>
              <a:rPr lang="en-US" dirty="0" smtClean="0"/>
              <a:t>“accept</a:t>
            </a:r>
            <a:r>
              <a:rPr lang="ro-RO" dirty="0" smtClean="0"/>
              <a:t>ă</a:t>
            </a:r>
            <a:r>
              <a:rPr lang="en-US" dirty="0" smtClean="0"/>
              <a:t>”</a:t>
            </a:r>
            <a:r>
              <a:rPr lang="ro-RO" dirty="0" smtClean="0"/>
              <a:t> variabile publice sau vreun alt mecanism prin care să se afle sursa modificării unui atribut calculat (sursă care poate fi declanșator al unei tabele sursă, o procedură, o comandă SQL... )</a:t>
            </a:r>
          </a:p>
          <a:p>
            <a:r>
              <a:rPr lang="ro-RO" dirty="0" smtClean="0"/>
              <a:t>Variantă de lucru</a:t>
            </a:r>
            <a:r>
              <a:rPr lang="en-US" dirty="0" smtClean="0"/>
              <a:t>:</a:t>
            </a:r>
            <a:r>
              <a:rPr lang="ro-RO" dirty="0" smtClean="0"/>
              <a:t> de fiecare dată când detectează modificarea unui atribut calculat, </a:t>
            </a:r>
            <a:r>
              <a:rPr lang="ro-RO" i="1" dirty="0" smtClean="0"/>
              <a:t>d</a:t>
            </a:r>
            <a:r>
              <a:rPr lang="en-US" i="1" dirty="0" err="1" smtClean="0"/>
              <a:t>eclan</a:t>
            </a:r>
            <a:r>
              <a:rPr lang="ro-RO" i="1" dirty="0" smtClean="0"/>
              <a:t>șatorul reface calculele</a:t>
            </a:r>
            <a:r>
              <a:rPr lang="ro-RO" dirty="0" smtClean="0"/>
              <a:t> și </a:t>
            </a:r>
            <a:r>
              <a:rPr lang="en-US" dirty="0" smtClean="0"/>
              <a:t>“</a:t>
            </a:r>
            <a:r>
              <a:rPr lang="en-US" dirty="0" err="1" smtClean="0"/>
              <a:t>vede</a:t>
            </a:r>
            <a:r>
              <a:rPr lang="en-US" dirty="0" smtClean="0"/>
              <a:t>” </a:t>
            </a:r>
            <a:r>
              <a:rPr lang="en-US" dirty="0" err="1" smtClean="0"/>
              <a:t>dac</a:t>
            </a:r>
            <a:r>
              <a:rPr lang="ro-RO" dirty="0" smtClean="0"/>
              <a:t>ă valoarea atributului calculat respectă expresia de calcul (este sincronizat cu valorile curente ale atributelor sursă)</a:t>
            </a:r>
            <a:r>
              <a:rPr lang="en-US" dirty="0" smtClean="0"/>
              <a:t>; </a:t>
            </a:r>
            <a:r>
              <a:rPr lang="en-US" dirty="0" err="1" smtClean="0"/>
              <a:t>dac</a:t>
            </a:r>
            <a:r>
              <a:rPr lang="ro-RO" dirty="0" smtClean="0"/>
              <a:t>ă sincronizarea este în regulă, atunci se acceptă modificarea, în caz contrar, se respinge</a:t>
            </a:r>
          </a:p>
          <a:p>
            <a:r>
              <a:rPr lang="ro-RO" dirty="0" smtClean="0"/>
              <a:t>Dezavantaj</a:t>
            </a:r>
            <a:r>
              <a:rPr lang="en-US" dirty="0" smtClean="0"/>
              <a:t>: </a:t>
            </a:r>
            <a:r>
              <a:rPr lang="ro-RO" dirty="0" smtClean="0"/>
              <a:t>soluția este </a:t>
            </a:r>
            <a:r>
              <a:rPr lang="en-US" dirty="0" err="1" smtClean="0"/>
              <a:t>laborioas</a:t>
            </a:r>
            <a:r>
              <a:rPr lang="ro-RO" dirty="0" smtClean="0"/>
              <a:t>ă și, în numeroase cazuri, mare consumatoare de resurse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1143000"/>
          </a:xfrm>
        </p:spPr>
        <p:txBody>
          <a:bodyPr>
            <a:normAutofit/>
          </a:bodyPr>
          <a:lstStyle/>
          <a:p>
            <a:r>
              <a:rPr lang="ro-RO" b="1" dirty="0" smtClean="0"/>
              <a:t>Sincronizare prin view-uri (1)</a:t>
            </a:r>
            <a:endParaRPr lang="en-US" dirty="0"/>
          </a:p>
        </p:txBody>
      </p:sp>
      <p:sp>
        <p:nvSpPr>
          <p:cNvPr id="3" name="Content Placeholder 2"/>
          <p:cNvSpPr>
            <a:spLocks noGrp="1"/>
          </p:cNvSpPr>
          <p:nvPr>
            <p:ph idx="1"/>
          </p:nvPr>
        </p:nvSpPr>
        <p:spPr>
          <a:xfrm>
            <a:off x="228600" y="1371600"/>
            <a:ext cx="8686800" cy="5257800"/>
          </a:xfrm>
        </p:spPr>
        <p:txBody>
          <a:bodyPr>
            <a:normAutofit/>
          </a:bodyPr>
          <a:lstStyle/>
          <a:p>
            <a:r>
              <a:rPr lang="ro-RO" dirty="0" smtClean="0"/>
              <a:t>Soluție valabilă pentru toți userii/rolurile, cu excepția user-ului proprietar (și creator) al schemei/tabelelor</a:t>
            </a:r>
          </a:p>
          <a:p>
            <a:r>
              <a:rPr lang="ro-RO" dirty="0" smtClean="0"/>
              <a:t>Pentru fiecare tabelă care prezintă atribute calculate, se crează o tabelă virtuală</a:t>
            </a:r>
          </a:p>
          <a:p>
            <a:r>
              <a:rPr lang="ro-RO" dirty="0" smtClean="0"/>
              <a:t> Se dau drepturi de acces (SELECT) și editare (INSERT/UPDATE/DELETE) pentru tabela virtuală</a:t>
            </a:r>
          </a:p>
          <a:p>
            <a:r>
              <a:rPr lang="ro-RO" dirty="0" smtClean="0"/>
              <a:t>Se scot drepturile de editare (chiar și de acces) de pe tabela </a:t>
            </a:r>
            <a:r>
              <a:rPr lang="en-US" dirty="0" smtClean="0"/>
              <a:t>“de </a:t>
            </a:r>
            <a:r>
              <a:rPr lang="en-US" dirty="0" err="1" smtClean="0"/>
              <a:t>baz</a:t>
            </a:r>
            <a:r>
              <a:rPr lang="ro-RO" dirty="0" smtClean="0"/>
              <a:t>ă</a:t>
            </a:r>
            <a:r>
              <a:rPr lang="en-US" dirty="0" smtClean="0"/>
              <a:t>”</a:t>
            </a:r>
            <a:endParaRPr lang="ro-RO" dirty="0" smtClean="0"/>
          </a:p>
          <a:p>
            <a:pPr lvl="1">
              <a:buNone/>
            </a:pPr>
            <a:endParaRPr lang="en-US" sz="19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ro-RO" sz="4800" b="1" dirty="0" smtClean="0"/>
          </a:p>
          <a:p>
            <a:pPr algn="ctr">
              <a:buNone/>
            </a:pPr>
            <a:r>
              <a:rPr lang="ro-RO" sz="6000" b="1" dirty="0" smtClean="0">
                <a:solidFill>
                  <a:schemeClr val="accent1"/>
                </a:solidFill>
              </a:rPr>
              <a:t>Partea I</a:t>
            </a:r>
            <a:endParaRPr lang="ro-RO" sz="6000" b="1" dirty="0" smtClean="0"/>
          </a:p>
          <a:p>
            <a:pPr algn="ctr">
              <a:buNone/>
            </a:pPr>
            <a:endParaRPr lang="ro-RO" sz="4800" b="1" dirty="0" smtClean="0"/>
          </a:p>
          <a:p>
            <a:pPr algn="ctr">
              <a:buNone/>
            </a:pPr>
            <a:r>
              <a:rPr lang="ro-RO" sz="4800" b="1" dirty="0" smtClean="0"/>
              <a:t>Jurnalizare</a:t>
            </a:r>
            <a:endParaRPr lang="en-US" sz="4800" b="1"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ro-RO" b="1" dirty="0" smtClean="0"/>
              <a:t>Sincronizare prin view-uri (2)</a:t>
            </a:r>
            <a:endParaRPr lang="en-US" dirty="0"/>
          </a:p>
        </p:txBody>
      </p:sp>
      <p:sp>
        <p:nvSpPr>
          <p:cNvPr id="3" name="Content Placeholder 2"/>
          <p:cNvSpPr>
            <a:spLocks noGrp="1"/>
          </p:cNvSpPr>
          <p:nvPr>
            <p:ph idx="1"/>
          </p:nvPr>
        </p:nvSpPr>
        <p:spPr>
          <a:xfrm>
            <a:off x="152400" y="1524000"/>
            <a:ext cx="8915400" cy="5029200"/>
          </a:xfrm>
        </p:spPr>
        <p:txBody>
          <a:bodyPr>
            <a:normAutofit fontScale="77500" lnSpcReduction="20000"/>
          </a:bodyPr>
          <a:lstStyle/>
          <a:p>
            <a:r>
              <a:rPr lang="en-US" dirty="0" smtClean="0"/>
              <a:t>Pas -1: </a:t>
            </a:r>
            <a:r>
              <a:rPr lang="en-US" dirty="0" err="1" smtClean="0"/>
              <a:t>creare</a:t>
            </a:r>
            <a:r>
              <a:rPr lang="en-US" dirty="0" smtClean="0"/>
              <a:t> </a:t>
            </a:r>
            <a:r>
              <a:rPr lang="en-US" dirty="0" err="1" smtClean="0"/>
              <a:t>sinonime</a:t>
            </a:r>
            <a:r>
              <a:rPr lang="en-US" dirty="0" smtClean="0"/>
              <a:t> </a:t>
            </a:r>
            <a:r>
              <a:rPr lang="en-US" dirty="0" err="1" smtClean="0"/>
              <a:t>pentru</a:t>
            </a:r>
            <a:r>
              <a:rPr lang="en-US" dirty="0" smtClean="0"/>
              <a:t> </a:t>
            </a:r>
            <a:r>
              <a:rPr lang="en-US" dirty="0" err="1" smtClean="0"/>
              <a:t>tabelele</a:t>
            </a:r>
            <a:r>
              <a:rPr lang="en-US" dirty="0" smtClean="0"/>
              <a:t> din schema </a:t>
            </a:r>
            <a:r>
              <a:rPr lang="en-US" dirty="0" err="1" smtClean="0"/>
              <a:t>BD2_2011</a:t>
            </a:r>
            <a:endParaRPr lang="en-US" dirty="0" smtClean="0"/>
          </a:p>
          <a:p>
            <a:pPr>
              <a:lnSpc>
                <a:spcPct val="120000"/>
              </a:lnSpc>
              <a:buNone/>
            </a:pPr>
            <a:r>
              <a:rPr lang="en-US" dirty="0" smtClean="0"/>
              <a:t>CONNECT SYS AS </a:t>
            </a:r>
            <a:r>
              <a:rPr lang="en-US" dirty="0" err="1" smtClean="0"/>
              <a:t>SYSDBA</a:t>
            </a:r>
            <a:r>
              <a:rPr lang="en-US" dirty="0" smtClean="0"/>
              <a:t> ...</a:t>
            </a:r>
          </a:p>
          <a:p>
            <a:pPr>
              <a:lnSpc>
                <a:spcPct val="120000"/>
              </a:lnSpc>
              <a:buNone/>
            </a:pPr>
            <a:r>
              <a:rPr lang="en-US" dirty="0" smtClean="0"/>
              <a:t>CREATE PUBLIC SYNONYM </a:t>
            </a:r>
            <a:r>
              <a:rPr lang="en-US" dirty="0" err="1" smtClean="0"/>
              <a:t>vFacturi</a:t>
            </a:r>
            <a:r>
              <a:rPr lang="en-US" dirty="0" smtClean="0"/>
              <a:t> FOR </a:t>
            </a:r>
            <a:r>
              <a:rPr lang="en-US" dirty="0" err="1" smtClean="0"/>
              <a:t>BD2_2011.vFacturi</a:t>
            </a:r>
            <a:r>
              <a:rPr lang="en-US" dirty="0" smtClean="0"/>
              <a:t> ;</a:t>
            </a:r>
          </a:p>
          <a:p>
            <a:pPr>
              <a:lnSpc>
                <a:spcPct val="120000"/>
              </a:lnSpc>
              <a:buNone/>
            </a:pPr>
            <a:r>
              <a:rPr lang="en-US" dirty="0" smtClean="0"/>
              <a:t>CREATE PUBLIC SYNONYM </a:t>
            </a:r>
            <a:r>
              <a:rPr lang="en-US" dirty="0" err="1" smtClean="0"/>
              <a:t>judete</a:t>
            </a:r>
            <a:r>
              <a:rPr lang="en-US" dirty="0" smtClean="0"/>
              <a:t> FOR </a:t>
            </a:r>
            <a:r>
              <a:rPr lang="en-US" dirty="0" err="1" smtClean="0"/>
              <a:t>BD2_2011.judete</a:t>
            </a:r>
            <a:r>
              <a:rPr lang="en-US" dirty="0" smtClean="0"/>
              <a:t> ;</a:t>
            </a:r>
          </a:p>
          <a:p>
            <a:pPr>
              <a:lnSpc>
                <a:spcPct val="120000"/>
              </a:lnSpc>
              <a:buNone/>
            </a:pPr>
            <a:r>
              <a:rPr lang="en-US" dirty="0" smtClean="0"/>
              <a:t>CREATE PUBLIC SYNONYM </a:t>
            </a:r>
            <a:r>
              <a:rPr lang="en-US" dirty="0" err="1" smtClean="0"/>
              <a:t>coduri_postale</a:t>
            </a:r>
            <a:r>
              <a:rPr lang="en-US" dirty="0" smtClean="0"/>
              <a:t> FOR </a:t>
            </a:r>
            <a:r>
              <a:rPr lang="en-US" dirty="0" err="1" smtClean="0"/>
              <a:t>BD2_2011.coduri_postale</a:t>
            </a:r>
            <a:r>
              <a:rPr lang="en-US" dirty="0" smtClean="0"/>
              <a:t> ;</a:t>
            </a:r>
          </a:p>
          <a:p>
            <a:pPr>
              <a:lnSpc>
                <a:spcPct val="120000"/>
              </a:lnSpc>
              <a:buNone/>
            </a:pPr>
            <a:r>
              <a:rPr lang="en-US" dirty="0" smtClean="0"/>
              <a:t>CREATE PUBLIC SYNONYM </a:t>
            </a:r>
            <a:r>
              <a:rPr lang="en-US" dirty="0" err="1" smtClean="0"/>
              <a:t>persoane</a:t>
            </a:r>
            <a:r>
              <a:rPr lang="en-US" dirty="0" smtClean="0"/>
              <a:t> FOR </a:t>
            </a:r>
            <a:r>
              <a:rPr lang="en-US" dirty="0" err="1" smtClean="0"/>
              <a:t>BD2_2011.persoane</a:t>
            </a:r>
            <a:r>
              <a:rPr lang="en-US" dirty="0" smtClean="0"/>
              <a:t> ;</a:t>
            </a:r>
          </a:p>
          <a:p>
            <a:pPr>
              <a:lnSpc>
                <a:spcPct val="120000"/>
              </a:lnSpc>
              <a:buNone/>
            </a:pPr>
            <a:r>
              <a:rPr lang="en-US" dirty="0" smtClean="0"/>
              <a:t>CREATE PUBLIC SYNONYM </a:t>
            </a:r>
            <a:r>
              <a:rPr lang="en-US" dirty="0" err="1" smtClean="0"/>
              <a:t>persclienti</a:t>
            </a:r>
            <a:r>
              <a:rPr lang="en-US" dirty="0" smtClean="0"/>
              <a:t> FOR </a:t>
            </a:r>
            <a:r>
              <a:rPr lang="en-US" dirty="0" err="1" smtClean="0"/>
              <a:t>BD2_2011.persclienti</a:t>
            </a:r>
            <a:r>
              <a:rPr lang="en-US" dirty="0" smtClean="0"/>
              <a:t> ;</a:t>
            </a:r>
          </a:p>
          <a:p>
            <a:pPr>
              <a:lnSpc>
                <a:spcPct val="120000"/>
              </a:lnSpc>
              <a:buNone/>
            </a:pPr>
            <a:r>
              <a:rPr lang="en-US" dirty="0" smtClean="0"/>
              <a:t>CREATE PUBLIC SYNONYM </a:t>
            </a:r>
            <a:r>
              <a:rPr lang="en-US" dirty="0" err="1" smtClean="0"/>
              <a:t>clienti</a:t>
            </a:r>
            <a:r>
              <a:rPr lang="en-US" dirty="0" smtClean="0"/>
              <a:t> FOR </a:t>
            </a:r>
            <a:r>
              <a:rPr lang="en-US" dirty="0" err="1" smtClean="0"/>
              <a:t>BD2_2011.clienti</a:t>
            </a:r>
            <a:r>
              <a:rPr lang="en-US" dirty="0" smtClean="0"/>
              <a:t> ;</a:t>
            </a:r>
          </a:p>
          <a:p>
            <a:pPr>
              <a:lnSpc>
                <a:spcPct val="120000"/>
              </a:lnSpc>
              <a:buNone/>
            </a:pPr>
            <a:r>
              <a:rPr lang="en-US" dirty="0" smtClean="0"/>
              <a:t>CREATE PUBLIC SYNONYM </a:t>
            </a:r>
            <a:r>
              <a:rPr lang="en-US" dirty="0" err="1" smtClean="0"/>
              <a:t>facturi</a:t>
            </a:r>
            <a:r>
              <a:rPr lang="en-US" dirty="0" smtClean="0"/>
              <a:t> FOR </a:t>
            </a:r>
            <a:r>
              <a:rPr lang="en-US" dirty="0" err="1" smtClean="0"/>
              <a:t>BD2_2011.facturi</a:t>
            </a:r>
            <a:r>
              <a:rPr lang="en-US" dirty="0" smtClean="0"/>
              <a:t> ;</a:t>
            </a:r>
          </a:p>
          <a:p>
            <a:pPr>
              <a:lnSpc>
                <a:spcPct val="120000"/>
              </a:lnSpc>
              <a:buNone/>
            </a:pPr>
            <a:r>
              <a:rPr lang="en-US" dirty="0" smtClean="0"/>
              <a:t>CREATE PUBLIC SYNONYM </a:t>
            </a:r>
            <a:r>
              <a:rPr lang="en-US" dirty="0" err="1" smtClean="0"/>
              <a:t>liniifact</a:t>
            </a:r>
            <a:r>
              <a:rPr lang="en-US" dirty="0" smtClean="0"/>
              <a:t> FOR </a:t>
            </a:r>
            <a:r>
              <a:rPr lang="en-US" dirty="0" err="1" smtClean="0"/>
              <a:t>BD2_2011.liniifact</a:t>
            </a:r>
            <a:r>
              <a:rPr lang="en-US"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ro-RO" b="1" dirty="0" smtClean="0"/>
              <a:t>Sincronizare prin view-uri (3)</a:t>
            </a:r>
            <a:endParaRPr lang="en-US" dirty="0"/>
          </a:p>
        </p:txBody>
      </p:sp>
      <p:sp>
        <p:nvSpPr>
          <p:cNvPr id="3" name="Content Placeholder 2"/>
          <p:cNvSpPr>
            <a:spLocks noGrp="1"/>
          </p:cNvSpPr>
          <p:nvPr>
            <p:ph idx="1"/>
          </p:nvPr>
        </p:nvSpPr>
        <p:spPr>
          <a:xfrm>
            <a:off x="228600" y="1066800"/>
            <a:ext cx="8915400" cy="5791200"/>
          </a:xfrm>
        </p:spPr>
        <p:txBody>
          <a:bodyPr>
            <a:normAutofit fontScale="92500" lnSpcReduction="10000"/>
          </a:bodyPr>
          <a:lstStyle/>
          <a:p>
            <a:pPr>
              <a:lnSpc>
                <a:spcPct val="120000"/>
              </a:lnSpc>
              <a:buNone/>
            </a:pPr>
            <a:r>
              <a:rPr lang="en-US" sz="2600" dirty="0" smtClean="0"/>
              <a:t>CREATE PUBLIC SYNONYM </a:t>
            </a:r>
            <a:r>
              <a:rPr lang="en-US" sz="2600" dirty="0" err="1" smtClean="0"/>
              <a:t>incasari</a:t>
            </a:r>
            <a:r>
              <a:rPr lang="en-US" sz="2600" dirty="0" smtClean="0"/>
              <a:t> FOR </a:t>
            </a:r>
            <a:r>
              <a:rPr lang="en-US" sz="2600" dirty="0" err="1" smtClean="0"/>
              <a:t>BD2_2011.incasari</a:t>
            </a:r>
            <a:r>
              <a:rPr lang="en-US" sz="2600" dirty="0" smtClean="0"/>
              <a:t> ;</a:t>
            </a:r>
          </a:p>
          <a:p>
            <a:pPr>
              <a:lnSpc>
                <a:spcPct val="120000"/>
              </a:lnSpc>
              <a:buNone/>
            </a:pPr>
            <a:r>
              <a:rPr lang="en-US" sz="2600" dirty="0" smtClean="0"/>
              <a:t>CREATE PUBLIC SYNONYM </a:t>
            </a:r>
            <a:r>
              <a:rPr lang="en-US" sz="2600" dirty="0" err="1" smtClean="0"/>
              <a:t>incasfact</a:t>
            </a:r>
            <a:r>
              <a:rPr lang="en-US" sz="2600" dirty="0" smtClean="0"/>
              <a:t> FOR </a:t>
            </a:r>
            <a:r>
              <a:rPr lang="en-US" sz="2600" dirty="0" err="1" smtClean="0"/>
              <a:t>BD2_2011.incasfact</a:t>
            </a:r>
            <a:r>
              <a:rPr lang="en-US" sz="2600" dirty="0" smtClean="0"/>
              <a:t> ;</a:t>
            </a:r>
            <a:endParaRPr lang="ro-RO" sz="2600" dirty="0" smtClean="0"/>
          </a:p>
          <a:p>
            <a:endParaRPr lang="ro-RO" sz="1100" dirty="0" smtClean="0"/>
          </a:p>
          <a:p>
            <a:r>
              <a:rPr lang="en-US" dirty="0" smtClean="0"/>
              <a:t>Pas 0: </a:t>
            </a:r>
            <a:r>
              <a:rPr lang="en-US" dirty="0" err="1" smtClean="0"/>
              <a:t>creare</a:t>
            </a:r>
            <a:r>
              <a:rPr lang="en-US" dirty="0" smtClean="0"/>
              <a:t> user </a:t>
            </a:r>
            <a:r>
              <a:rPr lang="en-US" b="1" dirty="0" err="1" smtClean="0"/>
              <a:t>BD2_2011_test1</a:t>
            </a:r>
            <a:endParaRPr lang="en-US" b="1" dirty="0" smtClean="0"/>
          </a:p>
          <a:p>
            <a:pPr lvl="1">
              <a:buNone/>
            </a:pPr>
            <a:r>
              <a:rPr lang="en-US" sz="2600" dirty="0" smtClean="0"/>
              <a:t>CREATE USER </a:t>
            </a:r>
            <a:r>
              <a:rPr lang="en-US" sz="2600" dirty="0" err="1" smtClean="0"/>
              <a:t>bd2_2011_test1</a:t>
            </a:r>
            <a:r>
              <a:rPr lang="en-US" sz="2600" dirty="0" smtClean="0"/>
              <a:t> IDENTIFIED BY </a:t>
            </a:r>
            <a:r>
              <a:rPr lang="en-US" sz="2600" dirty="0" err="1" smtClean="0"/>
              <a:t>bd2_2011_test1</a:t>
            </a:r>
            <a:r>
              <a:rPr lang="en-US" sz="2600" dirty="0" smtClean="0"/>
              <a:t> ;</a:t>
            </a:r>
          </a:p>
          <a:p>
            <a:pPr lvl="1">
              <a:buNone/>
            </a:pPr>
            <a:r>
              <a:rPr lang="en-US" sz="2600" dirty="0" smtClean="0"/>
              <a:t>GRANT CONNECT, RESOURCE TO </a:t>
            </a:r>
            <a:r>
              <a:rPr lang="en-US" sz="2600" dirty="0" err="1" smtClean="0"/>
              <a:t>bd2_2011_test1</a:t>
            </a:r>
            <a:r>
              <a:rPr lang="en-US" sz="2600" dirty="0" smtClean="0"/>
              <a:t> ;</a:t>
            </a:r>
          </a:p>
          <a:p>
            <a:endParaRPr lang="en-US" sz="1000" dirty="0" smtClean="0"/>
          </a:p>
          <a:p>
            <a:r>
              <a:rPr lang="ro-RO" dirty="0" smtClean="0"/>
              <a:t>Pas 1</a:t>
            </a:r>
            <a:r>
              <a:rPr lang="en-US" dirty="0" smtClean="0"/>
              <a:t>: </a:t>
            </a:r>
            <a:r>
              <a:rPr lang="ro-RO" dirty="0" smtClean="0"/>
              <a:t>crea</a:t>
            </a:r>
            <a:r>
              <a:rPr lang="en-US" dirty="0" smtClean="0"/>
              <a:t>re</a:t>
            </a:r>
            <a:r>
              <a:rPr lang="ro-RO" dirty="0" smtClean="0"/>
              <a:t> tabelă virtuală</a:t>
            </a:r>
            <a:endParaRPr lang="en-US" sz="1900" dirty="0" smtClean="0"/>
          </a:p>
          <a:p>
            <a:pPr lvl="1">
              <a:buNone/>
            </a:pPr>
            <a:r>
              <a:rPr lang="en-US" sz="2200" dirty="0" smtClean="0"/>
              <a:t>CREATE OR REPLACE VIEW </a:t>
            </a:r>
            <a:r>
              <a:rPr lang="en-US" sz="2200" dirty="0" err="1" smtClean="0"/>
              <a:t>BD2_2011.vFacturi</a:t>
            </a:r>
            <a:r>
              <a:rPr lang="en-US" sz="2200" dirty="0" smtClean="0"/>
              <a:t> AS</a:t>
            </a:r>
          </a:p>
          <a:p>
            <a:pPr lvl="1">
              <a:buNone/>
            </a:pPr>
            <a:r>
              <a:rPr lang="en-US" sz="2200" dirty="0" smtClean="0"/>
              <a:t>  </a:t>
            </a:r>
            <a:r>
              <a:rPr lang="ro-RO" sz="2200" dirty="0" smtClean="0"/>
              <a:t>	</a:t>
            </a:r>
            <a:r>
              <a:rPr lang="en-US" sz="2200" dirty="0" smtClean="0"/>
              <a:t>SELECT </a:t>
            </a:r>
            <a:r>
              <a:rPr lang="en-US" sz="2200" dirty="0" err="1" smtClean="0"/>
              <a:t>f.NrFact</a:t>
            </a:r>
            <a:r>
              <a:rPr lang="en-US" sz="2200" dirty="0" smtClean="0"/>
              <a:t>, </a:t>
            </a:r>
            <a:r>
              <a:rPr lang="en-US" sz="2200" dirty="0" err="1" smtClean="0"/>
              <a:t>DataFact</a:t>
            </a:r>
            <a:r>
              <a:rPr lang="en-US" sz="2200" dirty="0" smtClean="0"/>
              <a:t>, </a:t>
            </a:r>
            <a:r>
              <a:rPr lang="en-US" sz="2200" dirty="0" err="1" smtClean="0"/>
              <a:t>CodCl</a:t>
            </a:r>
            <a:r>
              <a:rPr lang="en-US" sz="2200" dirty="0" smtClean="0"/>
              <a:t>, </a:t>
            </a:r>
            <a:r>
              <a:rPr lang="en-US" sz="2200" dirty="0" err="1" smtClean="0"/>
              <a:t>Obs</a:t>
            </a:r>
            <a:r>
              <a:rPr lang="en-US" sz="2200" dirty="0" smtClean="0"/>
              <a:t>, </a:t>
            </a:r>
            <a:r>
              <a:rPr lang="en-US" sz="2200" dirty="0" err="1" smtClean="0"/>
              <a:t>Validare</a:t>
            </a:r>
            <a:r>
              <a:rPr lang="en-US" sz="2200" dirty="0" smtClean="0"/>
              <a:t>, </a:t>
            </a:r>
          </a:p>
          <a:p>
            <a:pPr lvl="1">
              <a:buNone/>
            </a:pPr>
            <a:r>
              <a:rPr lang="en-US" sz="2200" dirty="0" smtClean="0"/>
              <a:t>    </a:t>
            </a:r>
            <a:r>
              <a:rPr lang="ro-RO" sz="2200" dirty="0" smtClean="0"/>
              <a:t>		</a:t>
            </a:r>
            <a:r>
              <a:rPr lang="en-US" sz="2200" dirty="0" smtClean="0"/>
              <a:t>(SELECT SUM(</a:t>
            </a:r>
            <a:r>
              <a:rPr lang="en-US" sz="2200" dirty="0" err="1" smtClean="0"/>
              <a:t>TVALinie</a:t>
            </a:r>
            <a:r>
              <a:rPr lang="en-US" sz="2200" dirty="0" smtClean="0"/>
              <a:t>) FROM </a:t>
            </a:r>
            <a:r>
              <a:rPr lang="en-US" sz="2200" dirty="0" err="1" smtClean="0"/>
              <a:t>liniifact</a:t>
            </a:r>
            <a:r>
              <a:rPr lang="en-US" sz="2200" dirty="0" smtClean="0"/>
              <a:t> WHERE </a:t>
            </a:r>
            <a:r>
              <a:rPr lang="en-US" sz="2200" dirty="0" err="1" smtClean="0"/>
              <a:t>NrFact</a:t>
            </a:r>
            <a:r>
              <a:rPr lang="en-US" sz="2200" dirty="0" smtClean="0"/>
              <a:t>= </a:t>
            </a:r>
            <a:r>
              <a:rPr lang="en-US" sz="2200" dirty="0" err="1" smtClean="0"/>
              <a:t>f.NrFact</a:t>
            </a:r>
            <a:r>
              <a:rPr lang="en-US" sz="2200" dirty="0" smtClean="0"/>
              <a:t>) </a:t>
            </a:r>
            <a:r>
              <a:rPr lang="en-US" sz="2200" dirty="0" err="1" smtClean="0"/>
              <a:t>TVAFact</a:t>
            </a:r>
            <a:r>
              <a:rPr lang="en-US" sz="2200" dirty="0" smtClean="0"/>
              <a:t>,</a:t>
            </a:r>
          </a:p>
          <a:p>
            <a:pPr lvl="1">
              <a:buNone/>
            </a:pPr>
            <a:r>
              <a:rPr lang="en-US" sz="2200" dirty="0" smtClean="0"/>
              <a:t>    </a:t>
            </a:r>
            <a:r>
              <a:rPr lang="ro-RO" sz="2200" dirty="0" smtClean="0"/>
              <a:t>		</a:t>
            </a:r>
            <a:r>
              <a:rPr lang="en-US" sz="2200" dirty="0" smtClean="0"/>
              <a:t>(SELECT SUM(</a:t>
            </a:r>
            <a:r>
              <a:rPr lang="en-US" sz="2200" dirty="0" err="1" smtClean="0"/>
              <a:t>Cantitate</a:t>
            </a:r>
            <a:r>
              <a:rPr lang="en-US" sz="2200" dirty="0" smtClean="0"/>
              <a:t> * </a:t>
            </a:r>
            <a:r>
              <a:rPr lang="en-US" sz="2200" dirty="0" err="1" smtClean="0"/>
              <a:t>PretUnit</a:t>
            </a:r>
            <a:r>
              <a:rPr lang="en-US" sz="2200" dirty="0" smtClean="0"/>
              <a:t> + </a:t>
            </a:r>
            <a:r>
              <a:rPr lang="en-US" sz="2200" dirty="0" err="1" smtClean="0"/>
              <a:t>TVALinie</a:t>
            </a:r>
            <a:r>
              <a:rPr lang="en-US" sz="2200" dirty="0" smtClean="0"/>
              <a:t>) FROM </a:t>
            </a:r>
            <a:r>
              <a:rPr lang="en-US" sz="2200" dirty="0" err="1" smtClean="0"/>
              <a:t>liniifact</a:t>
            </a:r>
            <a:r>
              <a:rPr lang="en-US" sz="2200" dirty="0" smtClean="0"/>
              <a:t> </a:t>
            </a:r>
            <a:endParaRPr lang="ro-RO" sz="2200" dirty="0" smtClean="0"/>
          </a:p>
          <a:p>
            <a:pPr lvl="1">
              <a:buNone/>
            </a:pPr>
            <a:r>
              <a:rPr lang="ro-RO" sz="2200" dirty="0" smtClean="0"/>
              <a:t>			</a:t>
            </a:r>
            <a:r>
              <a:rPr lang="en-US" sz="2200" dirty="0" smtClean="0"/>
              <a:t>WHERE </a:t>
            </a:r>
            <a:r>
              <a:rPr lang="en-US" sz="2200" dirty="0" err="1" smtClean="0"/>
              <a:t>NrFact</a:t>
            </a:r>
            <a:r>
              <a:rPr lang="en-US" sz="2200" dirty="0" smtClean="0"/>
              <a:t>= </a:t>
            </a:r>
            <a:r>
              <a:rPr lang="en-US" sz="2200" dirty="0" err="1" smtClean="0"/>
              <a:t>f.NrFact</a:t>
            </a:r>
            <a:r>
              <a:rPr lang="en-US" sz="2200" dirty="0" smtClean="0"/>
              <a:t>) </a:t>
            </a:r>
            <a:r>
              <a:rPr lang="en-US" sz="2200" dirty="0" err="1" smtClean="0"/>
              <a:t>ValTotala</a:t>
            </a:r>
            <a:r>
              <a:rPr lang="en-US" sz="2200" dirty="0" smtClean="0"/>
              <a:t>,</a:t>
            </a:r>
          </a:p>
          <a:p>
            <a:pPr lvl="1">
              <a:buNone/>
            </a:pPr>
            <a:r>
              <a:rPr lang="en-US" sz="2200" dirty="0" smtClean="0"/>
              <a:t>    </a:t>
            </a:r>
            <a:r>
              <a:rPr lang="ro-RO" sz="2200" dirty="0" smtClean="0"/>
              <a:t>		</a:t>
            </a:r>
            <a:r>
              <a:rPr lang="en-US" sz="2200" dirty="0" smtClean="0"/>
              <a:t>(SELECT SUM(</a:t>
            </a:r>
            <a:r>
              <a:rPr lang="en-US" sz="2200" dirty="0" err="1" smtClean="0"/>
              <a:t>Transa</a:t>
            </a:r>
            <a:r>
              <a:rPr lang="en-US" sz="2200" dirty="0" smtClean="0"/>
              <a:t>) FROM </a:t>
            </a:r>
            <a:r>
              <a:rPr lang="en-US" sz="2200" dirty="0" err="1" smtClean="0"/>
              <a:t>incasfact</a:t>
            </a:r>
            <a:r>
              <a:rPr lang="en-US" sz="2200" dirty="0" smtClean="0"/>
              <a:t> WHERE </a:t>
            </a:r>
            <a:r>
              <a:rPr lang="en-US" sz="2200" dirty="0" err="1" smtClean="0"/>
              <a:t>NrFact</a:t>
            </a:r>
            <a:r>
              <a:rPr lang="en-US" sz="2200" dirty="0" smtClean="0"/>
              <a:t>= </a:t>
            </a:r>
            <a:r>
              <a:rPr lang="en-US" sz="2200" dirty="0" err="1" smtClean="0"/>
              <a:t>f.NrFact</a:t>
            </a:r>
            <a:r>
              <a:rPr lang="en-US" sz="2200" dirty="0" smtClean="0"/>
              <a:t>) </a:t>
            </a:r>
            <a:r>
              <a:rPr lang="en-US" sz="2200" dirty="0" err="1" smtClean="0"/>
              <a:t>ValIncasata</a:t>
            </a:r>
            <a:r>
              <a:rPr lang="en-US" sz="2200" dirty="0" smtClean="0"/>
              <a:t>,</a:t>
            </a:r>
          </a:p>
          <a:p>
            <a:pPr lvl="1">
              <a:buNone/>
            </a:pPr>
            <a:r>
              <a:rPr lang="en-US" sz="2200" dirty="0" smtClean="0"/>
              <a:t>    </a:t>
            </a:r>
            <a:r>
              <a:rPr lang="ro-RO" sz="2200" dirty="0" smtClean="0"/>
              <a:t>		</a:t>
            </a:r>
            <a:r>
              <a:rPr lang="en-US" sz="2200" dirty="0" smtClean="0"/>
              <a:t>(SELECT COUNT(*) FROM </a:t>
            </a:r>
            <a:r>
              <a:rPr lang="en-US" sz="2200" dirty="0" err="1" smtClean="0"/>
              <a:t>liniifact</a:t>
            </a:r>
            <a:r>
              <a:rPr lang="en-US" sz="2200" dirty="0" smtClean="0"/>
              <a:t> WHERE </a:t>
            </a:r>
            <a:r>
              <a:rPr lang="en-US" sz="2200" dirty="0" err="1" smtClean="0"/>
              <a:t>NrFact</a:t>
            </a:r>
            <a:r>
              <a:rPr lang="en-US" sz="2200" dirty="0" smtClean="0"/>
              <a:t>= </a:t>
            </a:r>
            <a:r>
              <a:rPr lang="en-US" sz="2200" dirty="0" err="1" smtClean="0"/>
              <a:t>f.NrFact</a:t>
            </a:r>
            <a:r>
              <a:rPr lang="en-US" sz="2200" dirty="0" smtClean="0"/>
              <a:t>) </a:t>
            </a:r>
            <a:r>
              <a:rPr lang="en-US" sz="2200" dirty="0" err="1" smtClean="0"/>
              <a:t>NrLinii</a:t>
            </a:r>
            <a:r>
              <a:rPr lang="en-US" sz="2200" dirty="0" smtClean="0"/>
              <a:t>    </a:t>
            </a:r>
          </a:p>
          <a:p>
            <a:pPr lvl="1">
              <a:buNone/>
            </a:pPr>
            <a:r>
              <a:rPr lang="en-US" sz="2200" dirty="0" smtClean="0"/>
              <a:t>  FROM </a:t>
            </a:r>
            <a:r>
              <a:rPr lang="en-US" sz="2200" dirty="0" err="1" smtClean="0"/>
              <a:t>facturi</a:t>
            </a:r>
            <a:r>
              <a:rPr lang="en-US" sz="2200" dirty="0" smtClean="0"/>
              <a:t> f</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ro-RO" b="1" dirty="0" smtClean="0"/>
              <a:t>Sincronizare prin view-uri (4)</a:t>
            </a:r>
            <a:endParaRPr lang="en-US" dirty="0"/>
          </a:p>
        </p:txBody>
      </p:sp>
      <p:sp>
        <p:nvSpPr>
          <p:cNvPr id="3" name="Content Placeholder 2"/>
          <p:cNvSpPr>
            <a:spLocks noGrp="1"/>
          </p:cNvSpPr>
          <p:nvPr>
            <p:ph idx="1"/>
          </p:nvPr>
        </p:nvSpPr>
        <p:spPr>
          <a:xfrm>
            <a:off x="228600" y="1066800"/>
            <a:ext cx="8610600" cy="5791200"/>
          </a:xfrm>
        </p:spPr>
        <p:txBody>
          <a:bodyPr>
            <a:noAutofit/>
          </a:bodyPr>
          <a:lstStyle/>
          <a:p>
            <a:r>
              <a:rPr lang="ro-RO" sz="3000" dirty="0" smtClean="0"/>
              <a:t>Pas 2</a:t>
            </a:r>
            <a:r>
              <a:rPr lang="en-US" sz="3000" dirty="0" smtClean="0"/>
              <a:t>: </a:t>
            </a:r>
            <a:r>
              <a:rPr lang="en-US" sz="3000" dirty="0" err="1" smtClean="0"/>
              <a:t>acordarea</a:t>
            </a:r>
            <a:r>
              <a:rPr lang="en-US" sz="3000" dirty="0" smtClean="0"/>
              <a:t> de </a:t>
            </a:r>
            <a:r>
              <a:rPr lang="en-US" sz="3000" dirty="0" err="1" smtClean="0"/>
              <a:t>drepturi</a:t>
            </a:r>
            <a:r>
              <a:rPr lang="en-US" sz="3000" dirty="0" smtClean="0"/>
              <a:t> </a:t>
            </a:r>
            <a:r>
              <a:rPr lang="en-US" sz="3000" dirty="0" err="1" smtClean="0"/>
              <a:t>pentru</a:t>
            </a:r>
            <a:r>
              <a:rPr lang="en-US" sz="3000" dirty="0" smtClean="0"/>
              <a:t> </a:t>
            </a:r>
            <a:r>
              <a:rPr lang="en-US" sz="3000" dirty="0" err="1" smtClean="0"/>
              <a:t>tabel</a:t>
            </a:r>
            <a:r>
              <a:rPr lang="ro-RO" sz="3000" dirty="0" smtClean="0"/>
              <a:t>e și tabela</a:t>
            </a:r>
            <a:r>
              <a:rPr lang="en-US" sz="3000" dirty="0" smtClean="0"/>
              <a:t> virtual</a:t>
            </a:r>
            <a:r>
              <a:rPr lang="ro-RO" sz="3000" dirty="0" smtClean="0"/>
              <a:t>ă</a:t>
            </a:r>
            <a:r>
              <a:rPr lang="en-US" sz="3000" dirty="0" smtClean="0"/>
              <a:t>:</a:t>
            </a:r>
            <a:endParaRPr lang="ro-RO" sz="3000" dirty="0" smtClean="0"/>
          </a:p>
          <a:p>
            <a:pPr>
              <a:lnSpc>
                <a:spcPct val="120000"/>
              </a:lnSpc>
              <a:buNone/>
            </a:pPr>
            <a:r>
              <a:rPr lang="ro-RO" sz="2400" dirty="0" smtClean="0"/>
              <a:t>GRANT SELECT, INSERT, UPDATE, DELETE ON bd2_2011.judete TO bd2_2011_test1 ;</a:t>
            </a:r>
          </a:p>
          <a:p>
            <a:pPr>
              <a:lnSpc>
                <a:spcPct val="120000"/>
              </a:lnSpc>
              <a:buNone/>
            </a:pPr>
            <a:r>
              <a:rPr lang="ro-RO" sz="2400" dirty="0" smtClean="0"/>
              <a:t>GRANT SELECT, INSERT, UPDATE, DELETE ON bd2_2011.coduri_postale TO bd2_2011_test1 ;</a:t>
            </a:r>
          </a:p>
          <a:p>
            <a:pPr>
              <a:lnSpc>
                <a:spcPct val="120000"/>
              </a:lnSpc>
              <a:buNone/>
            </a:pPr>
            <a:r>
              <a:rPr lang="ro-RO" sz="2400" dirty="0" smtClean="0"/>
              <a:t>GRANT SELECT, INSERT, UPDATE, DELETE ON bd2_2011.persoane TO bd2_2011_test1 ;</a:t>
            </a:r>
          </a:p>
          <a:p>
            <a:pPr>
              <a:lnSpc>
                <a:spcPct val="120000"/>
              </a:lnSpc>
              <a:buNone/>
            </a:pPr>
            <a:r>
              <a:rPr lang="ro-RO" sz="2400" dirty="0" smtClean="0"/>
              <a:t>GRANT SELECT, INSERT, UPDATE, DELETE ON bd2_2011.persclienti TO bd2_2011_test1 ;</a:t>
            </a:r>
          </a:p>
          <a:p>
            <a:pPr>
              <a:lnSpc>
                <a:spcPct val="120000"/>
              </a:lnSpc>
              <a:buNone/>
            </a:pPr>
            <a:r>
              <a:rPr lang="ro-RO" sz="2400" dirty="0" smtClean="0"/>
              <a:t>GRANT SELECT, INSERT, UPDATE, DELETE ON bd2_2011.clienti TO bd2_2011_test1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ro-RO" b="1" dirty="0" smtClean="0"/>
              <a:t>Sincronizare prin view-uri (</a:t>
            </a:r>
            <a:r>
              <a:rPr lang="en-US" b="1" dirty="0" smtClean="0"/>
              <a:t>5</a:t>
            </a:r>
            <a:r>
              <a:rPr lang="ro-RO" b="1" dirty="0" smtClean="0"/>
              <a:t>)</a:t>
            </a:r>
            <a:endParaRPr lang="en-US" dirty="0"/>
          </a:p>
        </p:txBody>
      </p:sp>
      <p:sp>
        <p:nvSpPr>
          <p:cNvPr id="3" name="Content Placeholder 2"/>
          <p:cNvSpPr>
            <a:spLocks noGrp="1"/>
          </p:cNvSpPr>
          <p:nvPr>
            <p:ph idx="1"/>
          </p:nvPr>
        </p:nvSpPr>
        <p:spPr>
          <a:xfrm>
            <a:off x="304800" y="1219200"/>
            <a:ext cx="8686800" cy="5486400"/>
          </a:xfrm>
        </p:spPr>
        <p:txBody>
          <a:bodyPr>
            <a:normAutofit/>
          </a:bodyPr>
          <a:lstStyle/>
          <a:p>
            <a:pPr>
              <a:lnSpc>
                <a:spcPct val="120000"/>
              </a:lnSpc>
              <a:buNone/>
            </a:pPr>
            <a:r>
              <a:rPr lang="ro-RO" sz="2600" dirty="0" smtClean="0"/>
              <a:t>GRANT SELECT, INSERT, UPDATE, DELETE ON bd2_2011.facturi TO bd2_2011_test1 ;</a:t>
            </a:r>
          </a:p>
          <a:p>
            <a:pPr>
              <a:lnSpc>
                <a:spcPct val="120000"/>
              </a:lnSpc>
              <a:buNone/>
            </a:pPr>
            <a:r>
              <a:rPr lang="ro-RO" sz="2600" dirty="0" smtClean="0"/>
              <a:t>GRANT SELECT, INSERT, UPDATE, DELETE ON bd2_2011.liniifact TO bd2_2011_test1 ;</a:t>
            </a:r>
            <a:endParaRPr lang="en-US" sz="2600" dirty="0" smtClean="0"/>
          </a:p>
          <a:p>
            <a:pPr>
              <a:buNone/>
            </a:pPr>
            <a:r>
              <a:rPr lang="ro-RO" sz="2600" dirty="0" smtClean="0"/>
              <a:t>GRANT SELECT, INSERT, UPDATE, DELETE ON bd2_2011.incasari TO bd2_2011_test1 ;</a:t>
            </a:r>
          </a:p>
          <a:p>
            <a:pPr>
              <a:buNone/>
            </a:pPr>
            <a:r>
              <a:rPr lang="ro-RO" sz="2600" dirty="0" smtClean="0"/>
              <a:t>GRANT SELECT, INSERT, UPDATE, DELETE ON bd2_2011.incasfact TO bd2_2011_test1 ;</a:t>
            </a:r>
          </a:p>
          <a:p>
            <a:pPr>
              <a:buNone/>
            </a:pPr>
            <a:endParaRPr lang="ro-RO" sz="2600" dirty="0" smtClean="0"/>
          </a:p>
          <a:p>
            <a:pPr>
              <a:buNone/>
            </a:pPr>
            <a:r>
              <a:rPr lang="ro-RO" sz="2600" dirty="0" smtClean="0"/>
              <a:t>GRANT SELECT, INSERT, UPDATE, DELETE ON bd2_2011.vFacturi TO bd2_2011_test1 ;</a:t>
            </a:r>
            <a:endParaRPr lang="en-US" sz="2600" dirty="0" smtClean="0"/>
          </a:p>
          <a:p>
            <a:pPr>
              <a:buNone/>
            </a:pPr>
            <a:endParaRPr lang="en-US" sz="2600" dirty="0" smtClean="0"/>
          </a:p>
          <a:p>
            <a:pPr>
              <a:buNone/>
            </a:pPr>
            <a:endParaRPr lang="ro-RO" sz="2600" dirty="0" smtClean="0"/>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ro-RO" b="1" dirty="0" smtClean="0"/>
              <a:t>Sincronizare prin view-uri (</a:t>
            </a:r>
            <a:r>
              <a:rPr lang="en-US" b="1" dirty="0" smtClean="0"/>
              <a:t>6</a:t>
            </a:r>
            <a:r>
              <a:rPr lang="ro-RO" b="1" dirty="0" smtClean="0"/>
              <a:t>)</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20000"/>
          </a:bodyPr>
          <a:lstStyle/>
          <a:p>
            <a:r>
              <a:rPr lang="ro-RO" dirty="0" smtClean="0"/>
              <a:t>Pas 3</a:t>
            </a:r>
            <a:r>
              <a:rPr lang="en-US" dirty="0" smtClean="0"/>
              <a:t>: </a:t>
            </a:r>
            <a:r>
              <a:rPr lang="en-US" dirty="0" err="1" smtClean="0"/>
              <a:t>revocarea</a:t>
            </a:r>
            <a:r>
              <a:rPr lang="en-US" dirty="0" smtClean="0"/>
              <a:t> </a:t>
            </a:r>
            <a:r>
              <a:rPr lang="en-US" dirty="0" err="1" smtClean="0"/>
              <a:t>drepturilor</a:t>
            </a:r>
            <a:r>
              <a:rPr lang="en-US" dirty="0" smtClean="0"/>
              <a:t> la </a:t>
            </a:r>
            <a:r>
              <a:rPr lang="en-US" dirty="0" err="1" smtClean="0"/>
              <a:t>nivel</a:t>
            </a:r>
            <a:r>
              <a:rPr lang="en-US" dirty="0" smtClean="0"/>
              <a:t> de </a:t>
            </a:r>
            <a:r>
              <a:rPr lang="en-US" dirty="0" err="1" smtClean="0"/>
              <a:t>tabel</a:t>
            </a:r>
            <a:r>
              <a:rPr lang="ro-RO" dirty="0" smtClean="0"/>
              <a:t>ă</a:t>
            </a:r>
          </a:p>
          <a:p>
            <a:pPr>
              <a:lnSpc>
                <a:spcPct val="110000"/>
              </a:lnSpc>
              <a:buNone/>
            </a:pPr>
            <a:r>
              <a:rPr lang="en-US" sz="2600" dirty="0" smtClean="0"/>
              <a:t>REVOKE SELECT, INSERT, UPDATE, DELETE ON </a:t>
            </a:r>
            <a:r>
              <a:rPr lang="en-US" sz="2600" dirty="0" err="1" smtClean="0"/>
              <a:t>BD2_2011.facturi</a:t>
            </a:r>
            <a:r>
              <a:rPr lang="en-US" sz="2600" dirty="0" smtClean="0"/>
              <a:t> FROM </a:t>
            </a:r>
            <a:r>
              <a:rPr lang="en-US" sz="2600" dirty="0" err="1" smtClean="0"/>
              <a:t>bd2_2011_test1</a:t>
            </a:r>
            <a:r>
              <a:rPr lang="en-US" sz="2600" dirty="0" smtClean="0"/>
              <a:t> ;</a:t>
            </a:r>
          </a:p>
          <a:p>
            <a:endParaRPr lang="ro-RO" dirty="0" smtClean="0"/>
          </a:p>
          <a:p>
            <a:r>
              <a:rPr lang="ro-RO" dirty="0" smtClean="0"/>
              <a:t>Pas 4</a:t>
            </a:r>
            <a:r>
              <a:rPr lang="en-US" dirty="0" smtClean="0"/>
              <a:t>: de-</a:t>
            </a:r>
            <a:r>
              <a:rPr lang="en-US" dirty="0" err="1" smtClean="0"/>
              <a:t>conectarea</a:t>
            </a:r>
            <a:r>
              <a:rPr lang="en-US" dirty="0" smtClean="0"/>
              <a:t> ca SYS, </a:t>
            </a:r>
            <a:r>
              <a:rPr lang="ro-RO" dirty="0" smtClean="0"/>
              <a:t>conectarea ca BD2_2011_TEST1, interogarea tabelei FACTURI</a:t>
            </a:r>
            <a:r>
              <a:rPr lang="en-US" dirty="0" smtClean="0"/>
              <a:t>:</a:t>
            </a:r>
          </a:p>
          <a:p>
            <a:pPr>
              <a:lnSpc>
                <a:spcPct val="110000"/>
              </a:lnSpc>
              <a:buNone/>
            </a:pPr>
            <a:r>
              <a:rPr lang="en-US" sz="2600" dirty="0" smtClean="0"/>
              <a:t>DISCONNECT ;</a:t>
            </a:r>
          </a:p>
          <a:p>
            <a:pPr>
              <a:lnSpc>
                <a:spcPct val="110000"/>
              </a:lnSpc>
              <a:buNone/>
            </a:pPr>
            <a:r>
              <a:rPr lang="en-US" sz="2600" dirty="0" smtClean="0"/>
              <a:t>CONNECT </a:t>
            </a:r>
            <a:r>
              <a:rPr lang="en-US" sz="2600" dirty="0" err="1" smtClean="0"/>
              <a:t>BD2_2011</a:t>
            </a:r>
            <a:r>
              <a:rPr lang="en-US" sz="2600" dirty="0" smtClean="0"/>
              <a:t> …</a:t>
            </a:r>
            <a:endParaRPr lang="ro-RO" sz="2600" dirty="0" smtClean="0"/>
          </a:p>
          <a:p>
            <a:pPr>
              <a:lnSpc>
                <a:spcPct val="110000"/>
              </a:lnSpc>
              <a:buNone/>
            </a:pPr>
            <a:r>
              <a:rPr lang="ro-RO" sz="2600" dirty="0" smtClean="0"/>
              <a:t>...</a:t>
            </a:r>
            <a:endParaRPr lang="en-US" sz="2600" dirty="0" smtClean="0"/>
          </a:p>
          <a:p>
            <a:pPr>
              <a:lnSpc>
                <a:spcPct val="110000"/>
              </a:lnSpc>
              <a:buNone/>
            </a:pPr>
            <a:r>
              <a:rPr lang="ro-RO" sz="2600" dirty="0" smtClean="0"/>
              <a:t>SELECT * FROM clienti</a:t>
            </a:r>
          </a:p>
          <a:p>
            <a:pPr>
              <a:lnSpc>
                <a:spcPct val="110000"/>
              </a:lnSpc>
              <a:buNone/>
            </a:pPr>
            <a:r>
              <a:rPr lang="ro-RO" sz="2600" dirty="0" smtClean="0"/>
              <a:t>SELECT * FROM vFacturi </a:t>
            </a:r>
          </a:p>
          <a:p>
            <a:pPr>
              <a:lnSpc>
                <a:spcPct val="110000"/>
              </a:lnSpc>
              <a:buNone/>
            </a:pPr>
            <a:r>
              <a:rPr lang="ro-RO" sz="2600" dirty="0" smtClean="0"/>
              <a:t>SELECT * FROM vFacturi</a:t>
            </a:r>
          </a:p>
          <a:p>
            <a:pPr>
              <a:lnSpc>
                <a:spcPct val="110000"/>
              </a:lnSpc>
              <a:buNone/>
            </a:pPr>
            <a:endParaRPr lang="ro-RO" dirty="0" smtClean="0"/>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J</a:t>
            </a:r>
            <a:r>
              <a:rPr lang="ro-RO" b="1" dirty="0" smtClean="0"/>
              <a:t>urnalizarea </a:t>
            </a:r>
            <a:r>
              <a:rPr lang="en-US" b="1" dirty="0" err="1" smtClean="0"/>
              <a:t>modific</a:t>
            </a:r>
            <a:r>
              <a:rPr lang="ro-RO" b="1" dirty="0" smtClean="0"/>
              <a:t>ărilor din BD</a:t>
            </a:r>
            <a:endParaRPr lang="en-US" b="1" dirty="0"/>
          </a:p>
        </p:txBody>
      </p:sp>
      <p:sp>
        <p:nvSpPr>
          <p:cNvPr id="3" name="Content Placeholder 2"/>
          <p:cNvSpPr>
            <a:spLocks noGrp="1"/>
          </p:cNvSpPr>
          <p:nvPr>
            <p:ph idx="1"/>
          </p:nvPr>
        </p:nvSpPr>
        <p:spPr>
          <a:xfrm>
            <a:off x="152400" y="1371600"/>
            <a:ext cx="8686800" cy="5410200"/>
          </a:xfrm>
        </p:spPr>
        <p:txBody>
          <a:bodyPr>
            <a:normAutofit/>
          </a:bodyPr>
          <a:lstStyle/>
          <a:p>
            <a:r>
              <a:rPr lang="ro-RO" dirty="0" smtClean="0"/>
              <a:t>Cel mai cunoscut </a:t>
            </a:r>
            <a:r>
              <a:rPr lang="en-US" dirty="0" smtClean="0"/>
              <a:t>(</a:t>
            </a:r>
            <a:r>
              <a:rPr lang="ro-RO" dirty="0" smtClean="0"/>
              <a:t>și bine pus la punct) mecanism este FLASHBACK QUERY (pe care îl discutați la </a:t>
            </a:r>
            <a:r>
              <a:rPr lang="en-US" dirty="0" err="1" smtClean="0"/>
              <a:t>disciplina</a:t>
            </a:r>
            <a:r>
              <a:rPr lang="en-US" dirty="0" smtClean="0"/>
              <a:t> </a:t>
            </a:r>
            <a:r>
              <a:rPr lang="ro-RO" i="1" dirty="0" smtClean="0"/>
              <a:t>Administrarea bazelor de date</a:t>
            </a:r>
            <a:r>
              <a:rPr lang="ro-RO" dirty="0" smtClean="0"/>
              <a:t>)</a:t>
            </a:r>
          </a:p>
          <a:p>
            <a:r>
              <a:rPr lang="ro-RO" dirty="0" smtClean="0"/>
              <a:t>La BD2 vom </a:t>
            </a:r>
            <a:r>
              <a:rPr lang="en-US" dirty="0" err="1" smtClean="0"/>
              <a:t>aplica</a:t>
            </a:r>
            <a:r>
              <a:rPr lang="en-US" dirty="0" smtClean="0"/>
              <a:t> </a:t>
            </a:r>
            <a:r>
              <a:rPr lang="ro-RO" dirty="0" smtClean="0"/>
              <a:t>doar mecanismul bazat pe </a:t>
            </a:r>
            <a:r>
              <a:rPr lang="en-US" dirty="0" smtClean="0"/>
              <a:t>:</a:t>
            </a:r>
          </a:p>
          <a:p>
            <a:pPr lvl="1"/>
            <a:r>
              <a:rPr lang="en-US" dirty="0" smtClean="0"/>
              <a:t>D</a:t>
            </a:r>
            <a:r>
              <a:rPr lang="ro-RO" dirty="0" smtClean="0"/>
              <a:t>eclanșatoare </a:t>
            </a:r>
            <a:r>
              <a:rPr lang="en-US" dirty="0" err="1" smtClean="0"/>
              <a:t>DML</a:t>
            </a:r>
            <a:r>
              <a:rPr lang="en-US" dirty="0" smtClean="0"/>
              <a:t> (</a:t>
            </a:r>
            <a:r>
              <a:rPr lang="ro-RO" dirty="0" smtClean="0"/>
              <a:t>INSERT</a:t>
            </a:r>
            <a:r>
              <a:rPr lang="en-US" dirty="0" smtClean="0"/>
              <a:t>/</a:t>
            </a:r>
            <a:r>
              <a:rPr lang="ro-RO" dirty="0" smtClean="0"/>
              <a:t>UPDATE</a:t>
            </a:r>
            <a:r>
              <a:rPr lang="en-US" dirty="0" smtClean="0"/>
              <a:t>/</a:t>
            </a:r>
            <a:r>
              <a:rPr lang="ro-RO" dirty="0" smtClean="0"/>
              <a:t>DELETE</a:t>
            </a:r>
            <a:r>
              <a:rPr lang="en-US" dirty="0" smtClean="0"/>
              <a:t>/</a:t>
            </a:r>
            <a:r>
              <a:rPr lang="ro-RO" dirty="0" smtClean="0"/>
              <a:t> INSTEAD OF</a:t>
            </a:r>
            <a:r>
              <a:rPr lang="en-US" dirty="0" smtClean="0"/>
              <a:t>)</a:t>
            </a:r>
          </a:p>
          <a:p>
            <a:pPr lvl="1"/>
            <a:r>
              <a:rPr lang="en-US" dirty="0" smtClean="0"/>
              <a:t>Declan</a:t>
            </a:r>
            <a:r>
              <a:rPr lang="ro-RO" dirty="0" smtClean="0"/>
              <a:t>șatoare sistem, l</a:t>
            </a:r>
            <a:r>
              <a:rPr lang="en-US" dirty="0" smtClean="0"/>
              <a:t>a </a:t>
            </a:r>
            <a:r>
              <a:rPr lang="en-US" dirty="0" err="1" smtClean="0"/>
              <a:t>nivel</a:t>
            </a:r>
            <a:r>
              <a:rPr lang="en-US" dirty="0" smtClean="0"/>
              <a:t> de </a:t>
            </a:r>
            <a:r>
              <a:rPr lang="en-US" i="1" dirty="0" err="1" smtClean="0"/>
              <a:t>schem</a:t>
            </a:r>
            <a:r>
              <a:rPr lang="ro-RO" i="1" dirty="0" smtClean="0"/>
              <a:t>ă</a:t>
            </a:r>
            <a:r>
              <a:rPr lang="ro-RO" dirty="0" smtClean="0"/>
              <a:t> sau la nivel de </a:t>
            </a:r>
            <a:r>
              <a:rPr lang="ro-RO" i="1" dirty="0" smtClean="0"/>
              <a:t>bază de date</a:t>
            </a:r>
            <a:r>
              <a:rPr lang="ro-RO" dirty="0" smtClean="0"/>
              <a:t>, definite pentru </a:t>
            </a:r>
            <a:r>
              <a:rPr lang="ro-RO" b="1" dirty="0" smtClean="0"/>
              <a:t>comenzi DDL </a:t>
            </a:r>
            <a:r>
              <a:rPr lang="ro-RO" dirty="0" smtClean="0"/>
              <a:t>(CREATE, ALTER, DROP...) sau </a:t>
            </a:r>
            <a:r>
              <a:rPr lang="ro-RO" b="1" dirty="0" smtClean="0"/>
              <a:t>evenimente</a:t>
            </a:r>
            <a:r>
              <a:rPr lang="ro-RO" dirty="0" smtClean="0"/>
              <a:t> (STARTUP, SHUTDOWN, SERVERERROR, LOGON, LOGOFF</a:t>
            </a:r>
            <a:r>
              <a:rPr lang="en-US" dirty="0" smtClean="0"/>
              <a:t>)</a:t>
            </a:r>
          </a:p>
          <a:p>
            <a:pPr lvl="1"/>
            <a:endParaRPr lang="ro-RO" dirty="0" smtClean="0"/>
          </a:p>
          <a:p>
            <a:pPr>
              <a:buNone/>
            </a:pPr>
            <a:endParaRPr lang="ro-RO"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ro-RO" b="1" dirty="0" smtClean="0"/>
              <a:t>Două exemple de jurnalizare</a:t>
            </a:r>
            <a:endParaRPr lang="en-US" b="1" dirty="0"/>
          </a:p>
        </p:txBody>
      </p:sp>
      <p:sp>
        <p:nvSpPr>
          <p:cNvPr id="3" name="Content Placeholder 2"/>
          <p:cNvSpPr>
            <a:spLocks noGrp="1"/>
          </p:cNvSpPr>
          <p:nvPr>
            <p:ph idx="1"/>
          </p:nvPr>
        </p:nvSpPr>
        <p:spPr>
          <a:xfrm>
            <a:off x="228600" y="1600200"/>
            <a:ext cx="8458200" cy="4953000"/>
          </a:xfrm>
        </p:spPr>
        <p:txBody>
          <a:bodyPr/>
          <a:lstStyle/>
          <a:p>
            <a:r>
              <a:rPr lang="ro-RO" dirty="0" smtClean="0"/>
              <a:t>Jurnalizarea tuturor procentelor de TVA aplicate la vânzarea produselor (procente ce se modifică periodic în funcție de cât de dezastruoase sunt finanțele țării), procente aflate în tabela PRODUSE</a:t>
            </a:r>
          </a:p>
          <a:p>
            <a:r>
              <a:rPr lang="ro-RO" dirty="0" smtClean="0"/>
              <a:t>Jurnalizarea tuturor funcțiilor deținute la firmele client de diverse persoane de contact, funcții conținute în tabela PERSCLIENTI</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5410200"/>
          </a:xfrm>
        </p:spPr>
        <p:txBody>
          <a:bodyPr>
            <a:normAutofit fontScale="92500" lnSpcReduction="10000"/>
          </a:bodyPr>
          <a:lstStyle/>
          <a:p>
            <a:r>
              <a:rPr lang="ro-RO" dirty="0" smtClean="0"/>
              <a:t>În tabela PRODUSE, modificarea, pe o linie, a valorii atributului </a:t>
            </a:r>
            <a:r>
              <a:rPr lang="ro-RO" i="1" dirty="0" smtClean="0"/>
              <a:t>ProcentTVA_CRT</a:t>
            </a:r>
            <a:r>
              <a:rPr lang="ro-RO" dirty="0" smtClean="0"/>
              <a:t> înseamnă că, pentru acel produs, procentul de TVA s-a modificat</a:t>
            </a:r>
            <a:r>
              <a:rPr lang="en-US" dirty="0" smtClean="0"/>
              <a:t>:</a:t>
            </a:r>
            <a:endParaRPr lang="ro-RO" dirty="0" smtClean="0"/>
          </a:p>
          <a:p>
            <a:pPr lvl="1"/>
            <a:r>
              <a:rPr lang="ro-RO" dirty="0" smtClean="0"/>
              <a:t>Prin leg</a:t>
            </a:r>
            <a:r>
              <a:rPr lang="en-US" dirty="0" smtClean="0"/>
              <a:t>e</a:t>
            </a:r>
          </a:p>
          <a:p>
            <a:pPr lvl="1"/>
            <a:r>
              <a:rPr lang="ro-RO" dirty="0" smtClean="0"/>
              <a:t>Din</a:t>
            </a:r>
            <a:r>
              <a:rPr lang="en-US" dirty="0" smtClean="0"/>
              <a:t> </a:t>
            </a:r>
            <a:r>
              <a:rPr lang="en-US" dirty="0" err="1" smtClean="0"/>
              <a:t>gre</a:t>
            </a:r>
            <a:r>
              <a:rPr lang="ro-RO" dirty="0" smtClean="0"/>
              <a:t>șeală </a:t>
            </a:r>
          </a:p>
          <a:p>
            <a:pPr lvl="1"/>
            <a:r>
              <a:rPr lang="ro-RO" dirty="0" smtClean="0"/>
              <a:t>Ca urmare a corecției unei greșeli precedente</a:t>
            </a:r>
          </a:p>
          <a:p>
            <a:r>
              <a:rPr lang="ro-RO" dirty="0" smtClean="0"/>
              <a:t>Jurnalizarea evoluției procentului TVA (în tabela PRODUSE_TVA) se poate face în două moduri</a:t>
            </a:r>
            <a:r>
              <a:rPr lang="en-US" dirty="0" smtClean="0"/>
              <a:t>:</a:t>
            </a:r>
          </a:p>
          <a:p>
            <a:pPr lvl="1"/>
            <a:r>
              <a:rPr lang="ro-RO" dirty="0" smtClean="0"/>
              <a:t>se consemnează numai procentele precendente (care astăzi nu mai sunt în vigoare)</a:t>
            </a:r>
          </a:p>
          <a:p>
            <a:pPr lvl="1"/>
            <a:r>
              <a:rPr lang="ro-RO" dirty="0" smtClean="0"/>
              <a:t>se consemnează toate procentele (și cele din trecut și cele prezente)</a:t>
            </a:r>
          </a:p>
          <a:p>
            <a:pPr lvl="1"/>
            <a:endParaRPr lang="ro-RO" dirty="0" smtClean="0"/>
          </a:p>
          <a:p>
            <a:pPr lvl="1"/>
            <a:endParaRPr lang="ro-RO" dirty="0" smtClean="0"/>
          </a:p>
          <a:p>
            <a:pPr lvl="1"/>
            <a:endParaRPr lang="en-US" dirty="0"/>
          </a:p>
        </p:txBody>
      </p:sp>
      <p:sp>
        <p:nvSpPr>
          <p:cNvPr id="4" name="Title 1"/>
          <p:cNvSpPr>
            <a:spLocks noGrp="1"/>
          </p:cNvSpPr>
          <p:nvPr>
            <p:ph type="title"/>
          </p:nvPr>
        </p:nvSpPr>
        <p:spPr>
          <a:xfrm>
            <a:off x="152400" y="0"/>
            <a:ext cx="8915400" cy="1143000"/>
          </a:xfrm>
        </p:spPr>
        <p:txBody>
          <a:bodyPr>
            <a:normAutofit/>
          </a:bodyPr>
          <a:lstStyle/>
          <a:p>
            <a:r>
              <a:rPr lang="en-US" b="1" dirty="0" smtClean="0"/>
              <a:t>J</a:t>
            </a:r>
            <a:r>
              <a:rPr lang="ro-RO" b="1" dirty="0" smtClean="0"/>
              <a:t>urnalizare evoluție procent TVA (1)</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J</a:t>
            </a:r>
            <a:r>
              <a:rPr lang="ro-RO" b="1" dirty="0" smtClean="0"/>
              <a:t>urnalizare evoluți</a:t>
            </a:r>
            <a:r>
              <a:rPr lang="en-US" b="1" dirty="0" smtClean="0"/>
              <a:t>e</a:t>
            </a:r>
            <a:r>
              <a:rPr lang="ro-RO" b="1" dirty="0" smtClean="0"/>
              <a:t> procent TVA (2)</a:t>
            </a:r>
            <a:endParaRPr lang="en-US" dirty="0"/>
          </a:p>
        </p:txBody>
      </p:sp>
      <p:sp>
        <p:nvSpPr>
          <p:cNvPr id="3" name="Content Placeholder 2"/>
          <p:cNvSpPr>
            <a:spLocks noGrp="1"/>
          </p:cNvSpPr>
          <p:nvPr>
            <p:ph idx="1"/>
          </p:nvPr>
        </p:nvSpPr>
        <p:spPr>
          <a:xfrm>
            <a:off x="152400" y="1066800"/>
            <a:ext cx="8763000" cy="5791200"/>
          </a:xfrm>
        </p:spPr>
        <p:txBody>
          <a:bodyPr>
            <a:normAutofit fontScale="92500" lnSpcReduction="10000"/>
          </a:bodyPr>
          <a:lstStyle/>
          <a:p>
            <a:pPr>
              <a:buNone/>
            </a:pPr>
            <a:r>
              <a:rPr lang="ro-RO" dirty="0" smtClean="0">
                <a:latin typeface="Calibri" pitchFamily="34" charset="0"/>
                <a:cs typeface="Calibri" pitchFamily="34" charset="0"/>
              </a:rPr>
              <a:t>I</a:t>
            </a:r>
            <a:r>
              <a:rPr lang="vi-VN" dirty="0" smtClean="0">
                <a:latin typeface="Calibri" pitchFamily="34" charset="0"/>
                <a:cs typeface="Calibri" pitchFamily="34" charset="0"/>
              </a:rPr>
              <a:t>mplement</a:t>
            </a:r>
            <a:r>
              <a:rPr lang="ro-RO" dirty="0" smtClean="0">
                <a:latin typeface="Calibri" pitchFamily="34" charset="0"/>
                <a:cs typeface="Calibri" pitchFamily="34" charset="0"/>
              </a:rPr>
              <a:t>ăm</a:t>
            </a:r>
            <a:r>
              <a:rPr lang="vi-VN" dirty="0" smtClean="0">
                <a:latin typeface="Calibri" pitchFamily="34" charset="0"/>
                <a:cs typeface="Calibri" pitchFamily="34" charset="0"/>
              </a:rPr>
              <a:t> soluția </a:t>
            </a:r>
            <a:r>
              <a:rPr lang="en-US" dirty="0" smtClean="0">
                <a:latin typeface="Calibri" pitchFamily="34" charset="0"/>
                <a:cs typeface="Calibri" pitchFamily="34" charset="0"/>
              </a:rPr>
              <a:t>V</a:t>
            </a:r>
            <a:r>
              <a:rPr lang="ro-RO" dirty="0" smtClean="0">
                <a:latin typeface="Calibri" pitchFamily="34" charset="0"/>
                <a:cs typeface="Calibri" pitchFamily="34" charset="0"/>
              </a:rPr>
              <a:t>Â</a:t>
            </a:r>
            <a:r>
              <a:rPr lang="en-US" dirty="0" err="1" smtClean="0">
                <a:latin typeface="Calibri" pitchFamily="34" charset="0"/>
                <a:cs typeface="Calibri" pitchFamily="34" charset="0"/>
              </a:rPr>
              <a:t>NZARI2</a:t>
            </a:r>
            <a:r>
              <a:rPr lang="en-US" dirty="0" smtClean="0">
                <a:latin typeface="Calibri" pitchFamily="34" charset="0"/>
                <a:cs typeface="Calibri" pitchFamily="34" charset="0"/>
              </a:rPr>
              <a:t> (</a:t>
            </a:r>
            <a:r>
              <a:rPr lang="en-US" dirty="0" err="1" smtClean="0">
                <a:latin typeface="Calibri" pitchFamily="34" charset="0"/>
                <a:cs typeface="Calibri" pitchFamily="34" charset="0"/>
              </a:rPr>
              <a:t>PPT</a:t>
            </a:r>
            <a:r>
              <a:rPr lang="en-US" dirty="0" smtClean="0">
                <a:latin typeface="Calibri" pitchFamily="34" charset="0"/>
                <a:cs typeface="Calibri" pitchFamily="34" charset="0"/>
              </a:rPr>
              <a:t> 09):</a:t>
            </a:r>
            <a:r>
              <a:rPr lang="vi-VN" dirty="0" smtClean="0">
                <a:latin typeface="Calibri" pitchFamily="34" charset="0"/>
                <a:cs typeface="Calibri" pitchFamily="34" charset="0"/>
              </a:rPr>
              <a:t> </a:t>
            </a:r>
            <a:r>
              <a:rPr lang="vi-VN" i="1" dirty="0" smtClean="0">
                <a:latin typeface="Calibri" pitchFamily="34" charset="0"/>
                <a:cs typeface="Calibri" pitchFamily="34" charset="0"/>
              </a:rPr>
              <a:t>în tabela PRODUSE_TVA se consemnează toate procentele </a:t>
            </a:r>
            <a:r>
              <a:rPr lang="ro-RO" i="1" dirty="0" smtClean="0">
                <a:latin typeface="Calibri" pitchFamily="34" charset="0"/>
                <a:cs typeface="Calibri" pitchFamily="34" charset="0"/>
              </a:rPr>
              <a:t> </a:t>
            </a:r>
            <a:r>
              <a:rPr lang="vi-VN" i="1" dirty="0" smtClean="0">
                <a:latin typeface="Calibri" pitchFamily="34" charset="0"/>
                <a:cs typeface="Calibri" pitchFamily="34" charset="0"/>
              </a:rPr>
              <a:t>(și cele din trecut și cele prezente)</a:t>
            </a:r>
            <a:endParaRPr lang="en-US" i="1" dirty="0" smtClean="0">
              <a:latin typeface="Calibri" pitchFamily="34" charset="0"/>
              <a:cs typeface="Calibri" pitchFamily="34" charset="0"/>
            </a:endParaRPr>
          </a:p>
          <a:p>
            <a:pPr>
              <a:buNone/>
            </a:pPr>
            <a:r>
              <a:rPr lang="en-US" dirty="0" err="1" smtClean="0">
                <a:latin typeface="Calibri" pitchFamily="34" charset="0"/>
                <a:cs typeface="Calibri" pitchFamily="34" charset="0"/>
              </a:rPr>
              <a:t>Mecanism</a:t>
            </a:r>
            <a:r>
              <a:rPr lang="en-US" dirty="0" smtClean="0">
                <a:latin typeface="Calibri" pitchFamily="34" charset="0"/>
                <a:cs typeface="Calibri" pitchFamily="34" charset="0"/>
              </a:rPr>
              <a:t>:</a:t>
            </a:r>
            <a:endParaRPr lang="ro-RO" dirty="0" smtClean="0">
              <a:latin typeface="Calibri" pitchFamily="34" charset="0"/>
              <a:cs typeface="Calibri" pitchFamily="34" charset="0"/>
            </a:endParaRPr>
          </a:p>
          <a:p>
            <a:r>
              <a:rPr lang="ro-RO" dirty="0" smtClean="0">
                <a:latin typeface="Calibri" pitchFamily="34" charset="0"/>
                <a:cs typeface="Calibri" pitchFamily="34" charset="0"/>
              </a:rPr>
              <a:t>La inserarea unei înregistrări în tabela PRODUSE vom face o inserare și în tabela PRODUSE_TVA</a:t>
            </a:r>
          </a:p>
          <a:p>
            <a:r>
              <a:rPr lang="ro-RO" dirty="0" smtClean="0">
                <a:latin typeface="Calibri" pitchFamily="34" charset="0"/>
                <a:cs typeface="Calibri" pitchFamily="34" charset="0"/>
              </a:rPr>
              <a:t>La modificarea valorii atributului </a:t>
            </a:r>
            <a:r>
              <a:rPr lang="ro-RO" i="1" dirty="0" smtClean="0">
                <a:latin typeface="Calibri" pitchFamily="34" charset="0"/>
                <a:cs typeface="Calibri" pitchFamily="34" charset="0"/>
              </a:rPr>
              <a:t>ProcTVA_Crt</a:t>
            </a:r>
            <a:r>
              <a:rPr lang="ro-RO" dirty="0" smtClean="0">
                <a:latin typeface="Calibri" pitchFamily="34" charset="0"/>
                <a:cs typeface="Calibri" pitchFamily="34" charset="0"/>
              </a:rPr>
              <a:t> din PRODUSE</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Se </a:t>
            </a:r>
            <a:r>
              <a:rPr lang="en-US" dirty="0" err="1" smtClean="0">
                <a:latin typeface="Calibri" pitchFamily="34" charset="0"/>
                <a:cs typeface="Calibri" pitchFamily="34" charset="0"/>
              </a:rPr>
              <a:t>va</a:t>
            </a:r>
            <a:r>
              <a:rPr lang="en-US" dirty="0" smtClean="0">
                <a:latin typeface="Calibri" pitchFamily="34" charset="0"/>
                <a:cs typeface="Calibri" pitchFamily="34" charset="0"/>
              </a:rPr>
              <a:t> </a:t>
            </a:r>
            <a:r>
              <a:rPr lang="en-US" dirty="0" err="1" smtClean="0">
                <a:latin typeface="Calibri" pitchFamily="34" charset="0"/>
                <a:cs typeface="Calibri" pitchFamily="34" charset="0"/>
              </a:rPr>
              <a:t>insera</a:t>
            </a:r>
            <a:r>
              <a:rPr lang="en-US" dirty="0" smtClean="0">
                <a:latin typeface="Calibri" pitchFamily="34" charset="0"/>
                <a:cs typeface="Calibri" pitchFamily="34" charset="0"/>
              </a:rPr>
              <a:t> o </a:t>
            </a:r>
            <a:r>
              <a:rPr lang="en-US" dirty="0" err="1" smtClean="0">
                <a:latin typeface="Calibri" pitchFamily="34" charset="0"/>
                <a:cs typeface="Calibri" pitchFamily="34" charset="0"/>
              </a:rPr>
              <a:t>nou</a:t>
            </a:r>
            <a:r>
              <a:rPr lang="ro-RO" dirty="0" smtClean="0">
                <a:latin typeface="Calibri" pitchFamily="34" charset="0"/>
                <a:cs typeface="Calibri" pitchFamily="34" charset="0"/>
              </a:rPr>
              <a:t>ă înregistrare în PRODUSE_TVA</a:t>
            </a:r>
          </a:p>
          <a:p>
            <a:pPr lvl="1"/>
            <a:r>
              <a:rPr lang="ro-RO" dirty="0" smtClean="0">
                <a:latin typeface="Calibri" pitchFamily="34" charset="0"/>
                <a:cs typeface="Calibri" pitchFamily="34" charset="0"/>
              </a:rPr>
              <a:t>Se va actualiza valoarea atribului </a:t>
            </a:r>
            <a:r>
              <a:rPr lang="ro-RO" i="1" dirty="0" smtClean="0">
                <a:latin typeface="Calibri" pitchFamily="34" charset="0"/>
                <a:cs typeface="Calibri" pitchFamily="34" charset="0"/>
              </a:rPr>
              <a:t>PRODUSE_TVA.DataIeșireVigoare </a:t>
            </a:r>
            <a:r>
              <a:rPr lang="ro-RO" dirty="0" smtClean="0">
                <a:latin typeface="Calibri" pitchFamily="34" charset="0"/>
                <a:cs typeface="Calibri" pitchFamily="34" charset="0"/>
              </a:rPr>
              <a:t>pentru linia (înregistrarea) corespunzătoare vechiului procent </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La </a:t>
            </a:r>
            <a:r>
              <a:rPr lang="ro-RO" dirty="0" smtClean="0">
                <a:latin typeface="Calibri" pitchFamily="34" charset="0"/>
                <a:cs typeface="Calibri" pitchFamily="34" charset="0"/>
              </a:rPr>
              <a:t>ștergerea unui produs</a:t>
            </a:r>
            <a:r>
              <a:rPr lang="en-US" dirty="0" smtClean="0">
                <a:latin typeface="Calibri" pitchFamily="34" charset="0"/>
                <a:cs typeface="Calibri" pitchFamily="34" charset="0"/>
              </a:rPr>
              <a:t>: </a:t>
            </a:r>
            <a:r>
              <a:rPr lang="en-US" dirty="0" err="1" smtClean="0">
                <a:latin typeface="Calibri" pitchFamily="34" charset="0"/>
                <a:cs typeface="Calibri" pitchFamily="34" charset="0"/>
              </a:rPr>
              <a:t>nimic</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deocamdat</a:t>
            </a:r>
            <a:r>
              <a:rPr lang="ro-RO" dirty="0" smtClean="0">
                <a:latin typeface="Calibri" pitchFamily="34" charset="0"/>
                <a:cs typeface="Calibri" pitchFamily="34" charset="0"/>
              </a:rPr>
              <a:t>ă)</a:t>
            </a:r>
            <a:endParaRPr lang="en-US" dirty="0">
              <a:latin typeface="Calibri" pitchFamily="34" charset="0"/>
              <a:cs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J</a:t>
            </a:r>
            <a:r>
              <a:rPr lang="ro-RO" b="1" dirty="0" smtClean="0"/>
              <a:t>urnalizare evoluți</a:t>
            </a:r>
            <a:r>
              <a:rPr lang="en-US" b="1" dirty="0" smtClean="0"/>
              <a:t>e</a:t>
            </a:r>
            <a:r>
              <a:rPr lang="ro-RO" b="1" dirty="0" smtClean="0"/>
              <a:t> procent TVA (</a:t>
            </a:r>
            <a:r>
              <a:rPr lang="en-US" b="1" dirty="0" smtClean="0"/>
              <a:t>3</a:t>
            </a:r>
            <a:r>
              <a:rPr lang="ro-RO" b="1" dirty="0" smtClean="0"/>
              <a:t>)</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err="1" smtClean="0"/>
              <a:t>Pentru</a:t>
            </a:r>
            <a:r>
              <a:rPr lang="en-US" dirty="0" smtClean="0"/>
              <a:t> a </a:t>
            </a:r>
            <a:r>
              <a:rPr lang="en-US" dirty="0" err="1" smtClean="0"/>
              <a:t>avea</a:t>
            </a:r>
            <a:r>
              <a:rPr lang="en-US" dirty="0" smtClean="0"/>
              <a:t> </a:t>
            </a:r>
            <a:r>
              <a:rPr lang="ro-RO" dirty="0" smtClean="0"/>
              <a:t>încredere în mecanismul de jurnalizare</a:t>
            </a:r>
            <a:r>
              <a:rPr lang="en-US" dirty="0" smtClean="0"/>
              <a:t>:</a:t>
            </a:r>
          </a:p>
          <a:p>
            <a:pPr lvl="1"/>
            <a:r>
              <a:rPr lang="en-US" dirty="0" err="1" smtClean="0"/>
              <a:t>Interzicem</a:t>
            </a:r>
            <a:r>
              <a:rPr lang="en-US" dirty="0" smtClean="0"/>
              <a:t> </a:t>
            </a:r>
            <a:r>
              <a:rPr lang="ro-RO" dirty="0" smtClean="0"/>
              <a:t>ștergerea de înregistrări din </a:t>
            </a:r>
            <a:r>
              <a:rPr lang="ro-RO" dirty="0" smtClean="0">
                <a:latin typeface="Calibri" pitchFamily="34" charset="0"/>
                <a:cs typeface="Calibri" pitchFamily="34" charset="0"/>
              </a:rPr>
              <a:t>tabela PRODUSE_TVA (</a:t>
            </a:r>
            <a:r>
              <a:rPr lang="en-US" dirty="0" err="1" smtClean="0">
                <a:latin typeface="Calibri" pitchFamily="34" charset="0"/>
                <a:cs typeface="Calibri" pitchFamily="34" charset="0"/>
              </a:rPr>
              <a:t>prin</a:t>
            </a:r>
            <a:r>
              <a:rPr lang="en-US" dirty="0" smtClean="0">
                <a:latin typeface="Calibri" pitchFamily="34" charset="0"/>
                <a:cs typeface="Calibri" pitchFamily="34" charset="0"/>
              </a:rPr>
              <a:t> </a:t>
            </a:r>
            <a:r>
              <a:rPr lang="ro-RO" dirty="0" smtClean="0">
                <a:latin typeface="Calibri" pitchFamily="34" charset="0"/>
                <a:cs typeface="Calibri" pitchFamily="34" charset="0"/>
              </a:rPr>
              <a:t>decla</a:t>
            </a:r>
            <a:r>
              <a:rPr lang="en-US" dirty="0" smtClean="0">
                <a:latin typeface="Calibri" pitchFamily="34" charset="0"/>
                <a:cs typeface="Calibri" pitchFamily="34" charset="0"/>
              </a:rPr>
              <a:t>n</a:t>
            </a:r>
            <a:r>
              <a:rPr lang="ro-RO" dirty="0" smtClean="0">
                <a:latin typeface="Calibri" pitchFamily="34" charset="0"/>
                <a:cs typeface="Calibri" pitchFamily="34" charset="0"/>
              </a:rPr>
              <a:t>șatorul de ștergere la nivel linie al acestei tabele)</a:t>
            </a:r>
          </a:p>
          <a:p>
            <a:pPr lvl="1"/>
            <a:r>
              <a:rPr lang="ro-RO" dirty="0" smtClean="0">
                <a:latin typeface="Calibri" pitchFamily="34" charset="0"/>
                <a:cs typeface="Calibri" pitchFamily="34" charset="0"/>
              </a:rPr>
              <a:t>Interzicem modificarea altor atribute decât </a:t>
            </a:r>
            <a:r>
              <a:rPr lang="ro-RO" i="1" dirty="0" smtClean="0">
                <a:latin typeface="Calibri" pitchFamily="34" charset="0"/>
                <a:cs typeface="Calibri" pitchFamily="34" charset="0"/>
              </a:rPr>
              <a:t>CodPr</a:t>
            </a:r>
            <a:r>
              <a:rPr lang="ro-RO" dirty="0" smtClean="0">
                <a:latin typeface="Calibri" pitchFamily="34" charset="0"/>
                <a:cs typeface="Calibri" pitchFamily="34" charset="0"/>
              </a:rPr>
              <a:t> (poate fi un UPDATE CASCADE al atributului  </a:t>
            </a:r>
            <a:r>
              <a:rPr lang="ro-RO" i="1" dirty="0" smtClean="0">
                <a:latin typeface="Calibri" pitchFamily="34" charset="0"/>
                <a:cs typeface="Calibri" pitchFamily="34" charset="0"/>
              </a:rPr>
              <a:t>PRODUSE.CodPr</a:t>
            </a:r>
            <a:r>
              <a:rPr lang="ro-RO" dirty="0" smtClean="0">
                <a:latin typeface="Calibri" pitchFamily="34" charset="0"/>
                <a:cs typeface="Calibri" pitchFamily="34" charset="0"/>
              </a:rPr>
              <a:t>)</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1143000"/>
          </a:xfrm>
        </p:spPr>
        <p:txBody>
          <a:bodyPr>
            <a:normAutofit fontScale="90000"/>
          </a:bodyPr>
          <a:lstStyle/>
          <a:p>
            <a:r>
              <a:rPr lang="en-US" b="1" dirty="0" smtClean="0"/>
              <a:t>J</a:t>
            </a:r>
            <a:r>
              <a:rPr lang="ro-RO" b="1" dirty="0" smtClean="0"/>
              <a:t>urnaliz</a:t>
            </a:r>
            <a:r>
              <a:rPr lang="en-US" b="1" dirty="0" smtClean="0"/>
              <a:t>area </a:t>
            </a:r>
            <a:r>
              <a:rPr lang="en-US" b="1" dirty="0" err="1" smtClean="0"/>
              <a:t>func</a:t>
            </a:r>
            <a:r>
              <a:rPr lang="ro-RO" b="1" dirty="0" smtClean="0"/>
              <a:t>țiilor deținute de persoanele de contact (1)</a:t>
            </a:r>
            <a:endParaRPr lang="en-US" dirty="0"/>
          </a:p>
        </p:txBody>
      </p:sp>
      <p:sp>
        <p:nvSpPr>
          <p:cNvPr id="3" name="Content Placeholder 2"/>
          <p:cNvSpPr>
            <a:spLocks noGrp="1"/>
          </p:cNvSpPr>
          <p:nvPr>
            <p:ph idx="1"/>
          </p:nvPr>
        </p:nvSpPr>
        <p:spPr>
          <a:xfrm>
            <a:off x="304800" y="1371600"/>
            <a:ext cx="8991600" cy="5486400"/>
          </a:xfrm>
        </p:spPr>
        <p:txBody>
          <a:bodyPr>
            <a:normAutofit/>
          </a:bodyPr>
          <a:lstStyle/>
          <a:p>
            <a:r>
              <a:rPr lang="ro-RO" dirty="0" smtClean="0"/>
              <a:t>Tabela PERSCLIENȚI conține numai funcțiile curente ale persoanelor de contact din firmele client</a:t>
            </a:r>
          </a:p>
          <a:p>
            <a:r>
              <a:rPr lang="ro-RO" dirty="0" smtClean="0"/>
              <a:t>Tabela IST_FUNCȚII a fost gândită pentru a consemna toate persoanele de contact ale firmelor client (de-a lungul anilor)</a:t>
            </a:r>
          </a:p>
          <a:p>
            <a:r>
              <a:rPr lang="ro-RO" dirty="0" smtClean="0"/>
              <a:t>Descoperim că în IST_FUNCȚII există o problemă</a:t>
            </a:r>
            <a:r>
              <a:rPr lang="en-US" dirty="0" smtClean="0"/>
              <a:t> de </a:t>
            </a:r>
            <a:r>
              <a:rPr lang="en-US" dirty="0" err="1" smtClean="0"/>
              <a:t>proiectare</a:t>
            </a:r>
            <a:r>
              <a:rPr lang="en-US" dirty="0" smtClean="0"/>
              <a:t>: nu </a:t>
            </a:r>
            <a:r>
              <a:rPr lang="ro-RO" dirty="0" smtClean="0"/>
              <a:t>știm momentul din care persoana nu mai ocupă funcția respectivă (la firma client) – vom avea nevoie de atributul </a:t>
            </a:r>
            <a:r>
              <a:rPr lang="ro-RO" i="1" dirty="0" smtClean="0"/>
              <a:t>DataFinal</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t>
            </a:r>
            <a:r>
              <a:rPr lang="ro-RO" b="1" dirty="0" smtClean="0"/>
              <a:t>urnaliz</a:t>
            </a:r>
            <a:r>
              <a:rPr lang="en-US" b="1" dirty="0" smtClean="0"/>
              <a:t>area </a:t>
            </a:r>
            <a:r>
              <a:rPr lang="en-US" b="1" dirty="0" err="1" smtClean="0"/>
              <a:t>func</a:t>
            </a:r>
            <a:r>
              <a:rPr lang="ro-RO" b="1" dirty="0" smtClean="0"/>
              <a:t>țiilor deținute de persoanele de contact (2)</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ro-RO" dirty="0" smtClean="0"/>
              <a:t>Se adaugă atributul </a:t>
            </a:r>
            <a:r>
              <a:rPr lang="ro-RO" i="1" dirty="0" smtClean="0"/>
              <a:t>DataFinal</a:t>
            </a:r>
            <a:r>
              <a:rPr lang="ro-RO" dirty="0" smtClean="0"/>
              <a:t> în tabela IST_FUNCȚII</a:t>
            </a:r>
          </a:p>
          <a:p>
            <a:r>
              <a:rPr lang="ro-RO" dirty="0" smtClean="0"/>
              <a:t>Declanșatorul de inserare în tabela PERSCLIENȚI inserează o înregistrare în IST_FUNCȚII</a:t>
            </a:r>
          </a:p>
          <a:p>
            <a:r>
              <a:rPr lang="ro-RO" dirty="0" smtClean="0"/>
              <a:t>Declanșatorul de ștergere al tabelei PERSCLIENȚI actualizează valoarea atributului </a:t>
            </a:r>
            <a:r>
              <a:rPr lang="ro-RO" i="1" dirty="0" smtClean="0"/>
              <a:t>DataFinal</a:t>
            </a:r>
            <a:r>
              <a:rPr lang="ro-RO" dirty="0" smtClean="0"/>
              <a:t> pentru înregistrarea corespunzătoare din IST_FUNCȚII</a:t>
            </a:r>
          </a:p>
          <a:p>
            <a:r>
              <a:rPr lang="ro-RO" dirty="0" smtClean="0"/>
              <a:t>Declanșatorul de modificare PERSCLIENȚI</a:t>
            </a:r>
            <a:r>
              <a:rPr lang="en-US" dirty="0" smtClean="0"/>
              <a:t>:</a:t>
            </a:r>
          </a:p>
          <a:p>
            <a:pPr lvl="1"/>
            <a:r>
              <a:rPr lang="en-US" dirty="0" err="1" smtClean="0"/>
              <a:t>Pentru</a:t>
            </a:r>
            <a:r>
              <a:rPr lang="en-US" dirty="0" smtClean="0"/>
              <a:t> “</a:t>
            </a:r>
            <a:r>
              <a:rPr lang="en-US" dirty="0" err="1" smtClean="0"/>
              <a:t>vechea</a:t>
            </a:r>
            <a:r>
              <a:rPr lang="en-US" dirty="0" smtClean="0"/>
              <a:t>”</a:t>
            </a:r>
            <a:r>
              <a:rPr lang="ro-RO" dirty="0" smtClean="0"/>
              <a:t> combinație</a:t>
            </a:r>
            <a:r>
              <a:rPr lang="en-US" dirty="0" smtClean="0"/>
              <a:t> </a:t>
            </a:r>
            <a:r>
              <a:rPr lang="en-US" dirty="0" err="1" smtClean="0"/>
              <a:t>persoan</a:t>
            </a:r>
            <a:r>
              <a:rPr lang="ro-RO" dirty="0" smtClean="0"/>
              <a:t>ă-client-funcție</a:t>
            </a:r>
            <a:r>
              <a:rPr lang="en-US" dirty="0" smtClean="0"/>
              <a:t> se </a:t>
            </a:r>
            <a:r>
              <a:rPr lang="en-US" dirty="0" err="1" smtClean="0"/>
              <a:t>completeaz</a:t>
            </a:r>
            <a:r>
              <a:rPr lang="ro-RO" dirty="0" smtClean="0"/>
              <a:t>ă </a:t>
            </a:r>
            <a:r>
              <a:rPr lang="ro-RO" i="1" dirty="0" smtClean="0"/>
              <a:t>DataFinal</a:t>
            </a:r>
            <a:r>
              <a:rPr lang="ro-RO" dirty="0" smtClean="0"/>
              <a:t> în IST_FUNCȚII</a:t>
            </a:r>
          </a:p>
          <a:p>
            <a:pPr lvl="1"/>
            <a:r>
              <a:rPr lang="ro-RO" dirty="0" smtClean="0"/>
              <a:t>Se inserează o înregistrare în IST_FUNCȚII pentru </a:t>
            </a:r>
            <a:r>
              <a:rPr lang="en-US" dirty="0" smtClean="0"/>
              <a:t>“</a:t>
            </a:r>
            <a:r>
              <a:rPr lang="ro-RO" dirty="0" smtClean="0"/>
              <a:t>noua</a:t>
            </a:r>
            <a:r>
              <a:rPr lang="en-US" dirty="0" smtClean="0"/>
              <a:t>” triplet</a:t>
            </a:r>
            <a:r>
              <a:rPr lang="ro-RO" dirty="0" smtClean="0"/>
              <a:t>ă </a:t>
            </a:r>
            <a:r>
              <a:rPr lang="en-US" dirty="0" err="1" smtClean="0"/>
              <a:t>persoan</a:t>
            </a:r>
            <a:r>
              <a:rPr lang="ro-RO" dirty="0" smtClean="0"/>
              <a:t>ă-client-funcție</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2104</TotalTime>
  <Words>1816</Words>
  <Application>Microsoft Macintosh PowerPoint</Application>
  <PresentationFormat>On-screen Show (4:3)</PresentationFormat>
  <Paragraphs>157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06-03 – Declanșatoare PL/SQL (3)</vt:lpstr>
      <vt:lpstr>PowerPoint Presentation</vt:lpstr>
      <vt:lpstr>Jurnalizarea modificărilor din BD</vt:lpstr>
      <vt:lpstr>Două exemple de jurnalizare</vt:lpstr>
      <vt:lpstr>Jurnalizare evoluție procent TVA (1)</vt:lpstr>
      <vt:lpstr>Jurnalizare evoluție procent TVA (2)</vt:lpstr>
      <vt:lpstr>Jurnalizare evoluție procent TVA (3)</vt:lpstr>
      <vt:lpstr>Jurnalizarea funcțiilor deținute de persoanele de contact (1)</vt:lpstr>
      <vt:lpstr>Jurnalizarea funcțiilor deținute de persoanele de contact (2)</vt:lpstr>
      <vt:lpstr>Jurnalizare funcțiilor deținute la firmele-client de diverse persoane de contact (3)</vt:lpstr>
      <vt:lpstr>Un alt exemplu de jurnalizare</vt:lpstr>
      <vt:lpstr>Alte mecanisme de jurnalizare (1)</vt:lpstr>
      <vt:lpstr>Alte mecanisme de jurnalizare (2)</vt:lpstr>
      <vt:lpstr>Alte mecanisme de jurnalizare (3)</vt:lpstr>
      <vt:lpstr>PowerPoint Presentation</vt:lpstr>
      <vt:lpstr>Problema atributelor calculate</vt:lpstr>
      <vt:lpstr>Mecanism clasic de sincronizare</vt:lpstr>
      <vt:lpstr>Sincronizare fără variabile publice</vt:lpstr>
      <vt:lpstr>Sincronizare prin view-uri (1)</vt:lpstr>
      <vt:lpstr>Sincronizare prin view-uri (2)</vt:lpstr>
      <vt:lpstr>Sincronizare prin view-uri (3)</vt:lpstr>
      <vt:lpstr>Sincronizare prin view-uri (4)</vt:lpstr>
      <vt:lpstr>Sincronizare prin view-uri (5)</vt:lpstr>
      <vt:lpstr>Sincronizare prin view-uri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Introducere în Oracle SQL Developer și Oracle (SQL Developer) Data Modeler</dc:title>
  <dc:creator>Marin F</dc:creator>
  <cp:lastModifiedBy>Marin Fotache</cp:lastModifiedBy>
  <cp:revision>219</cp:revision>
  <dcterms:created xsi:type="dcterms:W3CDTF">2006-08-16T00:00:00Z</dcterms:created>
  <dcterms:modified xsi:type="dcterms:W3CDTF">2014-12-16T13:49:07Z</dcterms:modified>
</cp:coreProperties>
</file>